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90" r:id="rId3"/>
    <p:sldId id="354" r:id="rId4"/>
    <p:sldId id="392" r:id="rId5"/>
    <p:sldId id="379" r:id="rId6"/>
    <p:sldId id="380" r:id="rId7"/>
    <p:sldId id="381" r:id="rId8"/>
    <p:sldId id="393" r:id="rId9"/>
    <p:sldId id="382" r:id="rId10"/>
    <p:sldId id="383" r:id="rId11"/>
    <p:sldId id="385" r:id="rId12"/>
    <p:sldId id="386" r:id="rId13"/>
    <p:sldId id="387" r:id="rId14"/>
    <p:sldId id="388" r:id="rId15"/>
    <p:sldId id="384" r:id="rId16"/>
    <p:sldId id="372" r:id="rId17"/>
    <p:sldId id="373" r:id="rId18"/>
    <p:sldId id="374" r:id="rId19"/>
    <p:sldId id="375" r:id="rId20"/>
    <p:sldId id="389" r:id="rId21"/>
    <p:sldId id="376" r:id="rId22"/>
    <p:sldId id="356" r:id="rId23"/>
    <p:sldId id="357" r:id="rId24"/>
    <p:sldId id="358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8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start to cover various useful mathematical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less convergent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3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Fourier methods to solve the wave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15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boundary and initial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Determining the constants.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8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consider another technique that is uses to solve initial value equations.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introduction to Laplace transform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of transforms for simple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9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 treatment of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6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properties of complex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analytic function.   Some of these functions are not analytic.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3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     To </a:t>
            </a:r>
            <a:r>
              <a:rPr lang="en-US"/>
              <a:t>be continued.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schedule.    You will receive an email containing the mid term exam.    It will be due next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Sturm Liouville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Specializing to the simplest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Visualizing the completeness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6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rtmouth.edu/~sullivan/22files/New%20Laplace%20Transform%20Table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Discussion for Lecture 22: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Fourier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5D2A748-67DF-4716-A6D3-67DE82878A2D}"/>
              </a:ext>
            </a:extLst>
          </p:cNvPr>
          <p:cNvSpPr/>
          <p:nvPr/>
        </p:nvSpPr>
        <p:spPr>
          <a:xfrm>
            <a:off x="321129" y="3866904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9BF7B1-DDDD-4A51-A699-7EE8ABD64B15}"/>
              </a:ext>
            </a:extLst>
          </p:cNvPr>
          <p:cNvSpPr/>
          <p:nvPr/>
        </p:nvSpPr>
        <p:spPr>
          <a:xfrm>
            <a:off x="321129" y="4351963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D8B599-7AEB-4A14-AB98-F325E5488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179622"/>
            <a:ext cx="9144000" cy="40085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887AB-027B-420D-8F91-90783145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96C6D-0B1C-469B-8EB3-98A71C2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7EE7-DB58-4EF3-8459-3F90AE26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3564E-18AA-4389-99B5-0FA93621262D}"/>
              </a:ext>
            </a:extLst>
          </p:cNvPr>
          <p:cNvSpPr txBox="1"/>
          <p:nvPr/>
        </p:nvSpPr>
        <p:spPr>
          <a:xfrm>
            <a:off x="152400" y="4747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Convergence of the Fourier series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F578D2-CBFC-4303-8053-A1BE93EEC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25038"/>
              </p:ext>
            </p:extLst>
          </p:nvPr>
        </p:nvGraphicFramePr>
        <p:xfrm>
          <a:off x="228600" y="451733"/>
          <a:ext cx="6974491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5" name="Equation" r:id="rId5" imgW="3035160" imgH="431640" progId="Equation.DSMT4">
                  <p:embed/>
                </p:oleObj>
              </mc:Choice>
              <mc:Fallback>
                <p:oleObj name="Equation" r:id="rId5" imgW="303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451733"/>
                        <a:ext cx="6974491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989AD3-5F74-4F2E-9B49-4133A53B057B}"/>
              </a:ext>
            </a:extLst>
          </p:cNvPr>
          <p:cNvSpPr txBox="1"/>
          <p:nvPr/>
        </p:nvSpPr>
        <p:spPr>
          <a:xfrm>
            <a:off x="762000" y="182091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49B1F-4F39-4AA7-97B9-B0A951708DC0}"/>
              </a:ext>
            </a:extLst>
          </p:cNvPr>
          <p:cNvSpPr txBox="1"/>
          <p:nvPr/>
        </p:nvSpPr>
        <p:spPr>
          <a:xfrm>
            <a:off x="3124200" y="34332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5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BC1F-0A1D-4C7C-9FBD-1429A21DADBF}"/>
              </a:ext>
            </a:extLst>
          </p:cNvPr>
          <p:cNvSpPr txBox="1"/>
          <p:nvPr/>
        </p:nvSpPr>
        <p:spPr>
          <a:xfrm>
            <a:off x="6858000" y="13710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20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8619D6-7DB5-422B-BCF0-EEF08ADB5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29765"/>
              </p:ext>
            </p:extLst>
          </p:nvPr>
        </p:nvGraphicFramePr>
        <p:xfrm>
          <a:off x="884237" y="5232509"/>
          <a:ext cx="787876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6" name="Equation" r:id="rId7" imgW="3581280" imgH="482400" progId="Equation.DSMT4">
                  <p:embed/>
                </p:oleObj>
              </mc:Choice>
              <mc:Fallback>
                <p:oleObj name="Equation" r:id="rId7" imgW="35812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60D80B1-EB23-4F76-97F7-95D506B31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237" y="5232509"/>
                        <a:ext cx="7878763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7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AC1CA-38A9-4906-AD0A-16BE8871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96FE6-6594-4164-9095-CE63DC7E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E2E8-880A-4ACC-93AF-2ABE6CD8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59F0-B89A-4AE8-BC7A-4F1633C6ABFF}"/>
              </a:ext>
            </a:extLst>
          </p:cNvPr>
          <p:cNvSpPr txBox="1"/>
          <p:nvPr/>
        </p:nvSpPr>
        <p:spPr>
          <a:xfrm>
            <a:off x="4572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61C615-015D-43EC-8A9D-8E9FEA84F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55452"/>
              </p:ext>
            </p:extLst>
          </p:nvPr>
        </p:nvGraphicFramePr>
        <p:xfrm>
          <a:off x="361156" y="1066800"/>
          <a:ext cx="8421688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3" name="Equation" r:id="rId4" imgW="4889160" imgH="1930320" progId="Equation.DSMT4">
                  <p:embed/>
                </p:oleObj>
              </mc:Choice>
              <mc:Fallback>
                <p:oleObj name="Equation" r:id="rId4" imgW="488916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56" y="1066800"/>
                        <a:ext cx="8421688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05724E-6776-4E98-81B8-F2B41400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97166"/>
              </p:ext>
            </p:extLst>
          </p:nvPr>
        </p:nvGraphicFramePr>
        <p:xfrm>
          <a:off x="482600" y="4749007"/>
          <a:ext cx="774937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4" name="Equation" r:id="rId6" imgW="4457520" imgH="685800" progId="Equation.DSMT4">
                  <p:embed/>
                </p:oleObj>
              </mc:Choice>
              <mc:Fallback>
                <p:oleObj name="Equation" r:id="rId6" imgW="44575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00" y="4749007"/>
                        <a:ext cx="7749378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16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D1D27-1D74-4024-9102-6D83FEBA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96794-B2B8-40AB-AFCC-6A38D0FB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492FD-76B1-4F4D-87F3-4554F068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2D894-A440-4DB3-8115-AAD517639AC3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The general solution can be formed by taking a linear combination of the eigenfunction results.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C2FA50-999A-4950-98AF-AEBFB1CF2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4396"/>
              </p:ext>
            </p:extLst>
          </p:nvPr>
        </p:nvGraphicFramePr>
        <p:xfrm>
          <a:off x="228600" y="1336854"/>
          <a:ext cx="8822939" cy="441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0" name="Equation" r:id="rId4" imgW="4216320" imgH="2108160" progId="Equation.DSMT4">
                  <p:embed/>
                </p:oleObj>
              </mc:Choice>
              <mc:Fallback>
                <p:oleObj name="Equation" r:id="rId4" imgW="4216320" imgH="2108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B05724E-6776-4E98-81B8-F2B414005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336854"/>
                        <a:ext cx="8822939" cy="4416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7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E3243-B0F1-43CA-A815-CDD6D8A4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DC827-7496-4174-B03C-8F0301AE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64BF4-CB98-43BD-8D92-13C8A70C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ACEF-EE45-45D1-B593-1B4935FE6FCC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Finding the constants from the eigenfunction (Fourier) expansion.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4F6696-5637-4A69-AA58-07C27FBE4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1998"/>
              </p:ext>
            </p:extLst>
          </p:nvPr>
        </p:nvGraphicFramePr>
        <p:xfrm>
          <a:off x="547688" y="1081176"/>
          <a:ext cx="6005512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6" name="Equation" r:id="rId4" imgW="2869920" imgH="1320480" progId="Equation.DSMT4">
                  <p:embed/>
                </p:oleObj>
              </mc:Choice>
              <mc:Fallback>
                <p:oleObj name="Equation" r:id="rId4" imgW="2869920" imgH="1320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C2FA50-999A-4950-98AF-AEBFB1CF2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1081176"/>
                        <a:ext cx="6005512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D96B97-5F6E-4A05-B46F-D3C7DCD2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55273"/>
              </p:ext>
            </p:extLst>
          </p:nvPr>
        </p:nvGraphicFramePr>
        <p:xfrm>
          <a:off x="457200" y="3922712"/>
          <a:ext cx="6923088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7" name="Equation" r:id="rId6" imgW="3695400" imgH="1396800" progId="Equation.DSMT4">
                  <p:embed/>
                </p:oleObj>
              </mc:Choice>
              <mc:Fallback>
                <p:oleObj name="Equation" r:id="rId6" imgW="36954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922712"/>
                        <a:ext cx="6923088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1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1CD4A-6554-4623-80A4-7CB5A1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D9620-D470-4549-A88F-4B1BB15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AD29D-DBF6-4C83-86CF-0B61AD9E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055DC8-7581-460E-8ED0-C733F5AA0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8942"/>
              </p:ext>
            </p:extLst>
          </p:nvPr>
        </p:nvGraphicFramePr>
        <p:xfrm>
          <a:off x="609600" y="381000"/>
          <a:ext cx="65420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5" name="Equation" r:id="rId4" imgW="3492360" imgH="1879560" progId="Equation.DSMT4">
                  <p:embed/>
                </p:oleObj>
              </mc:Choice>
              <mc:Fallback>
                <p:oleObj name="Equation" r:id="rId4" imgW="3492360" imgH="1879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D96B97-5F6E-4A05-B46F-D3C7DCD2A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81000"/>
                        <a:ext cx="65420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8A3A6-26FF-46BE-A1FD-98F78DC16CF9}"/>
              </a:ext>
            </a:extLst>
          </p:cNvPr>
          <p:cNvSpPr txBox="1"/>
          <p:nvPr/>
        </p:nvSpPr>
        <p:spPr>
          <a:xfrm>
            <a:off x="685800" y="4267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Are these two solutions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Identical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Equivalent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Totally different</a:t>
            </a:r>
          </a:p>
        </p:txBody>
      </p:sp>
    </p:spTree>
    <p:extLst>
      <p:ext uri="{BB962C8B-B14F-4D97-AF65-F5344CB8AC3E}">
        <p14:creationId xmlns:p14="http://schemas.microsoft.com/office/powerpoint/2010/main" val="333824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46DE4-5383-4DC4-9C13-7E016666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2553-ABDD-486D-875D-38A2B73E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34144-A033-48F7-8E06-BA2F07F9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36889-4431-4DE2-9F63-E9BCE8627ACB}"/>
              </a:ext>
            </a:extLst>
          </p:cNvPr>
          <p:cNvSpPr txBox="1"/>
          <p:nvPr/>
        </p:nvSpPr>
        <p:spPr>
          <a:xfrm>
            <a:off x="457200" y="1447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series and Fourier transforms are useful for solving and analyzing a wide variety of functions, also beyond the Sturm-Liouville context.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the next several slides we will consider a related concept – the Laplace transform.</a:t>
            </a:r>
          </a:p>
        </p:txBody>
      </p:sp>
    </p:spTree>
    <p:extLst>
      <p:ext uri="{BB962C8B-B14F-4D97-AF65-F5344CB8AC3E}">
        <p14:creationId xmlns:p14="http://schemas.microsoft.com/office/powerpoint/2010/main" val="78831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7" name="数式" r:id="rId5" imgW="3670200" imgH="634680" progId="Equation.3">
                  <p:embed/>
                </p:oleObj>
              </mc:Choice>
              <mc:Fallback>
                <p:oleObj name="数式" r:id="rId5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91" name="数式" r:id="rId4" imgW="3657600" imgH="685800" progId="Equation.3">
                  <p:embed/>
                </p:oleObj>
              </mc:Choice>
              <mc:Fallback>
                <p:oleObj name="数式" r:id="rId4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92" name="数式" r:id="rId6" imgW="2819160" imgH="1676160" progId="Equation.3">
                  <p:embed/>
                </p:oleObj>
              </mc:Choice>
              <mc:Fallback>
                <p:oleObj name="数式" r:id="rId6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93" name="数式" r:id="rId8" imgW="2565360" imgH="939600" progId="Equation.3">
                  <p:embed/>
                </p:oleObj>
              </mc:Choice>
              <mc:Fallback>
                <p:oleObj name="数式" r:id="rId8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ABD9D8-283F-4779-BBBC-6E470CB9FECD}"/>
              </a:ext>
            </a:extLst>
          </p:cNvPr>
          <p:cNvSpPr txBox="1"/>
          <p:nvPr/>
        </p:nvSpPr>
        <p:spPr>
          <a:xfrm>
            <a:off x="6172200" y="51054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Does this result look familiar?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  <a:p>
            <a:pPr marL="457200" indent="-457200">
              <a:buAutoNum type="alphaLcPeriod"/>
            </a:pPr>
            <a:r>
              <a:rPr lang="en-US" sz="2400">
                <a:latin typeface="+mj-lt"/>
              </a:rPr>
              <a:t>No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FC29-0F05-43A1-B2D0-D32AAB55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422B2-3D24-4EFE-B4CD-5AD0CB48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077F8-69F1-435E-8698-E1CCA42C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8D5D0-C755-413C-BBC0-A54FE3B5CA2A}"/>
              </a:ext>
            </a:extLst>
          </p:cNvPr>
          <p:cNvSpPr txBox="1"/>
          <p:nvPr/>
        </p:nvSpPr>
        <p:spPr>
          <a:xfrm>
            <a:off x="4572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Schedule for this 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77B5-C37E-4D6C-BB71-A86A7FB90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078"/>
            <a:ext cx="9144000" cy="2209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98BA9-74DF-438D-B715-87A9B23FA825}"/>
              </a:ext>
            </a:extLst>
          </p:cNvPr>
          <p:cNvSpPr txBox="1"/>
          <p:nvPr/>
        </p:nvSpPr>
        <p:spPr>
          <a:xfrm>
            <a:off x="990600" y="3862587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Yan Li will also give a regular physics colloquium on Nov. 4th</a:t>
            </a:r>
          </a:p>
        </p:txBody>
      </p:sp>
    </p:spTree>
    <p:extLst>
      <p:ext uri="{BB962C8B-B14F-4D97-AF65-F5344CB8AC3E}">
        <p14:creationId xmlns:p14="http://schemas.microsoft.com/office/powerpoint/2010/main" val="401983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7D02E-9D30-4DA4-BA0F-7C601CE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0F4C-F7D7-47C5-9BCA-08FFC8C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CEC5-2F89-4A95-8495-257D8FB7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2EE0-3F02-4256-8920-E31280C9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79" y="136525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1CE7-8E9E-4C46-A9EE-3E3173738172}"/>
              </a:ext>
            </a:extLst>
          </p:cNvPr>
          <p:cNvSpPr txBox="1"/>
          <p:nvPr/>
        </p:nvSpPr>
        <p:spPr>
          <a:xfrm>
            <a:off x="1524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A41BD-0334-4272-8428-C00599848982}"/>
              </a:ext>
            </a:extLst>
          </p:cNvPr>
          <p:cNvSpPr txBox="1"/>
          <p:nvPr/>
        </p:nvSpPr>
        <p:spPr>
          <a:xfrm>
            <a:off x="457200" y="6147786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533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0" name="数式" r:id="rId4" imgW="1676160" imgH="1180800" progId="Equation.3">
                  <p:embed/>
                </p:oleObj>
              </mc:Choice>
              <mc:Fallback>
                <p:oleObj name="数式" r:id="rId4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1" name="Equation" r:id="rId6" imgW="5511600" imgH="2857320" progId="Equation.DSMT4">
                  <p:embed/>
                </p:oleObj>
              </mc:Choice>
              <mc:Fallback>
                <p:oleObj name="Equation" r:id="rId6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DCD9C-1081-446A-9986-09D14A0AD96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2" name="Equation" r:id="rId4" imgW="4140000" imgH="1854000" progId="Equation.DSMT4">
                  <p:embed/>
                </p:oleObj>
              </mc:Choice>
              <mc:Fallback>
                <p:oleObj name="Equation" r:id="rId4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3" name="Equation" r:id="rId6" imgW="4394160" imgH="368280" progId="Equation.DSMT4">
                  <p:embed/>
                </p:oleObj>
              </mc:Choice>
              <mc:Fallback>
                <p:oleObj name="Equation" r:id="rId6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4" name="Equation" r:id="rId8" imgW="7518240" imgH="1358640" progId="Equation.DSMT4">
                  <p:embed/>
                </p:oleObj>
              </mc:Choice>
              <mc:Fallback>
                <p:oleObj name="Equation" r:id="rId8" imgW="7518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4" name="Equation" r:id="rId4" imgW="6083280" imgH="1307880" progId="Equation.DSMT4">
                  <p:embed/>
                </p:oleObj>
              </mc:Choice>
              <mc:Fallback>
                <p:oleObj name="Equation" r:id="rId4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5" name="Equation" r:id="rId6" imgW="4279680" imgH="1739880" progId="Equation.DSMT4">
                  <p:embed/>
                </p:oleObj>
              </mc:Choice>
              <mc:Fallback>
                <p:oleObj name="Equation" r:id="rId6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22576"/>
              </p:ext>
            </p:extLst>
          </p:nvPr>
        </p:nvGraphicFramePr>
        <p:xfrm>
          <a:off x="1143000" y="1143000"/>
          <a:ext cx="665999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4" name="Equation" r:id="rId4" imgW="4216320" imgH="977760" progId="Equation.DSMT4">
                  <p:embed/>
                </p:oleObj>
              </mc:Choice>
              <mc:Fallback>
                <p:oleObj name="Equation" r:id="rId4" imgW="4216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65999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78106"/>
              </p:ext>
            </p:extLst>
          </p:nvPr>
        </p:nvGraphicFramePr>
        <p:xfrm>
          <a:off x="1168399" y="3276600"/>
          <a:ext cx="54012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5" name="Equation" r:id="rId6" imgW="3060360" imgH="1079280" progId="Equation.DSMT4">
                  <p:embed/>
                </p:oleObj>
              </mc:Choice>
              <mc:Fallback>
                <p:oleObj name="Equation" r:id="rId6" imgW="3060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399" y="3276600"/>
                        <a:ext cx="54012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BA7B1-5020-44C4-B631-C4661ABC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457200"/>
            <a:ext cx="8658225" cy="6134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0563" y="593725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233A1-1B36-4019-BDDF-EA5E59A3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AB97F-7E20-405F-A96F-C9332A0A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387D5-CBB3-4EFC-AE7C-756141A6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7D627-F56D-400D-8546-39C71309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346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AD1B1-FEF3-4DB5-85CD-83457E745D49}"/>
              </a:ext>
            </a:extLst>
          </p:cNvPr>
          <p:cNvSpPr txBox="1"/>
          <p:nvPr/>
        </p:nvSpPr>
        <p:spPr>
          <a:xfrm>
            <a:off x="152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assignment covers material from Friday’s lecture --</a:t>
            </a:r>
          </a:p>
        </p:txBody>
      </p:sp>
    </p:spTree>
    <p:extLst>
      <p:ext uri="{BB962C8B-B14F-4D97-AF65-F5344CB8AC3E}">
        <p14:creationId xmlns:p14="http://schemas.microsoft.com/office/powerpoint/2010/main" val="292834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6F7FD-480C-4CCF-94FA-D6F56ED6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321A-A68F-479C-894C-917FA14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9954-F1EF-4622-87DF-15E4FF69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A8A313-917A-4120-808B-FA8627C02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56429"/>
              </p:ext>
            </p:extLst>
          </p:nvPr>
        </p:nvGraphicFramePr>
        <p:xfrm>
          <a:off x="338138" y="698500"/>
          <a:ext cx="84677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7" name="Equation" r:id="rId4" imgW="4228920" imgH="1790640" progId="Equation.DSMT4">
                  <p:embed/>
                </p:oleObj>
              </mc:Choice>
              <mc:Fallback>
                <p:oleObj name="Equation" r:id="rId4" imgW="4228920" imgH="1790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DCCE4A-C2FF-460A-84F5-8A3AE6CF3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8500"/>
                        <a:ext cx="8467725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D0D8D-FDF3-43F9-99DF-98763B1E2231}"/>
              </a:ext>
            </a:extLst>
          </p:cNvPr>
          <p:cNvSpPr txBox="1"/>
          <p:nvPr/>
        </p:nvSpPr>
        <p:spPr>
          <a:xfrm>
            <a:off x="762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– Sturm-Liouville equations defined over a range of 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50C0-8D6F-4E3B-B1C7-4658E6EFFEAF}"/>
              </a:ext>
            </a:extLst>
          </p:cNvPr>
          <p:cNvSpPr txBox="1"/>
          <p:nvPr/>
        </p:nvSpPr>
        <p:spPr>
          <a:xfrm>
            <a:off x="474662" y="4343400"/>
            <a:ext cx="8059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Sturm-Liouville operator is Hermitian, the eigenvalues are real and the eigenfunctions are orthogonal.   In the last lecture, we argued that the eigenfunctions form a “complete” set over the range of x defined for the particular system.</a:t>
            </a:r>
          </a:p>
        </p:txBody>
      </p:sp>
    </p:spTree>
    <p:extLst>
      <p:ext uri="{BB962C8B-B14F-4D97-AF65-F5344CB8AC3E}">
        <p14:creationId xmlns:p14="http://schemas.microsoft.com/office/powerpoint/2010/main" val="151935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DB34-0CCB-498E-906A-159C4E6D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46A5-2AB8-482F-9DA6-BF49219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F2926-DA8D-485A-B537-EDE5578A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9C7F0E-31BC-4995-BEE9-96CB6B39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49507"/>
              </p:ext>
            </p:extLst>
          </p:nvPr>
        </p:nvGraphicFramePr>
        <p:xfrm>
          <a:off x="173831" y="174625"/>
          <a:ext cx="87963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2" name="Equation" r:id="rId4" imgW="5981400" imgH="1054080" progId="Equation.DSMT4">
                  <p:embed/>
                </p:oleObj>
              </mc:Choice>
              <mc:Fallback>
                <p:oleObj name="Equation" r:id="rId4" imgW="59814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31" y="174625"/>
                        <a:ext cx="879633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D64D95-8F20-4A93-BE40-39E84DA16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08052"/>
              </p:ext>
            </p:extLst>
          </p:nvPr>
        </p:nvGraphicFramePr>
        <p:xfrm>
          <a:off x="381000" y="2128838"/>
          <a:ext cx="821213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3" name="Equation" r:id="rId6" imgW="4101840" imgH="888840" progId="Equation.DSMT4">
                  <p:embed/>
                </p:oleObj>
              </mc:Choice>
              <mc:Fallback>
                <p:oleObj name="Equation" r:id="rId6" imgW="410184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A8A313-917A-4120-808B-FA8627C02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28838"/>
                        <a:ext cx="821213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3EF552-9340-47D7-8444-045E81261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47869"/>
              </p:ext>
            </p:extLst>
          </p:nvPr>
        </p:nvGraphicFramePr>
        <p:xfrm>
          <a:off x="381000" y="4487069"/>
          <a:ext cx="60212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4" name="Equation" r:id="rId8" imgW="3187440" imgH="685800" progId="Equation.DSMT4">
                  <p:embed/>
                </p:oleObj>
              </mc:Choice>
              <mc:Fallback>
                <p:oleObj name="Equation" r:id="rId8" imgW="318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487069"/>
                        <a:ext cx="602121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5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172C3-E266-45BA-B34B-015E05BD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68C31-873A-43DE-AA7A-98F72B40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3602-AB02-414E-820F-4D5CCDA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CC9E62-2640-4BD2-AD49-3AE4967FD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85835"/>
              </p:ext>
            </p:extLst>
          </p:nvPr>
        </p:nvGraphicFramePr>
        <p:xfrm>
          <a:off x="457200" y="304800"/>
          <a:ext cx="804672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1" name="Equation" r:id="rId4" imgW="5029200" imgH="952200" progId="Equation.DSMT4">
                  <p:embed/>
                </p:oleObj>
              </mc:Choice>
              <mc:Fallback>
                <p:oleObj name="Equation" r:id="rId4" imgW="50292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04672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B2B907-B351-4CC1-8F57-812B62D2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5083"/>
            <a:ext cx="9144000" cy="405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81F66-9F0D-4288-B1D7-7BA5B8EEAA10}"/>
              </a:ext>
            </a:extLst>
          </p:cNvPr>
          <p:cNvSpPr txBox="1"/>
          <p:nvPr/>
        </p:nvSpPr>
        <p:spPr>
          <a:xfrm>
            <a:off x="50292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100 terms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6F1A7-5BC0-402F-9E17-8A3260AEF64A}"/>
              </a:ext>
            </a:extLst>
          </p:cNvPr>
          <p:cNvSpPr txBox="1"/>
          <p:nvPr/>
        </p:nvSpPr>
        <p:spPr>
          <a:xfrm rot="21111733">
            <a:off x="5384800" y="48863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5 terms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002D7-9845-47A0-A8FC-95D839A13A2A}"/>
              </a:ext>
            </a:extLst>
          </p:cNvPr>
          <p:cNvSpPr txBox="1"/>
          <p:nvPr/>
        </p:nvSpPr>
        <p:spPr>
          <a:xfrm>
            <a:off x="5368621" y="6019800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 </a:t>
            </a:r>
            <a:r>
              <a:rPr lang="en-US" sz="2400" dirty="0">
                <a:latin typeface="+mj-lt"/>
              </a:rPr>
              <a:t>for </a:t>
            </a:r>
            <a:r>
              <a:rPr lang="en-US" sz="2400" i="1" dirty="0">
                <a:latin typeface="+mj-lt"/>
              </a:rPr>
              <a:t>x=0.5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85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C7A58-D975-4DC1-87F1-9CC1032E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6B0CB-C8B1-47AB-89AC-485234A7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B86C-1263-4B5C-B579-FBF4D55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AB5A-4777-41C9-ACD1-1A2D0E06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32" y="219529"/>
            <a:ext cx="3463468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3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EA829-CA91-4C9F-877E-F6121FE7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96989-8A3F-478F-9645-116EFC33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ECEF-0135-4D31-8472-DAB2B67F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F2EEE-3212-4751-BA9B-D8591CD4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685800"/>
            <a:ext cx="9144000" cy="3060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67F6B-7422-4751-B171-0E21FB711AE2}"/>
              </a:ext>
            </a:extLst>
          </p:cNvPr>
          <p:cNvSpPr txBox="1"/>
          <p:nvPr/>
        </p:nvSpPr>
        <p:spPr>
          <a:xfrm>
            <a:off x="0" y="13652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chemeClr val="accent2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400" i="1" dirty="0">
                <a:solidFill>
                  <a:schemeClr val="accent2"/>
                </a:solidFill>
                <a:latin typeface="+mj-lt"/>
              </a:rPr>
              <a:t>(1-x)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1E908-C193-4001-91C6-D14B54EFFEB8}"/>
              </a:ext>
            </a:extLst>
          </p:cNvPr>
          <p:cNvSpPr txBox="1"/>
          <p:nvPr/>
        </p:nvSpPr>
        <p:spPr>
          <a:xfrm>
            <a:off x="1066800" y="167248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 term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C21DB-04DF-4AED-8171-16C4A74DBAE4}"/>
              </a:ext>
            </a:extLst>
          </p:cNvPr>
          <p:cNvSpPr txBox="1"/>
          <p:nvPr/>
        </p:nvSpPr>
        <p:spPr>
          <a:xfrm rot="19664100">
            <a:off x="7156600" y="4549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</a:t>
            </a:r>
            <a:r>
              <a:rPr lang="en-US" sz="2400" dirty="0">
                <a:latin typeface="+mj-lt"/>
              </a:rPr>
              <a:t>5 terms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0D80B1-EB23-4F76-97F7-95D506B31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67936"/>
              </p:ext>
            </p:extLst>
          </p:nvPr>
        </p:nvGraphicFramePr>
        <p:xfrm>
          <a:off x="609600" y="3789157"/>
          <a:ext cx="71628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3" name="Equation" r:id="rId5" imgW="2666880" imgH="939600" progId="Equation.DSMT4">
                  <p:embed/>
                </p:oleObj>
              </mc:Choice>
              <mc:Fallback>
                <p:oleObj name="Equation" r:id="rId5" imgW="2666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789157"/>
                        <a:ext cx="71628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71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15176</TotalTime>
  <Words>751</Words>
  <Application>Microsoft Office PowerPoint</Application>
  <PresentationFormat>On-screen Show (4:3)</PresentationFormat>
  <Paragraphs>166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766</cp:revision>
  <cp:lastPrinted>2021-10-17T20:44:56Z</cp:lastPrinted>
  <dcterms:created xsi:type="dcterms:W3CDTF">2012-01-10T18:32:24Z</dcterms:created>
  <dcterms:modified xsi:type="dcterms:W3CDTF">2021-10-17T20:45:08Z</dcterms:modified>
</cp:coreProperties>
</file>