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6" r:id="rId2"/>
    <p:sldId id="354" r:id="rId3"/>
    <p:sldId id="403" r:id="rId4"/>
    <p:sldId id="381" r:id="rId5"/>
    <p:sldId id="380" r:id="rId6"/>
    <p:sldId id="382" r:id="rId7"/>
    <p:sldId id="383" r:id="rId8"/>
    <p:sldId id="384" r:id="rId9"/>
    <p:sldId id="385" r:id="rId10"/>
    <p:sldId id="401" r:id="rId11"/>
    <p:sldId id="402" r:id="rId12"/>
    <p:sldId id="399" r:id="rId13"/>
    <p:sldId id="404" r:id="rId14"/>
    <p:sldId id="405" r:id="rId15"/>
    <p:sldId id="386" r:id="rId16"/>
    <p:sldId id="387" r:id="rId17"/>
    <p:sldId id="388" r:id="rId18"/>
    <p:sldId id="389" r:id="rId19"/>
    <p:sldId id="390" r:id="rId20"/>
    <p:sldId id="391" r:id="rId21"/>
    <p:sldId id="392" r:id="rId22"/>
    <p:sldId id="393" r:id="rId23"/>
    <p:sldId id="394" r:id="rId24"/>
    <p:sldId id="395" r:id="rId25"/>
    <p:sldId id="396" r:id="rId26"/>
    <p:sldId id="397" r:id="rId27"/>
    <p:sldId id="398" r:id="rId2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85" d="100"/>
          <a:sy n="85" d="100"/>
        </p:scale>
        <p:origin x="408" y="72"/>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5.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5.wmf"/><Relationship Id="rId1" Type="http://schemas.openxmlformats.org/officeDocument/2006/relationships/image" Target="../media/image54.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57.wmf"/><Relationship Id="rId1" Type="http://schemas.openxmlformats.org/officeDocument/2006/relationships/image" Target="../media/image5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10/21/2021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10/21/2021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9161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73319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780294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angular momentum can also be calculated.</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906817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3650792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398703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 simple rectangular solid with a coordinate system at the edge of the system.</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738956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moment of inertia tensor in matrix form is a symmetric matrix and therefore can be diagonalized.   The eigenvalues are known as principal moments of inertia and the eigenvectors are known as principal axes.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557173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what happens when we evaluate the moment of inertia tensor about a different origin.   In this case, the new origin  happens to be at the center of mass.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111350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2071835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for this case.     Note that I’ happens to be diagonal already,       however it is not generally true that shifting the origin for the moment of inertia would result in a diagonal matrix.</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76559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the rotational motion of rigid bodies as presented in Chapter 5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next slides we will focus on the fact that each rigid body has 3 principal axes and 3 moments of inertia for a given origin.     It is often convenient to use that coordinate system to analyze rigid body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478508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the angular moment expressed in the diagonalized body fixed frame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47866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it is very difficult to express torque in this reference frame, we can readily solve problems with zero torque.</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8290119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general system with three distinct moment of inertia, the solutions are difficult, but simplifications occur when two moments are the same, in this I1=I2.</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9891982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 dependence of the symmetric top in free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8823602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more general case.</a:t>
            </a:r>
          </a:p>
        </p:txBody>
      </p:sp>
      <p:sp>
        <p:nvSpPr>
          <p:cNvPr id="4" name="Slide Number Placeholder 3"/>
          <p:cNvSpPr>
            <a:spLocks noGrp="1"/>
          </p:cNvSpPr>
          <p:nvPr>
            <p:ph type="sldNum" sz="quarter" idx="10"/>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809212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Reasonable approximations.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2452976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see that there are conditions that allow stability for this system,.   --- to </a:t>
            </a:r>
            <a:r>
              <a:rPr lang="en-US"/>
              <a:t>be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4081221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805804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Determining the relationship between the inertial and body frames.</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6028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Recall our previous discussion of rotating frames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328198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an infinitesimal rotation.</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645989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Rotational acceleration.</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936650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rigid body, internal motions are negligible.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169072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group terms that depend on the body geometry – leading to the definition of the moment of inertia tensor.</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132159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10/22/2021</a:t>
            </a:r>
            <a:endParaRPr lang="en-US" dirty="0"/>
          </a:p>
        </p:txBody>
      </p:sp>
      <p:sp>
        <p:nvSpPr>
          <p:cNvPr id="5" name="Footer Placeholder 4"/>
          <p:cNvSpPr>
            <a:spLocks noGrp="1"/>
          </p:cNvSpPr>
          <p:nvPr>
            <p:ph type="ftr" sz="quarter" idx="11"/>
          </p:nvPr>
        </p:nvSpPr>
        <p:spPr/>
        <p:txBody>
          <a:bodyPr/>
          <a:lstStyle/>
          <a:p>
            <a:r>
              <a:rPr lang="en-US"/>
              <a:t>PHY 711  Fall 2021 --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10/22/2021</a:t>
            </a:r>
            <a:endParaRPr lang="en-US" dirty="0"/>
          </a:p>
        </p:txBody>
      </p:sp>
      <p:sp>
        <p:nvSpPr>
          <p:cNvPr id="5" name="Footer Placeholder 4"/>
          <p:cNvSpPr>
            <a:spLocks noGrp="1"/>
          </p:cNvSpPr>
          <p:nvPr>
            <p:ph type="ftr" sz="quarter" idx="11"/>
          </p:nvPr>
        </p:nvSpPr>
        <p:spPr/>
        <p:txBody>
          <a:bodyPr/>
          <a:lstStyle/>
          <a:p>
            <a:r>
              <a:rPr lang="en-US"/>
              <a:t>PHY 711  Fall 2021 --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10/22/2021</a:t>
            </a:r>
            <a:endParaRPr lang="en-US" dirty="0"/>
          </a:p>
        </p:txBody>
      </p:sp>
      <p:sp>
        <p:nvSpPr>
          <p:cNvPr id="5" name="Footer Placeholder 4"/>
          <p:cNvSpPr>
            <a:spLocks noGrp="1"/>
          </p:cNvSpPr>
          <p:nvPr>
            <p:ph type="ftr" sz="quarter" idx="11"/>
          </p:nvPr>
        </p:nvSpPr>
        <p:spPr/>
        <p:txBody>
          <a:bodyPr/>
          <a:lstStyle/>
          <a:p>
            <a:r>
              <a:rPr lang="en-US"/>
              <a:t>PHY 711  Fall 2021 --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10/22/2021</a:t>
            </a:r>
            <a:endParaRPr lang="en-US" dirty="0"/>
          </a:p>
        </p:txBody>
      </p:sp>
      <p:sp>
        <p:nvSpPr>
          <p:cNvPr id="5" name="Footer Placeholder 4"/>
          <p:cNvSpPr>
            <a:spLocks noGrp="1"/>
          </p:cNvSpPr>
          <p:nvPr>
            <p:ph type="ftr" sz="quarter" idx="11"/>
          </p:nvPr>
        </p:nvSpPr>
        <p:spPr/>
        <p:txBody>
          <a:bodyPr/>
          <a:lstStyle/>
          <a:p>
            <a:r>
              <a:rPr lang="en-US"/>
              <a:t>PHY 711  Fall 2021 --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10/22/2021</a:t>
            </a:r>
            <a:endParaRPr lang="en-US" dirty="0"/>
          </a:p>
        </p:txBody>
      </p:sp>
      <p:sp>
        <p:nvSpPr>
          <p:cNvPr id="5" name="Footer Placeholder 4"/>
          <p:cNvSpPr>
            <a:spLocks noGrp="1"/>
          </p:cNvSpPr>
          <p:nvPr>
            <p:ph type="ftr" sz="quarter" idx="11"/>
          </p:nvPr>
        </p:nvSpPr>
        <p:spPr/>
        <p:txBody>
          <a:bodyPr/>
          <a:lstStyle/>
          <a:p>
            <a:r>
              <a:rPr lang="en-US"/>
              <a:t>PHY 711  Fall 2021 --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10/22/2021</a:t>
            </a:r>
            <a:endParaRPr lang="en-US" dirty="0"/>
          </a:p>
        </p:txBody>
      </p:sp>
      <p:sp>
        <p:nvSpPr>
          <p:cNvPr id="6" name="Footer Placeholder 5"/>
          <p:cNvSpPr>
            <a:spLocks noGrp="1"/>
          </p:cNvSpPr>
          <p:nvPr>
            <p:ph type="ftr" sz="quarter" idx="11"/>
          </p:nvPr>
        </p:nvSpPr>
        <p:spPr/>
        <p:txBody>
          <a:bodyPr/>
          <a:lstStyle/>
          <a:p>
            <a:r>
              <a:rPr lang="en-US"/>
              <a:t>PHY 711  Fall 2021 --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10/22/2021</a:t>
            </a:r>
            <a:endParaRPr lang="en-US" dirty="0"/>
          </a:p>
        </p:txBody>
      </p:sp>
      <p:sp>
        <p:nvSpPr>
          <p:cNvPr id="8" name="Footer Placeholder 7"/>
          <p:cNvSpPr>
            <a:spLocks noGrp="1"/>
          </p:cNvSpPr>
          <p:nvPr>
            <p:ph type="ftr" sz="quarter" idx="11"/>
          </p:nvPr>
        </p:nvSpPr>
        <p:spPr/>
        <p:txBody>
          <a:bodyPr/>
          <a:lstStyle/>
          <a:p>
            <a:r>
              <a:rPr lang="en-US"/>
              <a:t>PHY 711  Fall 2021 -- Lecture 24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10/22/2021</a:t>
            </a:r>
            <a:endParaRPr lang="en-US" dirty="0"/>
          </a:p>
        </p:txBody>
      </p:sp>
      <p:sp>
        <p:nvSpPr>
          <p:cNvPr id="4" name="Footer Placeholder 3"/>
          <p:cNvSpPr>
            <a:spLocks noGrp="1"/>
          </p:cNvSpPr>
          <p:nvPr>
            <p:ph type="ftr" sz="quarter" idx="11"/>
          </p:nvPr>
        </p:nvSpPr>
        <p:spPr/>
        <p:txBody>
          <a:bodyPr/>
          <a:lstStyle/>
          <a:p>
            <a:r>
              <a:rPr lang="en-US"/>
              <a:t>PHY 711  Fall 2021 -- Lecture 24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10/22/2021</a:t>
            </a:r>
            <a:endParaRPr lang="en-US" dirty="0"/>
          </a:p>
        </p:txBody>
      </p:sp>
      <p:sp>
        <p:nvSpPr>
          <p:cNvPr id="6" name="Footer Placeholder 5"/>
          <p:cNvSpPr>
            <a:spLocks noGrp="1"/>
          </p:cNvSpPr>
          <p:nvPr>
            <p:ph type="ftr" sz="quarter" idx="11"/>
          </p:nvPr>
        </p:nvSpPr>
        <p:spPr/>
        <p:txBody>
          <a:bodyPr/>
          <a:lstStyle/>
          <a:p>
            <a:r>
              <a:rPr lang="en-US"/>
              <a:t>PHY 711  Fall 2021 --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10/22/2021</a:t>
            </a:r>
            <a:endParaRPr lang="en-US" dirty="0"/>
          </a:p>
        </p:txBody>
      </p:sp>
      <p:sp>
        <p:nvSpPr>
          <p:cNvPr id="6" name="Footer Placeholder 5"/>
          <p:cNvSpPr>
            <a:spLocks noGrp="1"/>
          </p:cNvSpPr>
          <p:nvPr>
            <p:ph type="ftr" sz="quarter" idx="11"/>
          </p:nvPr>
        </p:nvSpPr>
        <p:spPr/>
        <p:txBody>
          <a:bodyPr/>
          <a:lstStyle/>
          <a:p>
            <a:r>
              <a:rPr lang="en-US"/>
              <a:t>PHY 711  Fall 2021 --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10/22/2021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24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notesSlide" Target="../notesSlides/notesSlide10.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image" Target="../media/image16.wmf"/><Relationship Id="rId4" Type="http://schemas.openxmlformats.org/officeDocument/2006/relationships/oleObject" Target="../embeddings/oleObject13.bin"/></Relationships>
</file>

<file path=ppt/slides/_rels/slide11.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notesSlide" Target="../notesSlides/notesSlide11.xml"/><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9.wmf"/><Relationship Id="rId5" Type="http://schemas.openxmlformats.org/officeDocument/2006/relationships/oleObject" Target="../embeddings/oleObject15.bin"/><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8.bin"/><Relationship Id="rId5" Type="http://schemas.openxmlformats.org/officeDocument/2006/relationships/image" Target="../media/image21.wmf"/><Relationship Id="rId4" Type="http://schemas.openxmlformats.org/officeDocument/2006/relationships/oleObject" Target="../embeddings/oleObject17.bin"/></Relationships>
</file>

<file path=ppt/slides/_rels/slide13.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notesSlide" Target="../notesSlides/notesSlide13.xml"/><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3.wmf"/><Relationship Id="rId5" Type="http://schemas.openxmlformats.org/officeDocument/2006/relationships/oleObject" Target="../embeddings/oleObject19.bin"/><Relationship Id="rId10" Type="http://schemas.openxmlformats.org/officeDocument/2006/relationships/image" Target="../media/image25.wmf"/><Relationship Id="rId4" Type="http://schemas.openxmlformats.org/officeDocument/2006/relationships/image" Target="../media/image26.png"/><Relationship Id="rId9" Type="http://schemas.openxmlformats.org/officeDocument/2006/relationships/oleObject" Target="../embeddings/oleObject21.bin"/></Relationships>
</file>

<file path=ppt/slides/_rels/slide14.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notesSlide" Target="../notesSlides/notesSlide14.xml"/><Relationship Id="rId7"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3.wmf"/><Relationship Id="rId5" Type="http://schemas.openxmlformats.org/officeDocument/2006/relationships/oleObject" Target="../embeddings/oleObject22.bin"/><Relationship Id="rId10" Type="http://schemas.openxmlformats.org/officeDocument/2006/relationships/image" Target="../media/image27.wmf"/><Relationship Id="rId4" Type="http://schemas.openxmlformats.org/officeDocument/2006/relationships/image" Target="../media/image26.png"/><Relationship Id="rId9" Type="http://schemas.openxmlformats.org/officeDocument/2006/relationships/oleObject" Target="../embeddings/oleObject2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8.wmf"/><Relationship Id="rId4" Type="http://schemas.openxmlformats.org/officeDocument/2006/relationships/oleObject" Target="../embeddings/oleObject25.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6.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7.bin"/><Relationship Id="rId5" Type="http://schemas.openxmlformats.org/officeDocument/2006/relationships/image" Target="../media/image29.wmf"/><Relationship Id="rId4" Type="http://schemas.openxmlformats.org/officeDocument/2006/relationships/oleObject" Target="../embeddings/oleObject26.bin"/><Relationship Id="rId9" Type="http://schemas.openxmlformats.org/officeDocument/2006/relationships/image" Target="../media/image31.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17.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0.bin"/><Relationship Id="rId5" Type="http://schemas.openxmlformats.org/officeDocument/2006/relationships/image" Target="../media/image32.wmf"/><Relationship Id="rId4" Type="http://schemas.openxmlformats.org/officeDocument/2006/relationships/oleObject" Target="../embeddings/oleObject29.bin"/><Relationship Id="rId9" Type="http://schemas.openxmlformats.org/officeDocument/2006/relationships/image" Target="../media/image34.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18.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3.bin"/><Relationship Id="rId11" Type="http://schemas.openxmlformats.org/officeDocument/2006/relationships/image" Target="../media/image38.wmf"/><Relationship Id="rId5" Type="http://schemas.openxmlformats.org/officeDocument/2006/relationships/image" Target="../media/image35.wmf"/><Relationship Id="rId10" Type="http://schemas.openxmlformats.org/officeDocument/2006/relationships/oleObject" Target="../embeddings/oleObject35.bin"/><Relationship Id="rId4" Type="http://schemas.openxmlformats.org/officeDocument/2006/relationships/oleObject" Target="../embeddings/oleObject32.bin"/><Relationship Id="rId9" Type="http://schemas.openxmlformats.org/officeDocument/2006/relationships/image" Target="../media/image37.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39.wmf"/><Relationship Id="rId4" Type="http://schemas.openxmlformats.org/officeDocument/2006/relationships/oleObject" Target="../embeddings/oleObject36.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20.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8.bin"/><Relationship Id="rId11" Type="http://schemas.openxmlformats.org/officeDocument/2006/relationships/image" Target="../media/image43.wmf"/><Relationship Id="rId5" Type="http://schemas.openxmlformats.org/officeDocument/2006/relationships/image" Target="../media/image40.wmf"/><Relationship Id="rId10" Type="http://schemas.openxmlformats.org/officeDocument/2006/relationships/oleObject" Target="../embeddings/oleObject40.bin"/><Relationship Id="rId4" Type="http://schemas.openxmlformats.org/officeDocument/2006/relationships/oleObject" Target="../embeddings/oleObject37.bin"/><Relationship Id="rId9" Type="http://schemas.openxmlformats.org/officeDocument/2006/relationships/image" Target="../media/image42.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44.wmf"/><Relationship Id="rId4" Type="http://schemas.openxmlformats.org/officeDocument/2006/relationships/oleObject" Target="../embeddings/oleObject41.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45.wmf"/><Relationship Id="rId4" Type="http://schemas.openxmlformats.org/officeDocument/2006/relationships/oleObject" Target="../embeddings/oleObject42.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notesSlide" Target="../notesSlides/notesSlide23.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4.bin"/><Relationship Id="rId5" Type="http://schemas.openxmlformats.org/officeDocument/2006/relationships/image" Target="../media/image46.wmf"/><Relationship Id="rId4" Type="http://schemas.openxmlformats.org/officeDocument/2006/relationships/oleObject" Target="../embeddings/oleObject43.bin"/><Relationship Id="rId9" Type="http://schemas.openxmlformats.org/officeDocument/2006/relationships/image" Target="../media/image48.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24.xml"/><Relationship Id="rId7" Type="http://schemas.openxmlformats.org/officeDocument/2006/relationships/image" Target="../media/image50.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47.bin"/><Relationship Id="rId5" Type="http://schemas.openxmlformats.org/officeDocument/2006/relationships/image" Target="../media/image49.wmf"/><Relationship Id="rId4" Type="http://schemas.openxmlformats.org/officeDocument/2006/relationships/oleObject" Target="../embeddings/oleObject46.bin"/><Relationship Id="rId9" Type="http://schemas.openxmlformats.org/officeDocument/2006/relationships/image" Target="../media/image51.wmf"/></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53.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50.bin"/><Relationship Id="rId5" Type="http://schemas.openxmlformats.org/officeDocument/2006/relationships/image" Target="../media/image52.wmf"/><Relationship Id="rId4" Type="http://schemas.openxmlformats.org/officeDocument/2006/relationships/oleObject" Target="../embeddings/oleObject49.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55.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52.bin"/><Relationship Id="rId5" Type="http://schemas.openxmlformats.org/officeDocument/2006/relationships/image" Target="../media/image54.wmf"/><Relationship Id="rId4" Type="http://schemas.openxmlformats.org/officeDocument/2006/relationships/oleObject" Target="../embeddings/oleObject51.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57.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54.bin"/><Relationship Id="rId5" Type="http://schemas.openxmlformats.org/officeDocument/2006/relationships/image" Target="../media/image56.wmf"/><Relationship Id="rId4" Type="http://schemas.openxmlformats.org/officeDocument/2006/relationships/oleObject" Target="../embeddings/oleObject53.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9.wmf"/><Relationship Id="rId3" Type="http://schemas.openxmlformats.org/officeDocument/2006/relationships/notesSlide" Target="../notesSlides/notesSlide6.xml"/><Relationship Id="rId7" Type="http://schemas.openxmlformats.org/officeDocument/2006/relationships/image" Target="../media/image6.wmf"/><Relationship Id="rId12"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8.wmf"/><Relationship Id="rId5" Type="http://schemas.openxmlformats.org/officeDocument/2006/relationships/image" Target="../media/image5.wmf"/><Relationship Id="rId15" Type="http://schemas.openxmlformats.org/officeDocument/2006/relationships/image" Target="../media/image10.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7.wmf"/><Relationship Id="rId1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image" Target="../media/image11.wmf"/><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image" Target="../media/image13.wmf"/><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9.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5.wmf"/><Relationship Id="rId4" Type="http://schemas.openxmlformats.org/officeDocument/2006/relationships/oleObject" Target="../embeddings/oleObject12.bin"/><Relationship Id="rId9"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117693"/>
            <a:ext cx="9144000" cy="5016758"/>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2400" b="1" dirty="0"/>
          </a:p>
          <a:p>
            <a:pPr algn="ctr"/>
            <a:r>
              <a:rPr lang="en-US" sz="2800" b="1" dirty="0"/>
              <a:t>Notes for Lecture 24: Rigid bodies – </a:t>
            </a:r>
          </a:p>
          <a:p>
            <a:pPr algn="ctr"/>
            <a:r>
              <a:rPr lang="en-US" sz="2800" b="1" dirty="0"/>
              <a:t>Chap. 5 (F &amp;W)</a:t>
            </a:r>
            <a:endParaRPr lang="en-US" sz="2800" b="1" dirty="0">
              <a:solidFill>
                <a:schemeClr val="folHlink"/>
              </a:solidFill>
            </a:endParaRPr>
          </a:p>
          <a:p>
            <a:pPr marL="1428750" lvl="3" indent="-514350">
              <a:spcBef>
                <a:spcPct val="50000"/>
              </a:spcBef>
              <a:buFont typeface="+mj-lt"/>
              <a:buAutoNum type="arabicPeriod"/>
            </a:pPr>
            <a:r>
              <a:rPr lang="en-US" sz="3200" b="1" dirty="0">
                <a:solidFill>
                  <a:schemeClr val="folHlink"/>
                </a:solidFill>
              </a:rPr>
              <a:t>Rigid body motion</a:t>
            </a:r>
            <a:endParaRPr lang="en-US" sz="3200" b="1" dirty="0">
              <a:solidFill>
                <a:schemeClr val="folHlink"/>
              </a:solidFill>
              <a:sym typeface="Wingdings" pitchFamily="2" charset="2"/>
            </a:endParaRPr>
          </a:p>
          <a:p>
            <a:pPr marL="1428750" lvl="3" indent="-514350">
              <a:spcBef>
                <a:spcPct val="50000"/>
              </a:spcBef>
              <a:buFont typeface="+mj-lt"/>
              <a:buAutoNum type="arabicPeriod"/>
            </a:pPr>
            <a:r>
              <a:rPr lang="en-US" sz="3200" b="1" dirty="0">
                <a:solidFill>
                  <a:schemeClr val="folHlink"/>
                </a:solidFill>
                <a:sym typeface="Wingdings" pitchFamily="2" charset="2"/>
              </a:rPr>
              <a:t>Moment of inertia tensor</a:t>
            </a:r>
          </a:p>
          <a:p>
            <a:pPr marL="1428750" lvl="3" indent="-514350">
              <a:spcBef>
                <a:spcPct val="50000"/>
              </a:spcBef>
              <a:buFont typeface="+mj-lt"/>
              <a:buAutoNum type="arabicPeriod"/>
            </a:pPr>
            <a:r>
              <a:rPr lang="en-US" sz="3200" b="1" dirty="0">
                <a:solidFill>
                  <a:schemeClr val="folHlink"/>
                </a:solidFill>
                <a:sym typeface="Wingdings" pitchFamily="2" charset="2"/>
              </a:rPr>
              <a:t>Torque free motion</a:t>
            </a:r>
            <a:endParaRPr lang="en-US" sz="32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563B4A-3224-482E-A940-D712947C457F}"/>
              </a:ext>
            </a:extLst>
          </p:cNvPr>
          <p:cNvSpPr>
            <a:spLocks noGrp="1"/>
          </p:cNvSpPr>
          <p:nvPr>
            <p:ph type="dt" sz="half" idx="10"/>
          </p:nvPr>
        </p:nvSpPr>
        <p:spPr/>
        <p:txBody>
          <a:bodyPr/>
          <a:lstStyle/>
          <a:p>
            <a:r>
              <a:rPr lang="en-US"/>
              <a:t>10/22/2021</a:t>
            </a:r>
            <a:endParaRPr lang="en-US" dirty="0"/>
          </a:p>
        </p:txBody>
      </p:sp>
      <p:sp>
        <p:nvSpPr>
          <p:cNvPr id="3" name="Footer Placeholder 2">
            <a:extLst>
              <a:ext uri="{FF2B5EF4-FFF2-40B4-BE49-F238E27FC236}">
                <a16:creationId xmlns:a16="http://schemas.microsoft.com/office/drawing/2014/main" id="{AA697859-5921-4E19-AFC4-2110FF2BD72D}"/>
              </a:ext>
            </a:extLst>
          </p:cNvPr>
          <p:cNvSpPr>
            <a:spLocks noGrp="1"/>
          </p:cNvSpPr>
          <p:nvPr>
            <p:ph type="ftr" sz="quarter" idx="11"/>
          </p:nvPr>
        </p:nvSpPr>
        <p:spPr/>
        <p:txBody>
          <a:bodyPr/>
          <a:lstStyle/>
          <a:p>
            <a:r>
              <a:rPr lang="en-US"/>
              <a:t>PHY 711  Fall 2021 -- Lecture 24</a:t>
            </a:r>
            <a:endParaRPr lang="en-US" dirty="0"/>
          </a:p>
        </p:txBody>
      </p:sp>
      <p:sp>
        <p:nvSpPr>
          <p:cNvPr id="4" name="Slide Number Placeholder 3">
            <a:extLst>
              <a:ext uri="{FF2B5EF4-FFF2-40B4-BE49-F238E27FC236}">
                <a16:creationId xmlns:a16="http://schemas.microsoft.com/office/drawing/2014/main" id="{3378D4CC-857A-4B1B-AB70-A7ECCF1C5541}"/>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9E14D9E9-D752-4534-9D80-6B00A5CD936A}"/>
              </a:ext>
            </a:extLst>
          </p:cNvPr>
          <p:cNvSpPr txBox="1"/>
          <p:nvPr/>
        </p:nvSpPr>
        <p:spPr>
          <a:xfrm>
            <a:off x="161925" y="1339696"/>
            <a:ext cx="6934200" cy="830997"/>
          </a:xfrm>
          <a:prstGeom prst="rect">
            <a:avLst/>
          </a:prstGeom>
          <a:noFill/>
        </p:spPr>
        <p:txBody>
          <a:bodyPr wrap="square" rtlCol="0">
            <a:spAutoFit/>
          </a:bodyPr>
          <a:lstStyle/>
          <a:p>
            <a:r>
              <a:rPr lang="en-US" sz="2400" dirty="0">
                <a:latin typeface="+mj-lt"/>
              </a:rPr>
              <a:t>Note:    For a given object and a given coordinate system, one can find the moment of inertia matrix</a:t>
            </a:r>
          </a:p>
        </p:txBody>
      </p:sp>
      <p:graphicFrame>
        <p:nvGraphicFramePr>
          <p:cNvPr id="6" name="Object 5">
            <a:extLst>
              <a:ext uri="{FF2B5EF4-FFF2-40B4-BE49-F238E27FC236}">
                <a16:creationId xmlns:a16="http://schemas.microsoft.com/office/drawing/2014/main" id="{2AA638CB-2E59-4293-91F0-14717514554A}"/>
              </a:ext>
            </a:extLst>
          </p:cNvPr>
          <p:cNvGraphicFramePr>
            <a:graphicFrameLocks noChangeAspect="1"/>
          </p:cNvGraphicFramePr>
          <p:nvPr>
            <p:extLst>
              <p:ext uri="{D42A27DB-BD31-4B8C-83A1-F6EECF244321}">
                <p14:modId xmlns:p14="http://schemas.microsoft.com/office/powerpoint/2010/main" val="2079906476"/>
              </p:ext>
            </p:extLst>
          </p:nvPr>
        </p:nvGraphicFramePr>
        <p:xfrm>
          <a:off x="200025" y="132770"/>
          <a:ext cx="5819775" cy="1220787"/>
        </p:xfrm>
        <a:graphic>
          <a:graphicData uri="http://schemas.openxmlformats.org/presentationml/2006/ole">
            <mc:AlternateContent xmlns:mc="http://schemas.openxmlformats.org/markup-compatibility/2006">
              <mc:Choice xmlns:v="urn:schemas-microsoft-com:vml" Requires="v">
                <p:oleObj spid="_x0000_s274474" name="Equation" r:id="rId4" imgW="2705040" imgH="583920" progId="Equation.DSMT4">
                  <p:embed/>
                </p:oleObj>
              </mc:Choice>
              <mc:Fallback>
                <p:oleObj name="Equation" r:id="rId4" imgW="2705040" imgH="583920" progId="Equation.DSMT4">
                  <p:embed/>
                  <p:pic>
                    <p:nvPicPr>
                      <p:cNvPr id="6" name="Object 5"/>
                      <p:cNvPicPr>
                        <a:picLocks noChangeAspect="1" noChangeArrowheads="1"/>
                      </p:cNvPicPr>
                      <p:nvPr/>
                    </p:nvPicPr>
                    <p:blipFill>
                      <a:blip r:embed="rId5"/>
                      <a:srcRect/>
                      <a:stretch>
                        <a:fillRect/>
                      </a:stretch>
                    </p:blipFill>
                    <p:spPr bwMode="auto">
                      <a:xfrm>
                        <a:off x="200025" y="132770"/>
                        <a:ext cx="5819775"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a:extLst>
              <a:ext uri="{FF2B5EF4-FFF2-40B4-BE49-F238E27FC236}">
                <a16:creationId xmlns:a16="http://schemas.microsoft.com/office/drawing/2014/main" id="{7CD40EE7-6174-4A01-B602-E4EAE0138482}"/>
              </a:ext>
            </a:extLst>
          </p:cNvPr>
          <p:cNvGraphicFramePr>
            <a:graphicFrameLocks noChangeAspect="1"/>
          </p:cNvGraphicFramePr>
          <p:nvPr>
            <p:extLst>
              <p:ext uri="{D42A27DB-BD31-4B8C-83A1-F6EECF244321}">
                <p14:modId xmlns:p14="http://schemas.microsoft.com/office/powerpoint/2010/main" val="2273327019"/>
              </p:ext>
            </p:extLst>
          </p:nvPr>
        </p:nvGraphicFramePr>
        <p:xfrm>
          <a:off x="762000" y="2211387"/>
          <a:ext cx="3987800" cy="2786063"/>
        </p:xfrm>
        <a:graphic>
          <a:graphicData uri="http://schemas.openxmlformats.org/presentationml/2006/ole">
            <mc:AlternateContent xmlns:mc="http://schemas.openxmlformats.org/markup-compatibility/2006">
              <mc:Choice xmlns:v="urn:schemas-microsoft-com:vml" Requires="v">
                <p:oleObj spid="_x0000_s274475" name="数式" r:id="rId6" imgW="1854000" imgH="1333440" progId="Equation.3">
                  <p:embed/>
                </p:oleObj>
              </mc:Choice>
              <mc:Fallback>
                <p:oleObj name="数式" r:id="rId6" imgW="1854000" imgH="1333440" progId="Equation.3">
                  <p:embed/>
                  <p:pic>
                    <p:nvPicPr>
                      <p:cNvPr id="7" name="Object 6"/>
                      <p:cNvPicPr>
                        <a:picLocks noChangeAspect="1" noChangeArrowheads="1"/>
                      </p:cNvPicPr>
                      <p:nvPr/>
                    </p:nvPicPr>
                    <p:blipFill>
                      <a:blip r:embed="rId7"/>
                      <a:srcRect/>
                      <a:stretch>
                        <a:fillRect/>
                      </a:stretch>
                    </p:blipFill>
                    <p:spPr bwMode="auto">
                      <a:xfrm>
                        <a:off x="762000" y="2211387"/>
                        <a:ext cx="3987800"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9" name="Picture 8">
            <a:extLst>
              <a:ext uri="{FF2B5EF4-FFF2-40B4-BE49-F238E27FC236}">
                <a16:creationId xmlns:a16="http://schemas.microsoft.com/office/drawing/2014/main" id="{F349D823-9210-4189-8D0B-037405FFB2C3}"/>
              </a:ext>
            </a:extLst>
          </p:cNvPr>
          <p:cNvPicPr>
            <a:picLocks noChangeAspect="1"/>
          </p:cNvPicPr>
          <p:nvPr/>
        </p:nvPicPr>
        <p:blipFill>
          <a:blip r:embed="rId8"/>
          <a:stretch>
            <a:fillRect/>
          </a:stretch>
        </p:blipFill>
        <p:spPr>
          <a:xfrm>
            <a:off x="5046662" y="2458185"/>
            <a:ext cx="3686175" cy="2667000"/>
          </a:xfrm>
          <a:prstGeom prst="rect">
            <a:avLst/>
          </a:prstGeom>
        </p:spPr>
      </p:pic>
      <p:cxnSp>
        <p:nvCxnSpPr>
          <p:cNvPr id="11" name="Straight Arrow Connector 10">
            <a:extLst>
              <a:ext uri="{FF2B5EF4-FFF2-40B4-BE49-F238E27FC236}">
                <a16:creationId xmlns:a16="http://schemas.microsoft.com/office/drawing/2014/main" id="{1AB890C2-8CE3-4BC5-8F55-5A55E6BB75C2}"/>
              </a:ext>
            </a:extLst>
          </p:cNvPr>
          <p:cNvCxnSpPr/>
          <p:nvPr/>
        </p:nvCxnSpPr>
        <p:spPr>
          <a:xfrm flipV="1">
            <a:off x="6889749" y="2211387"/>
            <a:ext cx="0" cy="1674813"/>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EA05635-E065-4B49-82FD-423139F918A9}"/>
              </a:ext>
            </a:extLst>
          </p:cNvPr>
          <p:cNvCxnSpPr>
            <a:cxnSpLocks/>
          </p:cNvCxnSpPr>
          <p:nvPr/>
        </p:nvCxnSpPr>
        <p:spPr>
          <a:xfrm flipV="1">
            <a:off x="6877049" y="3898900"/>
            <a:ext cx="1339851" cy="1"/>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349DCD2E-3B10-4AFC-9E97-40D7FE2B7921}"/>
              </a:ext>
            </a:extLst>
          </p:cNvPr>
          <p:cNvCxnSpPr>
            <a:cxnSpLocks/>
          </p:cNvCxnSpPr>
          <p:nvPr/>
        </p:nvCxnSpPr>
        <p:spPr>
          <a:xfrm flipH="1">
            <a:off x="5856287" y="3886200"/>
            <a:ext cx="1009649" cy="946148"/>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0A85F49-0DA1-43C4-BDBB-B2284B5CF5CB}"/>
              </a:ext>
            </a:extLst>
          </p:cNvPr>
          <p:cNvSpPr txBox="1"/>
          <p:nvPr/>
        </p:nvSpPr>
        <p:spPr>
          <a:xfrm>
            <a:off x="5450681" y="4997450"/>
            <a:ext cx="492919" cy="461665"/>
          </a:xfrm>
          <a:prstGeom prst="rect">
            <a:avLst/>
          </a:prstGeom>
          <a:noFill/>
        </p:spPr>
        <p:txBody>
          <a:bodyPr wrap="square" rtlCol="0">
            <a:spAutoFit/>
          </a:bodyPr>
          <a:lstStyle/>
          <a:p>
            <a:r>
              <a:rPr lang="en-US" sz="2400" b="1" i="1" dirty="0">
                <a:latin typeface="+mj-lt"/>
              </a:rPr>
              <a:t>x</a:t>
            </a:r>
          </a:p>
        </p:txBody>
      </p:sp>
      <p:sp>
        <p:nvSpPr>
          <p:cNvPr id="17" name="TextBox 16">
            <a:extLst>
              <a:ext uri="{FF2B5EF4-FFF2-40B4-BE49-F238E27FC236}">
                <a16:creationId xmlns:a16="http://schemas.microsoft.com/office/drawing/2014/main" id="{FFB41959-9FCF-4463-8EC9-909518BCFB81}"/>
              </a:ext>
            </a:extLst>
          </p:cNvPr>
          <p:cNvSpPr txBox="1"/>
          <p:nvPr/>
        </p:nvSpPr>
        <p:spPr>
          <a:xfrm>
            <a:off x="8244283" y="3655367"/>
            <a:ext cx="492919" cy="461665"/>
          </a:xfrm>
          <a:prstGeom prst="rect">
            <a:avLst/>
          </a:prstGeom>
          <a:noFill/>
        </p:spPr>
        <p:txBody>
          <a:bodyPr wrap="square" rtlCol="0">
            <a:spAutoFit/>
          </a:bodyPr>
          <a:lstStyle/>
          <a:p>
            <a:r>
              <a:rPr lang="en-US" sz="2400" b="1" i="1" dirty="0">
                <a:latin typeface="+mj-lt"/>
              </a:rPr>
              <a:t>y</a:t>
            </a:r>
          </a:p>
        </p:txBody>
      </p:sp>
      <p:sp>
        <p:nvSpPr>
          <p:cNvPr id="18" name="TextBox 17">
            <a:extLst>
              <a:ext uri="{FF2B5EF4-FFF2-40B4-BE49-F238E27FC236}">
                <a16:creationId xmlns:a16="http://schemas.microsoft.com/office/drawing/2014/main" id="{86515761-951D-4CBF-B506-BFF91488A503}"/>
              </a:ext>
            </a:extLst>
          </p:cNvPr>
          <p:cNvSpPr txBox="1"/>
          <p:nvPr/>
        </p:nvSpPr>
        <p:spPr>
          <a:xfrm>
            <a:off x="6898481" y="2057400"/>
            <a:ext cx="492919" cy="461665"/>
          </a:xfrm>
          <a:prstGeom prst="rect">
            <a:avLst/>
          </a:prstGeom>
          <a:noFill/>
        </p:spPr>
        <p:txBody>
          <a:bodyPr wrap="square" rtlCol="0">
            <a:spAutoFit/>
          </a:bodyPr>
          <a:lstStyle/>
          <a:p>
            <a:r>
              <a:rPr lang="en-US" sz="2400" b="1" i="1" dirty="0">
                <a:latin typeface="+mj-lt"/>
              </a:rPr>
              <a:t>z</a:t>
            </a:r>
          </a:p>
        </p:txBody>
      </p:sp>
    </p:spTree>
    <p:extLst>
      <p:ext uri="{BB962C8B-B14F-4D97-AF65-F5344CB8AC3E}">
        <p14:creationId xmlns:p14="http://schemas.microsoft.com/office/powerpoint/2010/main" val="912648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2A9C3-4D4D-4367-8935-731D9D2A598F}"/>
              </a:ext>
            </a:extLst>
          </p:cNvPr>
          <p:cNvSpPr>
            <a:spLocks noGrp="1"/>
          </p:cNvSpPr>
          <p:nvPr>
            <p:ph type="dt" sz="half" idx="10"/>
          </p:nvPr>
        </p:nvSpPr>
        <p:spPr/>
        <p:txBody>
          <a:bodyPr/>
          <a:lstStyle/>
          <a:p>
            <a:r>
              <a:rPr lang="en-US"/>
              <a:t>10/22/2021</a:t>
            </a:r>
            <a:endParaRPr lang="en-US" dirty="0"/>
          </a:p>
        </p:txBody>
      </p:sp>
      <p:sp>
        <p:nvSpPr>
          <p:cNvPr id="3" name="Footer Placeholder 2">
            <a:extLst>
              <a:ext uri="{FF2B5EF4-FFF2-40B4-BE49-F238E27FC236}">
                <a16:creationId xmlns:a16="http://schemas.microsoft.com/office/drawing/2014/main" id="{BB1835FE-34F4-4BB1-B829-5BCC04D98371}"/>
              </a:ext>
            </a:extLst>
          </p:cNvPr>
          <p:cNvSpPr>
            <a:spLocks noGrp="1"/>
          </p:cNvSpPr>
          <p:nvPr>
            <p:ph type="ftr" sz="quarter" idx="11"/>
          </p:nvPr>
        </p:nvSpPr>
        <p:spPr/>
        <p:txBody>
          <a:bodyPr/>
          <a:lstStyle/>
          <a:p>
            <a:r>
              <a:rPr lang="en-US"/>
              <a:t>PHY 711  Fall 2021 -- Lecture 24</a:t>
            </a:r>
            <a:endParaRPr lang="en-US" dirty="0"/>
          </a:p>
        </p:txBody>
      </p:sp>
      <p:sp>
        <p:nvSpPr>
          <p:cNvPr id="4" name="Slide Number Placeholder 3">
            <a:extLst>
              <a:ext uri="{FF2B5EF4-FFF2-40B4-BE49-F238E27FC236}">
                <a16:creationId xmlns:a16="http://schemas.microsoft.com/office/drawing/2014/main" id="{96926744-FFEB-4B53-8EEB-C2C625344BA6}"/>
              </a:ext>
            </a:extLst>
          </p:cNvPr>
          <p:cNvSpPr>
            <a:spLocks noGrp="1"/>
          </p:cNvSpPr>
          <p:nvPr>
            <p:ph type="sldNum" sz="quarter" idx="12"/>
          </p:nvPr>
        </p:nvSpPr>
        <p:spPr/>
        <p:txBody>
          <a:bodyPr/>
          <a:lstStyle/>
          <a:p>
            <a:fld id="{CE368B07-CEBF-4C80-90AF-53B34FA04CF3}" type="slidenum">
              <a:rPr lang="en-US" smtClean="0"/>
              <a:t>11</a:t>
            </a:fld>
            <a:endParaRPr lang="en-US" dirty="0"/>
          </a:p>
        </p:txBody>
      </p:sp>
      <p:pic>
        <p:nvPicPr>
          <p:cNvPr id="5" name="Picture 4">
            <a:extLst>
              <a:ext uri="{FF2B5EF4-FFF2-40B4-BE49-F238E27FC236}">
                <a16:creationId xmlns:a16="http://schemas.microsoft.com/office/drawing/2014/main" id="{04D9B8DA-426F-46AF-AA9F-3AD7CADAEA11}"/>
              </a:ext>
            </a:extLst>
          </p:cNvPr>
          <p:cNvPicPr>
            <a:picLocks noChangeAspect="1"/>
          </p:cNvPicPr>
          <p:nvPr/>
        </p:nvPicPr>
        <p:blipFill>
          <a:blip r:embed="rId4"/>
          <a:stretch>
            <a:fillRect/>
          </a:stretch>
        </p:blipFill>
        <p:spPr>
          <a:xfrm>
            <a:off x="457200" y="780198"/>
            <a:ext cx="3686175" cy="2667000"/>
          </a:xfrm>
          <a:prstGeom prst="rect">
            <a:avLst/>
          </a:prstGeom>
        </p:spPr>
      </p:pic>
      <p:cxnSp>
        <p:nvCxnSpPr>
          <p:cNvPr id="6" name="Straight Arrow Connector 5">
            <a:extLst>
              <a:ext uri="{FF2B5EF4-FFF2-40B4-BE49-F238E27FC236}">
                <a16:creationId xmlns:a16="http://schemas.microsoft.com/office/drawing/2014/main" id="{585D4CC2-2BA0-45FF-8D00-A1B786B5ACA6}"/>
              </a:ext>
            </a:extLst>
          </p:cNvPr>
          <p:cNvCxnSpPr/>
          <p:nvPr/>
        </p:nvCxnSpPr>
        <p:spPr>
          <a:xfrm flipV="1">
            <a:off x="2300287" y="533400"/>
            <a:ext cx="0" cy="1674813"/>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FC44B8C6-1B8D-4EFD-8B9C-4A4B48AB761C}"/>
              </a:ext>
            </a:extLst>
          </p:cNvPr>
          <p:cNvCxnSpPr>
            <a:cxnSpLocks/>
          </p:cNvCxnSpPr>
          <p:nvPr/>
        </p:nvCxnSpPr>
        <p:spPr>
          <a:xfrm flipV="1">
            <a:off x="2287587" y="2220913"/>
            <a:ext cx="1339851" cy="1"/>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F17634F-0CE8-49D6-B9F2-2D63531E2581}"/>
              </a:ext>
            </a:extLst>
          </p:cNvPr>
          <p:cNvCxnSpPr>
            <a:cxnSpLocks/>
          </p:cNvCxnSpPr>
          <p:nvPr/>
        </p:nvCxnSpPr>
        <p:spPr>
          <a:xfrm flipH="1">
            <a:off x="1266825" y="2208213"/>
            <a:ext cx="1009649" cy="946148"/>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01F5843-9A87-4441-A88F-1E845F594E6F}"/>
              </a:ext>
            </a:extLst>
          </p:cNvPr>
          <p:cNvSpPr txBox="1"/>
          <p:nvPr/>
        </p:nvSpPr>
        <p:spPr>
          <a:xfrm>
            <a:off x="861219" y="3319463"/>
            <a:ext cx="492919" cy="461665"/>
          </a:xfrm>
          <a:prstGeom prst="rect">
            <a:avLst/>
          </a:prstGeom>
          <a:noFill/>
        </p:spPr>
        <p:txBody>
          <a:bodyPr wrap="square" rtlCol="0">
            <a:spAutoFit/>
          </a:bodyPr>
          <a:lstStyle/>
          <a:p>
            <a:r>
              <a:rPr lang="en-US" sz="2400" b="1" i="1" dirty="0">
                <a:latin typeface="+mj-lt"/>
              </a:rPr>
              <a:t>x</a:t>
            </a:r>
          </a:p>
        </p:txBody>
      </p:sp>
      <p:sp>
        <p:nvSpPr>
          <p:cNvPr id="10" name="TextBox 9">
            <a:extLst>
              <a:ext uri="{FF2B5EF4-FFF2-40B4-BE49-F238E27FC236}">
                <a16:creationId xmlns:a16="http://schemas.microsoft.com/office/drawing/2014/main" id="{826B901A-C190-403B-BF33-6A7A302B549F}"/>
              </a:ext>
            </a:extLst>
          </p:cNvPr>
          <p:cNvSpPr txBox="1"/>
          <p:nvPr/>
        </p:nvSpPr>
        <p:spPr>
          <a:xfrm>
            <a:off x="3654821" y="1977380"/>
            <a:ext cx="492919" cy="461665"/>
          </a:xfrm>
          <a:prstGeom prst="rect">
            <a:avLst/>
          </a:prstGeom>
          <a:noFill/>
        </p:spPr>
        <p:txBody>
          <a:bodyPr wrap="square" rtlCol="0">
            <a:spAutoFit/>
          </a:bodyPr>
          <a:lstStyle/>
          <a:p>
            <a:r>
              <a:rPr lang="en-US" sz="2400" b="1" i="1" dirty="0">
                <a:latin typeface="+mj-lt"/>
              </a:rPr>
              <a:t>y</a:t>
            </a:r>
          </a:p>
        </p:txBody>
      </p:sp>
      <p:sp>
        <p:nvSpPr>
          <p:cNvPr id="11" name="TextBox 10">
            <a:extLst>
              <a:ext uri="{FF2B5EF4-FFF2-40B4-BE49-F238E27FC236}">
                <a16:creationId xmlns:a16="http://schemas.microsoft.com/office/drawing/2014/main" id="{3002B780-0F3D-4567-8C40-895287E19A79}"/>
              </a:ext>
            </a:extLst>
          </p:cNvPr>
          <p:cNvSpPr txBox="1"/>
          <p:nvPr/>
        </p:nvSpPr>
        <p:spPr>
          <a:xfrm>
            <a:off x="2276474" y="215435"/>
            <a:ext cx="492919" cy="461665"/>
          </a:xfrm>
          <a:prstGeom prst="rect">
            <a:avLst/>
          </a:prstGeom>
          <a:noFill/>
        </p:spPr>
        <p:txBody>
          <a:bodyPr wrap="square" rtlCol="0">
            <a:spAutoFit/>
          </a:bodyPr>
          <a:lstStyle/>
          <a:p>
            <a:r>
              <a:rPr lang="en-US" sz="2400" b="1" i="1" dirty="0">
                <a:latin typeface="+mj-lt"/>
              </a:rPr>
              <a:t>z</a:t>
            </a:r>
          </a:p>
        </p:txBody>
      </p:sp>
      <p:cxnSp>
        <p:nvCxnSpPr>
          <p:cNvPr id="12" name="Straight Arrow Connector 11">
            <a:extLst>
              <a:ext uri="{FF2B5EF4-FFF2-40B4-BE49-F238E27FC236}">
                <a16:creationId xmlns:a16="http://schemas.microsoft.com/office/drawing/2014/main" id="{D96E91B8-1C87-448B-B09F-544690CB69DC}"/>
              </a:ext>
            </a:extLst>
          </p:cNvPr>
          <p:cNvCxnSpPr>
            <a:cxnSpLocks/>
          </p:cNvCxnSpPr>
          <p:nvPr/>
        </p:nvCxnSpPr>
        <p:spPr>
          <a:xfrm flipH="1" flipV="1">
            <a:off x="1771649" y="438886"/>
            <a:ext cx="504825" cy="1769326"/>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9A63927-BED1-4DAA-B180-78F9060F6D5B}"/>
              </a:ext>
            </a:extLst>
          </p:cNvPr>
          <p:cNvCxnSpPr>
            <a:cxnSpLocks/>
          </p:cNvCxnSpPr>
          <p:nvPr/>
        </p:nvCxnSpPr>
        <p:spPr>
          <a:xfrm flipH="1">
            <a:off x="1914327" y="2220913"/>
            <a:ext cx="362148" cy="1208087"/>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2D563B13-E235-424F-8FF3-4E8B907DDD32}"/>
              </a:ext>
            </a:extLst>
          </p:cNvPr>
          <p:cNvCxnSpPr>
            <a:cxnSpLocks/>
          </p:cNvCxnSpPr>
          <p:nvPr/>
        </p:nvCxnSpPr>
        <p:spPr>
          <a:xfrm flipV="1">
            <a:off x="2276474" y="1762891"/>
            <a:ext cx="1525390" cy="429079"/>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0BD23B4-8E86-4F71-9BDE-CF8AD67C329F}"/>
              </a:ext>
            </a:extLst>
          </p:cNvPr>
          <p:cNvSpPr txBox="1"/>
          <p:nvPr/>
        </p:nvSpPr>
        <p:spPr>
          <a:xfrm>
            <a:off x="1447800" y="152400"/>
            <a:ext cx="492919" cy="461665"/>
          </a:xfrm>
          <a:prstGeom prst="rect">
            <a:avLst/>
          </a:prstGeom>
          <a:noFill/>
        </p:spPr>
        <p:txBody>
          <a:bodyPr wrap="square" rtlCol="0">
            <a:spAutoFit/>
          </a:bodyPr>
          <a:lstStyle/>
          <a:p>
            <a:r>
              <a:rPr lang="en-US" sz="2400" b="1" i="1" dirty="0">
                <a:latin typeface="+mj-lt"/>
              </a:rPr>
              <a:t>z’</a:t>
            </a:r>
          </a:p>
        </p:txBody>
      </p:sp>
      <p:sp>
        <p:nvSpPr>
          <p:cNvPr id="22" name="TextBox 21">
            <a:extLst>
              <a:ext uri="{FF2B5EF4-FFF2-40B4-BE49-F238E27FC236}">
                <a16:creationId xmlns:a16="http://schemas.microsoft.com/office/drawing/2014/main" id="{009ED26B-C9AC-457B-A2E5-CEDAF9A099F9}"/>
              </a:ext>
            </a:extLst>
          </p:cNvPr>
          <p:cNvSpPr txBox="1"/>
          <p:nvPr/>
        </p:nvSpPr>
        <p:spPr>
          <a:xfrm>
            <a:off x="3774281" y="1519535"/>
            <a:ext cx="492919" cy="461665"/>
          </a:xfrm>
          <a:prstGeom prst="rect">
            <a:avLst/>
          </a:prstGeom>
          <a:noFill/>
        </p:spPr>
        <p:txBody>
          <a:bodyPr wrap="square" rtlCol="0">
            <a:spAutoFit/>
          </a:bodyPr>
          <a:lstStyle/>
          <a:p>
            <a:r>
              <a:rPr lang="en-US" sz="2400" b="1" i="1" dirty="0">
                <a:latin typeface="+mj-lt"/>
              </a:rPr>
              <a:t>y’</a:t>
            </a:r>
          </a:p>
        </p:txBody>
      </p:sp>
      <p:sp>
        <p:nvSpPr>
          <p:cNvPr id="23" name="TextBox 22">
            <a:extLst>
              <a:ext uri="{FF2B5EF4-FFF2-40B4-BE49-F238E27FC236}">
                <a16:creationId xmlns:a16="http://schemas.microsoft.com/office/drawing/2014/main" id="{AA946153-E618-40C8-B192-96BC0BA625AC}"/>
              </a:ext>
            </a:extLst>
          </p:cNvPr>
          <p:cNvSpPr txBox="1"/>
          <p:nvPr/>
        </p:nvSpPr>
        <p:spPr>
          <a:xfrm>
            <a:off x="1752600" y="3352800"/>
            <a:ext cx="492919" cy="461665"/>
          </a:xfrm>
          <a:prstGeom prst="rect">
            <a:avLst/>
          </a:prstGeom>
          <a:noFill/>
        </p:spPr>
        <p:txBody>
          <a:bodyPr wrap="square" rtlCol="0">
            <a:spAutoFit/>
          </a:bodyPr>
          <a:lstStyle/>
          <a:p>
            <a:r>
              <a:rPr lang="en-US" sz="2400" b="1" i="1" dirty="0">
                <a:latin typeface="+mj-lt"/>
              </a:rPr>
              <a:t>x’</a:t>
            </a:r>
          </a:p>
        </p:txBody>
      </p:sp>
      <p:graphicFrame>
        <p:nvGraphicFramePr>
          <p:cNvPr id="24" name="Object 23">
            <a:extLst>
              <a:ext uri="{FF2B5EF4-FFF2-40B4-BE49-F238E27FC236}">
                <a16:creationId xmlns:a16="http://schemas.microsoft.com/office/drawing/2014/main" id="{086561F7-1433-4E96-B0A1-522D70B69D7F}"/>
              </a:ext>
            </a:extLst>
          </p:cNvPr>
          <p:cNvGraphicFramePr>
            <a:graphicFrameLocks noChangeAspect="1"/>
          </p:cNvGraphicFramePr>
          <p:nvPr>
            <p:extLst>
              <p:ext uri="{D42A27DB-BD31-4B8C-83A1-F6EECF244321}">
                <p14:modId xmlns:p14="http://schemas.microsoft.com/office/powerpoint/2010/main" val="2512152104"/>
              </p:ext>
            </p:extLst>
          </p:nvPr>
        </p:nvGraphicFramePr>
        <p:xfrm>
          <a:off x="5075237" y="331936"/>
          <a:ext cx="4068763" cy="3290888"/>
        </p:xfrm>
        <a:graphic>
          <a:graphicData uri="http://schemas.openxmlformats.org/presentationml/2006/ole">
            <mc:AlternateContent xmlns:mc="http://schemas.openxmlformats.org/markup-compatibility/2006">
              <mc:Choice xmlns:v="urn:schemas-microsoft-com:vml" Requires="v">
                <p:oleObj spid="_x0000_s275494" name="Equation" r:id="rId5" imgW="1892160" imgH="1574640" progId="Equation.DSMT4">
                  <p:embed/>
                </p:oleObj>
              </mc:Choice>
              <mc:Fallback>
                <p:oleObj name="Equation" r:id="rId5" imgW="1892160" imgH="1574640" progId="Equation.DSMT4">
                  <p:embed/>
                  <p:pic>
                    <p:nvPicPr>
                      <p:cNvPr id="7" name="Object 6">
                        <a:extLst>
                          <a:ext uri="{FF2B5EF4-FFF2-40B4-BE49-F238E27FC236}">
                            <a16:creationId xmlns:a16="http://schemas.microsoft.com/office/drawing/2014/main" id="{7CD40EE7-6174-4A01-B602-E4EAE0138482}"/>
                          </a:ext>
                        </a:extLst>
                      </p:cNvPr>
                      <p:cNvPicPr>
                        <a:picLocks noChangeAspect="1" noChangeArrowheads="1"/>
                      </p:cNvPicPr>
                      <p:nvPr/>
                    </p:nvPicPr>
                    <p:blipFill>
                      <a:blip r:embed="rId6"/>
                      <a:srcRect/>
                      <a:stretch>
                        <a:fillRect/>
                      </a:stretch>
                    </p:blipFill>
                    <p:spPr bwMode="auto">
                      <a:xfrm>
                        <a:off x="5075237" y="331936"/>
                        <a:ext cx="4068763" cy="329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a:extLst>
              <a:ext uri="{FF2B5EF4-FFF2-40B4-BE49-F238E27FC236}">
                <a16:creationId xmlns:a16="http://schemas.microsoft.com/office/drawing/2014/main" id="{12B0A639-57DC-4DCC-9E01-5F2AFC4A03B4}"/>
              </a:ext>
            </a:extLst>
          </p:cNvPr>
          <p:cNvGraphicFramePr>
            <a:graphicFrameLocks noChangeAspect="1"/>
          </p:cNvGraphicFramePr>
          <p:nvPr>
            <p:extLst>
              <p:ext uri="{D42A27DB-BD31-4B8C-83A1-F6EECF244321}">
                <p14:modId xmlns:p14="http://schemas.microsoft.com/office/powerpoint/2010/main" val="793579375"/>
              </p:ext>
            </p:extLst>
          </p:nvPr>
        </p:nvGraphicFramePr>
        <p:xfrm>
          <a:off x="1810542" y="4012904"/>
          <a:ext cx="5218113" cy="2171700"/>
        </p:xfrm>
        <a:graphic>
          <a:graphicData uri="http://schemas.openxmlformats.org/presentationml/2006/ole">
            <mc:AlternateContent xmlns:mc="http://schemas.openxmlformats.org/markup-compatibility/2006">
              <mc:Choice xmlns:v="urn:schemas-microsoft-com:vml" Requires="v">
                <p:oleObj spid="_x0000_s275495" name="Equation" r:id="rId7" imgW="2197080" imgH="914400" progId="Equation.DSMT4">
                  <p:embed/>
                </p:oleObj>
              </mc:Choice>
              <mc:Fallback>
                <p:oleObj name="Equation" r:id="rId7" imgW="2197080" imgH="914400" progId="Equation.DSMT4">
                  <p:embed/>
                  <p:pic>
                    <p:nvPicPr>
                      <p:cNvPr id="0" name=""/>
                      <p:cNvPicPr/>
                      <p:nvPr/>
                    </p:nvPicPr>
                    <p:blipFill>
                      <a:blip r:embed="rId8"/>
                      <a:stretch>
                        <a:fillRect/>
                      </a:stretch>
                    </p:blipFill>
                    <p:spPr>
                      <a:xfrm>
                        <a:off x="1810542" y="4012904"/>
                        <a:ext cx="5218113" cy="2171700"/>
                      </a:xfrm>
                      <a:prstGeom prst="rect">
                        <a:avLst/>
                      </a:prstGeom>
                    </p:spPr>
                  </p:pic>
                </p:oleObj>
              </mc:Fallback>
            </mc:AlternateContent>
          </a:graphicData>
        </a:graphic>
      </p:graphicFrame>
      <p:sp>
        <p:nvSpPr>
          <p:cNvPr id="26" name="TextBox 25">
            <a:extLst>
              <a:ext uri="{FF2B5EF4-FFF2-40B4-BE49-F238E27FC236}">
                <a16:creationId xmlns:a16="http://schemas.microsoft.com/office/drawing/2014/main" id="{A2F42566-E40D-4787-BCBB-B8F858228F61}"/>
              </a:ext>
            </a:extLst>
          </p:cNvPr>
          <p:cNvSpPr txBox="1"/>
          <p:nvPr/>
        </p:nvSpPr>
        <p:spPr>
          <a:xfrm>
            <a:off x="7109618" y="4012904"/>
            <a:ext cx="3276600" cy="461665"/>
          </a:xfrm>
          <a:prstGeom prst="rect">
            <a:avLst/>
          </a:prstGeom>
          <a:noFill/>
        </p:spPr>
        <p:txBody>
          <a:bodyPr wrap="square" rtlCol="0">
            <a:spAutoFit/>
          </a:bodyPr>
          <a:lstStyle/>
          <a:p>
            <a:r>
              <a:rPr lang="en-US" sz="2400" b="1" i="1" dirty="0">
                <a:latin typeface="+mj-lt"/>
              </a:rPr>
              <a:t>(</a:t>
            </a:r>
            <a:r>
              <a:rPr lang="en-US" sz="2400" b="1" i="1" dirty="0" err="1">
                <a:latin typeface="+mj-lt"/>
              </a:rPr>
              <a:t>x’,y’,z</a:t>
            </a:r>
            <a:r>
              <a:rPr lang="en-US" sz="2400" b="1" i="1" dirty="0">
                <a:latin typeface="+mj-lt"/>
              </a:rPr>
              <a:t>’)</a:t>
            </a:r>
          </a:p>
        </p:txBody>
      </p:sp>
    </p:spTree>
    <p:extLst>
      <p:ext uri="{BB962C8B-B14F-4D97-AF65-F5344CB8AC3E}">
        <p14:creationId xmlns:p14="http://schemas.microsoft.com/office/powerpoint/2010/main" val="4127165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5638800" y="914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048500" y="1104900"/>
            <a:ext cx="381000" cy="381000"/>
          </a:xfrm>
          <a:prstGeom prst="ellipse">
            <a:avLst/>
          </a:prstGeom>
          <a:pattFill prst="smConfetti">
            <a:fgClr>
              <a:srgbClr val="FF0000"/>
            </a:fgClr>
            <a:bgClr>
              <a:srgbClr val="FFFF00"/>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80417994"/>
              </p:ext>
            </p:extLst>
          </p:nvPr>
        </p:nvGraphicFramePr>
        <p:xfrm>
          <a:off x="246306" y="620579"/>
          <a:ext cx="4589463" cy="1431925"/>
        </p:xfrm>
        <a:graphic>
          <a:graphicData uri="http://schemas.openxmlformats.org/presentationml/2006/ole">
            <mc:AlternateContent xmlns:mc="http://schemas.openxmlformats.org/markup-compatibility/2006">
              <mc:Choice xmlns:v="urn:schemas-microsoft-com:vml" Requires="v">
                <p:oleObj spid="_x0000_s273466" name="Equation" r:id="rId4" imgW="2133360" imgH="685800" progId="Equation.DSMT4">
                  <p:embed/>
                </p:oleObj>
              </mc:Choice>
              <mc:Fallback>
                <p:oleObj name="Equation" r:id="rId4" imgW="2133360" imgH="685800" progId="Equation.DSMT4">
                  <p:embed/>
                  <p:pic>
                    <p:nvPicPr>
                      <p:cNvPr id="5" name="Object 4"/>
                      <p:cNvPicPr>
                        <a:picLocks noChangeAspect="1" noChangeArrowheads="1"/>
                      </p:cNvPicPr>
                      <p:nvPr/>
                    </p:nvPicPr>
                    <p:blipFill>
                      <a:blip r:embed="rId5"/>
                      <a:srcRect/>
                      <a:stretch>
                        <a:fillRect/>
                      </a:stretch>
                    </p:blipFill>
                    <p:spPr bwMode="auto">
                      <a:xfrm>
                        <a:off x="246306" y="620579"/>
                        <a:ext cx="4589463"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H="1" flipV="1">
            <a:off x="5791200" y="381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Curved Right Arrow 8"/>
          <p:cNvSpPr/>
          <p:nvPr/>
        </p:nvSpPr>
        <p:spPr>
          <a:xfrm rot="20579033">
            <a:off x="5663305" y="605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934200" y="1295400"/>
            <a:ext cx="3048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86600" y="1371600"/>
            <a:ext cx="381000" cy="457200"/>
          </a:xfrm>
          <a:prstGeom prst="rect">
            <a:avLst/>
          </a:prstGeom>
          <a:noFill/>
        </p:spPr>
        <p:txBody>
          <a:bodyPr wrap="square" rtlCol="0">
            <a:spAutoFit/>
          </a:bodyPr>
          <a:lstStyle/>
          <a:p>
            <a:r>
              <a:rPr lang="en-US" sz="2400" b="1" dirty="0">
                <a:latin typeface="+mj-lt"/>
              </a:rPr>
              <a:t>r</a:t>
            </a:r>
          </a:p>
        </p:txBody>
      </p:sp>
      <p:sp>
        <p:nvSpPr>
          <p:cNvPr id="14" name="TextBox 13"/>
          <p:cNvSpPr txBox="1"/>
          <p:nvPr/>
        </p:nvSpPr>
        <p:spPr>
          <a:xfrm>
            <a:off x="6324600" y="228600"/>
            <a:ext cx="381000" cy="457200"/>
          </a:xfrm>
          <a:prstGeom prst="rect">
            <a:avLst/>
          </a:prstGeom>
          <a:noFill/>
        </p:spPr>
        <p:txBody>
          <a:bodyPr wrap="square" rtlCol="0">
            <a:spAutoFit/>
          </a:bodyPr>
          <a:lstStyle/>
          <a:p>
            <a:r>
              <a:rPr lang="en-US" sz="2400" b="1" dirty="0">
                <a:latin typeface="Symbol" pitchFamily="18" charset="2"/>
              </a:rPr>
              <a:t>w</a:t>
            </a:r>
          </a:p>
        </p:txBody>
      </p:sp>
      <p:graphicFrame>
        <p:nvGraphicFramePr>
          <p:cNvPr id="15" name="Object 14"/>
          <p:cNvGraphicFramePr>
            <a:graphicFrameLocks noChangeAspect="1"/>
          </p:cNvGraphicFramePr>
          <p:nvPr>
            <p:extLst>
              <p:ext uri="{D42A27DB-BD31-4B8C-83A1-F6EECF244321}">
                <p14:modId xmlns:p14="http://schemas.microsoft.com/office/powerpoint/2010/main" val="4281203581"/>
              </p:ext>
            </p:extLst>
          </p:nvPr>
        </p:nvGraphicFramePr>
        <p:xfrm>
          <a:off x="801688" y="2771433"/>
          <a:ext cx="5218112" cy="3395662"/>
        </p:xfrm>
        <a:graphic>
          <a:graphicData uri="http://schemas.openxmlformats.org/presentationml/2006/ole">
            <mc:AlternateContent xmlns:mc="http://schemas.openxmlformats.org/markup-compatibility/2006">
              <mc:Choice xmlns:v="urn:schemas-microsoft-com:vml" Requires="v">
                <p:oleObj spid="_x0000_s273467" name="Equation" r:id="rId6" imgW="2425680" imgH="1625400" progId="Equation.DSMT4">
                  <p:embed/>
                </p:oleObj>
              </mc:Choice>
              <mc:Fallback>
                <p:oleObj name="Equation" r:id="rId6" imgW="2425680" imgH="1625400" progId="Equation.DSMT4">
                  <p:embed/>
                  <p:pic>
                    <p:nvPicPr>
                      <p:cNvPr id="15" name="Object 14"/>
                      <p:cNvPicPr>
                        <a:picLocks noChangeAspect="1" noChangeArrowheads="1"/>
                      </p:cNvPicPr>
                      <p:nvPr/>
                    </p:nvPicPr>
                    <p:blipFill>
                      <a:blip r:embed="rId7"/>
                      <a:srcRect/>
                      <a:stretch>
                        <a:fillRect/>
                      </a:stretch>
                    </p:blipFill>
                    <p:spPr bwMode="auto">
                      <a:xfrm>
                        <a:off x="801688" y="2771433"/>
                        <a:ext cx="5218112" cy="339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7" name="Group 16"/>
          <p:cNvGrpSpPr/>
          <p:nvPr/>
        </p:nvGrpSpPr>
        <p:grpSpPr>
          <a:xfrm>
            <a:off x="2057400" y="1295400"/>
            <a:ext cx="3200400" cy="1347401"/>
            <a:chOff x="2057400" y="1295400"/>
            <a:chExt cx="3200400" cy="1347401"/>
          </a:xfrm>
        </p:grpSpPr>
        <p:cxnSp>
          <p:nvCxnSpPr>
            <p:cNvPr id="10" name="Straight Arrow Connector 9"/>
            <p:cNvCxnSpPr/>
            <p:nvPr/>
          </p:nvCxnSpPr>
          <p:spPr>
            <a:xfrm>
              <a:off x="2057400" y="1295400"/>
              <a:ext cx="914400" cy="990600"/>
            </a:xfrm>
            <a:prstGeom prst="straightConnector1">
              <a:avLst/>
            </a:prstGeom>
            <a:ln w="57150">
              <a:solidFill>
                <a:srgbClr val="DA32AA"/>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90800" y="2181136"/>
              <a:ext cx="2667000" cy="461665"/>
            </a:xfrm>
            <a:prstGeom prst="rect">
              <a:avLst/>
            </a:prstGeom>
            <a:noFill/>
          </p:spPr>
          <p:txBody>
            <a:bodyPr wrap="square" rtlCol="0">
              <a:spAutoFit/>
            </a:bodyPr>
            <a:lstStyle/>
            <a:p>
              <a:r>
                <a:rPr lang="en-US" sz="2400" b="1" dirty="0">
                  <a:solidFill>
                    <a:srgbClr val="DA32AA"/>
                  </a:solidFill>
                  <a:latin typeface="+mj-lt"/>
                </a:rPr>
                <a:t>=0 for rigid body</a:t>
              </a:r>
            </a:p>
          </p:txBody>
        </p:sp>
      </p:grpSp>
      <p:sp>
        <p:nvSpPr>
          <p:cNvPr id="18" name="TextBox 17"/>
          <p:cNvSpPr txBox="1"/>
          <p:nvPr/>
        </p:nvSpPr>
        <p:spPr>
          <a:xfrm>
            <a:off x="246306" y="2967335"/>
            <a:ext cx="70485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320098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16DFAD-E080-469A-AF60-1864397AA137}"/>
              </a:ext>
            </a:extLst>
          </p:cNvPr>
          <p:cNvSpPr>
            <a:spLocks noGrp="1"/>
          </p:cNvSpPr>
          <p:nvPr>
            <p:ph type="dt" sz="half" idx="10"/>
          </p:nvPr>
        </p:nvSpPr>
        <p:spPr/>
        <p:txBody>
          <a:bodyPr/>
          <a:lstStyle/>
          <a:p>
            <a:r>
              <a:rPr lang="en-US"/>
              <a:t>10/22/2021</a:t>
            </a:r>
            <a:endParaRPr lang="en-US" dirty="0"/>
          </a:p>
        </p:txBody>
      </p:sp>
      <p:sp>
        <p:nvSpPr>
          <p:cNvPr id="3" name="Footer Placeholder 2">
            <a:extLst>
              <a:ext uri="{FF2B5EF4-FFF2-40B4-BE49-F238E27FC236}">
                <a16:creationId xmlns:a16="http://schemas.microsoft.com/office/drawing/2014/main" id="{082603A5-2E9F-4B39-B19E-63ECE2E3A6B7}"/>
              </a:ext>
            </a:extLst>
          </p:cNvPr>
          <p:cNvSpPr>
            <a:spLocks noGrp="1"/>
          </p:cNvSpPr>
          <p:nvPr>
            <p:ph type="ftr" sz="quarter" idx="11"/>
          </p:nvPr>
        </p:nvSpPr>
        <p:spPr/>
        <p:txBody>
          <a:bodyPr/>
          <a:lstStyle/>
          <a:p>
            <a:r>
              <a:rPr lang="en-US"/>
              <a:t>PHY 711  Fall 2021 -- Lecture 24</a:t>
            </a:r>
            <a:endParaRPr lang="en-US" dirty="0"/>
          </a:p>
        </p:txBody>
      </p:sp>
      <p:sp>
        <p:nvSpPr>
          <p:cNvPr id="4" name="Slide Number Placeholder 3">
            <a:extLst>
              <a:ext uri="{FF2B5EF4-FFF2-40B4-BE49-F238E27FC236}">
                <a16:creationId xmlns:a16="http://schemas.microsoft.com/office/drawing/2014/main" id="{AF578E06-D0A2-4C2E-9960-001DB69B7CE3}"/>
              </a:ext>
            </a:extLst>
          </p:cNvPr>
          <p:cNvSpPr>
            <a:spLocks noGrp="1"/>
          </p:cNvSpPr>
          <p:nvPr>
            <p:ph type="sldNum" sz="quarter" idx="12"/>
          </p:nvPr>
        </p:nvSpPr>
        <p:spPr/>
        <p:txBody>
          <a:bodyPr/>
          <a:lstStyle/>
          <a:p>
            <a:fld id="{CE368B07-CEBF-4C80-90AF-53B34FA04CF3}" type="slidenum">
              <a:rPr lang="en-US" smtClean="0"/>
              <a:t>13</a:t>
            </a:fld>
            <a:endParaRPr lang="en-US" dirty="0"/>
          </a:p>
        </p:txBody>
      </p:sp>
      <p:pic>
        <p:nvPicPr>
          <p:cNvPr id="6" name="Picture 5">
            <a:extLst>
              <a:ext uri="{FF2B5EF4-FFF2-40B4-BE49-F238E27FC236}">
                <a16:creationId xmlns:a16="http://schemas.microsoft.com/office/drawing/2014/main" id="{EA26D618-0661-4E23-A32E-1EBF1094A9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1062" y="1676400"/>
            <a:ext cx="4486275" cy="3295650"/>
          </a:xfrm>
          <a:prstGeom prst="rect">
            <a:avLst/>
          </a:prstGeom>
        </p:spPr>
      </p:pic>
      <p:sp>
        <p:nvSpPr>
          <p:cNvPr id="7" name="TextBox 6">
            <a:extLst>
              <a:ext uri="{FF2B5EF4-FFF2-40B4-BE49-F238E27FC236}">
                <a16:creationId xmlns:a16="http://schemas.microsoft.com/office/drawing/2014/main" id="{551D1DE1-7750-44E7-A88F-B1A236112ACD}"/>
              </a:ext>
            </a:extLst>
          </p:cNvPr>
          <p:cNvSpPr txBox="1"/>
          <p:nvPr/>
        </p:nvSpPr>
        <p:spPr>
          <a:xfrm>
            <a:off x="277905" y="138690"/>
            <a:ext cx="8550975" cy="461665"/>
          </a:xfrm>
          <a:prstGeom prst="rect">
            <a:avLst/>
          </a:prstGeom>
          <a:noFill/>
        </p:spPr>
        <p:txBody>
          <a:bodyPr wrap="square" rtlCol="0">
            <a:spAutoFit/>
          </a:bodyPr>
          <a:lstStyle/>
          <a:p>
            <a:r>
              <a:rPr lang="en-US" sz="2400" dirty="0">
                <a:latin typeface="+mj-lt"/>
              </a:rPr>
              <a:t>An example with 4 point masses and massless rigid bonds</a:t>
            </a:r>
          </a:p>
        </p:txBody>
      </p:sp>
      <p:sp>
        <p:nvSpPr>
          <p:cNvPr id="8" name="TextBox 7">
            <a:extLst>
              <a:ext uri="{FF2B5EF4-FFF2-40B4-BE49-F238E27FC236}">
                <a16:creationId xmlns:a16="http://schemas.microsoft.com/office/drawing/2014/main" id="{DC72A59A-30FB-4E2C-B943-D9484CFFEE63}"/>
              </a:ext>
            </a:extLst>
          </p:cNvPr>
          <p:cNvSpPr txBox="1"/>
          <p:nvPr/>
        </p:nvSpPr>
        <p:spPr>
          <a:xfrm>
            <a:off x="277906" y="2133600"/>
            <a:ext cx="609600" cy="461665"/>
          </a:xfrm>
          <a:prstGeom prst="rect">
            <a:avLst/>
          </a:prstGeom>
          <a:noFill/>
        </p:spPr>
        <p:txBody>
          <a:bodyPr wrap="square" rtlCol="0">
            <a:spAutoFit/>
          </a:bodyPr>
          <a:lstStyle/>
          <a:p>
            <a:r>
              <a:rPr lang="en-US" sz="2400" i="1" dirty="0">
                <a:latin typeface="+mj-lt"/>
              </a:rPr>
              <a:t>2m</a:t>
            </a:r>
          </a:p>
        </p:txBody>
      </p:sp>
      <p:sp>
        <p:nvSpPr>
          <p:cNvPr id="9" name="TextBox 8">
            <a:extLst>
              <a:ext uri="{FF2B5EF4-FFF2-40B4-BE49-F238E27FC236}">
                <a16:creationId xmlns:a16="http://schemas.microsoft.com/office/drawing/2014/main" id="{99990F84-6A8E-4145-95E2-9402A14C6224}"/>
              </a:ext>
            </a:extLst>
          </p:cNvPr>
          <p:cNvSpPr txBox="1"/>
          <p:nvPr/>
        </p:nvSpPr>
        <p:spPr>
          <a:xfrm>
            <a:off x="3133164" y="2967335"/>
            <a:ext cx="609600" cy="461665"/>
          </a:xfrm>
          <a:prstGeom prst="rect">
            <a:avLst/>
          </a:prstGeom>
          <a:noFill/>
        </p:spPr>
        <p:txBody>
          <a:bodyPr wrap="square" rtlCol="0">
            <a:spAutoFit/>
          </a:bodyPr>
          <a:lstStyle/>
          <a:p>
            <a:r>
              <a:rPr lang="en-US" sz="2400" i="1" dirty="0">
                <a:latin typeface="+mj-lt"/>
              </a:rPr>
              <a:t>2m</a:t>
            </a:r>
          </a:p>
        </p:txBody>
      </p:sp>
      <p:sp>
        <p:nvSpPr>
          <p:cNvPr id="10" name="TextBox 9">
            <a:extLst>
              <a:ext uri="{FF2B5EF4-FFF2-40B4-BE49-F238E27FC236}">
                <a16:creationId xmlns:a16="http://schemas.microsoft.com/office/drawing/2014/main" id="{9F05421D-FFC1-41E8-8482-2C7623841C1B}"/>
              </a:ext>
            </a:extLst>
          </p:cNvPr>
          <p:cNvSpPr txBox="1"/>
          <p:nvPr/>
        </p:nvSpPr>
        <p:spPr>
          <a:xfrm>
            <a:off x="1066800" y="4244975"/>
            <a:ext cx="609600" cy="461665"/>
          </a:xfrm>
          <a:prstGeom prst="rect">
            <a:avLst/>
          </a:prstGeom>
          <a:noFill/>
        </p:spPr>
        <p:txBody>
          <a:bodyPr wrap="square" rtlCol="0">
            <a:spAutoFit/>
          </a:bodyPr>
          <a:lstStyle/>
          <a:p>
            <a:r>
              <a:rPr lang="en-US" sz="2400" i="1" dirty="0">
                <a:latin typeface="+mj-lt"/>
              </a:rPr>
              <a:t>m</a:t>
            </a:r>
          </a:p>
        </p:txBody>
      </p:sp>
      <p:sp>
        <p:nvSpPr>
          <p:cNvPr id="11" name="TextBox 10">
            <a:extLst>
              <a:ext uri="{FF2B5EF4-FFF2-40B4-BE49-F238E27FC236}">
                <a16:creationId xmlns:a16="http://schemas.microsoft.com/office/drawing/2014/main" id="{8CE14990-AEDA-40DA-AF02-8EE6BCD67297}"/>
              </a:ext>
            </a:extLst>
          </p:cNvPr>
          <p:cNvSpPr txBox="1"/>
          <p:nvPr/>
        </p:nvSpPr>
        <p:spPr>
          <a:xfrm>
            <a:off x="2133600" y="3733800"/>
            <a:ext cx="609600" cy="461665"/>
          </a:xfrm>
          <a:prstGeom prst="rect">
            <a:avLst/>
          </a:prstGeom>
          <a:noFill/>
        </p:spPr>
        <p:txBody>
          <a:bodyPr wrap="square" rtlCol="0">
            <a:spAutoFit/>
          </a:bodyPr>
          <a:lstStyle/>
          <a:p>
            <a:r>
              <a:rPr lang="en-US" sz="2400" i="1" dirty="0">
                <a:latin typeface="+mj-lt"/>
              </a:rPr>
              <a:t>m</a:t>
            </a:r>
          </a:p>
        </p:txBody>
      </p:sp>
      <p:cxnSp>
        <p:nvCxnSpPr>
          <p:cNvPr id="13" name="Straight Arrow Connector 12">
            <a:extLst>
              <a:ext uri="{FF2B5EF4-FFF2-40B4-BE49-F238E27FC236}">
                <a16:creationId xmlns:a16="http://schemas.microsoft.com/office/drawing/2014/main" id="{BE632D4C-00A5-4660-A1B5-96F0A24D553D}"/>
              </a:ext>
            </a:extLst>
          </p:cNvPr>
          <p:cNvCxnSpPr/>
          <p:nvPr/>
        </p:nvCxnSpPr>
        <p:spPr>
          <a:xfrm flipV="1">
            <a:off x="2025501" y="1948934"/>
            <a:ext cx="0" cy="1375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D563212-E1CD-4692-9CB6-7466D8977A36}"/>
              </a:ext>
            </a:extLst>
          </p:cNvPr>
          <p:cNvCxnSpPr>
            <a:cxnSpLocks/>
          </p:cNvCxnSpPr>
          <p:nvPr/>
        </p:nvCxnSpPr>
        <p:spPr>
          <a:xfrm flipV="1">
            <a:off x="1981200" y="3335120"/>
            <a:ext cx="1828800"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2A0E917-3B07-4E84-AEEF-E1CDF30A48CE}"/>
              </a:ext>
            </a:extLst>
          </p:cNvPr>
          <p:cNvCxnSpPr>
            <a:cxnSpLocks/>
          </p:cNvCxnSpPr>
          <p:nvPr/>
        </p:nvCxnSpPr>
        <p:spPr>
          <a:xfrm>
            <a:off x="1958369" y="3327140"/>
            <a:ext cx="839138" cy="80075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FED2FC07-4CD8-4650-8425-21C6CC24B5F7}"/>
              </a:ext>
            </a:extLst>
          </p:cNvPr>
          <p:cNvSpPr txBox="1"/>
          <p:nvPr/>
        </p:nvSpPr>
        <p:spPr>
          <a:xfrm>
            <a:off x="2653154" y="3944006"/>
            <a:ext cx="712694" cy="461665"/>
          </a:xfrm>
          <a:prstGeom prst="rect">
            <a:avLst/>
          </a:prstGeom>
          <a:noFill/>
        </p:spPr>
        <p:txBody>
          <a:bodyPr wrap="square" rtlCol="0">
            <a:spAutoFit/>
          </a:bodyPr>
          <a:lstStyle/>
          <a:p>
            <a:r>
              <a:rPr lang="en-US" sz="2400" b="1" i="1" dirty="0">
                <a:solidFill>
                  <a:srgbClr val="FF0000"/>
                </a:solidFill>
                <a:latin typeface="+mj-lt"/>
              </a:rPr>
              <a:t>x</a:t>
            </a:r>
          </a:p>
        </p:txBody>
      </p:sp>
      <p:sp>
        <p:nvSpPr>
          <p:cNvPr id="21" name="TextBox 20">
            <a:extLst>
              <a:ext uri="{FF2B5EF4-FFF2-40B4-BE49-F238E27FC236}">
                <a16:creationId xmlns:a16="http://schemas.microsoft.com/office/drawing/2014/main" id="{4E85F72E-DEEC-4246-A196-EE21E8BD35B2}"/>
              </a:ext>
            </a:extLst>
          </p:cNvPr>
          <p:cNvSpPr txBox="1"/>
          <p:nvPr/>
        </p:nvSpPr>
        <p:spPr>
          <a:xfrm>
            <a:off x="2025501" y="1811030"/>
            <a:ext cx="712694" cy="461665"/>
          </a:xfrm>
          <a:prstGeom prst="rect">
            <a:avLst/>
          </a:prstGeom>
          <a:noFill/>
        </p:spPr>
        <p:txBody>
          <a:bodyPr wrap="square" rtlCol="0">
            <a:spAutoFit/>
          </a:bodyPr>
          <a:lstStyle/>
          <a:p>
            <a:r>
              <a:rPr lang="en-US" sz="2400" b="1" i="1" dirty="0">
                <a:solidFill>
                  <a:srgbClr val="FF0000"/>
                </a:solidFill>
                <a:latin typeface="+mj-lt"/>
              </a:rPr>
              <a:t>z</a:t>
            </a:r>
          </a:p>
        </p:txBody>
      </p:sp>
      <p:sp>
        <p:nvSpPr>
          <p:cNvPr id="22" name="TextBox 21">
            <a:extLst>
              <a:ext uri="{FF2B5EF4-FFF2-40B4-BE49-F238E27FC236}">
                <a16:creationId xmlns:a16="http://schemas.microsoft.com/office/drawing/2014/main" id="{6F07EEF9-2059-48C5-B39E-325D4EE1B602}"/>
              </a:ext>
            </a:extLst>
          </p:cNvPr>
          <p:cNvSpPr txBox="1"/>
          <p:nvPr/>
        </p:nvSpPr>
        <p:spPr>
          <a:xfrm>
            <a:off x="3726075" y="3087858"/>
            <a:ext cx="712694" cy="461665"/>
          </a:xfrm>
          <a:prstGeom prst="rect">
            <a:avLst/>
          </a:prstGeom>
          <a:noFill/>
        </p:spPr>
        <p:txBody>
          <a:bodyPr wrap="square" rtlCol="0">
            <a:spAutoFit/>
          </a:bodyPr>
          <a:lstStyle/>
          <a:p>
            <a:r>
              <a:rPr lang="en-US" sz="2400" b="1" i="1" dirty="0">
                <a:solidFill>
                  <a:srgbClr val="FF0000"/>
                </a:solidFill>
                <a:latin typeface="+mj-lt"/>
              </a:rPr>
              <a:t>y</a:t>
            </a:r>
          </a:p>
        </p:txBody>
      </p:sp>
      <p:graphicFrame>
        <p:nvGraphicFramePr>
          <p:cNvPr id="23" name="Object 22">
            <a:extLst>
              <a:ext uri="{FF2B5EF4-FFF2-40B4-BE49-F238E27FC236}">
                <a16:creationId xmlns:a16="http://schemas.microsoft.com/office/drawing/2014/main" id="{8A7FE362-614C-42EB-A71F-F9D9962D36C9}"/>
              </a:ext>
            </a:extLst>
          </p:cNvPr>
          <p:cNvGraphicFramePr>
            <a:graphicFrameLocks noChangeAspect="1"/>
          </p:cNvGraphicFramePr>
          <p:nvPr>
            <p:extLst>
              <p:ext uri="{D42A27DB-BD31-4B8C-83A1-F6EECF244321}">
                <p14:modId xmlns:p14="http://schemas.microsoft.com/office/powerpoint/2010/main" val="2056166003"/>
              </p:ext>
            </p:extLst>
          </p:nvPr>
        </p:nvGraphicFramePr>
        <p:xfrm>
          <a:off x="582706" y="750064"/>
          <a:ext cx="3337723" cy="830997"/>
        </p:xfrm>
        <a:graphic>
          <a:graphicData uri="http://schemas.openxmlformats.org/presentationml/2006/ole">
            <mc:AlternateContent xmlns:mc="http://schemas.openxmlformats.org/markup-compatibility/2006">
              <mc:Choice xmlns:v="urn:schemas-microsoft-com:vml" Requires="v">
                <p:oleObj spid="_x0000_s276498" name="Equation" r:id="rId5" imgW="1434960" imgH="368280" progId="Equation.DSMT4">
                  <p:embed/>
                </p:oleObj>
              </mc:Choice>
              <mc:Fallback>
                <p:oleObj name="Equation" r:id="rId5" imgW="1434960" imgH="368280" progId="Equation.DSMT4">
                  <p:embed/>
                  <p:pic>
                    <p:nvPicPr>
                      <p:cNvPr id="15" name="Object 14"/>
                      <p:cNvPicPr>
                        <a:picLocks noChangeAspect="1" noChangeArrowheads="1"/>
                      </p:cNvPicPr>
                      <p:nvPr/>
                    </p:nvPicPr>
                    <p:blipFill>
                      <a:blip r:embed="rId6"/>
                      <a:srcRect/>
                      <a:stretch>
                        <a:fillRect/>
                      </a:stretch>
                    </p:blipFill>
                    <p:spPr bwMode="auto">
                      <a:xfrm>
                        <a:off x="582706" y="750064"/>
                        <a:ext cx="3337723" cy="830997"/>
                      </a:xfrm>
                      <a:prstGeom prst="rect">
                        <a:avLst/>
                      </a:prstGeom>
                      <a:noFill/>
                      <a:ln>
                        <a:noFill/>
                      </a:ln>
                    </p:spPr>
                  </p:pic>
                </p:oleObj>
              </mc:Fallback>
            </mc:AlternateContent>
          </a:graphicData>
        </a:graphic>
      </p:graphicFrame>
      <p:graphicFrame>
        <p:nvGraphicFramePr>
          <p:cNvPr id="25" name="Object 24">
            <a:extLst>
              <a:ext uri="{FF2B5EF4-FFF2-40B4-BE49-F238E27FC236}">
                <a16:creationId xmlns:a16="http://schemas.microsoft.com/office/drawing/2014/main" id="{F6B2D97B-6EEF-4AB4-AD1F-03590DBF6E90}"/>
              </a:ext>
            </a:extLst>
          </p:cNvPr>
          <p:cNvGraphicFramePr>
            <a:graphicFrameLocks noChangeAspect="1"/>
          </p:cNvGraphicFramePr>
          <p:nvPr>
            <p:extLst>
              <p:ext uri="{D42A27DB-BD31-4B8C-83A1-F6EECF244321}">
                <p14:modId xmlns:p14="http://schemas.microsoft.com/office/powerpoint/2010/main" val="3518122784"/>
              </p:ext>
            </p:extLst>
          </p:nvPr>
        </p:nvGraphicFramePr>
        <p:xfrm>
          <a:off x="4637945" y="629990"/>
          <a:ext cx="4435508" cy="1732210"/>
        </p:xfrm>
        <a:graphic>
          <a:graphicData uri="http://schemas.openxmlformats.org/presentationml/2006/ole">
            <mc:AlternateContent xmlns:mc="http://schemas.openxmlformats.org/markup-compatibility/2006">
              <mc:Choice xmlns:v="urn:schemas-microsoft-com:vml" Requires="v">
                <p:oleObj spid="_x0000_s276499" name="Equation" r:id="rId7" imgW="2145960" imgH="838080" progId="Equation.DSMT4">
                  <p:embed/>
                </p:oleObj>
              </mc:Choice>
              <mc:Fallback>
                <p:oleObj name="Equation" r:id="rId7" imgW="2145960" imgH="838080" progId="Equation.DSMT4">
                  <p:embed/>
                  <p:pic>
                    <p:nvPicPr>
                      <p:cNvPr id="0" name=""/>
                      <p:cNvPicPr/>
                      <p:nvPr/>
                    </p:nvPicPr>
                    <p:blipFill>
                      <a:blip r:embed="rId8"/>
                      <a:stretch>
                        <a:fillRect/>
                      </a:stretch>
                    </p:blipFill>
                    <p:spPr>
                      <a:xfrm>
                        <a:off x="4637945" y="629990"/>
                        <a:ext cx="4435508" cy="1732210"/>
                      </a:xfrm>
                      <a:prstGeom prst="rect">
                        <a:avLst/>
                      </a:prstGeom>
                    </p:spPr>
                  </p:pic>
                </p:oleObj>
              </mc:Fallback>
            </mc:AlternateContent>
          </a:graphicData>
        </a:graphic>
      </p:graphicFrame>
      <p:graphicFrame>
        <p:nvGraphicFramePr>
          <p:cNvPr id="26" name="Object 25">
            <a:extLst>
              <a:ext uri="{FF2B5EF4-FFF2-40B4-BE49-F238E27FC236}">
                <a16:creationId xmlns:a16="http://schemas.microsoft.com/office/drawing/2014/main" id="{CC7D2832-47DA-45EA-93F9-157716C0F1C0}"/>
              </a:ext>
            </a:extLst>
          </p:cNvPr>
          <p:cNvGraphicFramePr>
            <a:graphicFrameLocks noChangeAspect="1"/>
          </p:cNvGraphicFramePr>
          <p:nvPr>
            <p:extLst>
              <p:ext uri="{D42A27DB-BD31-4B8C-83A1-F6EECF244321}">
                <p14:modId xmlns:p14="http://schemas.microsoft.com/office/powerpoint/2010/main" val="2835640723"/>
              </p:ext>
            </p:extLst>
          </p:nvPr>
        </p:nvGraphicFramePr>
        <p:xfrm>
          <a:off x="4768055" y="3549523"/>
          <a:ext cx="4060825" cy="2067329"/>
        </p:xfrm>
        <a:graphic>
          <a:graphicData uri="http://schemas.openxmlformats.org/presentationml/2006/ole">
            <mc:AlternateContent xmlns:mc="http://schemas.openxmlformats.org/markup-compatibility/2006">
              <mc:Choice xmlns:v="urn:schemas-microsoft-com:vml" Requires="v">
                <p:oleObj spid="_x0000_s276500" name="Equation" r:id="rId9" imgW="1396800" imgH="711000" progId="Equation.DSMT4">
                  <p:embed/>
                </p:oleObj>
              </mc:Choice>
              <mc:Fallback>
                <p:oleObj name="Equation" r:id="rId9" imgW="1396800" imgH="711000" progId="Equation.DSMT4">
                  <p:embed/>
                  <p:pic>
                    <p:nvPicPr>
                      <p:cNvPr id="0" name=""/>
                      <p:cNvPicPr/>
                      <p:nvPr/>
                    </p:nvPicPr>
                    <p:blipFill>
                      <a:blip r:embed="rId10"/>
                      <a:stretch>
                        <a:fillRect/>
                      </a:stretch>
                    </p:blipFill>
                    <p:spPr>
                      <a:xfrm>
                        <a:off x="4768055" y="3549523"/>
                        <a:ext cx="4060825" cy="2067329"/>
                      </a:xfrm>
                      <a:prstGeom prst="rect">
                        <a:avLst/>
                      </a:prstGeom>
                    </p:spPr>
                  </p:pic>
                </p:oleObj>
              </mc:Fallback>
            </mc:AlternateContent>
          </a:graphicData>
        </a:graphic>
      </p:graphicFrame>
    </p:spTree>
    <p:extLst>
      <p:ext uri="{BB962C8B-B14F-4D97-AF65-F5344CB8AC3E}">
        <p14:creationId xmlns:p14="http://schemas.microsoft.com/office/powerpoint/2010/main" val="1822381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16DFAD-E080-469A-AF60-1864397AA137}"/>
              </a:ext>
            </a:extLst>
          </p:cNvPr>
          <p:cNvSpPr>
            <a:spLocks noGrp="1"/>
          </p:cNvSpPr>
          <p:nvPr>
            <p:ph type="dt" sz="half" idx="10"/>
          </p:nvPr>
        </p:nvSpPr>
        <p:spPr/>
        <p:txBody>
          <a:bodyPr/>
          <a:lstStyle/>
          <a:p>
            <a:r>
              <a:rPr lang="en-US"/>
              <a:t>10/22/2021</a:t>
            </a:r>
            <a:endParaRPr lang="en-US" dirty="0"/>
          </a:p>
        </p:txBody>
      </p:sp>
      <p:sp>
        <p:nvSpPr>
          <p:cNvPr id="3" name="Footer Placeholder 2">
            <a:extLst>
              <a:ext uri="{FF2B5EF4-FFF2-40B4-BE49-F238E27FC236}">
                <a16:creationId xmlns:a16="http://schemas.microsoft.com/office/drawing/2014/main" id="{082603A5-2E9F-4B39-B19E-63ECE2E3A6B7}"/>
              </a:ext>
            </a:extLst>
          </p:cNvPr>
          <p:cNvSpPr>
            <a:spLocks noGrp="1"/>
          </p:cNvSpPr>
          <p:nvPr>
            <p:ph type="ftr" sz="quarter" idx="11"/>
          </p:nvPr>
        </p:nvSpPr>
        <p:spPr/>
        <p:txBody>
          <a:bodyPr/>
          <a:lstStyle/>
          <a:p>
            <a:r>
              <a:rPr lang="en-US"/>
              <a:t>PHY 711  Fall 2021 -- Lecture 24</a:t>
            </a:r>
            <a:endParaRPr lang="en-US" dirty="0"/>
          </a:p>
        </p:txBody>
      </p:sp>
      <p:sp>
        <p:nvSpPr>
          <p:cNvPr id="4" name="Slide Number Placeholder 3">
            <a:extLst>
              <a:ext uri="{FF2B5EF4-FFF2-40B4-BE49-F238E27FC236}">
                <a16:creationId xmlns:a16="http://schemas.microsoft.com/office/drawing/2014/main" id="{AF578E06-D0A2-4C2E-9960-001DB69B7CE3}"/>
              </a:ext>
            </a:extLst>
          </p:cNvPr>
          <p:cNvSpPr>
            <a:spLocks noGrp="1"/>
          </p:cNvSpPr>
          <p:nvPr>
            <p:ph type="sldNum" sz="quarter" idx="12"/>
          </p:nvPr>
        </p:nvSpPr>
        <p:spPr/>
        <p:txBody>
          <a:bodyPr/>
          <a:lstStyle/>
          <a:p>
            <a:fld id="{CE368B07-CEBF-4C80-90AF-53B34FA04CF3}" type="slidenum">
              <a:rPr lang="en-US" smtClean="0"/>
              <a:t>14</a:t>
            </a:fld>
            <a:endParaRPr lang="en-US" dirty="0"/>
          </a:p>
        </p:txBody>
      </p:sp>
      <p:pic>
        <p:nvPicPr>
          <p:cNvPr id="6" name="Picture 5">
            <a:extLst>
              <a:ext uri="{FF2B5EF4-FFF2-40B4-BE49-F238E27FC236}">
                <a16:creationId xmlns:a16="http://schemas.microsoft.com/office/drawing/2014/main" id="{EA26D618-0661-4E23-A32E-1EBF1094A9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6956" y="914400"/>
            <a:ext cx="4486275" cy="3295650"/>
          </a:xfrm>
          <a:prstGeom prst="rect">
            <a:avLst/>
          </a:prstGeom>
        </p:spPr>
      </p:pic>
      <p:sp>
        <p:nvSpPr>
          <p:cNvPr id="7" name="TextBox 6">
            <a:extLst>
              <a:ext uri="{FF2B5EF4-FFF2-40B4-BE49-F238E27FC236}">
                <a16:creationId xmlns:a16="http://schemas.microsoft.com/office/drawing/2014/main" id="{551D1DE1-7750-44E7-A88F-B1A236112ACD}"/>
              </a:ext>
            </a:extLst>
          </p:cNvPr>
          <p:cNvSpPr txBox="1"/>
          <p:nvPr/>
        </p:nvSpPr>
        <p:spPr>
          <a:xfrm>
            <a:off x="277905" y="138690"/>
            <a:ext cx="8550975" cy="461665"/>
          </a:xfrm>
          <a:prstGeom prst="rect">
            <a:avLst/>
          </a:prstGeom>
          <a:noFill/>
        </p:spPr>
        <p:txBody>
          <a:bodyPr wrap="square" rtlCol="0">
            <a:spAutoFit/>
          </a:bodyPr>
          <a:lstStyle/>
          <a:p>
            <a:r>
              <a:rPr lang="en-US" sz="2400" dirty="0">
                <a:latin typeface="+mj-lt"/>
              </a:rPr>
              <a:t>Example continued --</a:t>
            </a:r>
          </a:p>
        </p:txBody>
      </p:sp>
      <p:sp>
        <p:nvSpPr>
          <p:cNvPr id="8" name="TextBox 7">
            <a:extLst>
              <a:ext uri="{FF2B5EF4-FFF2-40B4-BE49-F238E27FC236}">
                <a16:creationId xmlns:a16="http://schemas.microsoft.com/office/drawing/2014/main" id="{DC72A59A-30FB-4E2C-B943-D9484CFFEE63}"/>
              </a:ext>
            </a:extLst>
          </p:cNvPr>
          <p:cNvSpPr txBox="1"/>
          <p:nvPr/>
        </p:nvSpPr>
        <p:spPr>
          <a:xfrm>
            <a:off x="-76200" y="1371600"/>
            <a:ext cx="609600" cy="461665"/>
          </a:xfrm>
          <a:prstGeom prst="rect">
            <a:avLst/>
          </a:prstGeom>
          <a:noFill/>
        </p:spPr>
        <p:txBody>
          <a:bodyPr wrap="square" rtlCol="0">
            <a:spAutoFit/>
          </a:bodyPr>
          <a:lstStyle/>
          <a:p>
            <a:r>
              <a:rPr lang="en-US" sz="2400" i="1" dirty="0">
                <a:latin typeface="+mj-lt"/>
              </a:rPr>
              <a:t>2m</a:t>
            </a:r>
          </a:p>
        </p:txBody>
      </p:sp>
      <p:sp>
        <p:nvSpPr>
          <p:cNvPr id="9" name="TextBox 8">
            <a:extLst>
              <a:ext uri="{FF2B5EF4-FFF2-40B4-BE49-F238E27FC236}">
                <a16:creationId xmlns:a16="http://schemas.microsoft.com/office/drawing/2014/main" id="{99990F84-6A8E-4145-95E2-9402A14C6224}"/>
              </a:ext>
            </a:extLst>
          </p:cNvPr>
          <p:cNvSpPr txBox="1"/>
          <p:nvPr/>
        </p:nvSpPr>
        <p:spPr>
          <a:xfrm>
            <a:off x="2779058" y="2205335"/>
            <a:ext cx="609600" cy="461665"/>
          </a:xfrm>
          <a:prstGeom prst="rect">
            <a:avLst/>
          </a:prstGeom>
          <a:noFill/>
        </p:spPr>
        <p:txBody>
          <a:bodyPr wrap="square" rtlCol="0">
            <a:spAutoFit/>
          </a:bodyPr>
          <a:lstStyle/>
          <a:p>
            <a:r>
              <a:rPr lang="en-US" sz="2400" i="1" dirty="0">
                <a:latin typeface="+mj-lt"/>
              </a:rPr>
              <a:t>2m</a:t>
            </a:r>
          </a:p>
        </p:txBody>
      </p:sp>
      <p:sp>
        <p:nvSpPr>
          <p:cNvPr id="10" name="TextBox 9">
            <a:extLst>
              <a:ext uri="{FF2B5EF4-FFF2-40B4-BE49-F238E27FC236}">
                <a16:creationId xmlns:a16="http://schemas.microsoft.com/office/drawing/2014/main" id="{9F05421D-FFC1-41E8-8482-2C7623841C1B}"/>
              </a:ext>
            </a:extLst>
          </p:cNvPr>
          <p:cNvSpPr txBox="1"/>
          <p:nvPr/>
        </p:nvSpPr>
        <p:spPr>
          <a:xfrm>
            <a:off x="712694" y="3482975"/>
            <a:ext cx="609600" cy="461665"/>
          </a:xfrm>
          <a:prstGeom prst="rect">
            <a:avLst/>
          </a:prstGeom>
          <a:noFill/>
        </p:spPr>
        <p:txBody>
          <a:bodyPr wrap="square" rtlCol="0">
            <a:spAutoFit/>
          </a:bodyPr>
          <a:lstStyle/>
          <a:p>
            <a:r>
              <a:rPr lang="en-US" sz="2400" i="1" dirty="0">
                <a:latin typeface="+mj-lt"/>
              </a:rPr>
              <a:t>m</a:t>
            </a:r>
          </a:p>
        </p:txBody>
      </p:sp>
      <p:sp>
        <p:nvSpPr>
          <p:cNvPr id="11" name="TextBox 10">
            <a:extLst>
              <a:ext uri="{FF2B5EF4-FFF2-40B4-BE49-F238E27FC236}">
                <a16:creationId xmlns:a16="http://schemas.microsoft.com/office/drawing/2014/main" id="{8CE14990-AEDA-40DA-AF02-8EE6BCD67297}"/>
              </a:ext>
            </a:extLst>
          </p:cNvPr>
          <p:cNvSpPr txBox="1"/>
          <p:nvPr/>
        </p:nvSpPr>
        <p:spPr>
          <a:xfrm>
            <a:off x="1779494" y="2971800"/>
            <a:ext cx="609600" cy="461665"/>
          </a:xfrm>
          <a:prstGeom prst="rect">
            <a:avLst/>
          </a:prstGeom>
          <a:noFill/>
        </p:spPr>
        <p:txBody>
          <a:bodyPr wrap="square" rtlCol="0">
            <a:spAutoFit/>
          </a:bodyPr>
          <a:lstStyle/>
          <a:p>
            <a:r>
              <a:rPr lang="en-US" sz="2400" i="1" dirty="0">
                <a:latin typeface="+mj-lt"/>
              </a:rPr>
              <a:t>m</a:t>
            </a:r>
          </a:p>
        </p:txBody>
      </p:sp>
      <p:cxnSp>
        <p:nvCxnSpPr>
          <p:cNvPr id="13" name="Straight Arrow Connector 12">
            <a:extLst>
              <a:ext uri="{FF2B5EF4-FFF2-40B4-BE49-F238E27FC236}">
                <a16:creationId xmlns:a16="http://schemas.microsoft.com/office/drawing/2014/main" id="{BE632D4C-00A5-4660-A1B5-96F0A24D553D}"/>
              </a:ext>
            </a:extLst>
          </p:cNvPr>
          <p:cNvCxnSpPr/>
          <p:nvPr/>
        </p:nvCxnSpPr>
        <p:spPr>
          <a:xfrm flipV="1">
            <a:off x="1671395" y="1186934"/>
            <a:ext cx="0" cy="1375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D563212-E1CD-4692-9CB6-7466D8977A36}"/>
              </a:ext>
            </a:extLst>
          </p:cNvPr>
          <p:cNvCxnSpPr>
            <a:cxnSpLocks/>
          </p:cNvCxnSpPr>
          <p:nvPr/>
        </p:nvCxnSpPr>
        <p:spPr>
          <a:xfrm flipV="1">
            <a:off x="1627094" y="2573120"/>
            <a:ext cx="1828800"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2A0E917-3B07-4E84-AEEF-E1CDF30A48CE}"/>
              </a:ext>
            </a:extLst>
          </p:cNvPr>
          <p:cNvCxnSpPr>
            <a:cxnSpLocks/>
          </p:cNvCxnSpPr>
          <p:nvPr/>
        </p:nvCxnSpPr>
        <p:spPr>
          <a:xfrm>
            <a:off x="1604263" y="2565140"/>
            <a:ext cx="839138" cy="80075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FED2FC07-4CD8-4650-8425-21C6CC24B5F7}"/>
              </a:ext>
            </a:extLst>
          </p:cNvPr>
          <p:cNvSpPr txBox="1"/>
          <p:nvPr/>
        </p:nvSpPr>
        <p:spPr>
          <a:xfrm>
            <a:off x="2299048" y="3182006"/>
            <a:ext cx="712694" cy="461665"/>
          </a:xfrm>
          <a:prstGeom prst="rect">
            <a:avLst/>
          </a:prstGeom>
          <a:noFill/>
        </p:spPr>
        <p:txBody>
          <a:bodyPr wrap="square" rtlCol="0">
            <a:spAutoFit/>
          </a:bodyPr>
          <a:lstStyle/>
          <a:p>
            <a:r>
              <a:rPr lang="en-US" sz="2400" b="1" i="1" dirty="0">
                <a:solidFill>
                  <a:srgbClr val="FF0000"/>
                </a:solidFill>
                <a:latin typeface="+mj-lt"/>
              </a:rPr>
              <a:t>x</a:t>
            </a:r>
          </a:p>
        </p:txBody>
      </p:sp>
      <p:sp>
        <p:nvSpPr>
          <p:cNvPr id="21" name="TextBox 20">
            <a:extLst>
              <a:ext uri="{FF2B5EF4-FFF2-40B4-BE49-F238E27FC236}">
                <a16:creationId xmlns:a16="http://schemas.microsoft.com/office/drawing/2014/main" id="{4E85F72E-DEEC-4246-A196-EE21E8BD35B2}"/>
              </a:ext>
            </a:extLst>
          </p:cNvPr>
          <p:cNvSpPr txBox="1"/>
          <p:nvPr/>
        </p:nvSpPr>
        <p:spPr>
          <a:xfrm>
            <a:off x="1671395" y="1049030"/>
            <a:ext cx="712694" cy="461665"/>
          </a:xfrm>
          <a:prstGeom prst="rect">
            <a:avLst/>
          </a:prstGeom>
          <a:noFill/>
        </p:spPr>
        <p:txBody>
          <a:bodyPr wrap="square" rtlCol="0">
            <a:spAutoFit/>
          </a:bodyPr>
          <a:lstStyle/>
          <a:p>
            <a:r>
              <a:rPr lang="en-US" sz="2400" b="1" i="1" dirty="0">
                <a:solidFill>
                  <a:srgbClr val="FF0000"/>
                </a:solidFill>
                <a:latin typeface="+mj-lt"/>
              </a:rPr>
              <a:t>z</a:t>
            </a:r>
          </a:p>
        </p:txBody>
      </p:sp>
      <p:sp>
        <p:nvSpPr>
          <p:cNvPr id="22" name="TextBox 21">
            <a:extLst>
              <a:ext uri="{FF2B5EF4-FFF2-40B4-BE49-F238E27FC236}">
                <a16:creationId xmlns:a16="http://schemas.microsoft.com/office/drawing/2014/main" id="{6F07EEF9-2059-48C5-B39E-325D4EE1B602}"/>
              </a:ext>
            </a:extLst>
          </p:cNvPr>
          <p:cNvSpPr txBox="1"/>
          <p:nvPr/>
        </p:nvSpPr>
        <p:spPr>
          <a:xfrm>
            <a:off x="3371969" y="2325858"/>
            <a:ext cx="712694" cy="461665"/>
          </a:xfrm>
          <a:prstGeom prst="rect">
            <a:avLst/>
          </a:prstGeom>
          <a:noFill/>
        </p:spPr>
        <p:txBody>
          <a:bodyPr wrap="square" rtlCol="0">
            <a:spAutoFit/>
          </a:bodyPr>
          <a:lstStyle/>
          <a:p>
            <a:r>
              <a:rPr lang="en-US" sz="2400" b="1" i="1" dirty="0">
                <a:solidFill>
                  <a:srgbClr val="FF0000"/>
                </a:solidFill>
                <a:latin typeface="+mj-lt"/>
              </a:rPr>
              <a:t>y</a:t>
            </a:r>
          </a:p>
        </p:txBody>
      </p:sp>
      <p:graphicFrame>
        <p:nvGraphicFramePr>
          <p:cNvPr id="23" name="Object 22">
            <a:extLst>
              <a:ext uri="{FF2B5EF4-FFF2-40B4-BE49-F238E27FC236}">
                <a16:creationId xmlns:a16="http://schemas.microsoft.com/office/drawing/2014/main" id="{8A7FE362-614C-42EB-A71F-F9D9962D36C9}"/>
              </a:ext>
            </a:extLst>
          </p:cNvPr>
          <p:cNvGraphicFramePr>
            <a:graphicFrameLocks noChangeAspect="1"/>
          </p:cNvGraphicFramePr>
          <p:nvPr>
            <p:extLst>
              <p:ext uri="{D42A27DB-BD31-4B8C-83A1-F6EECF244321}">
                <p14:modId xmlns:p14="http://schemas.microsoft.com/office/powerpoint/2010/main" val="1487334497"/>
              </p:ext>
            </p:extLst>
          </p:nvPr>
        </p:nvGraphicFramePr>
        <p:xfrm>
          <a:off x="4082422" y="60156"/>
          <a:ext cx="3337723" cy="830997"/>
        </p:xfrm>
        <a:graphic>
          <a:graphicData uri="http://schemas.openxmlformats.org/presentationml/2006/ole">
            <mc:AlternateContent xmlns:mc="http://schemas.openxmlformats.org/markup-compatibility/2006">
              <mc:Choice xmlns:v="urn:schemas-microsoft-com:vml" Requires="v">
                <p:oleObj spid="_x0000_s277518" name="Equation" r:id="rId5" imgW="1434960" imgH="368280" progId="Equation.DSMT4">
                  <p:embed/>
                </p:oleObj>
              </mc:Choice>
              <mc:Fallback>
                <p:oleObj name="Equation" r:id="rId5" imgW="1434960" imgH="368280" progId="Equation.DSMT4">
                  <p:embed/>
                  <p:pic>
                    <p:nvPicPr>
                      <p:cNvPr id="23" name="Object 22">
                        <a:extLst>
                          <a:ext uri="{FF2B5EF4-FFF2-40B4-BE49-F238E27FC236}">
                            <a16:creationId xmlns:a16="http://schemas.microsoft.com/office/drawing/2014/main" id="{8A7FE362-614C-42EB-A71F-F9D9962D36C9}"/>
                          </a:ext>
                        </a:extLst>
                      </p:cNvPr>
                      <p:cNvPicPr>
                        <a:picLocks noChangeAspect="1" noChangeArrowheads="1"/>
                      </p:cNvPicPr>
                      <p:nvPr/>
                    </p:nvPicPr>
                    <p:blipFill>
                      <a:blip r:embed="rId6"/>
                      <a:srcRect/>
                      <a:stretch>
                        <a:fillRect/>
                      </a:stretch>
                    </p:blipFill>
                    <p:spPr bwMode="auto">
                      <a:xfrm>
                        <a:off x="4082422" y="60156"/>
                        <a:ext cx="3337723" cy="830997"/>
                      </a:xfrm>
                      <a:prstGeom prst="rect">
                        <a:avLst/>
                      </a:prstGeom>
                      <a:noFill/>
                      <a:ln>
                        <a:noFill/>
                      </a:ln>
                    </p:spPr>
                  </p:pic>
                </p:oleObj>
              </mc:Fallback>
            </mc:AlternateContent>
          </a:graphicData>
        </a:graphic>
      </p:graphicFrame>
      <p:graphicFrame>
        <p:nvGraphicFramePr>
          <p:cNvPr id="26" name="Object 25">
            <a:extLst>
              <a:ext uri="{FF2B5EF4-FFF2-40B4-BE49-F238E27FC236}">
                <a16:creationId xmlns:a16="http://schemas.microsoft.com/office/drawing/2014/main" id="{CC7D2832-47DA-45EA-93F9-157716C0F1C0}"/>
              </a:ext>
            </a:extLst>
          </p:cNvPr>
          <p:cNvGraphicFramePr>
            <a:graphicFrameLocks noChangeAspect="1"/>
          </p:cNvGraphicFramePr>
          <p:nvPr>
            <p:extLst>
              <p:ext uri="{D42A27DB-BD31-4B8C-83A1-F6EECF244321}">
                <p14:modId xmlns:p14="http://schemas.microsoft.com/office/powerpoint/2010/main" val="541837455"/>
              </p:ext>
            </p:extLst>
          </p:nvPr>
        </p:nvGraphicFramePr>
        <p:xfrm>
          <a:off x="4803478" y="2165968"/>
          <a:ext cx="4060825" cy="2067329"/>
        </p:xfrm>
        <a:graphic>
          <a:graphicData uri="http://schemas.openxmlformats.org/presentationml/2006/ole">
            <mc:AlternateContent xmlns:mc="http://schemas.openxmlformats.org/markup-compatibility/2006">
              <mc:Choice xmlns:v="urn:schemas-microsoft-com:vml" Requires="v">
                <p:oleObj spid="_x0000_s277519" name="Equation" r:id="rId7" imgW="1396800" imgH="711000" progId="Equation.DSMT4">
                  <p:embed/>
                </p:oleObj>
              </mc:Choice>
              <mc:Fallback>
                <p:oleObj name="Equation" r:id="rId7" imgW="1396800" imgH="711000" progId="Equation.DSMT4">
                  <p:embed/>
                  <p:pic>
                    <p:nvPicPr>
                      <p:cNvPr id="26" name="Object 25">
                        <a:extLst>
                          <a:ext uri="{FF2B5EF4-FFF2-40B4-BE49-F238E27FC236}">
                            <a16:creationId xmlns:a16="http://schemas.microsoft.com/office/drawing/2014/main" id="{CC7D2832-47DA-45EA-93F9-157716C0F1C0}"/>
                          </a:ext>
                        </a:extLst>
                      </p:cNvPr>
                      <p:cNvPicPr/>
                      <p:nvPr/>
                    </p:nvPicPr>
                    <p:blipFill>
                      <a:blip r:embed="rId8"/>
                      <a:stretch>
                        <a:fillRect/>
                      </a:stretch>
                    </p:blipFill>
                    <p:spPr>
                      <a:xfrm>
                        <a:off x="4803478" y="2165968"/>
                        <a:ext cx="4060825" cy="2067329"/>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18886D3A-B124-4B2D-A609-D78418915A99}"/>
              </a:ext>
            </a:extLst>
          </p:cNvPr>
          <p:cNvGraphicFramePr>
            <a:graphicFrameLocks noChangeAspect="1"/>
          </p:cNvGraphicFramePr>
          <p:nvPr>
            <p:extLst>
              <p:ext uri="{D42A27DB-BD31-4B8C-83A1-F6EECF244321}">
                <p14:modId xmlns:p14="http://schemas.microsoft.com/office/powerpoint/2010/main" val="1045749082"/>
              </p:ext>
            </p:extLst>
          </p:nvPr>
        </p:nvGraphicFramePr>
        <p:xfrm>
          <a:off x="4256087" y="4129653"/>
          <a:ext cx="3363913" cy="2203450"/>
        </p:xfrm>
        <a:graphic>
          <a:graphicData uri="http://schemas.openxmlformats.org/presentationml/2006/ole">
            <mc:AlternateContent xmlns:mc="http://schemas.openxmlformats.org/markup-compatibility/2006">
              <mc:Choice xmlns:v="urn:schemas-microsoft-com:vml" Requires="v">
                <p:oleObj spid="_x0000_s277520" name="Equation" r:id="rId9" imgW="1765080" imgH="1155600" progId="Equation.DSMT4">
                  <p:embed/>
                </p:oleObj>
              </mc:Choice>
              <mc:Fallback>
                <p:oleObj name="Equation" r:id="rId9" imgW="1765080" imgH="1155600" progId="Equation.DSMT4">
                  <p:embed/>
                  <p:pic>
                    <p:nvPicPr>
                      <p:cNvPr id="0" name=""/>
                      <p:cNvPicPr/>
                      <p:nvPr/>
                    </p:nvPicPr>
                    <p:blipFill>
                      <a:blip r:embed="rId10"/>
                      <a:stretch>
                        <a:fillRect/>
                      </a:stretch>
                    </p:blipFill>
                    <p:spPr>
                      <a:xfrm>
                        <a:off x="4256087" y="4129653"/>
                        <a:ext cx="3363913" cy="2203450"/>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B66117BA-65F2-4DDD-8D21-6E8E19DDA7FE}"/>
              </a:ext>
            </a:extLst>
          </p:cNvPr>
          <p:cNvSpPr txBox="1"/>
          <p:nvPr/>
        </p:nvSpPr>
        <p:spPr>
          <a:xfrm>
            <a:off x="1158283" y="5075535"/>
            <a:ext cx="3581400" cy="461665"/>
          </a:xfrm>
          <a:prstGeom prst="rect">
            <a:avLst/>
          </a:prstGeom>
          <a:noFill/>
        </p:spPr>
        <p:txBody>
          <a:bodyPr wrap="square" rtlCol="0">
            <a:spAutoFit/>
          </a:bodyPr>
          <a:lstStyle/>
          <a:p>
            <a:r>
              <a:rPr lang="en-US" sz="2400" dirty="0">
                <a:latin typeface="+mj-lt"/>
              </a:rPr>
              <a:t>Principal moments:</a:t>
            </a:r>
          </a:p>
        </p:txBody>
      </p:sp>
    </p:spTree>
    <p:extLst>
      <p:ext uri="{BB962C8B-B14F-4D97-AF65-F5344CB8AC3E}">
        <p14:creationId xmlns:p14="http://schemas.microsoft.com/office/powerpoint/2010/main" val="2192469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pSp>
        <p:nvGrpSpPr>
          <p:cNvPr id="18" name="Group 17"/>
          <p:cNvGrpSpPr/>
          <p:nvPr/>
        </p:nvGrpSpPr>
        <p:grpSpPr>
          <a:xfrm>
            <a:off x="228600" y="76200"/>
            <a:ext cx="4800600" cy="4428530"/>
            <a:chOff x="1143000" y="452735"/>
            <a:chExt cx="4800600" cy="4428530"/>
          </a:xfrm>
        </p:grpSpPr>
        <p:sp>
          <p:nvSpPr>
            <p:cNvPr id="5" name="Cube 4"/>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16" name="TextBox 15"/>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17" name="TextBox 16"/>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aphicFrame>
        <p:nvGraphicFramePr>
          <p:cNvPr id="19" name="Object 18"/>
          <p:cNvGraphicFramePr>
            <a:graphicFrameLocks noChangeAspect="1"/>
          </p:cNvGraphicFramePr>
          <p:nvPr>
            <p:extLst>
              <p:ext uri="{D42A27DB-BD31-4B8C-83A1-F6EECF244321}">
                <p14:modId xmlns:p14="http://schemas.microsoft.com/office/powerpoint/2010/main" val="3997390061"/>
              </p:ext>
            </p:extLst>
          </p:nvPr>
        </p:nvGraphicFramePr>
        <p:xfrm>
          <a:off x="2962275" y="3840163"/>
          <a:ext cx="5953125" cy="2389187"/>
        </p:xfrm>
        <a:graphic>
          <a:graphicData uri="http://schemas.openxmlformats.org/presentationml/2006/ole">
            <mc:AlternateContent xmlns:mc="http://schemas.openxmlformats.org/markup-compatibility/2006">
              <mc:Choice xmlns:v="urn:schemas-microsoft-com:vml" Requires="v">
                <p:oleObj spid="_x0000_s260131" name="数式" r:id="rId4" imgW="2768400" imgH="1143000" progId="Equation.3">
                  <p:embed/>
                </p:oleObj>
              </mc:Choice>
              <mc:Fallback>
                <p:oleObj name="数式" r:id="rId4" imgW="2768400" imgH="1143000" progId="Equation.3">
                  <p:embed/>
                  <p:pic>
                    <p:nvPicPr>
                      <p:cNvPr id="19" name="Object 18"/>
                      <p:cNvPicPr>
                        <a:picLocks noChangeAspect="1" noChangeArrowheads="1"/>
                      </p:cNvPicPr>
                      <p:nvPr/>
                    </p:nvPicPr>
                    <p:blipFill>
                      <a:blip r:embed="rId5"/>
                      <a:srcRect/>
                      <a:stretch>
                        <a:fillRect/>
                      </a:stretch>
                    </p:blipFill>
                    <p:spPr bwMode="auto">
                      <a:xfrm>
                        <a:off x="2962275" y="3840163"/>
                        <a:ext cx="5953125" cy="238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133600" y="152400"/>
            <a:ext cx="5410200" cy="461665"/>
          </a:xfrm>
          <a:prstGeom prst="rect">
            <a:avLst/>
          </a:prstGeom>
          <a:noFill/>
        </p:spPr>
        <p:txBody>
          <a:bodyPr wrap="square" rtlCol="0">
            <a:spAutoFit/>
          </a:bodyPr>
          <a:lstStyle/>
          <a:p>
            <a:r>
              <a:rPr lang="en-US" sz="2400" dirty="0">
                <a:latin typeface="+mj-lt"/>
              </a:rPr>
              <a:t>Example:</a:t>
            </a:r>
          </a:p>
        </p:txBody>
      </p:sp>
    </p:spTree>
    <p:extLst>
      <p:ext uri="{BB962C8B-B14F-4D97-AF65-F5344CB8AC3E}">
        <p14:creationId xmlns:p14="http://schemas.microsoft.com/office/powerpoint/2010/main" val="2261853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609600" y="533400"/>
            <a:ext cx="7010400" cy="1200329"/>
          </a:xfrm>
          <a:prstGeom prst="rect">
            <a:avLst/>
          </a:prstGeom>
          <a:noFill/>
        </p:spPr>
        <p:txBody>
          <a:bodyPr wrap="square" rtlCol="0">
            <a:spAutoFit/>
          </a:bodyPr>
          <a:lstStyle/>
          <a:p>
            <a:r>
              <a:rPr lang="en-US" sz="2400" dirty="0">
                <a:latin typeface="+mj-lt"/>
              </a:rPr>
              <a:t>Properties of moment of inertia tensor:</a:t>
            </a:r>
          </a:p>
          <a:p>
            <a:pPr marL="800100" lvl="1" indent="-342900">
              <a:buFont typeface="Wingdings" pitchFamily="2" charset="2"/>
              <a:buChar char="Ø"/>
            </a:pPr>
            <a:r>
              <a:rPr lang="en-US" sz="2400" dirty="0">
                <a:latin typeface="+mj-lt"/>
              </a:rPr>
              <a:t>Symmetric matrix </a:t>
            </a:r>
            <a:r>
              <a:rPr lang="en-US" sz="2400" dirty="0">
                <a:latin typeface="+mj-lt"/>
                <a:sym typeface="Wingdings" pitchFamily="2" charset="2"/>
              </a:rPr>
              <a:t>real eigenvalues </a:t>
            </a:r>
            <a:r>
              <a:rPr lang="en-US" sz="2400" i="1" dirty="0">
                <a:latin typeface="+mj-lt"/>
                <a:sym typeface="Wingdings" pitchFamily="2" charset="2"/>
              </a:rPr>
              <a:t>I</a:t>
            </a:r>
            <a:r>
              <a:rPr lang="en-US" sz="2400" i="1" baseline="-25000" dirty="0">
                <a:latin typeface="+mj-lt"/>
                <a:sym typeface="Wingdings" pitchFamily="2" charset="2"/>
              </a:rPr>
              <a:t>1</a:t>
            </a:r>
            <a:r>
              <a:rPr lang="en-US" sz="2400" i="1" dirty="0">
                <a:latin typeface="+mj-lt"/>
                <a:sym typeface="Wingdings" pitchFamily="2" charset="2"/>
              </a:rPr>
              <a:t>,I</a:t>
            </a:r>
            <a:r>
              <a:rPr lang="en-US" sz="2400" i="1" baseline="-25000" dirty="0">
                <a:latin typeface="+mj-lt"/>
                <a:sym typeface="Wingdings" pitchFamily="2" charset="2"/>
              </a:rPr>
              <a:t>2</a:t>
            </a:r>
            <a:r>
              <a:rPr lang="en-US" sz="2400" i="1" dirty="0">
                <a:latin typeface="+mj-lt"/>
                <a:sym typeface="Wingdings" pitchFamily="2" charset="2"/>
              </a:rPr>
              <a:t>,I</a:t>
            </a:r>
            <a:r>
              <a:rPr lang="en-US" sz="2400" i="1" baseline="-25000" dirty="0">
                <a:latin typeface="+mj-lt"/>
                <a:sym typeface="Wingdings" pitchFamily="2" charset="2"/>
              </a:rPr>
              <a:t>3</a:t>
            </a:r>
          </a:p>
          <a:p>
            <a:pPr marL="800100" lvl="1" indent="-342900">
              <a:buFont typeface="Wingdings" pitchFamily="2" charset="2"/>
              <a:buChar char="Ø"/>
            </a:pPr>
            <a:r>
              <a:rPr lang="en-US" sz="2400" i="1" dirty="0">
                <a:latin typeface="+mj-lt"/>
                <a:sym typeface="Wingdings" pitchFamily="2" charset="2"/>
              </a:rPr>
              <a:t>                             </a:t>
            </a:r>
            <a:r>
              <a:rPr lang="en-US" sz="2400" dirty="0">
                <a:latin typeface="+mj-lt"/>
                <a:sym typeface="Wingdings" pitchFamily="2" charset="2"/>
              </a:rPr>
              <a:t>orthogonal eigenvectors</a:t>
            </a:r>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418890413"/>
              </p:ext>
            </p:extLst>
          </p:nvPr>
        </p:nvGraphicFramePr>
        <p:xfrm>
          <a:off x="990600" y="1733729"/>
          <a:ext cx="3360737" cy="530225"/>
        </p:xfrm>
        <a:graphic>
          <a:graphicData uri="http://schemas.openxmlformats.org/presentationml/2006/ole">
            <mc:AlternateContent xmlns:mc="http://schemas.openxmlformats.org/markup-compatibility/2006">
              <mc:Choice xmlns:v="urn:schemas-microsoft-com:vml" Requires="v">
                <p:oleObj spid="_x0000_s261221" name="数式" r:id="rId4" imgW="1562040" imgH="253800" progId="Equation.3">
                  <p:embed/>
                </p:oleObj>
              </mc:Choice>
              <mc:Fallback>
                <p:oleObj name="数式" r:id="rId4" imgW="1562040" imgH="253800" progId="Equation.3">
                  <p:embed/>
                  <p:pic>
                    <p:nvPicPr>
                      <p:cNvPr id="6" name="Object 5"/>
                      <p:cNvPicPr>
                        <a:picLocks noChangeAspect="1" noChangeArrowheads="1"/>
                      </p:cNvPicPr>
                      <p:nvPr/>
                    </p:nvPicPr>
                    <p:blipFill>
                      <a:blip r:embed="rId5"/>
                      <a:srcRect/>
                      <a:stretch>
                        <a:fillRect/>
                      </a:stretch>
                    </p:blipFill>
                    <p:spPr bwMode="auto">
                      <a:xfrm>
                        <a:off x="990600" y="1733729"/>
                        <a:ext cx="336073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84451124"/>
              </p:ext>
            </p:extLst>
          </p:nvPr>
        </p:nvGraphicFramePr>
        <p:xfrm>
          <a:off x="640080" y="2514600"/>
          <a:ext cx="5953125" cy="2389187"/>
        </p:xfrm>
        <a:graphic>
          <a:graphicData uri="http://schemas.openxmlformats.org/presentationml/2006/ole">
            <mc:AlternateContent xmlns:mc="http://schemas.openxmlformats.org/markup-compatibility/2006">
              <mc:Choice xmlns:v="urn:schemas-microsoft-com:vml" Requires="v">
                <p:oleObj spid="_x0000_s261222" name="数式" r:id="rId6" imgW="2768400" imgH="1143000" progId="Equation.3">
                  <p:embed/>
                </p:oleObj>
              </mc:Choice>
              <mc:Fallback>
                <p:oleObj name="数式" r:id="rId6" imgW="2768400" imgH="1143000" progId="Equation.3">
                  <p:embed/>
                  <p:pic>
                    <p:nvPicPr>
                      <p:cNvPr id="7"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0080" y="2514600"/>
                        <a:ext cx="5953125" cy="238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83461998"/>
              </p:ext>
            </p:extLst>
          </p:nvPr>
        </p:nvGraphicFramePr>
        <p:xfrm>
          <a:off x="1231900" y="4727575"/>
          <a:ext cx="5626100" cy="1673225"/>
        </p:xfrm>
        <a:graphic>
          <a:graphicData uri="http://schemas.openxmlformats.org/presentationml/2006/ole">
            <mc:AlternateContent xmlns:mc="http://schemas.openxmlformats.org/markup-compatibility/2006">
              <mc:Choice xmlns:v="urn:schemas-microsoft-com:vml" Requires="v">
                <p:oleObj spid="_x0000_s261223" name="数式" r:id="rId8" imgW="2616120" imgH="799920" progId="Equation.3">
                  <p:embed/>
                </p:oleObj>
              </mc:Choice>
              <mc:Fallback>
                <p:oleObj name="数式" r:id="rId8" imgW="2616120" imgH="799920" progId="Equation.3">
                  <p:embed/>
                  <p:pic>
                    <p:nvPicPr>
                      <p:cNvPr id="8" name="Object 7"/>
                      <p:cNvPicPr>
                        <a:picLocks noChangeAspect="1" noChangeArrowheads="1"/>
                      </p:cNvPicPr>
                      <p:nvPr/>
                    </p:nvPicPr>
                    <p:blipFill>
                      <a:blip r:embed="rId9"/>
                      <a:srcRect/>
                      <a:stretch>
                        <a:fillRect/>
                      </a:stretch>
                    </p:blipFill>
                    <p:spPr bwMode="auto">
                      <a:xfrm>
                        <a:off x="1231900" y="4727575"/>
                        <a:ext cx="5626100"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76139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533400" y="304800"/>
            <a:ext cx="6858000" cy="461665"/>
          </a:xfrm>
          <a:prstGeom prst="rect">
            <a:avLst/>
          </a:prstGeom>
          <a:noFill/>
        </p:spPr>
        <p:txBody>
          <a:bodyPr wrap="square" rtlCol="0">
            <a:spAutoFit/>
          </a:bodyPr>
          <a:lstStyle/>
          <a:p>
            <a:r>
              <a:rPr lang="en-US" sz="2400" dirty="0">
                <a:latin typeface="+mj-lt"/>
              </a:rPr>
              <a:t>Changing origin of rotation</a:t>
            </a:r>
          </a:p>
        </p:txBody>
      </p:sp>
      <p:graphicFrame>
        <p:nvGraphicFramePr>
          <p:cNvPr id="29" name="Object 28"/>
          <p:cNvGraphicFramePr>
            <a:graphicFrameLocks noChangeAspect="1"/>
          </p:cNvGraphicFramePr>
          <p:nvPr>
            <p:extLst>
              <p:ext uri="{D42A27DB-BD31-4B8C-83A1-F6EECF244321}">
                <p14:modId xmlns:p14="http://schemas.microsoft.com/office/powerpoint/2010/main" val="1192080367"/>
              </p:ext>
            </p:extLst>
          </p:nvPr>
        </p:nvGraphicFramePr>
        <p:xfrm>
          <a:off x="5029200" y="762000"/>
          <a:ext cx="3987800" cy="1539875"/>
        </p:xfrm>
        <a:graphic>
          <a:graphicData uri="http://schemas.openxmlformats.org/presentationml/2006/ole">
            <mc:AlternateContent xmlns:mc="http://schemas.openxmlformats.org/markup-compatibility/2006">
              <mc:Choice xmlns:v="urn:schemas-microsoft-com:vml" Requires="v">
                <p:oleObj spid="_x0000_s262245" name="数式" r:id="rId4" imgW="1854000" imgH="736560" progId="Equation.3">
                  <p:embed/>
                </p:oleObj>
              </mc:Choice>
              <mc:Fallback>
                <p:oleObj name="数式" r:id="rId4" imgW="1854000" imgH="736560" progId="Equation.3">
                  <p:embed/>
                  <p:pic>
                    <p:nvPicPr>
                      <p:cNvPr id="29" name="Object 28"/>
                      <p:cNvPicPr>
                        <a:picLocks noChangeAspect="1" noChangeArrowheads="1"/>
                      </p:cNvPicPr>
                      <p:nvPr/>
                    </p:nvPicPr>
                    <p:blipFill>
                      <a:blip r:embed="rId5"/>
                      <a:srcRect/>
                      <a:stretch>
                        <a:fillRect/>
                      </a:stretch>
                    </p:blipFill>
                    <p:spPr bwMode="auto">
                      <a:xfrm>
                        <a:off x="5029200" y="762000"/>
                        <a:ext cx="3987800"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3026959855"/>
              </p:ext>
            </p:extLst>
          </p:nvPr>
        </p:nvGraphicFramePr>
        <p:xfrm>
          <a:off x="5116513" y="2438400"/>
          <a:ext cx="3659187" cy="2468563"/>
        </p:xfrm>
        <a:graphic>
          <a:graphicData uri="http://schemas.openxmlformats.org/presentationml/2006/ole">
            <mc:AlternateContent xmlns:mc="http://schemas.openxmlformats.org/markup-compatibility/2006">
              <mc:Choice xmlns:v="urn:schemas-microsoft-com:vml" Requires="v">
                <p:oleObj spid="_x0000_s262246" name="数式" r:id="rId6" imgW="1701720" imgH="1180800" progId="Equation.3">
                  <p:embed/>
                </p:oleObj>
              </mc:Choice>
              <mc:Fallback>
                <p:oleObj name="数式" r:id="rId6" imgW="1701720" imgH="1180800" progId="Equation.3">
                  <p:embed/>
                  <p:pic>
                    <p:nvPicPr>
                      <p:cNvPr id="33" name="Object 32"/>
                      <p:cNvPicPr>
                        <a:picLocks noChangeAspect="1" noChangeArrowheads="1"/>
                      </p:cNvPicPr>
                      <p:nvPr/>
                    </p:nvPicPr>
                    <p:blipFill>
                      <a:blip r:embed="rId7"/>
                      <a:srcRect/>
                      <a:stretch>
                        <a:fillRect/>
                      </a:stretch>
                    </p:blipFill>
                    <p:spPr bwMode="auto">
                      <a:xfrm>
                        <a:off x="5116513" y="2438400"/>
                        <a:ext cx="3659187" cy="246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168533751"/>
              </p:ext>
            </p:extLst>
          </p:nvPr>
        </p:nvGraphicFramePr>
        <p:xfrm>
          <a:off x="644525" y="5486400"/>
          <a:ext cx="7977188" cy="530225"/>
        </p:xfrm>
        <a:graphic>
          <a:graphicData uri="http://schemas.openxmlformats.org/presentationml/2006/ole">
            <mc:AlternateContent xmlns:mc="http://schemas.openxmlformats.org/markup-compatibility/2006">
              <mc:Choice xmlns:v="urn:schemas-microsoft-com:vml" Requires="v">
                <p:oleObj spid="_x0000_s262247" name="数式" r:id="rId8" imgW="3708360" imgH="253800" progId="Equation.3">
                  <p:embed/>
                </p:oleObj>
              </mc:Choice>
              <mc:Fallback>
                <p:oleObj name="数式" r:id="rId8" imgW="3708360" imgH="253800" progId="Equation.3">
                  <p:embed/>
                  <p:pic>
                    <p:nvPicPr>
                      <p:cNvPr id="34" name="Object 33"/>
                      <p:cNvPicPr>
                        <a:picLocks noChangeAspect="1" noChangeArrowheads="1"/>
                      </p:cNvPicPr>
                      <p:nvPr/>
                    </p:nvPicPr>
                    <p:blipFill>
                      <a:blip r:embed="rId9"/>
                      <a:srcRect/>
                      <a:stretch>
                        <a:fillRect/>
                      </a:stretch>
                    </p:blipFill>
                    <p:spPr bwMode="auto">
                      <a:xfrm>
                        <a:off x="644525" y="5486400"/>
                        <a:ext cx="797718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8" name="Group 37"/>
          <p:cNvGrpSpPr/>
          <p:nvPr/>
        </p:nvGrpSpPr>
        <p:grpSpPr>
          <a:xfrm>
            <a:off x="228600" y="753070"/>
            <a:ext cx="4800600" cy="4428530"/>
            <a:chOff x="228600" y="753070"/>
            <a:chExt cx="4800600" cy="4428530"/>
          </a:xfrm>
        </p:grpSpPr>
        <p:grpSp>
          <p:nvGrpSpPr>
            <p:cNvPr id="35" name="Group 34"/>
            <p:cNvGrpSpPr/>
            <p:nvPr/>
          </p:nvGrpSpPr>
          <p:grpSpPr>
            <a:xfrm>
              <a:off x="228600" y="753070"/>
              <a:ext cx="4800600" cy="4428530"/>
              <a:chOff x="228600" y="753070"/>
              <a:chExt cx="4800600" cy="4428530"/>
            </a:xfrm>
          </p:grpSpPr>
          <p:grpSp>
            <p:nvGrpSpPr>
              <p:cNvPr id="28" name="Group 27"/>
              <p:cNvGrpSpPr/>
              <p:nvPr/>
            </p:nvGrpSpPr>
            <p:grpSpPr>
              <a:xfrm>
                <a:off x="228600" y="753070"/>
                <a:ext cx="4800600" cy="4428530"/>
                <a:chOff x="228600" y="753070"/>
                <a:chExt cx="4800600" cy="4428530"/>
              </a:xfrm>
            </p:grpSpPr>
            <p:grpSp>
              <p:nvGrpSpPr>
                <p:cNvPr id="6" name="Group 5"/>
                <p:cNvGrpSpPr/>
                <p:nvPr/>
              </p:nvGrpSpPr>
              <p:grpSpPr>
                <a:xfrm>
                  <a:off x="228600" y="753070"/>
                  <a:ext cx="4800600" cy="4428530"/>
                  <a:chOff x="1143000" y="452735"/>
                  <a:chExt cx="4800600" cy="4428530"/>
                </a:xfrm>
              </p:grpSpPr>
              <p:sp>
                <p:nvSpPr>
                  <p:cNvPr id="7" name="Cube 6"/>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12" name="TextBox 11"/>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13" name="TextBox 12"/>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14" name="TextBox 13"/>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15" name="TextBox 14"/>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16" name="TextBox 15"/>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pSp>
              <p:nvGrpSpPr>
                <p:cNvPr id="27" name="Group 26"/>
                <p:cNvGrpSpPr/>
                <p:nvPr/>
              </p:nvGrpSpPr>
              <p:grpSpPr>
                <a:xfrm>
                  <a:off x="1905000" y="983902"/>
                  <a:ext cx="2138362" cy="2826098"/>
                  <a:chOff x="1905000" y="983902"/>
                  <a:chExt cx="2138362" cy="2826098"/>
                </a:xfrm>
              </p:grpSpPr>
              <p:cxnSp>
                <p:nvCxnSpPr>
                  <p:cNvPr id="18" name="Straight Arrow Connector 17"/>
                  <p:cNvCxnSpPr/>
                  <p:nvPr/>
                </p:nvCxnSpPr>
                <p:spPr>
                  <a:xfrm flipV="1">
                    <a:off x="1905000" y="1143000"/>
                    <a:ext cx="0" cy="1905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905000" y="3048000"/>
                    <a:ext cx="762000" cy="757535"/>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905000" y="3048000"/>
                    <a:ext cx="15240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057400" y="983902"/>
                    <a:ext cx="609600" cy="461665"/>
                  </a:xfrm>
                  <a:prstGeom prst="rect">
                    <a:avLst/>
                  </a:prstGeom>
                  <a:noFill/>
                </p:spPr>
                <p:txBody>
                  <a:bodyPr wrap="square" rtlCol="0">
                    <a:spAutoFit/>
                  </a:bodyPr>
                  <a:lstStyle/>
                  <a:p>
                    <a:r>
                      <a:rPr lang="en-US" sz="2400" dirty="0">
                        <a:solidFill>
                          <a:srgbClr val="DA32AA"/>
                        </a:solidFill>
                        <a:latin typeface="+mj-lt"/>
                      </a:rPr>
                      <a:t>z’</a:t>
                    </a:r>
                  </a:p>
                </p:txBody>
              </p:sp>
              <p:sp>
                <p:nvSpPr>
                  <p:cNvPr id="25" name="TextBox 24"/>
                  <p:cNvSpPr txBox="1"/>
                  <p:nvPr/>
                </p:nvSpPr>
                <p:spPr>
                  <a:xfrm>
                    <a:off x="3433762" y="2810470"/>
                    <a:ext cx="609600" cy="461665"/>
                  </a:xfrm>
                  <a:prstGeom prst="rect">
                    <a:avLst/>
                  </a:prstGeom>
                  <a:noFill/>
                </p:spPr>
                <p:txBody>
                  <a:bodyPr wrap="square" rtlCol="0">
                    <a:spAutoFit/>
                  </a:bodyPr>
                  <a:lstStyle/>
                  <a:p>
                    <a:r>
                      <a:rPr lang="en-US" sz="2400" dirty="0">
                        <a:solidFill>
                          <a:srgbClr val="DA32AA"/>
                        </a:solidFill>
                        <a:latin typeface="+mj-lt"/>
                      </a:rPr>
                      <a:t>y’</a:t>
                    </a:r>
                  </a:p>
                </p:txBody>
              </p:sp>
              <p:sp>
                <p:nvSpPr>
                  <p:cNvPr id="26" name="TextBox 25"/>
                  <p:cNvSpPr txBox="1"/>
                  <p:nvPr/>
                </p:nvSpPr>
                <p:spPr>
                  <a:xfrm>
                    <a:off x="2667000" y="3348335"/>
                    <a:ext cx="609600" cy="461665"/>
                  </a:xfrm>
                  <a:prstGeom prst="rect">
                    <a:avLst/>
                  </a:prstGeom>
                  <a:noFill/>
                </p:spPr>
                <p:txBody>
                  <a:bodyPr wrap="square" rtlCol="0">
                    <a:spAutoFit/>
                  </a:bodyPr>
                  <a:lstStyle/>
                  <a:p>
                    <a:r>
                      <a:rPr lang="en-US" sz="2400" dirty="0">
                        <a:solidFill>
                          <a:srgbClr val="DA32AA"/>
                        </a:solidFill>
                        <a:latin typeface="+mj-lt"/>
                      </a:rPr>
                      <a:t>x’</a:t>
                    </a:r>
                  </a:p>
                </p:txBody>
              </p:sp>
            </p:grpSp>
          </p:grpSp>
          <p:cxnSp>
            <p:nvCxnSpPr>
              <p:cNvPr id="31" name="Straight Arrow Connector 30"/>
              <p:cNvCxnSpPr/>
              <p:nvPr/>
            </p:nvCxnSpPr>
            <p:spPr>
              <a:xfrm flipH="1">
                <a:off x="548258" y="3043535"/>
                <a:ext cx="1356742" cy="22860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53058" y="2743200"/>
                <a:ext cx="518542" cy="461665"/>
              </a:xfrm>
              <a:prstGeom prst="rect">
                <a:avLst/>
              </a:prstGeom>
              <a:noFill/>
            </p:spPr>
            <p:txBody>
              <a:bodyPr wrap="square" rtlCol="0">
                <a:spAutoFit/>
              </a:bodyPr>
              <a:lstStyle/>
              <a:p>
                <a:r>
                  <a:rPr lang="en-US" sz="2400" b="1" dirty="0">
                    <a:solidFill>
                      <a:srgbClr val="FF0000"/>
                    </a:solidFill>
                    <a:latin typeface="+mj-lt"/>
                  </a:rPr>
                  <a:t>R</a:t>
                </a:r>
              </a:p>
            </p:txBody>
          </p:sp>
        </p:grpSp>
        <p:grpSp>
          <p:nvGrpSpPr>
            <p:cNvPr id="37" name="Group 36"/>
            <p:cNvGrpSpPr/>
            <p:nvPr/>
          </p:nvGrpSpPr>
          <p:grpSpPr>
            <a:xfrm>
              <a:off x="548258" y="2281535"/>
              <a:ext cx="2123504" cy="995065"/>
              <a:chOff x="548258" y="2281535"/>
              <a:chExt cx="2123504" cy="995065"/>
            </a:xfrm>
          </p:grpSpPr>
          <p:cxnSp>
            <p:nvCxnSpPr>
              <p:cNvPr id="21" name="Straight Arrow Connector 20"/>
              <p:cNvCxnSpPr/>
              <p:nvPr/>
            </p:nvCxnSpPr>
            <p:spPr>
              <a:xfrm flipV="1">
                <a:off x="548258" y="2433935"/>
                <a:ext cx="1737742" cy="8426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957958" y="2433935"/>
                <a:ext cx="328042" cy="5400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143000" y="2281535"/>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sp>
            <p:nvSpPr>
              <p:cNvPr id="36" name="TextBox 35"/>
              <p:cNvSpPr txBox="1"/>
              <p:nvPr/>
            </p:nvSpPr>
            <p:spPr>
              <a:xfrm>
                <a:off x="2133600" y="2438400"/>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grpSp>
      </p:grpSp>
    </p:spTree>
    <p:extLst>
      <p:ext uri="{BB962C8B-B14F-4D97-AF65-F5344CB8AC3E}">
        <p14:creationId xmlns:p14="http://schemas.microsoft.com/office/powerpoint/2010/main" val="3968011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27" name="Object 26"/>
          <p:cNvGraphicFramePr>
            <a:graphicFrameLocks noChangeAspect="1"/>
          </p:cNvGraphicFramePr>
          <p:nvPr>
            <p:extLst>
              <p:ext uri="{D42A27DB-BD31-4B8C-83A1-F6EECF244321}">
                <p14:modId xmlns:p14="http://schemas.microsoft.com/office/powerpoint/2010/main" val="3845216205"/>
              </p:ext>
            </p:extLst>
          </p:nvPr>
        </p:nvGraphicFramePr>
        <p:xfrm>
          <a:off x="373063" y="457200"/>
          <a:ext cx="7975600" cy="530225"/>
        </p:xfrm>
        <a:graphic>
          <a:graphicData uri="http://schemas.openxmlformats.org/presentationml/2006/ole">
            <mc:AlternateContent xmlns:mc="http://schemas.openxmlformats.org/markup-compatibility/2006">
              <mc:Choice xmlns:v="urn:schemas-microsoft-com:vml" Requires="v">
                <p:oleObj spid="_x0000_s263302" name="数式" r:id="rId4" imgW="3708360" imgH="253800" progId="Equation.3">
                  <p:embed/>
                </p:oleObj>
              </mc:Choice>
              <mc:Fallback>
                <p:oleObj name="数式" r:id="rId4" imgW="3708360" imgH="253800" progId="Equation.3">
                  <p:embed/>
                  <p:pic>
                    <p:nvPicPr>
                      <p:cNvPr id="27" name="Object 26"/>
                      <p:cNvPicPr>
                        <a:picLocks noChangeAspect="1" noChangeArrowheads="1"/>
                      </p:cNvPicPr>
                      <p:nvPr/>
                    </p:nvPicPr>
                    <p:blipFill>
                      <a:blip r:embed="rId5"/>
                      <a:srcRect/>
                      <a:stretch>
                        <a:fillRect/>
                      </a:stretch>
                    </p:blipFill>
                    <p:spPr bwMode="auto">
                      <a:xfrm>
                        <a:off x="373063" y="457200"/>
                        <a:ext cx="79756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1829360775"/>
              </p:ext>
            </p:extLst>
          </p:nvPr>
        </p:nvGraphicFramePr>
        <p:xfrm>
          <a:off x="4448175" y="1392238"/>
          <a:ext cx="4314825" cy="954087"/>
        </p:xfrm>
        <a:graphic>
          <a:graphicData uri="http://schemas.openxmlformats.org/presentationml/2006/ole">
            <mc:AlternateContent xmlns:mc="http://schemas.openxmlformats.org/markup-compatibility/2006">
              <mc:Choice xmlns:v="urn:schemas-microsoft-com:vml" Requires="v">
                <p:oleObj spid="_x0000_s263303" name="数式" r:id="rId6" imgW="2006280" imgH="457200" progId="Equation.3">
                  <p:embed/>
                </p:oleObj>
              </mc:Choice>
              <mc:Fallback>
                <p:oleObj name="数式" r:id="rId6" imgW="2006280" imgH="457200" progId="Equation.3">
                  <p:embed/>
                  <p:pic>
                    <p:nvPicPr>
                      <p:cNvPr id="29" name="Object 28"/>
                      <p:cNvPicPr>
                        <a:picLocks noChangeAspect="1" noChangeArrowheads="1"/>
                      </p:cNvPicPr>
                      <p:nvPr/>
                    </p:nvPicPr>
                    <p:blipFill>
                      <a:blip r:embed="rId7"/>
                      <a:srcRect/>
                      <a:stretch>
                        <a:fillRect/>
                      </a:stretch>
                    </p:blipFill>
                    <p:spPr bwMode="auto">
                      <a:xfrm>
                        <a:off x="4448175" y="1392238"/>
                        <a:ext cx="43148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646293592"/>
              </p:ext>
            </p:extLst>
          </p:nvPr>
        </p:nvGraphicFramePr>
        <p:xfrm>
          <a:off x="4568825" y="2514600"/>
          <a:ext cx="3659188" cy="530225"/>
        </p:xfrm>
        <a:graphic>
          <a:graphicData uri="http://schemas.openxmlformats.org/presentationml/2006/ole">
            <mc:AlternateContent xmlns:mc="http://schemas.openxmlformats.org/markup-compatibility/2006">
              <mc:Choice xmlns:v="urn:schemas-microsoft-com:vml" Requires="v">
                <p:oleObj spid="_x0000_s263304" name="数式" r:id="rId8" imgW="1701720" imgH="253800" progId="Equation.3">
                  <p:embed/>
                </p:oleObj>
              </mc:Choice>
              <mc:Fallback>
                <p:oleObj name="数式" r:id="rId8" imgW="1701720" imgH="253800" progId="Equation.3">
                  <p:embed/>
                  <p:pic>
                    <p:nvPicPr>
                      <p:cNvPr id="30" name="Object 29"/>
                      <p:cNvPicPr>
                        <a:picLocks noChangeAspect="1" noChangeArrowheads="1"/>
                      </p:cNvPicPr>
                      <p:nvPr/>
                    </p:nvPicPr>
                    <p:blipFill>
                      <a:blip r:embed="rId9"/>
                      <a:srcRect/>
                      <a:stretch>
                        <a:fillRect/>
                      </a:stretch>
                    </p:blipFill>
                    <p:spPr bwMode="auto">
                      <a:xfrm>
                        <a:off x="4568825" y="2514600"/>
                        <a:ext cx="365918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1952063099"/>
              </p:ext>
            </p:extLst>
          </p:nvPr>
        </p:nvGraphicFramePr>
        <p:xfrm>
          <a:off x="3994150" y="3478213"/>
          <a:ext cx="5067300" cy="3095625"/>
        </p:xfrm>
        <a:graphic>
          <a:graphicData uri="http://schemas.openxmlformats.org/presentationml/2006/ole">
            <mc:AlternateContent xmlns:mc="http://schemas.openxmlformats.org/markup-compatibility/2006">
              <mc:Choice xmlns:v="urn:schemas-microsoft-com:vml" Requires="v">
                <p:oleObj spid="_x0000_s263305" name="Equation" r:id="rId10" imgW="2869920" imgH="1803240" progId="Equation.DSMT4">
                  <p:embed/>
                </p:oleObj>
              </mc:Choice>
              <mc:Fallback>
                <p:oleObj name="Equation" r:id="rId10" imgW="2869920" imgH="1803240" progId="Equation.DSMT4">
                  <p:embed/>
                  <p:pic>
                    <p:nvPicPr>
                      <p:cNvPr id="31" name="Object 30"/>
                      <p:cNvPicPr>
                        <a:picLocks noChangeAspect="1" noChangeArrowheads="1"/>
                      </p:cNvPicPr>
                      <p:nvPr/>
                    </p:nvPicPr>
                    <p:blipFill>
                      <a:blip r:embed="rId11"/>
                      <a:srcRect/>
                      <a:stretch>
                        <a:fillRect/>
                      </a:stretch>
                    </p:blipFill>
                    <p:spPr bwMode="auto">
                      <a:xfrm>
                        <a:off x="3994150" y="3478213"/>
                        <a:ext cx="5067300" cy="3095625"/>
                      </a:xfrm>
                      <a:prstGeom prst="rect">
                        <a:avLst/>
                      </a:prstGeom>
                      <a:noFill/>
                      <a:ln>
                        <a:noFill/>
                      </a:ln>
                    </p:spPr>
                  </p:pic>
                </p:oleObj>
              </mc:Fallback>
            </mc:AlternateContent>
          </a:graphicData>
        </a:graphic>
      </p:graphicFrame>
      <p:grpSp>
        <p:nvGrpSpPr>
          <p:cNvPr id="32" name="Group 31"/>
          <p:cNvGrpSpPr/>
          <p:nvPr/>
        </p:nvGrpSpPr>
        <p:grpSpPr>
          <a:xfrm>
            <a:off x="228600" y="981670"/>
            <a:ext cx="4800600" cy="4428530"/>
            <a:chOff x="228600" y="753070"/>
            <a:chExt cx="4800600" cy="4428530"/>
          </a:xfrm>
        </p:grpSpPr>
        <p:grpSp>
          <p:nvGrpSpPr>
            <p:cNvPr id="33" name="Group 32"/>
            <p:cNvGrpSpPr/>
            <p:nvPr/>
          </p:nvGrpSpPr>
          <p:grpSpPr>
            <a:xfrm>
              <a:off x="228600" y="753070"/>
              <a:ext cx="4800600" cy="4428530"/>
              <a:chOff x="228600" y="753070"/>
              <a:chExt cx="4800600" cy="4428530"/>
            </a:xfrm>
          </p:grpSpPr>
          <p:grpSp>
            <p:nvGrpSpPr>
              <p:cNvPr id="39" name="Group 38"/>
              <p:cNvGrpSpPr/>
              <p:nvPr/>
            </p:nvGrpSpPr>
            <p:grpSpPr>
              <a:xfrm>
                <a:off x="228600" y="753070"/>
                <a:ext cx="4800600" cy="4428530"/>
                <a:chOff x="228600" y="753070"/>
                <a:chExt cx="4800600" cy="4428530"/>
              </a:xfrm>
            </p:grpSpPr>
            <p:grpSp>
              <p:nvGrpSpPr>
                <p:cNvPr id="42" name="Group 41"/>
                <p:cNvGrpSpPr/>
                <p:nvPr/>
              </p:nvGrpSpPr>
              <p:grpSpPr>
                <a:xfrm>
                  <a:off x="228600" y="753070"/>
                  <a:ext cx="4800600" cy="4428530"/>
                  <a:chOff x="1143000" y="452735"/>
                  <a:chExt cx="4800600" cy="4428530"/>
                </a:xfrm>
              </p:grpSpPr>
              <p:sp>
                <p:nvSpPr>
                  <p:cNvPr id="50" name="Cube 49"/>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Arrow Connector 50"/>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55" name="TextBox 54"/>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56" name="TextBox 55"/>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57" name="TextBox 56"/>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58" name="TextBox 57"/>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59" name="TextBox 58"/>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pSp>
              <p:nvGrpSpPr>
                <p:cNvPr id="43" name="Group 42"/>
                <p:cNvGrpSpPr/>
                <p:nvPr/>
              </p:nvGrpSpPr>
              <p:grpSpPr>
                <a:xfrm>
                  <a:off x="1905000" y="983902"/>
                  <a:ext cx="2138362" cy="2826098"/>
                  <a:chOff x="1905000" y="983902"/>
                  <a:chExt cx="2138362" cy="2826098"/>
                </a:xfrm>
              </p:grpSpPr>
              <p:cxnSp>
                <p:nvCxnSpPr>
                  <p:cNvPr id="44" name="Straight Arrow Connector 43"/>
                  <p:cNvCxnSpPr/>
                  <p:nvPr/>
                </p:nvCxnSpPr>
                <p:spPr>
                  <a:xfrm flipV="1">
                    <a:off x="1905000" y="1143000"/>
                    <a:ext cx="0" cy="1905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1905000" y="3048000"/>
                    <a:ext cx="762000" cy="757535"/>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1905000" y="3048000"/>
                    <a:ext cx="15240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057400" y="983902"/>
                    <a:ext cx="609600" cy="461665"/>
                  </a:xfrm>
                  <a:prstGeom prst="rect">
                    <a:avLst/>
                  </a:prstGeom>
                  <a:noFill/>
                </p:spPr>
                <p:txBody>
                  <a:bodyPr wrap="square" rtlCol="0">
                    <a:spAutoFit/>
                  </a:bodyPr>
                  <a:lstStyle/>
                  <a:p>
                    <a:r>
                      <a:rPr lang="en-US" sz="2400" dirty="0">
                        <a:solidFill>
                          <a:srgbClr val="DA32AA"/>
                        </a:solidFill>
                        <a:latin typeface="+mj-lt"/>
                      </a:rPr>
                      <a:t>z’</a:t>
                    </a:r>
                  </a:p>
                </p:txBody>
              </p:sp>
              <p:sp>
                <p:nvSpPr>
                  <p:cNvPr id="48" name="TextBox 47"/>
                  <p:cNvSpPr txBox="1"/>
                  <p:nvPr/>
                </p:nvSpPr>
                <p:spPr>
                  <a:xfrm>
                    <a:off x="3433762" y="2810470"/>
                    <a:ext cx="609600" cy="461665"/>
                  </a:xfrm>
                  <a:prstGeom prst="rect">
                    <a:avLst/>
                  </a:prstGeom>
                  <a:noFill/>
                </p:spPr>
                <p:txBody>
                  <a:bodyPr wrap="square" rtlCol="0">
                    <a:spAutoFit/>
                  </a:bodyPr>
                  <a:lstStyle/>
                  <a:p>
                    <a:r>
                      <a:rPr lang="en-US" sz="2400" dirty="0">
                        <a:solidFill>
                          <a:srgbClr val="DA32AA"/>
                        </a:solidFill>
                        <a:latin typeface="+mj-lt"/>
                      </a:rPr>
                      <a:t>y’</a:t>
                    </a:r>
                  </a:p>
                </p:txBody>
              </p:sp>
              <p:sp>
                <p:nvSpPr>
                  <p:cNvPr id="49" name="TextBox 48"/>
                  <p:cNvSpPr txBox="1"/>
                  <p:nvPr/>
                </p:nvSpPr>
                <p:spPr>
                  <a:xfrm>
                    <a:off x="2667000" y="3348335"/>
                    <a:ext cx="609600" cy="461665"/>
                  </a:xfrm>
                  <a:prstGeom prst="rect">
                    <a:avLst/>
                  </a:prstGeom>
                  <a:noFill/>
                </p:spPr>
                <p:txBody>
                  <a:bodyPr wrap="square" rtlCol="0">
                    <a:spAutoFit/>
                  </a:bodyPr>
                  <a:lstStyle/>
                  <a:p>
                    <a:r>
                      <a:rPr lang="en-US" sz="2400" dirty="0">
                        <a:solidFill>
                          <a:srgbClr val="DA32AA"/>
                        </a:solidFill>
                        <a:latin typeface="+mj-lt"/>
                      </a:rPr>
                      <a:t>x’</a:t>
                    </a:r>
                  </a:p>
                </p:txBody>
              </p:sp>
            </p:grpSp>
          </p:grpSp>
          <p:cxnSp>
            <p:nvCxnSpPr>
              <p:cNvPr id="40" name="Straight Arrow Connector 39"/>
              <p:cNvCxnSpPr/>
              <p:nvPr/>
            </p:nvCxnSpPr>
            <p:spPr>
              <a:xfrm flipH="1">
                <a:off x="548258" y="3043535"/>
                <a:ext cx="1356742" cy="22860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853058" y="2743200"/>
                <a:ext cx="518542" cy="461665"/>
              </a:xfrm>
              <a:prstGeom prst="rect">
                <a:avLst/>
              </a:prstGeom>
              <a:noFill/>
            </p:spPr>
            <p:txBody>
              <a:bodyPr wrap="square" rtlCol="0">
                <a:spAutoFit/>
              </a:bodyPr>
              <a:lstStyle/>
              <a:p>
                <a:r>
                  <a:rPr lang="en-US" sz="2400" b="1" dirty="0">
                    <a:solidFill>
                      <a:srgbClr val="FF0000"/>
                    </a:solidFill>
                    <a:latin typeface="+mj-lt"/>
                  </a:rPr>
                  <a:t>R</a:t>
                </a:r>
              </a:p>
            </p:txBody>
          </p:sp>
        </p:grpSp>
        <p:grpSp>
          <p:nvGrpSpPr>
            <p:cNvPr id="34" name="Group 33"/>
            <p:cNvGrpSpPr/>
            <p:nvPr/>
          </p:nvGrpSpPr>
          <p:grpSpPr>
            <a:xfrm>
              <a:off x="548258" y="2281535"/>
              <a:ext cx="2123504" cy="995065"/>
              <a:chOff x="548258" y="2281535"/>
              <a:chExt cx="2123504" cy="995065"/>
            </a:xfrm>
          </p:grpSpPr>
          <p:cxnSp>
            <p:nvCxnSpPr>
              <p:cNvPr id="35" name="Straight Arrow Connector 34"/>
              <p:cNvCxnSpPr/>
              <p:nvPr/>
            </p:nvCxnSpPr>
            <p:spPr>
              <a:xfrm flipV="1">
                <a:off x="548258" y="2433935"/>
                <a:ext cx="1737742" cy="8426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1957958" y="2433935"/>
                <a:ext cx="328042" cy="5400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143000" y="2281535"/>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sp>
            <p:nvSpPr>
              <p:cNvPr id="38" name="TextBox 37"/>
              <p:cNvSpPr txBox="1"/>
              <p:nvPr/>
            </p:nvSpPr>
            <p:spPr>
              <a:xfrm>
                <a:off x="2133600" y="2438400"/>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grpSp>
      </p:grpSp>
    </p:spTree>
    <p:extLst>
      <p:ext uri="{BB962C8B-B14F-4D97-AF65-F5344CB8AC3E}">
        <p14:creationId xmlns:p14="http://schemas.microsoft.com/office/powerpoint/2010/main" val="2254865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27" name="Object 26"/>
          <p:cNvGraphicFramePr>
            <a:graphicFrameLocks noChangeAspect="1"/>
          </p:cNvGraphicFramePr>
          <p:nvPr>
            <p:extLst>
              <p:ext uri="{D42A27DB-BD31-4B8C-83A1-F6EECF244321}">
                <p14:modId xmlns:p14="http://schemas.microsoft.com/office/powerpoint/2010/main" val="2747120853"/>
              </p:ext>
            </p:extLst>
          </p:nvPr>
        </p:nvGraphicFramePr>
        <p:xfrm>
          <a:off x="1681162" y="4397070"/>
          <a:ext cx="7851775" cy="2155825"/>
        </p:xfrm>
        <a:graphic>
          <a:graphicData uri="http://schemas.openxmlformats.org/presentationml/2006/ole">
            <mc:AlternateContent xmlns:mc="http://schemas.openxmlformats.org/markup-compatibility/2006">
              <mc:Choice xmlns:v="urn:schemas-microsoft-com:vml" Requires="v">
                <p:oleObj spid="_x0000_s264227" name="Equation" r:id="rId4" imgW="3149280" imgH="888840" progId="Equation.DSMT4">
                  <p:embed/>
                </p:oleObj>
              </mc:Choice>
              <mc:Fallback>
                <p:oleObj name="Equation" r:id="rId4" imgW="3149280" imgH="888840" progId="Equation.DSMT4">
                  <p:embed/>
                  <p:pic>
                    <p:nvPicPr>
                      <p:cNvPr id="27" name="Object 26"/>
                      <p:cNvPicPr>
                        <a:picLocks noChangeAspect="1" noChangeArrowheads="1"/>
                      </p:cNvPicPr>
                      <p:nvPr/>
                    </p:nvPicPr>
                    <p:blipFill>
                      <a:blip r:embed="rId5"/>
                      <a:srcRect/>
                      <a:stretch>
                        <a:fillRect/>
                      </a:stretch>
                    </p:blipFill>
                    <p:spPr bwMode="auto">
                      <a:xfrm>
                        <a:off x="1681162" y="4397070"/>
                        <a:ext cx="7851775" cy="2155825"/>
                      </a:xfrm>
                      <a:prstGeom prst="rect">
                        <a:avLst/>
                      </a:prstGeom>
                      <a:noFill/>
                      <a:ln>
                        <a:noFill/>
                      </a:ln>
                    </p:spPr>
                  </p:pic>
                </p:oleObj>
              </mc:Fallback>
            </mc:AlternateContent>
          </a:graphicData>
        </a:graphic>
      </p:graphicFrame>
      <p:grpSp>
        <p:nvGrpSpPr>
          <p:cNvPr id="28" name="Group 27"/>
          <p:cNvGrpSpPr/>
          <p:nvPr/>
        </p:nvGrpSpPr>
        <p:grpSpPr>
          <a:xfrm>
            <a:off x="228600" y="753070"/>
            <a:ext cx="4800600" cy="4428530"/>
            <a:chOff x="228600" y="753070"/>
            <a:chExt cx="4800600" cy="4428530"/>
          </a:xfrm>
        </p:grpSpPr>
        <p:grpSp>
          <p:nvGrpSpPr>
            <p:cNvPr id="29" name="Group 28"/>
            <p:cNvGrpSpPr/>
            <p:nvPr/>
          </p:nvGrpSpPr>
          <p:grpSpPr>
            <a:xfrm>
              <a:off x="228600" y="753070"/>
              <a:ext cx="4800600" cy="4428530"/>
              <a:chOff x="228600" y="753070"/>
              <a:chExt cx="4800600" cy="4428530"/>
            </a:xfrm>
          </p:grpSpPr>
          <p:grpSp>
            <p:nvGrpSpPr>
              <p:cNvPr id="35" name="Group 34"/>
              <p:cNvGrpSpPr/>
              <p:nvPr/>
            </p:nvGrpSpPr>
            <p:grpSpPr>
              <a:xfrm>
                <a:off x="228600" y="753070"/>
                <a:ext cx="4800600" cy="4428530"/>
                <a:chOff x="228600" y="753070"/>
                <a:chExt cx="4800600" cy="4428530"/>
              </a:xfrm>
            </p:grpSpPr>
            <p:grpSp>
              <p:nvGrpSpPr>
                <p:cNvPr id="38" name="Group 37"/>
                <p:cNvGrpSpPr/>
                <p:nvPr/>
              </p:nvGrpSpPr>
              <p:grpSpPr>
                <a:xfrm>
                  <a:off x="228600" y="753070"/>
                  <a:ext cx="4800600" cy="4428530"/>
                  <a:chOff x="1143000" y="452735"/>
                  <a:chExt cx="4800600" cy="4428530"/>
                </a:xfrm>
              </p:grpSpPr>
              <p:sp>
                <p:nvSpPr>
                  <p:cNvPr id="46" name="Cube 45"/>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51" name="TextBox 50"/>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52" name="TextBox 51"/>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53" name="TextBox 52"/>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54" name="TextBox 53"/>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55" name="TextBox 54"/>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pSp>
              <p:nvGrpSpPr>
                <p:cNvPr id="39" name="Group 38"/>
                <p:cNvGrpSpPr/>
                <p:nvPr/>
              </p:nvGrpSpPr>
              <p:grpSpPr>
                <a:xfrm>
                  <a:off x="1905000" y="983902"/>
                  <a:ext cx="2138362" cy="2826098"/>
                  <a:chOff x="1905000" y="983902"/>
                  <a:chExt cx="2138362" cy="2826098"/>
                </a:xfrm>
              </p:grpSpPr>
              <p:cxnSp>
                <p:nvCxnSpPr>
                  <p:cNvPr id="40" name="Straight Arrow Connector 39"/>
                  <p:cNvCxnSpPr/>
                  <p:nvPr/>
                </p:nvCxnSpPr>
                <p:spPr>
                  <a:xfrm flipV="1">
                    <a:off x="1905000" y="1143000"/>
                    <a:ext cx="0" cy="1905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1905000" y="3048000"/>
                    <a:ext cx="762000" cy="757535"/>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1905000" y="3048000"/>
                    <a:ext cx="15240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057400" y="983902"/>
                    <a:ext cx="609600" cy="461665"/>
                  </a:xfrm>
                  <a:prstGeom prst="rect">
                    <a:avLst/>
                  </a:prstGeom>
                  <a:noFill/>
                </p:spPr>
                <p:txBody>
                  <a:bodyPr wrap="square" rtlCol="0">
                    <a:spAutoFit/>
                  </a:bodyPr>
                  <a:lstStyle/>
                  <a:p>
                    <a:r>
                      <a:rPr lang="en-US" sz="2400" dirty="0">
                        <a:solidFill>
                          <a:srgbClr val="DA32AA"/>
                        </a:solidFill>
                        <a:latin typeface="+mj-lt"/>
                      </a:rPr>
                      <a:t>z’</a:t>
                    </a:r>
                  </a:p>
                </p:txBody>
              </p:sp>
              <p:sp>
                <p:nvSpPr>
                  <p:cNvPr id="44" name="TextBox 43"/>
                  <p:cNvSpPr txBox="1"/>
                  <p:nvPr/>
                </p:nvSpPr>
                <p:spPr>
                  <a:xfrm>
                    <a:off x="3433762" y="2810470"/>
                    <a:ext cx="609600" cy="461665"/>
                  </a:xfrm>
                  <a:prstGeom prst="rect">
                    <a:avLst/>
                  </a:prstGeom>
                  <a:noFill/>
                </p:spPr>
                <p:txBody>
                  <a:bodyPr wrap="square" rtlCol="0">
                    <a:spAutoFit/>
                  </a:bodyPr>
                  <a:lstStyle/>
                  <a:p>
                    <a:r>
                      <a:rPr lang="en-US" sz="2400" dirty="0">
                        <a:solidFill>
                          <a:srgbClr val="DA32AA"/>
                        </a:solidFill>
                        <a:latin typeface="+mj-lt"/>
                      </a:rPr>
                      <a:t>y’</a:t>
                    </a:r>
                  </a:p>
                </p:txBody>
              </p:sp>
              <p:sp>
                <p:nvSpPr>
                  <p:cNvPr id="45" name="TextBox 44"/>
                  <p:cNvSpPr txBox="1"/>
                  <p:nvPr/>
                </p:nvSpPr>
                <p:spPr>
                  <a:xfrm>
                    <a:off x="2667000" y="3348335"/>
                    <a:ext cx="609600" cy="461665"/>
                  </a:xfrm>
                  <a:prstGeom prst="rect">
                    <a:avLst/>
                  </a:prstGeom>
                  <a:noFill/>
                </p:spPr>
                <p:txBody>
                  <a:bodyPr wrap="square" rtlCol="0">
                    <a:spAutoFit/>
                  </a:bodyPr>
                  <a:lstStyle/>
                  <a:p>
                    <a:r>
                      <a:rPr lang="en-US" sz="2400" dirty="0">
                        <a:solidFill>
                          <a:srgbClr val="DA32AA"/>
                        </a:solidFill>
                        <a:latin typeface="+mj-lt"/>
                      </a:rPr>
                      <a:t>x’</a:t>
                    </a:r>
                  </a:p>
                </p:txBody>
              </p:sp>
            </p:grpSp>
          </p:grpSp>
          <p:cxnSp>
            <p:nvCxnSpPr>
              <p:cNvPr id="36" name="Straight Arrow Connector 35"/>
              <p:cNvCxnSpPr/>
              <p:nvPr/>
            </p:nvCxnSpPr>
            <p:spPr>
              <a:xfrm flipH="1">
                <a:off x="548258" y="3043535"/>
                <a:ext cx="1356742" cy="22860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53058" y="2743200"/>
                <a:ext cx="518542" cy="461665"/>
              </a:xfrm>
              <a:prstGeom prst="rect">
                <a:avLst/>
              </a:prstGeom>
              <a:noFill/>
            </p:spPr>
            <p:txBody>
              <a:bodyPr wrap="square" rtlCol="0">
                <a:spAutoFit/>
              </a:bodyPr>
              <a:lstStyle/>
              <a:p>
                <a:r>
                  <a:rPr lang="en-US" sz="2400" b="1" dirty="0">
                    <a:solidFill>
                      <a:srgbClr val="FF0000"/>
                    </a:solidFill>
                    <a:latin typeface="+mj-lt"/>
                  </a:rPr>
                  <a:t>R</a:t>
                </a:r>
              </a:p>
            </p:txBody>
          </p:sp>
        </p:grpSp>
        <p:grpSp>
          <p:nvGrpSpPr>
            <p:cNvPr id="30" name="Group 29"/>
            <p:cNvGrpSpPr/>
            <p:nvPr/>
          </p:nvGrpSpPr>
          <p:grpSpPr>
            <a:xfrm>
              <a:off x="548258" y="2281535"/>
              <a:ext cx="2123504" cy="995065"/>
              <a:chOff x="548258" y="2281535"/>
              <a:chExt cx="2123504" cy="995065"/>
            </a:xfrm>
          </p:grpSpPr>
          <p:cxnSp>
            <p:nvCxnSpPr>
              <p:cNvPr id="31" name="Straight Arrow Connector 30"/>
              <p:cNvCxnSpPr/>
              <p:nvPr/>
            </p:nvCxnSpPr>
            <p:spPr>
              <a:xfrm flipV="1">
                <a:off x="548258" y="2433935"/>
                <a:ext cx="1737742" cy="8426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1957958" y="2433935"/>
                <a:ext cx="328042" cy="5400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143000" y="2281535"/>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sp>
            <p:nvSpPr>
              <p:cNvPr id="34" name="TextBox 33"/>
              <p:cNvSpPr txBox="1"/>
              <p:nvPr/>
            </p:nvSpPr>
            <p:spPr>
              <a:xfrm>
                <a:off x="2133600" y="2438400"/>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grpSp>
      </p:grpSp>
      <p:sp>
        <p:nvSpPr>
          <p:cNvPr id="5" name="TextBox 4"/>
          <p:cNvSpPr txBox="1"/>
          <p:nvPr/>
        </p:nvSpPr>
        <p:spPr>
          <a:xfrm>
            <a:off x="4129658" y="983902"/>
            <a:ext cx="5014342" cy="1569660"/>
          </a:xfrm>
          <a:prstGeom prst="rect">
            <a:avLst/>
          </a:prstGeom>
          <a:noFill/>
        </p:spPr>
        <p:txBody>
          <a:bodyPr wrap="square" rtlCol="0">
            <a:spAutoFit/>
          </a:bodyPr>
          <a:lstStyle/>
          <a:p>
            <a:r>
              <a:rPr lang="en-US" sz="2400" dirty="0">
                <a:latin typeface="+mj-lt"/>
              </a:rPr>
              <a:t>Note: This is a special case; changing the center of rotation does not necessarily result in a diagonal </a:t>
            </a:r>
            <a:r>
              <a:rPr lang="en-US" sz="2400" b="1" dirty="0">
                <a:latin typeface="+mj-lt"/>
              </a:rPr>
              <a:t>I’</a:t>
            </a:r>
          </a:p>
        </p:txBody>
      </p:sp>
    </p:spTree>
    <p:extLst>
      <p:ext uri="{BB962C8B-B14F-4D97-AF65-F5344CB8AC3E}">
        <p14:creationId xmlns:p14="http://schemas.microsoft.com/office/powerpoint/2010/main" val="1946043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6" name="Picture 5">
            <a:extLst>
              <a:ext uri="{FF2B5EF4-FFF2-40B4-BE49-F238E27FC236}">
                <a16:creationId xmlns:a16="http://schemas.microsoft.com/office/drawing/2014/main" id="{A01F929A-C05E-42FB-A9BD-D820B3CE1F21}"/>
              </a:ext>
            </a:extLst>
          </p:cNvPr>
          <p:cNvPicPr>
            <a:picLocks noChangeAspect="1"/>
          </p:cNvPicPr>
          <p:nvPr/>
        </p:nvPicPr>
        <p:blipFill>
          <a:blip r:embed="rId3"/>
          <a:stretch>
            <a:fillRect/>
          </a:stretch>
        </p:blipFill>
        <p:spPr>
          <a:xfrm>
            <a:off x="532354" y="1109662"/>
            <a:ext cx="8524875" cy="4638675"/>
          </a:xfrm>
          <a:prstGeom prst="rect">
            <a:avLst/>
          </a:prstGeom>
        </p:spPr>
      </p:pic>
      <p:sp>
        <p:nvSpPr>
          <p:cNvPr id="5" name="Right Arrow 4"/>
          <p:cNvSpPr/>
          <p:nvPr/>
        </p:nvSpPr>
        <p:spPr>
          <a:xfrm>
            <a:off x="303754" y="54102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685800" y="381000"/>
            <a:ext cx="7010400" cy="461665"/>
          </a:xfrm>
          <a:prstGeom prst="rect">
            <a:avLst/>
          </a:prstGeom>
          <a:noFill/>
        </p:spPr>
        <p:txBody>
          <a:bodyPr wrap="square" rtlCol="0">
            <a:spAutoFit/>
          </a:bodyPr>
          <a:lstStyle/>
          <a:p>
            <a:r>
              <a:rPr lang="en-US" sz="2400" dirty="0">
                <a:latin typeface="+mj-lt"/>
              </a:rPr>
              <a:t>Descriptions of rotation about a given origin</a:t>
            </a:r>
          </a:p>
        </p:txBody>
      </p:sp>
      <p:graphicFrame>
        <p:nvGraphicFramePr>
          <p:cNvPr id="6" name="Object 5"/>
          <p:cNvGraphicFramePr>
            <a:graphicFrameLocks noChangeAspect="1"/>
          </p:cNvGraphicFramePr>
          <p:nvPr>
            <p:extLst>
              <p:ext uri="{D42A27DB-BD31-4B8C-83A1-F6EECF244321}">
                <p14:modId xmlns:p14="http://schemas.microsoft.com/office/powerpoint/2010/main" val="4276430366"/>
              </p:ext>
            </p:extLst>
          </p:nvPr>
        </p:nvGraphicFramePr>
        <p:xfrm>
          <a:off x="700087" y="1066800"/>
          <a:ext cx="7980363" cy="4953000"/>
        </p:xfrm>
        <a:graphic>
          <a:graphicData uri="http://schemas.openxmlformats.org/presentationml/2006/ole">
            <mc:AlternateContent xmlns:mc="http://schemas.openxmlformats.org/markup-compatibility/2006">
              <mc:Choice xmlns:v="urn:schemas-microsoft-com:vml" Requires="v">
                <p:oleObj spid="_x0000_s265346" name="数式" r:id="rId4" imgW="3200400" imgH="2044440" progId="Equation.3">
                  <p:embed/>
                </p:oleObj>
              </mc:Choice>
              <mc:Fallback>
                <p:oleObj name="数式" r:id="rId4" imgW="3200400" imgH="2044440" progId="Equation.3">
                  <p:embed/>
                  <p:pic>
                    <p:nvPicPr>
                      <p:cNvPr id="6" name="Object 5"/>
                      <p:cNvPicPr>
                        <a:picLocks noChangeAspect="1" noChangeArrowheads="1"/>
                      </p:cNvPicPr>
                      <p:nvPr/>
                    </p:nvPicPr>
                    <p:blipFill>
                      <a:blip r:embed="rId5"/>
                      <a:srcRect/>
                      <a:stretch>
                        <a:fillRect/>
                      </a:stretch>
                    </p:blipFill>
                    <p:spPr bwMode="auto">
                      <a:xfrm>
                        <a:off x="700087" y="1066800"/>
                        <a:ext cx="798036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loud 6"/>
          <p:cNvSpPr/>
          <p:nvPr/>
        </p:nvSpPr>
        <p:spPr>
          <a:xfrm>
            <a:off x="5638800" y="4343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H="1" flipV="1">
            <a:off x="5791200" y="3810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Curved Right Arrow 9"/>
          <p:cNvSpPr/>
          <p:nvPr/>
        </p:nvSpPr>
        <p:spPr>
          <a:xfrm rot="20579033">
            <a:off x="5663305" y="4034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858000" y="5121275"/>
            <a:ext cx="533400" cy="603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4600" y="3657600"/>
            <a:ext cx="381000" cy="457200"/>
          </a:xfrm>
          <a:prstGeom prst="rect">
            <a:avLst/>
          </a:prstGeom>
          <a:noFill/>
        </p:spPr>
        <p:txBody>
          <a:bodyPr wrap="square" rtlCol="0">
            <a:spAutoFit/>
          </a:bodyPr>
          <a:lstStyle/>
          <a:p>
            <a:r>
              <a:rPr lang="en-US" sz="2400" b="1" dirty="0">
                <a:latin typeface="Symbol" pitchFamily="18" charset="2"/>
              </a:rPr>
              <a:t>w</a:t>
            </a:r>
          </a:p>
        </p:txBody>
      </p:sp>
      <p:cxnSp>
        <p:nvCxnSpPr>
          <p:cNvPr id="16" name="Straight Arrow Connector 15"/>
          <p:cNvCxnSpPr/>
          <p:nvPr/>
        </p:nvCxnSpPr>
        <p:spPr>
          <a:xfrm flipH="1" flipV="1">
            <a:off x="6819900" y="4547200"/>
            <a:ext cx="38100" cy="634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743700" y="5181600"/>
            <a:ext cx="114300" cy="3429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ext uri="{D42A27DB-BD31-4B8C-83A1-F6EECF244321}">
                <p14:modId xmlns:p14="http://schemas.microsoft.com/office/powerpoint/2010/main" val="3967288232"/>
              </p:ext>
            </p:extLst>
          </p:nvPr>
        </p:nvGraphicFramePr>
        <p:xfrm>
          <a:off x="7339013" y="4854575"/>
          <a:ext cx="366712" cy="496888"/>
        </p:xfrm>
        <a:graphic>
          <a:graphicData uri="http://schemas.openxmlformats.org/presentationml/2006/ole">
            <mc:AlternateContent xmlns:mc="http://schemas.openxmlformats.org/markup-compatibility/2006">
              <mc:Choice xmlns:v="urn:schemas-microsoft-com:vml" Requires="v">
                <p:oleObj spid="_x0000_s265347" name="Equation" r:id="rId6" imgW="215640" imgH="291960" progId="Equation.DSMT4">
                  <p:embed/>
                </p:oleObj>
              </mc:Choice>
              <mc:Fallback>
                <p:oleObj name="Equation" r:id="rId6" imgW="215640" imgH="291960" progId="Equation.DSMT4">
                  <p:embed/>
                  <p:pic>
                    <p:nvPicPr>
                      <p:cNvPr id="22" name="Object 21"/>
                      <p:cNvPicPr/>
                      <p:nvPr/>
                    </p:nvPicPr>
                    <p:blipFill>
                      <a:blip r:embed="rId7"/>
                      <a:stretch>
                        <a:fillRect/>
                      </a:stretch>
                    </p:blipFill>
                    <p:spPr>
                      <a:xfrm>
                        <a:off x="7339013" y="4854575"/>
                        <a:ext cx="366712" cy="496888"/>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716451166"/>
              </p:ext>
            </p:extLst>
          </p:nvPr>
        </p:nvGraphicFramePr>
        <p:xfrm>
          <a:off x="6629400" y="5427980"/>
          <a:ext cx="323850" cy="496570"/>
        </p:xfrm>
        <a:graphic>
          <a:graphicData uri="http://schemas.openxmlformats.org/presentationml/2006/ole">
            <mc:AlternateContent xmlns:mc="http://schemas.openxmlformats.org/markup-compatibility/2006">
              <mc:Choice xmlns:v="urn:schemas-microsoft-com:vml" Requires="v">
                <p:oleObj spid="_x0000_s265348" name="Equation" r:id="rId8" imgW="190440" imgH="291960" progId="Equation.DSMT4">
                  <p:embed/>
                </p:oleObj>
              </mc:Choice>
              <mc:Fallback>
                <p:oleObj name="Equation" r:id="rId8" imgW="190440" imgH="291960" progId="Equation.DSMT4">
                  <p:embed/>
                  <p:pic>
                    <p:nvPicPr>
                      <p:cNvPr id="23" name="Object 22"/>
                      <p:cNvPicPr/>
                      <p:nvPr/>
                    </p:nvPicPr>
                    <p:blipFill>
                      <a:blip r:embed="rId9"/>
                      <a:stretch>
                        <a:fillRect/>
                      </a:stretch>
                    </p:blipFill>
                    <p:spPr>
                      <a:xfrm>
                        <a:off x="6629400" y="5427980"/>
                        <a:ext cx="323850" cy="496570"/>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704621297"/>
              </p:ext>
            </p:extLst>
          </p:nvPr>
        </p:nvGraphicFramePr>
        <p:xfrm>
          <a:off x="6904038" y="4379913"/>
          <a:ext cx="346075" cy="496887"/>
        </p:xfrm>
        <a:graphic>
          <a:graphicData uri="http://schemas.openxmlformats.org/presentationml/2006/ole">
            <mc:AlternateContent xmlns:mc="http://schemas.openxmlformats.org/markup-compatibility/2006">
              <mc:Choice xmlns:v="urn:schemas-microsoft-com:vml" Requires="v">
                <p:oleObj spid="_x0000_s265349" name="Equation" r:id="rId10" imgW="203040" imgH="291960" progId="Equation.DSMT4">
                  <p:embed/>
                </p:oleObj>
              </mc:Choice>
              <mc:Fallback>
                <p:oleObj name="Equation" r:id="rId10" imgW="203040" imgH="291960" progId="Equation.DSMT4">
                  <p:embed/>
                  <p:pic>
                    <p:nvPicPr>
                      <p:cNvPr id="24" name="Object 23"/>
                      <p:cNvPicPr/>
                      <p:nvPr/>
                    </p:nvPicPr>
                    <p:blipFill>
                      <a:blip r:embed="rId11"/>
                      <a:stretch>
                        <a:fillRect/>
                      </a:stretch>
                    </p:blipFill>
                    <p:spPr>
                      <a:xfrm>
                        <a:off x="6904038" y="4379913"/>
                        <a:ext cx="346075" cy="496887"/>
                      </a:xfrm>
                      <a:prstGeom prst="rect">
                        <a:avLst/>
                      </a:prstGeom>
                    </p:spPr>
                  </p:pic>
                </p:oleObj>
              </mc:Fallback>
            </mc:AlternateContent>
          </a:graphicData>
        </a:graphic>
      </p:graphicFrame>
    </p:spTree>
    <p:extLst>
      <p:ext uri="{BB962C8B-B14F-4D97-AF65-F5344CB8AC3E}">
        <p14:creationId xmlns:p14="http://schemas.microsoft.com/office/powerpoint/2010/main" val="1235529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381000" y="150167"/>
            <a:ext cx="8077200" cy="461665"/>
          </a:xfrm>
          <a:prstGeom prst="rect">
            <a:avLst/>
          </a:prstGeom>
          <a:noFill/>
        </p:spPr>
        <p:txBody>
          <a:bodyPr wrap="square" rtlCol="0">
            <a:spAutoFit/>
          </a:bodyPr>
          <a:lstStyle/>
          <a:p>
            <a:r>
              <a:rPr lang="en-US" sz="2400" dirty="0">
                <a:latin typeface="+mj-lt"/>
              </a:rPr>
              <a:t>Descriptions of rotation about a given origin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41291770"/>
              </p:ext>
            </p:extLst>
          </p:nvPr>
        </p:nvGraphicFramePr>
        <p:xfrm>
          <a:off x="338138" y="614363"/>
          <a:ext cx="8075612" cy="5599112"/>
        </p:xfrm>
        <a:graphic>
          <a:graphicData uri="http://schemas.openxmlformats.org/presentationml/2006/ole">
            <mc:AlternateContent xmlns:mc="http://schemas.openxmlformats.org/markup-compatibility/2006">
              <mc:Choice xmlns:v="urn:schemas-microsoft-com:vml" Requires="v">
                <p:oleObj spid="_x0000_s266275" name="Equation" r:id="rId4" imgW="3238200" imgH="2311200" progId="Equation.DSMT4">
                  <p:embed/>
                </p:oleObj>
              </mc:Choice>
              <mc:Fallback>
                <p:oleObj name="Equation" r:id="rId4" imgW="3238200" imgH="2311200" progId="Equation.DSMT4">
                  <p:embed/>
                  <p:pic>
                    <p:nvPicPr>
                      <p:cNvPr id="6" name="Object 5"/>
                      <p:cNvPicPr>
                        <a:picLocks noChangeAspect="1" noChangeArrowheads="1"/>
                      </p:cNvPicPr>
                      <p:nvPr/>
                    </p:nvPicPr>
                    <p:blipFill>
                      <a:blip r:embed="rId5"/>
                      <a:srcRect/>
                      <a:stretch>
                        <a:fillRect/>
                      </a:stretch>
                    </p:blipFill>
                    <p:spPr bwMode="auto">
                      <a:xfrm>
                        <a:off x="338138" y="614363"/>
                        <a:ext cx="8075612" cy="559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79665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381000" y="150167"/>
            <a:ext cx="8077200" cy="461665"/>
          </a:xfrm>
          <a:prstGeom prst="rect">
            <a:avLst/>
          </a:prstGeom>
          <a:noFill/>
        </p:spPr>
        <p:txBody>
          <a:bodyPr wrap="square" rtlCol="0">
            <a:spAutoFit/>
          </a:bodyPr>
          <a:lstStyle/>
          <a:p>
            <a:r>
              <a:rPr lang="en-US" sz="2400" dirty="0">
                <a:latin typeface="+mj-lt"/>
              </a:rPr>
              <a:t>Descriptions of rotation about a given origin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899590665"/>
              </p:ext>
            </p:extLst>
          </p:nvPr>
        </p:nvGraphicFramePr>
        <p:xfrm>
          <a:off x="381000" y="1143000"/>
          <a:ext cx="8488362" cy="4306888"/>
        </p:xfrm>
        <a:graphic>
          <a:graphicData uri="http://schemas.openxmlformats.org/presentationml/2006/ole">
            <mc:AlternateContent xmlns:mc="http://schemas.openxmlformats.org/markup-compatibility/2006">
              <mc:Choice xmlns:v="urn:schemas-microsoft-com:vml" Requires="v">
                <p:oleObj spid="_x0000_s267298" name="数式" r:id="rId4" imgW="3403440" imgH="1777680" progId="Equation.3">
                  <p:embed/>
                </p:oleObj>
              </mc:Choice>
              <mc:Fallback>
                <p:oleObj name="数式" r:id="rId4" imgW="3403440" imgH="1777680" progId="Equation.3">
                  <p:embed/>
                  <p:pic>
                    <p:nvPicPr>
                      <p:cNvPr id="6" name="Object 5"/>
                      <p:cNvPicPr>
                        <a:picLocks noChangeAspect="1" noChangeArrowheads="1"/>
                      </p:cNvPicPr>
                      <p:nvPr/>
                    </p:nvPicPr>
                    <p:blipFill>
                      <a:blip r:embed="rId5"/>
                      <a:srcRect/>
                      <a:stretch>
                        <a:fillRect/>
                      </a:stretch>
                    </p:blipFill>
                    <p:spPr bwMode="auto">
                      <a:xfrm>
                        <a:off x="381000" y="1143000"/>
                        <a:ext cx="8488362" cy="430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1400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370667211"/>
              </p:ext>
            </p:extLst>
          </p:nvPr>
        </p:nvGraphicFramePr>
        <p:xfrm>
          <a:off x="4762" y="142387"/>
          <a:ext cx="9215438" cy="2462212"/>
        </p:xfrm>
        <a:graphic>
          <a:graphicData uri="http://schemas.openxmlformats.org/presentationml/2006/ole">
            <mc:AlternateContent xmlns:mc="http://schemas.openxmlformats.org/markup-compatibility/2006">
              <mc:Choice xmlns:v="urn:schemas-microsoft-com:vml" Requires="v">
                <p:oleObj spid="_x0000_s268386" name="Equation" r:id="rId4" imgW="3695400" imgH="1015920" progId="Equation.DSMT4">
                  <p:embed/>
                </p:oleObj>
              </mc:Choice>
              <mc:Fallback>
                <p:oleObj name="Equation" r:id="rId4" imgW="3695400" imgH="1015920" progId="Equation.DSMT4">
                  <p:embed/>
                  <p:pic>
                    <p:nvPicPr>
                      <p:cNvPr id="5" name="Object 4"/>
                      <p:cNvPicPr>
                        <a:picLocks noChangeAspect="1" noChangeArrowheads="1"/>
                      </p:cNvPicPr>
                      <p:nvPr/>
                    </p:nvPicPr>
                    <p:blipFill>
                      <a:blip r:embed="rId5"/>
                      <a:srcRect/>
                      <a:stretch>
                        <a:fillRect/>
                      </a:stretch>
                    </p:blipFill>
                    <p:spPr bwMode="auto">
                      <a:xfrm>
                        <a:off x="4762" y="142387"/>
                        <a:ext cx="9215438"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17816749"/>
              </p:ext>
            </p:extLst>
          </p:nvPr>
        </p:nvGraphicFramePr>
        <p:xfrm>
          <a:off x="685800" y="2813999"/>
          <a:ext cx="5699125" cy="3508375"/>
        </p:xfrm>
        <a:graphic>
          <a:graphicData uri="http://schemas.openxmlformats.org/presentationml/2006/ole">
            <mc:AlternateContent xmlns:mc="http://schemas.openxmlformats.org/markup-compatibility/2006">
              <mc:Choice xmlns:v="urn:schemas-microsoft-com:vml" Requires="v">
                <p:oleObj spid="_x0000_s268387" name="数式" r:id="rId6" imgW="2286000" imgH="1447560" progId="Equation.3">
                  <p:embed/>
                </p:oleObj>
              </mc:Choice>
              <mc:Fallback>
                <p:oleObj name="数式" r:id="rId6" imgW="2286000" imgH="1447560" progId="Equation.3">
                  <p:embed/>
                  <p:pic>
                    <p:nvPicPr>
                      <p:cNvPr id="6" name="Object 5"/>
                      <p:cNvPicPr>
                        <a:picLocks noChangeAspect="1" noChangeArrowheads="1"/>
                      </p:cNvPicPr>
                      <p:nvPr/>
                    </p:nvPicPr>
                    <p:blipFill>
                      <a:blip r:embed="rId7"/>
                      <a:srcRect/>
                      <a:stretch>
                        <a:fillRect/>
                      </a:stretch>
                    </p:blipFill>
                    <p:spPr bwMode="auto">
                      <a:xfrm>
                        <a:off x="685800" y="2813999"/>
                        <a:ext cx="5699125"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87979189"/>
              </p:ext>
            </p:extLst>
          </p:nvPr>
        </p:nvGraphicFramePr>
        <p:xfrm>
          <a:off x="6096000" y="5105400"/>
          <a:ext cx="1739900" cy="1231900"/>
        </p:xfrm>
        <a:graphic>
          <a:graphicData uri="http://schemas.openxmlformats.org/presentationml/2006/ole">
            <mc:AlternateContent xmlns:mc="http://schemas.openxmlformats.org/markup-compatibility/2006">
              <mc:Choice xmlns:v="urn:schemas-microsoft-com:vml" Requires="v">
                <p:oleObj spid="_x0000_s268388" name="数式" r:id="rId8" imgW="698400" imgH="507960" progId="Equation.3">
                  <p:embed/>
                </p:oleObj>
              </mc:Choice>
              <mc:Fallback>
                <p:oleObj name="数式" r:id="rId8" imgW="698400" imgH="507960" progId="Equation.3">
                  <p:embed/>
                  <p:pic>
                    <p:nvPicPr>
                      <p:cNvPr id="7" name="Object 6"/>
                      <p:cNvPicPr>
                        <a:picLocks noChangeAspect="1" noChangeArrowheads="1"/>
                      </p:cNvPicPr>
                      <p:nvPr/>
                    </p:nvPicPr>
                    <p:blipFill>
                      <a:blip r:embed="rId9"/>
                      <a:srcRect/>
                      <a:stretch>
                        <a:fillRect/>
                      </a:stretch>
                    </p:blipFill>
                    <p:spPr bwMode="auto">
                      <a:xfrm>
                        <a:off x="6096000" y="5105400"/>
                        <a:ext cx="17399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152400" y="2819400"/>
            <a:ext cx="53340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3401089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381000" y="457200"/>
            <a:ext cx="8229600" cy="461665"/>
          </a:xfrm>
          <a:prstGeom prst="rect">
            <a:avLst/>
          </a:prstGeom>
          <a:noFill/>
        </p:spPr>
        <p:txBody>
          <a:bodyPr wrap="square" rtlCol="0">
            <a:spAutoFit/>
          </a:bodyPr>
          <a:lstStyle/>
          <a:p>
            <a:r>
              <a:rPr lang="en-US" sz="2400" dirty="0">
                <a:latin typeface="+mj-lt"/>
              </a:rPr>
              <a:t>Solution of Euler equations for a symmetric top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45678897"/>
              </p:ext>
            </p:extLst>
          </p:nvPr>
        </p:nvGraphicFramePr>
        <p:xfrm>
          <a:off x="1036163" y="918865"/>
          <a:ext cx="5517037" cy="3321848"/>
        </p:xfrm>
        <a:graphic>
          <a:graphicData uri="http://schemas.openxmlformats.org/presentationml/2006/ole">
            <mc:AlternateContent xmlns:mc="http://schemas.openxmlformats.org/markup-compatibility/2006">
              <mc:Choice xmlns:v="urn:schemas-microsoft-com:vml" Requires="v">
                <p:oleObj spid="_x0000_s269410" name="Equation" r:id="rId4" imgW="3327120" imgH="2057400" progId="Equation.DSMT4">
                  <p:embed/>
                </p:oleObj>
              </mc:Choice>
              <mc:Fallback>
                <p:oleObj name="Equation" r:id="rId4" imgW="3327120" imgH="2057400" progId="Equation.DSMT4">
                  <p:embed/>
                  <p:pic>
                    <p:nvPicPr>
                      <p:cNvPr id="6" name="Object 5"/>
                      <p:cNvPicPr>
                        <a:picLocks noChangeAspect="1" noChangeArrowheads="1"/>
                      </p:cNvPicPr>
                      <p:nvPr/>
                    </p:nvPicPr>
                    <p:blipFill>
                      <a:blip r:embed="rId5"/>
                      <a:srcRect/>
                      <a:stretch>
                        <a:fillRect/>
                      </a:stretch>
                    </p:blipFill>
                    <p:spPr bwMode="auto">
                      <a:xfrm>
                        <a:off x="1036163" y="918865"/>
                        <a:ext cx="5517037" cy="3321848"/>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63329157"/>
              </p:ext>
            </p:extLst>
          </p:nvPr>
        </p:nvGraphicFramePr>
        <p:xfrm>
          <a:off x="1062087" y="4155546"/>
          <a:ext cx="4845050" cy="1014413"/>
        </p:xfrm>
        <a:graphic>
          <a:graphicData uri="http://schemas.openxmlformats.org/presentationml/2006/ole">
            <mc:AlternateContent xmlns:mc="http://schemas.openxmlformats.org/markup-compatibility/2006">
              <mc:Choice xmlns:v="urn:schemas-microsoft-com:vml" Requires="v">
                <p:oleObj spid="_x0000_s269411" name="数式" r:id="rId6" imgW="1942920" imgH="419040" progId="Equation.3">
                  <p:embed/>
                </p:oleObj>
              </mc:Choice>
              <mc:Fallback>
                <p:oleObj name="数式" r:id="rId6" imgW="1942920" imgH="419040" progId="Equation.3">
                  <p:embed/>
                  <p:pic>
                    <p:nvPicPr>
                      <p:cNvPr id="8" name="Object 7"/>
                      <p:cNvPicPr>
                        <a:picLocks noChangeAspect="1" noChangeArrowheads="1"/>
                      </p:cNvPicPr>
                      <p:nvPr/>
                    </p:nvPicPr>
                    <p:blipFill>
                      <a:blip r:embed="rId7"/>
                      <a:srcRect/>
                      <a:stretch>
                        <a:fillRect/>
                      </a:stretch>
                    </p:blipFill>
                    <p:spPr bwMode="auto">
                      <a:xfrm>
                        <a:off x="1062087" y="4155546"/>
                        <a:ext cx="484505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15110668"/>
              </p:ext>
            </p:extLst>
          </p:nvPr>
        </p:nvGraphicFramePr>
        <p:xfrm>
          <a:off x="1143000" y="5169959"/>
          <a:ext cx="6967537" cy="1108075"/>
        </p:xfrm>
        <a:graphic>
          <a:graphicData uri="http://schemas.openxmlformats.org/presentationml/2006/ole">
            <mc:AlternateContent xmlns:mc="http://schemas.openxmlformats.org/markup-compatibility/2006">
              <mc:Choice xmlns:v="urn:schemas-microsoft-com:vml" Requires="v">
                <p:oleObj spid="_x0000_s269412" name="数式" r:id="rId8" imgW="2793960" imgH="457200" progId="Equation.3">
                  <p:embed/>
                </p:oleObj>
              </mc:Choice>
              <mc:Fallback>
                <p:oleObj name="数式" r:id="rId8" imgW="2793960" imgH="457200" progId="Equation.3">
                  <p:embed/>
                  <p:pic>
                    <p:nvPicPr>
                      <p:cNvPr id="9" name="Object 8"/>
                      <p:cNvPicPr>
                        <a:picLocks noChangeAspect="1" noChangeArrowheads="1"/>
                      </p:cNvPicPr>
                      <p:nvPr/>
                    </p:nvPicPr>
                    <p:blipFill>
                      <a:blip r:embed="rId9"/>
                      <a:srcRect/>
                      <a:stretch>
                        <a:fillRect/>
                      </a:stretch>
                    </p:blipFill>
                    <p:spPr bwMode="auto">
                      <a:xfrm>
                        <a:off x="1143000" y="5169959"/>
                        <a:ext cx="69675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57152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51442321"/>
              </p:ext>
            </p:extLst>
          </p:nvPr>
        </p:nvGraphicFramePr>
        <p:xfrm>
          <a:off x="0" y="136525"/>
          <a:ext cx="9215438" cy="2462212"/>
        </p:xfrm>
        <a:graphic>
          <a:graphicData uri="http://schemas.openxmlformats.org/presentationml/2006/ole">
            <mc:AlternateContent xmlns:mc="http://schemas.openxmlformats.org/markup-compatibility/2006">
              <mc:Choice xmlns:v="urn:schemas-microsoft-com:vml" Requires="v">
                <p:oleObj spid="_x0000_s270402" name="Equation" r:id="rId4" imgW="3695400" imgH="1015920" progId="Equation.DSMT4">
                  <p:embed/>
                </p:oleObj>
              </mc:Choice>
              <mc:Fallback>
                <p:oleObj name="Equation" r:id="rId4" imgW="3695400" imgH="1015920" progId="Equation.DSMT4">
                  <p:embed/>
                  <p:pic>
                    <p:nvPicPr>
                      <p:cNvPr id="5" name="Object 4"/>
                      <p:cNvPicPr>
                        <a:picLocks noChangeAspect="1" noChangeArrowheads="1"/>
                      </p:cNvPicPr>
                      <p:nvPr/>
                    </p:nvPicPr>
                    <p:blipFill>
                      <a:blip r:embed="rId5"/>
                      <a:srcRect/>
                      <a:stretch>
                        <a:fillRect/>
                      </a:stretch>
                    </p:blipFill>
                    <p:spPr bwMode="auto">
                      <a:xfrm>
                        <a:off x="0" y="136525"/>
                        <a:ext cx="9215438"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577700451"/>
              </p:ext>
            </p:extLst>
          </p:nvPr>
        </p:nvGraphicFramePr>
        <p:xfrm>
          <a:off x="1219200" y="2504465"/>
          <a:ext cx="6705600" cy="4344894"/>
        </p:xfrm>
        <a:graphic>
          <a:graphicData uri="http://schemas.openxmlformats.org/presentationml/2006/ole">
            <mc:AlternateContent xmlns:mc="http://schemas.openxmlformats.org/markup-compatibility/2006">
              <mc:Choice xmlns:v="urn:schemas-microsoft-com:vml" Requires="v">
                <p:oleObj spid="_x0000_s270403" name="数式" r:id="rId6" imgW="2857320" imgH="1904760" progId="Equation.3">
                  <p:embed/>
                </p:oleObj>
              </mc:Choice>
              <mc:Fallback>
                <p:oleObj name="数式" r:id="rId6" imgW="2857320" imgH="1904760" progId="Equation.3">
                  <p:embed/>
                  <p:pic>
                    <p:nvPicPr>
                      <p:cNvPr id="6" name="Object 5"/>
                      <p:cNvPicPr>
                        <a:picLocks noChangeAspect="1" noChangeArrowheads="1"/>
                      </p:cNvPicPr>
                      <p:nvPr/>
                    </p:nvPicPr>
                    <p:blipFill>
                      <a:blip r:embed="rId7"/>
                      <a:srcRect/>
                      <a:stretch>
                        <a:fillRect/>
                      </a:stretch>
                    </p:blipFill>
                    <p:spPr bwMode="auto">
                      <a:xfrm>
                        <a:off x="1219200" y="2504465"/>
                        <a:ext cx="6705600" cy="4344894"/>
                      </a:xfrm>
                      <a:prstGeom prst="rect">
                        <a:avLst/>
                      </a:prstGeom>
                      <a:noFill/>
                      <a:ln>
                        <a:noFill/>
                      </a:ln>
                    </p:spPr>
                  </p:pic>
                </p:oleObj>
              </mc:Fallback>
            </mc:AlternateContent>
          </a:graphicData>
        </a:graphic>
      </p:graphicFrame>
      <p:sp>
        <p:nvSpPr>
          <p:cNvPr id="7" name="TextBox 6"/>
          <p:cNvSpPr txBox="1"/>
          <p:nvPr/>
        </p:nvSpPr>
        <p:spPr>
          <a:xfrm>
            <a:off x="670089" y="2476970"/>
            <a:ext cx="53340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2945995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5580829"/>
              </p:ext>
            </p:extLst>
          </p:nvPr>
        </p:nvGraphicFramePr>
        <p:xfrm>
          <a:off x="304800" y="152400"/>
          <a:ext cx="7410450" cy="2400300"/>
        </p:xfrm>
        <a:graphic>
          <a:graphicData uri="http://schemas.openxmlformats.org/presentationml/2006/ole">
            <mc:AlternateContent xmlns:mc="http://schemas.openxmlformats.org/markup-compatibility/2006">
              <mc:Choice xmlns:v="urn:schemas-microsoft-com:vml" Requires="v">
                <p:oleObj spid="_x0000_s271426" name="数式" r:id="rId4" imgW="2971800" imgH="990360" progId="Equation.3">
                  <p:embed/>
                </p:oleObj>
              </mc:Choice>
              <mc:Fallback>
                <p:oleObj name="数式" r:id="rId4" imgW="2971800" imgH="990360" progId="Equation.3">
                  <p:embed/>
                  <p:pic>
                    <p:nvPicPr>
                      <p:cNvPr id="5" name="Object 4"/>
                      <p:cNvPicPr>
                        <a:picLocks noChangeAspect="1" noChangeArrowheads="1"/>
                      </p:cNvPicPr>
                      <p:nvPr/>
                    </p:nvPicPr>
                    <p:blipFill>
                      <a:blip r:embed="rId5"/>
                      <a:srcRect/>
                      <a:stretch>
                        <a:fillRect/>
                      </a:stretch>
                    </p:blipFill>
                    <p:spPr bwMode="auto">
                      <a:xfrm>
                        <a:off x="304800" y="152400"/>
                        <a:ext cx="741045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381089450"/>
              </p:ext>
            </p:extLst>
          </p:nvPr>
        </p:nvGraphicFramePr>
        <p:xfrm>
          <a:off x="963613" y="2982912"/>
          <a:ext cx="6751637" cy="2943225"/>
        </p:xfrm>
        <a:graphic>
          <a:graphicData uri="http://schemas.openxmlformats.org/presentationml/2006/ole">
            <mc:AlternateContent xmlns:mc="http://schemas.openxmlformats.org/markup-compatibility/2006">
              <mc:Choice xmlns:v="urn:schemas-microsoft-com:vml" Requires="v">
                <p:oleObj spid="_x0000_s271427" name="Equation" r:id="rId6" imgW="4444920" imgH="1993680" progId="Equation.DSMT4">
                  <p:embed/>
                </p:oleObj>
              </mc:Choice>
              <mc:Fallback>
                <p:oleObj name="Equation" r:id="rId6" imgW="4444920" imgH="1993680" progId="Equation.DSMT4">
                  <p:embed/>
                  <p:pic>
                    <p:nvPicPr>
                      <p:cNvPr id="6" name="Object 5"/>
                      <p:cNvPicPr>
                        <a:picLocks noChangeAspect="1" noChangeArrowheads="1"/>
                      </p:cNvPicPr>
                      <p:nvPr/>
                    </p:nvPicPr>
                    <p:blipFill>
                      <a:blip r:embed="rId7"/>
                      <a:srcRect/>
                      <a:stretch>
                        <a:fillRect/>
                      </a:stretch>
                    </p:blipFill>
                    <p:spPr bwMode="auto">
                      <a:xfrm>
                        <a:off x="963613" y="2982912"/>
                        <a:ext cx="6751637" cy="29432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992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12016614"/>
              </p:ext>
            </p:extLst>
          </p:nvPr>
        </p:nvGraphicFramePr>
        <p:xfrm>
          <a:off x="425299" y="585787"/>
          <a:ext cx="6966101" cy="2309813"/>
        </p:xfrm>
        <a:graphic>
          <a:graphicData uri="http://schemas.openxmlformats.org/presentationml/2006/ole">
            <mc:AlternateContent xmlns:mc="http://schemas.openxmlformats.org/markup-compatibility/2006">
              <mc:Choice xmlns:v="urn:schemas-microsoft-com:vml" Requires="v">
                <p:oleObj spid="_x0000_s272448" name="Equation" r:id="rId4" imgW="5397480" imgH="1841400" progId="Equation.DSMT4">
                  <p:embed/>
                </p:oleObj>
              </mc:Choice>
              <mc:Fallback>
                <p:oleObj name="Equation" r:id="rId4" imgW="5397480" imgH="1841400" progId="Equation.DSMT4">
                  <p:embed/>
                  <p:pic>
                    <p:nvPicPr>
                      <p:cNvPr id="5" name="Object 4"/>
                      <p:cNvPicPr>
                        <a:picLocks noChangeAspect="1" noChangeArrowheads="1"/>
                      </p:cNvPicPr>
                      <p:nvPr/>
                    </p:nvPicPr>
                    <p:blipFill>
                      <a:blip r:embed="rId5"/>
                      <a:srcRect/>
                      <a:stretch>
                        <a:fillRect/>
                      </a:stretch>
                    </p:blipFill>
                    <p:spPr bwMode="auto">
                      <a:xfrm>
                        <a:off x="425299" y="585787"/>
                        <a:ext cx="6966101" cy="230981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98450616"/>
              </p:ext>
            </p:extLst>
          </p:nvPr>
        </p:nvGraphicFramePr>
        <p:xfrm>
          <a:off x="452437" y="2963862"/>
          <a:ext cx="8462963" cy="3360738"/>
        </p:xfrm>
        <a:graphic>
          <a:graphicData uri="http://schemas.openxmlformats.org/presentationml/2006/ole">
            <mc:AlternateContent xmlns:mc="http://schemas.openxmlformats.org/markup-compatibility/2006">
              <mc:Choice xmlns:v="urn:schemas-microsoft-com:vml" Requires="v">
                <p:oleObj spid="_x0000_s272449" name="数式" r:id="rId6" imgW="3606480" imgH="1473120" progId="Equation.3">
                  <p:embed/>
                </p:oleObj>
              </mc:Choice>
              <mc:Fallback>
                <p:oleObj name="数式" r:id="rId6" imgW="3606480" imgH="1473120" progId="Equation.3">
                  <p:embed/>
                  <p:pic>
                    <p:nvPicPr>
                      <p:cNvPr id="6" name="Object 5"/>
                      <p:cNvPicPr>
                        <a:picLocks noChangeAspect="1" noChangeArrowheads="1"/>
                      </p:cNvPicPr>
                      <p:nvPr/>
                    </p:nvPicPr>
                    <p:blipFill>
                      <a:blip r:embed="rId7"/>
                      <a:srcRect/>
                      <a:stretch>
                        <a:fillRect/>
                      </a:stretch>
                    </p:blipFill>
                    <p:spPr bwMode="auto">
                      <a:xfrm>
                        <a:off x="452437" y="2963862"/>
                        <a:ext cx="8462963" cy="336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228600" y="152400"/>
            <a:ext cx="8763000" cy="461665"/>
          </a:xfrm>
          <a:prstGeom prst="rect">
            <a:avLst/>
          </a:prstGeom>
          <a:noFill/>
        </p:spPr>
        <p:txBody>
          <a:bodyPr wrap="square" rtlCol="0">
            <a:spAutoFit/>
          </a:bodyPr>
          <a:lstStyle/>
          <a:p>
            <a:r>
              <a:rPr lang="en-US" sz="2400" dirty="0">
                <a:latin typeface="+mj-lt"/>
              </a:rPr>
              <a:t>Euler equations for asymmetric top -- continued</a:t>
            </a:r>
          </a:p>
        </p:txBody>
      </p:sp>
    </p:spTree>
    <p:extLst>
      <p:ext uri="{BB962C8B-B14F-4D97-AF65-F5344CB8AC3E}">
        <p14:creationId xmlns:p14="http://schemas.microsoft.com/office/powerpoint/2010/main" val="354449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457C19D-EDC9-4873-AAC5-3D0695CA4098}"/>
              </a:ext>
            </a:extLst>
          </p:cNvPr>
          <p:cNvPicPr>
            <a:picLocks noChangeAspect="1"/>
          </p:cNvPicPr>
          <p:nvPr/>
        </p:nvPicPr>
        <p:blipFill rotWithShape="1">
          <a:blip r:embed="rId3"/>
          <a:srcRect l="581"/>
          <a:stretch/>
        </p:blipFill>
        <p:spPr>
          <a:xfrm>
            <a:off x="381000" y="0"/>
            <a:ext cx="8431208" cy="6858000"/>
          </a:xfrm>
          <a:prstGeom prst="rect">
            <a:avLst/>
          </a:prstGeom>
        </p:spPr>
      </p:pic>
      <p:sp>
        <p:nvSpPr>
          <p:cNvPr id="2" name="Date Placeholder 1">
            <a:extLst>
              <a:ext uri="{FF2B5EF4-FFF2-40B4-BE49-F238E27FC236}">
                <a16:creationId xmlns:a16="http://schemas.microsoft.com/office/drawing/2014/main" id="{07F8E576-1327-4E52-852D-ECB695E4BB17}"/>
              </a:ext>
            </a:extLst>
          </p:cNvPr>
          <p:cNvSpPr>
            <a:spLocks noGrp="1"/>
          </p:cNvSpPr>
          <p:nvPr>
            <p:ph type="dt" sz="half" idx="10"/>
          </p:nvPr>
        </p:nvSpPr>
        <p:spPr/>
        <p:txBody>
          <a:bodyPr/>
          <a:lstStyle/>
          <a:p>
            <a:r>
              <a:rPr lang="en-US"/>
              <a:t>10/22/2021</a:t>
            </a:r>
            <a:endParaRPr lang="en-US" dirty="0"/>
          </a:p>
        </p:txBody>
      </p:sp>
      <p:sp>
        <p:nvSpPr>
          <p:cNvPr id="3" name="Footer Placeholder 2">
            <a:extLst>
              <a:ext uri="{FF2B5EF4-FFF2-40B4-BE49-F238E27FC236}">
                <a16:creationId xmlns:a16="http://schemas.microsoft.com/office/drawing/2014/main" id="{2BFCD1D9-6CC9-41E7-9030-FCD78B597AF5}"/>
              </a:ext>
            </a:extLst>
          </p:cNvPr>
          <p:cNvSpPr>
            <a:spLocks noGrp="1"/>
          </p:cNvSpPr>
          <p:nvPr>
            <p:ph type="ftr" sz="quarter" idx="11"/>
          </p:nvPr>
        </p:nvSpPr>
        <p:spPr/>
        <p:txBody>
          <a:bodyPr/>
          <a:lstStyle/>
          <a:p>
            <a:r>
              <a:rPr lang="en-US"/>
              <a:t>PHY 711  Fall 2021 -- Lecture 24</a:t>
            </a:r>
            <a:endParaRPr lang="en-US" dirty="0"/>
          </a:p>
        </p:txBody>
      </p:sp>
      <p:sp>
        <p:nvSpPr>
          <p:cNvPr id="4" name="Slide Number Placeholder 3">
            <a:extLst>
              <a:ext uri="{FF2B5EF4-FFF2-40B4-BE49-F238E27FC236}">
                <a16:creationId xmlns:a16="http://schemas.microsoft.com/office/drawing/2014/main" id="{B2F05C9F-8AE0-4628-8349-81AAC00FAB1C}"/>
              </a:ext>
            </a:extLst>
          </p:cNvPr>
          <p:cNvSpPr>
            <a:spLocks noGrp="1"/>
          </p:cNvSpPr>
          <p:nvPr>
            <p:ph type="sldNum" sz="quarter" idx="12"/>
          </p:nvPr>
        </p:nvSpPr>
        <p:spPr/>
        <p:txBody>
          <a:bodyPr/>
          <a:lstStyle/>
          <a:p>
            <a:fld id="{CE368B07-CEBF-4C80-90AF-53B34FA04CF3}" type="slidenum">
              <a:rPr lang="en-US" smtClean="0"/>
              <a:t>3</a:t>
            </a:fld>
            <a:endParaRPr lang="en-US" dirty="0"/>
          </a:p>
        </p:txBody>
      </p:sp>
    </p:spTree>
    <p:extLst>
      <p:ext uri="{BB962C8B-B14F-4D97-AF65-F5344CB8AC3E}">
        <p14:creationId xmlns:p14="http://schemas.microsoft.com/office/powerpoint/2010/main" val="283514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4492" t="39535" r="24179" b="13907"/>
          <a:stretch/>
        </p:blipFill>
        <p:spPr bwMode="auto">
          <a:xfrm>
            <a:off x="1219200" y="1160317"/>
            <a:ext cx="7010400" cy="534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304800" y="20868"/>
            <a:ext cx="7772400" cy="1200329"/>
          </a:xfrm>
          <a:prstGeom prst="rect">
            <a:avLst/>
          </a:prstGeom>
          <a:noFill/>
        </p:spPr>
        <p:txBody>
          <a:bodyPr wrap="square" rtlCol="0">
            <a:spAutoFit/>
          </a:bodyPr>
          <a:lstStyle/>
          <a:p>
            <a:r>
              <a:rPr lang="en-US" sz="2400" dirty="0">
                <a:latin typeface="+mj-lt"/>
              </a:rPr>
              <a:t> </a:t>
            </a:r>
          </a:p>
          <a:p>
            <a:r>
              <a:rPr lang="en-US" sz="2400" dirty="0">
                <a:latin typeface="+mj-lt"/>
              </a:rPr>
              <a:t>The physics of rigid body motion;  body fixed frame vs inertial frame;   results from Chapter 2:</a:t>
            </a:r>
          </a:p>
        </p:txBody>
      </p:sp>
    </p:spTree>
    <p:extLst>
      <p:ext uri="{BB962C8B-B14F-4D97-AF65-F5344CB8AC3E}">
        <p14:creationId xmlns:p14="http://schemas.microsoft.com/office/powerpoint/2010/main" val="37529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457200" y="228600"/>
            <a:ext cx="7696200" cy="830997"/>
          </a:xfrm>
          <a:prstGeom prst="rect">
            <a:avLst/>
          </a:prstGeom>
          <a:noFill/>
        </p:spPr>
        <p:txBody>
          <a:bodyPr wrap="square" rtlCol="0">
            <a:spAutoFit/>
          </a:bodyPr>
          <a:lstStyle/>
          <a:p>
            <a:r>
              <a:rPr lang="en-US" sz="2400" dirty="0">
                <a:latin typeface="+mj-lt"/>
              </a:rPr>
              <a:t>Recall from   Chapter 2 -- Comparison of analysis in “inertial frame” versus “non-inertial frame”</a:t>
            </a:r>
          </a:p>
        </p:txBody>
      </p:sp>
      <p:graphicFrame>
        <p:nvGraphicFramePr>
          <p:cNvPr id="6" name="Object 5"/>
          <p:cNvGraphicFramePr>
            <a:graphicFrameLocks noChangeAspect="1"/>
          </p:cNvGraphicFramePr>
          <p:nvPr>
            <p:extLst>
              <p:ext uri="{D42A27DB-BD31-4B8C-83A1-F6EECF244321}">
                <p14:modId xmlns:p14="http://schemas.microsoft.com/office/powerpoint/2010/main" val="236738354"/>
              </p:ext>
            </p:extLst>
          </p:nvPr>
        </p:nvGraphicFramePr>
        <p:xfrm>
          <a:off x="1035050" y="1059597"/>
          <a:ext cx="7073181" cy="5296753"/>
        </p:xfrm>
        <a:graphic>
          <a:graphicData uri="http://schemas.openxmlformats.org/presentationml/2006/ole">
            <mc:AlternateContent xmlns:mc="http://schemas.openxmlformats.org/markup-compatibility/2006">
              <mc:Choice xmlns:v="urn:schemas-microsoft-com:vml" Requires="v">
                <p:oleObj spid="_x0000_s255012" name="Equation" r:id="rId4" imgW="4546440" imgH="3517560" progId="Equation.DSMT4">
                  <p:embed/>
                </p:oleObj>
              </mc:Choice>
              <mc:Fallback>
                <p:oleObj name="Equation" r:id="rId4" imgW="4546440" imgH="3517560" progId="Equation.DSMT4">
                  <p:embed/>
                  <p:pic>
                    <p:nvPicPr>
                      <p:cNvPr id="6" name="Object 5"/>
                      <p:cNvPicPr>
                        <a:picLocks noChangeAspect="1" noChangeArrowheads="1"/>
                      </p:cNvPicPr>
                      <p:nvPr/>
                    </p:nvPicPr>
                    <p:blipFill>
                      <a:blip r:embed="rId5"/>
                      <a:srcRect/>
                      <a:stretch>
                        <a:fillRect/>
                      </a:stretch>
                    </p:blipFill>
                    <p:spPr bwMode="auto">
                      <a:xfrm>
                        <a:off x="1035050" y="1059597"/>
                        <a:ext cx="7073181" cy="529675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8062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323850" y="222557"/>
            <a:ext cx="6858000" cy="461665"/>
          </a:xfrm>
          <a:prstGeom prst="rect">
            <a:avLst/>
          </a:prstGeom>
          <a:noFill/>
        </p:spPr>
        <p:txBody>
          <a:bodyPr wrap="square" rtlCol="0">
            <a:spAutoFit/>
          </a:bodyPr>
          <a:lstStyle/>
          <a:p>
            <a:r>
              <a:rPr lang="en-US" sz="2400" dirty="0">
                <a:latin typeface="+mj-lt"/>
              </a:rPr>
              <a:t>Properties of the frame motion (rotation):</a:t>
            </a:r>
          </a:p>
        </p:txBody>
      </p:sp>
      <p:cxnSp>
        <p:nvCxnSpPr>
          <p:cNvPr id="7" name="Straight Arrow Connector 6"/>
          <p:cNvCxnSpPr/>
          <p:nvPr/>
        </p:nvCxnSpPr>
        <p:spPr>
          <a:xfrm>
            <a:off x="2743200" y="1676400"/>
            <a:ext cx="0" cy="289560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743200" y="4572000"/>
            <a:ext cx="3124200" cy="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981200" y="1752600"/>
            <a:ext cx="762000" cy="281940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743200" y="4210050"/>
            <a:ext cx="2971800" cy="38100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057400" y="1219200"/>
            <a:ext cx="914400" cy="461665"/>
          </a:xfrm>
          <a:prstGeom prst="rect">
            <a:avLst/>
          </a:prstGeom>
          <a:noFill/>
        </p:spPr>
        <p:txBody>
          <a:bodyPr wrap="square" rtlCol="0">
            <a:spAutoFit/>
          </a:bodyPr>
          <a:lstStyle/>
          <a:p>
            <a:r>
              <a:rPr lang="en-US" sz="2400" i="1" dirty="0" err="1">
                <a:latin typeface="+mj-lt"/>
              </a:rPr>
              <a:t>d</a:t>
            </a:r>
            <a:r>
              <a:rPr lang="en-US" sz="2400" i="1" dirty="0" err="1">
                <a:latin typeface="Symbol" pitchFamily="18" charset="2"/>
              </a:rPr>
              <a:t>Q</a:t>
            </a:r>
            <a:endParaRPr lang="en-US" sz="2400" i="1" dirty="0">
              <a:latin typeface="Symbol" pitchFamily="18" charset="2"/>
            </a:endParaRPr>
          </a:p>
        </p:txBody>
      </p:sp>
      <p:sp>
        <p:nvSpPr>
          <p:cNvPr id="17" name="TextBox 16"/>
          <p:cNvSpPr txBox="1"/>
          <p:nvPr/>
        </p:nvSpPr>
        <p:spPr>
          <a:xfrm>
            <a:off x="5638800" y="4110335"/>
            <a:ext cx="914400" cy="461665"/>
          </a:xfrm>
          <a:prstGeom prst="rect">
            <a:avLst/>
          </a:prstGeom>
          <a:noFill/>
        </p:spPr>
        <p:txBody>
          <a:bodyPr wrap="square" rtlCol="0">
            <a:spAutoFit/>
          </a:bodyPr>
          <a:lstStyle/>
          <a:p>
            <a:r>
              <a:rPr lang="en-US" sz="2400" i="1" dirty="0" err="1">
                <a:latin typeface="+mj-lt"/>
              </a:rPr>
              <a:t>d</a:t>
            </a:r>
            <a:r>
              <a:rPr lang="en-US" sz="2400" i="1" dirty="0" err="1">
                <a:latin typeface="Symbol" pitchFamily="18" charset="2"/>
              </a:rPr>
              <a:t>Q</a:t>
            </a:r>
            <a:endParaRPr lang="en-US" sz="2400" i="1" dirty="0">
              <a:latin typeface="Symbol" pitchFamily="18" charset="2"/>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3889615416"/>
              </p:ext>
            </p:extLst>
          </p:nvPr>
        </p:nvGraphicFramePr>
        <p:xfrm>
          <a:off x="6096000" y="4297362"/>
          <a:ext cx="355600" cy="503238"/>
        </p:xfrm>
        <a:graphic>
          <a:graphicData uri="http://schemas.openxmlformats.org/presentationml/2006/ole">
            <mc:AlternateContent xmlns:mc="http://schemas.openxmlformats.org/markup-compatibility/2006">
              <mc:Choice xmlns:v="urn:schemas-microsoft-com:vml" Requires="v">
                <p:oleObj spid="_x0000_s256206" name="数式" r:id="rId4" imgW="164880" imgH="241200" progId="Equation.3">
                  <p:embed/>
                </p:oleObj>
              </mc:Choice>
              <mc:Fallback>
                <p:oleObj name="数式" r:id="rId4" imgW="164880" imgH="241200" progId="Equation.3">
                  <p:embed/>
                  <p:pic>
                    <p:nvPicPr>
                      <p:cNvPr id="18" name="Object 17"/>
                      <p:cNvPicPr>
                        <a:picLocks noChangeAspect="1" noChangeArrowheads="1"/>
                      </p:cNvPicPr>
                      <p:nvPr/>
                    </p:nvPicPr>
                    <p:blipFill>
                      <a:blip r:embed="rId5"/>
                      <a:srcRect/>
                      <a:stretch>
                        <a:fillRect/>
                      </a:stretch>
                    </p:blipFill>
                    <p:spPr bwMode="auto">
                      <a:xfrm>
                        <a:off x="6096000" y="4297362"/>
                        <a:ext cx="355600" cy="503238"/>
                      </a:xfrm>
                      <a:prstGeom prst="rect">
                        <a:avLst/>
                      </a:prstGeom>
                      <a:noFill/>
                      <a:ln>
                        <a:noFill/>
                      </a:ln>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4062945886"/>
              </p:ext>
            </p:extLst>
          </p:nvPr>
        </p:nvGraphicFramePr>
        <p:xfrm>
          <a:off x="2832100" y="1198563"/>
          <a:ext cx="328613" cy="450850"/>
        </p:xfrm>
        <a:graphic>
          <a:graphicData uri="http://schemas.openxmlformats.org/presentationml/2006/ole">
            <mc:AlternateContent xmlns:mc="http://schemas.openxmlformats.org/markup-compatibility/2006">
              <mc:Choice xmlns:v="urn:schemas-microsoft-com:vml" Requires="v">
                <p:oleObj spid="_x0000_s256207" name="数式" r:id="rId6" imgW="152280" imgH="215640" progId="Equation.3">
                  <p:embed/>
                </p:oleObj>
              </mc:Choice>
              <mc:Fallback>
                <p:oleObj name="数式" r:id="rId6" imgW="152280" imgH="215640" progId="Equation.3">
                  <p:embed/>
                  <p:pic>
                    <p:nvPicPr>
                      <p:cNvPr id="19" name="Object 18"/>
                      <p:cNvPicPr>
                        <a:picLocks noChangeAspect="1" noChangeArrowheads="1"/>
                      </p:cNvPicPr>
                      <p:nvPr/>
                    </p:nvPicPr>
                    <p:blipFill>
                      <a:blip r:embed="rId7"/>
                      <a:srcRect/>
                      <a:stretch>
                        <a:fillRect/>
                      </a:stretch>
                    </p:blipFill>
                    <p:spPr bwMode="auto">
                      <a:xfrm>
                        <a:off x="2832100" y="1198563"/>
                        <a:ext cx="32861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353460019"/>
              </p:ext>
            </p:extLst>
          </p:nvPr>
        </p:nvGraphicFramePr>
        <p:xfrm>
          <a:off x="5176838" y="4144963"/>
          <a:ext cx="519112" cy="503237"/>
        </p:xfrm>
        <a:graphic>
          <a:graphicData uri="http://schemas.openxmlformats.org/presentationml/2006/ole">
            <mc:AlternateContent xmlns:mc="http://schemas.openxmlformats.org/markup-compatibility/2006">
              <mc:Choice xmlns:v="urn:schemas-microsoft-com:vml" Requires="v">
                <p:oleObj spid="_x0000_s256208" name="数式" r:id="rId8" imgW="241200" imgH="241200" progId="Equation.3">
                  <p:embed/>
                </p:oleObj>
              </mc:Choice>
              <mc:Fallback>
                <p:oleObj name="数式" r:id="rId8" imgW="241200" imgH="241200" progId="Equation.3">
                  <p:embed/>
                  <p:pic>
                    <p:nvPicPr>
                      <p:cNvPr id="20" name="Object 19"/>
                      <p:cNvPicPr>
                        <a:picLocks noChangeAspect="1" noChangeArrowheads="1"/>
                      </p:cNvPicPr>
                      <p:nvPr/>
                    </p:nvPicPr>
                    <p:blipFill>
                      <a:blip r:embed="rId9"/>
                      <a:srcRect/>
                      <a:stretch>
                        <a:fillRect/>
                      </a:stretch>
                    </p:blipFill>
                    <p:spPr bwMode="auto">
                      <a:xfrm>
                        <a:off x="5176838" y="4144963"/>
                        <a:ext cx="519112"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88769673"/>
              </p:ext>
            </p:extLst>
          </p:nvPr>
        </p:nvGraphicFramePr>
        <p:xfrm>
          <a:off x="2101850" y="1905000"/>
          <a:ext cx="520700" cy="450850"/>
        </p:xfrm>
        <a:graphic>
          <a:graphicData uri="http://schemas.openxmlformats.org/presentationml/2006/ole">
            <mc:AlternateContent xmlns:mc="http://schemas.openxmlformats.org/markup-compatibility/2006">
              <mc:Choice xmlns:v="urn:schemas-microsoft-com:vml" Requires="v">
                <p:oleObj spid="_x0000_s256209" name="数式" r:id="rId10" imgW="241200" imgH="215640" progId="Equation.3">
                  <p:embed/>
                </p:oleObj>
              </mc:Choice>
              <mc:Fallback>
                <p:oleObj name="数式" r:id="rId10" imgW="241200" imgH="215640" progId="Equation.3">
                  <p:embed/>
                  <p:pic>
                    <p:nvPicPr>
                      <p:cNvPr id="21" name="Object 20"/>
                      <p:cNvPicPr>
                        <a:picLocks noChangeAspect="1" noChangeArrowheads="1"/>
                      </p:cNvPicPr>
                      <p:nvPr/>
                    </p:nvPicPr>
                    <p:blipFill>
                      <a:blip r:embed="rId11"/>
                      <a:srcRect/>
                      <a:stretch>
                        <a:fillRect/>
                      </a:stretch>
                    </p:blipFill>
                    <p:spPr bwMode="auto">
                      <a:xfrm>
                        <a:off x="2101850" y="1905000"/>
                        <a:ext cx="52070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466026359"/>
              </p:ext>
            </p:extLst>
          </p:nvPr>
        </p:nvGraphicFramePr>
        <p:xfrm>
          <a:off x="6934200" y="1905000"/>
          <a:ext cx="1939925" cy="3709987"/>
        </p:xfrm>
        <a:graphic>
          <a:graphicData uri="http://schemas.openxmlformats.org/presentationml/2006/ole">
            <mc:AlternateContent xmlns:mc="http://schemas.openxmlformats.org/markup-compatibility/2006">
              <mc:Choice xmlns:v="urn:schemas-microsoft-com:vml" Requires="v">
                <p:oleObj spid="_x0000_s256210" name="数式" r:id="rId12" imgW="901440" imgH="1777680" progId="Equation.3">
                  <p:embed/>
                </p:oleObj>
              </mc:Choice>
              <mc:Fallback>
                <p:oleObj name="数式" r:id="rId12" imgW="901440" imgH="1777680" progId="Equation.3">
                  <p:embed/>
                  <p:pic>
                    <p:nvPicPr>
                      <p:cNvPr id="22" name="Object 21"/>
                      <p:cNvPicPr>
                        <a:picLocks noChangeAspect="1" noChangeArrowheads="1"/>
                      </p:cNvPicPr>
                      <p:nvPr/>
                    </p:nvPicPr>
                    <p:blipFill>
                      <a:blip r:embed="rId13"/>
                      <a:srcRect/>
                      <a:stretch>
                        <a:fillRect/>
                      </a:stretch>
                    </p:blipFill>
                    <p:spPr bwMode="auto">
                      <a:xfrm>
                        <a:off x="6934200" y="1905000"/>
                        <a:ext cx="1939925" cy="370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734133035"/>
              </p:ext>
            </p:extLst>
          </p:nvPr>
        </p:nvGraphicFramePr>
        <p:xfrm>
          <a:off x="217487" y="5206693"/>
          <a:ext cx="8469313" cy="1058863"/>
        </p:xfrm>
        <a:graphic>
          <a:graphicData uri="http://schemas.openxmlformats.org/presentationml/2006/ole">
            <mc:AlternateContent xmlns:mc="http://schemas.openxmlformats.org/markup-compatibility/2006">
              <mc:Choice xmlns:v="urn:schemas-microsoft-com:vml" Requires="v">
                <p:oleObj spid="_x0000_s256211" name="Equation" r:id="rId14" imgW="3936960" imgH="507960" progId="Equation.DSMT4">
                  <p:embed/>
                </p:oleObj>
              </mc:Choice>
              <mc:Fallback>
                <p:oleObj name="Equation" r:id="rId14" imgW="3936960" imgH="507960" progId="Equation.DSMT4">
                  <p:embed/>
                  <p:pic>
                    <p:nvPicPr>
                      <p:cNvPr id="6" name="Object 5"/>
                      <p:cNvPicPr>
                        <a:picLocks noChangeAspect="1" noChangeArrowheads="1"/>
                      </p:cNvPicPr>
                      <p:nvPr/>
                    </p:nvPicPr>
                    <p:blipFill>
                      <a:blip r:embed="rId15"/>
                      <a:srcRect/>
                      <a:stretch>
                        <a:fillRect/>
                      </a:stretch>
                    </p:blipFill>
                    <p:spPr bwMode="auto">
                      <a:xfrm>
                        <a:off x="217487" y="5206693"/>
                        <a:ext cx="8469313" cy="105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901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86226726"/>
              </p:ext>
            </p:extLst>
          </p:nvPr>
        </p:nvGraphicFramePr>
        <p:xfrm>
          <a:off x="1447800" y="685800"/>
          <a:ext cx="4514850" cy="1960562"/>
        </p:xfrm>
        <a:graphic>
          <a:graphicData uri="http://schemas.openxmlformats.org/presentationml/2006/ole">
            <mc:AlternateContent xmlns:mc="http://schemas.openxmlformats.org/markup-compatibility/2006">
              <mc:Choice xmlns:v="urn:schemas-microsoft-com:vml" Requires="v">
                <p:oleObj spid="_x0000_s257094" name="数式" r:id="rId4" imgW="2095200" imgH="939600" progId="Equation.3">
                  <p:embed/>
                </p:oleObj>
              </mc:Choice>
              <mc:Fallback>
                <p:oleObj name="数式" r:id="rId4" imgW="2095200" imgH="939600" progId="Equation.3">
                  <p:embed/>
                  <p:pic>
                    <p:nvPicPr>
                      <p:cNvPr id="5" name="Object 4"/>
                      <p:cNvPicPr>
                        <a:picLocks noChangeAspect="1" noChangeArrowheads="1"/>
                      </p:cNvPicPr>
                      <p:nvPr/>
                    </p:nvPicPr>
                    <p:blipFill>
                      <a:blip r:embed="rId5"/>
                      <a:srcRect/>
                      <a:stretch>
                        <a:fillRect/>
                      </a:stretch>
                    </p:blipFill>
                    <p:spPr bwMode="auto">
                      <a:xfrm>
                        <a:off x="1447800" y="685800"/>
                        <a:ext cx="4514850" cy="196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685800" y="3200400"/>
            <a:ext cx="5105400" cy="461665"/>
          </a:xfrm>
          <a:prstGeom prst="rect">
            <a:avLst/>
          </a:prstGeom>
          <a:noFill/>
        </p:spPr>
        <p:txBody>
          <a:bodyPr wrap="square" rtlCol="0">
            <a:spAutoFit/>
          </a:bodyPr>
          <a:lstStyle/>
          <a:p>
            <a:r>
              <a:rPr lang="en-US" sz="2400" dirty="0">
                <a:latin typeface="+mj-lt"/>
              </a:rPr>
              <a:t>Effects on acceleration:</a:t>
            </a:r>
          </a:p>
        </p:txBody>
      </p:sp>
      <p:graphicFrame>
        <p:nvGraphicFramePr>
          <p:cNvPr id="7" name="Object 6"/>
          <p:cNvGraphicFramePr>
            <a:graphicFrameLocks noChangeAspect="1"/>
          </p:cNvGraphicFramePr>
          <p:nvPr>
            <p:extLst>
              <p:ext uri="{D42A27DB-BD31-4B8C-83A1-F6EECF244321}">
                <p14:modId xmlns:p14="http://schemas.microsoft.com/office/powerpoint/2010/main" val="2582640322"/>
              </p:ext>
            </p:extLst>
          </p:nvPr>
        </p:nvGraphicFramePr>
        <p:xfrm>
          <a:off x="546100" y="3922712"/>
          <a:ext cx="8293100" cy="2173288"/>
        </p:xfrm>
        <a:graphic>
          <a:graphicData uri="http://schemas.openxmlformats.org/presentationml/2006/ole">
            <mc:AlternateContent xmlns:mc="http://schemas.openxmlformats.org/markup-compatibility/2006">
              <mc:Choice xmlns:v="urn:schemas-microsoft-com:vml" Requires="v">
                <p:oleObj spid="_x0000_s257095" name="数式" r:id="rId6" imgW="3848040" imgH="1041120" progId="Equation.3">
                  <p:embed/>
                </p:oleObj>
              </mc:Choice>
              <mc:Fallback>
                <p:oleObj name="数式" r:id="rId6" imgW="3848040" imgH="1041120" progId="Equation.3">
                  <p:embed/>
                  <p:pic>
                    <p:nvPicPr>
                      <p:cNvPr id="7" name="Object 6"/>
                      <p:cNvPicPr>
                        <a:picLocks noChangeAspect="1" noChangeArrowheads="1"/>
                      </p:cNvPicPr>
                      <p:nvPr/>
                    </p:nvPicPr>
                    <p:blipFill>
                      <a:blip r:embed="rId7"/>
                      <a:srcRect/>
                      <a:stretch>
                        <a:fillRect/>
                      </a:stretch>
                    </p:blipFill>
                    <p:spPr bwMode="auto">
                      <a:xfrm>
                        <a:off x="546100" y="3922712"/>
                        <a:ext cx="82931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20037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5638800" y="914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048500" y="1104900"/>
            <a:ext cx="381000" cy="381000"/>
          </a:xfrm>
          <a:prstGeom prst="ellipse">
            <a:avLst/>
          </a:prstGeom>
          <a:pattFill prst="smConfetti">
            <a:fgClr>
              <a:srgbClr val="FF0000"/>
            </a:fgClr>
            <a:bgClr>
              <a:srgbClr val="FFFF00"/>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73636897"/>
              </p:ext>
            </p:extLst>
          </p:nvPr>
        </p:nvGraphicFramePr>
        <p:xfrm>
          <a:off x="381000" y="685800"/>
          <a:ext cx="3933825" cy="1431925"/>
        </p:xfrm>
        <a:graphic>
          <a:graphicData uri="http://schemas.openxmlformats.org/presentationml/2006/ole">
            <mc:AlternateContent xmlns:mc="http://schemas.openxmlformats.org/markup-compatibility/2006">
              <mc:Choice xmlns:v="urn:schemas-microsoft-com:vml" Requires="v">
                <p:oleObj spid="_x0000_s258118" name="数式" r:id="rId4" imgW="1828800" imgH="685800" progId="Equation.3">
                  <p:embed/>
                </p:oleObj>
              </mc:Choice>
              <mc:Fallback>
                <p:oleObj name="数式" r:id="rId4" imgW="1828800" imgH="685800" progId="Equation.3">
                  <p:embed/>
                  <p:pic>
                    <p:nvPicPr>
                      <p:cNvPr id="5" name="Object 4"/>
                      <p:cNvPicPr>
                        <a:picLocks noChangeAspect="1" noChangeArrowheads="1"/>
                      </p:cNvPicPr>
                      <p:nvPr/>
                    </p:nvPicPr>
                    <p:blipFill>
                      <a:blip r:embed="rId5"/>
                      <a:srcRect/>
                      <a:stretch>
                        <a:fillRect/>
                      </a:stretch>
                    </p:blipFill>
                    <p:spPr bwMode="auto">
                      <a:xfrm>
                        <a:off x="381000" y="685800"/>
                        <a:ext cx="3933825"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H="1" flipV="1">
            <a:off x="5791200" y="381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Curved Right Arrow 8"/>
          <p:cNvSpPr/>
          <p:nvPr/>
        </p:nvSpPr>
        <p:spPr>
          <a:xfrm rot="20579033">
            <a:off x="5663305" y="605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934200" y="1295400"/>
            <a:ext cx="3048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86600" y="1371600"/>
            <a:ext cx="381000" cy="457200"/>
          </a:xfrm>
          <a:prstGeom prst="rect">
            <a:avLst/>
          </a:prstGeom>
          <a:noFill/>
        </p:spPr>
        <p:txBody>
          <a:bodyPr wrap="square" rtlCol="0">
            <a:spAutoFit/>
          </a:bodyPr>
          <a:lstStyle/>
          <a:p>
            <a:r>
              <a:rPr lang="en-US" sz="2400" b="1" dirty="0">
                <a:latin typeface="+mj-lt"/>
              </a:rPr>
              <a:t>r</a:t>
            </a:r>
          </a:p>
        </p:txBody>
      </p:sp>
      <p:sp>
        <p:nvSpPr>
          <p:cNvPr id="14" name="TextBox 13"/>
          <p:cNvSpPr txBox="1"/>
          <p:nvPr/>
        </p:nvSpPr>
        <p:spPr>
          <a:xfrm>
            <a:off x="6324600" y="228600"/>
            <a:ext cx="381000" cy="457200"/>
          </a:xfrm>
          <a:prstGeom prst="rect">
            <a:avLst/>
          </a:prstGeom>
          <a:noFill/>
        </p:spPr>
        <p:txBody>
          <a:bodyPr wrap="square" rtlCol="0">
            <a:spAutoFit/>
          </a:bodyPr>
          <a:lstStyle/>
          <a:p>
            <a:r>
              <a:rPr lang="en-US" sz="2400" b="1" dirty="0">
                <a:latin typeface="Symbol" pitchFamily="18" charset="2"/>
              </a:rPr>
              <a:t>w</a:t>
            </a:r>
          </a:p>
        </p:txBody>
      </p:sp>
      <p:graphicFrame>
        <p:nvGraphicFramePr>
          <p:cNvPr id="15" name="Object 14"/>
          <p:cNvGraphicFramePr>
            <a:graphicFrameLocks noChangeAspect="1"/>
          </p:cNvGraphicFramePr>
          <p:nvPr>
            <p:extLst>
              <p:ext uri="{D42A27DB-BD31-4B8C-83A1-F6EECF244321}">
                <p14:modId xmlns:p14="http://schemas.microsoft.com/office/powerpoint/2010/main" val="3241363112"/>
              </p:ext>
            </p:extLst>
          </p:nvPr>
        </p:nvGraphicFramePr>
        <p:xfrm>
          <a:off x="857250" y="2438400"/>
          <a:ext cx="4781550" cy="3819525"/>
        </p:xfrm>
        <a:graphic>
          <a:graphicData uri="http://schemas.openxmlformats.org/presentationml/2006/ole">
            <mc:AlternateContent xmlns:mc="http://schemas.openxmlformats.org/markup-compatibility/2006">
              <mc:Choice xmlns:v="urn:schemas-microsoft-com:vml" Requires="v">
                <p:oleObj spid="_x0000_s258119" name="数式" r:id="rId6" imgW="2222280" imgH="1828800" progId="Equation.3">
                  <p:embed/>
                </p:oleObj>
              </mc:Choice>
              <mc:Fallback>
                <p:oleObj name="数式" r:id="rId6" imgW="2222280" imgH="1828800" progId="Equation.3">
                  <p:embed/>
                  <p:pic>
                    <p:nvPicPr>
                      <p:cNvPr id="15" name="Object 14"/>
                      <p:cNvPicPr>
                        <a:picLocks noChangeAspect="1" noChangeArrowheads="1"/>
                      </p:cNvPicPr>
                      <p:nvPr/>
                    </p:nvPicPr>
                    <p:blipFill>
                      <a:blip r:embed="rId7"/>
                      <a:srcRect/>
                      <a:stretch>
                        <a:fillRect/>
                      </a:stretch>
                    </p:blipFill>
                    <p:spPr bwMode="auto">
                      <a:xfrm>
                        <a:off x="857250" y="2438400"/>
                        <a:ext cx="4781550"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7" name="Group 16"/>
          <p:cNvGrpSpPr/>
          <p:nvPr/>
        </p:nvGrpSpPr>
        <p:grpSpPr>
          <a:xfrm>
            <a:off x="2057400" y="1295400"/>
            <a:ext cx="3200400" cy="1347401"/>
            <a:chOff x="2057400" y="1295400"/>
            <a:chExt cx="3200400" cy="1347401"/>
          </a:xfrm>
        </p:grpSpPr>
        <p:cxnSp>
          <p:nvCxnSpPr>
            <p:cNvPr id="10" name="Straight Arrow Connector 9"/>
            <p:cNvCxnSpPr/>
            <p:nvPr/>
          </p:nvCxnSpPr>
          <p:spPr>
            <a:xfrm>
              <a:off x="2057400" y="1295400"/>
              <a:ext cx="914400" cy="990600"/>
            </a:xfrm>
            <a:prstGeom prst="straightConnector1">
              <a:avLst/>
            </a:prstGeom>
            <a:ln w="57150">
              <a:solidFill>
                <a:srgbClr val="DA32AA"/>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90800" y="2181136"/>
              <a:ext cx="2667000" cy="461665"/>
            </a:xfrm>
            <a:prstGeom prst="rect">
              <a:avLst/>
            </a:prstGeom>
            <a:noFill/>
          </p:spPr>
          <p:txBody>
            <a:bodyPr wrap="square" rtlCol="0">
              <a:spAutoFit/>
            </a:bodyPr>
            <a:lstStyle/>
            <a:p>
              <a:r>
                <a:rPr lang="en-US" sz="2400" b="1" dirty="0">
                  <a:solidFill>
                    <a:srgbClr val="DA32AA"/>
                  </a:solidFill>
                  <a:latin typeface="+mj-lt"/>
                </a:rPr>
                <a:t>=0 for rigid body</a:t>
              </a:r>
            </a:p>
          </p:txBody>
        </p:sp>
      </p:grpSp>
      <p:sp>
        <p:nvSpPr>
          <p:cNvPr id="18" name="TextBox 17"/>
          <p:cNvSpPr txBox="1"/>
          <p:nvPr/>
        </p:nvSpPr>
        <p:spPr>
          <a:xfrm>
            <a:off x="352425" y="2642801"/>
            <a:ext cx="70485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94894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10/22/2021</a:t>
            </a:r>
            <a:endParaRPr lang="en-US" dirty="0"/>
          </a:p>
        </p:txBody>
      </p:sp>
      <p:sp>
        <p:nvSpPr>
          <p:cNvPr id="3" name="Footer Placeholder 2"/>
          <p:cNvSpPr>
            <a:spLocks noGrp="1"/>
          </p:cNvSpPr>
          <p:nvPr>
            <p:ph type="ftr" sz="quarter" idx="11"/>
          </p:nvPr>
        </p:nvSpPr>
        <p:spPr/>
        <p:txBody>
          <a:bodyPr/>
          <a:lstStyle/>
          <a:p>
            <a:r>
              <a:rPr lang="en-US"/>
              <a:t>PHY 711  Fall 2021 --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458327580"/>
              </p:ext>
            </p:extLst>
          </p:nvPr>
        </p:nvGraphicFramePr>
        <p:xfrm>
          <a:off x="457200" y="419694"/>
          <a:ext cx="5361664" cy="1790106"/>
        </p:xfrm>
        <a:graphic>
          <a:graphicData uri="http://schemas.openxmlformats.org/presentationml/2006/ole">
            <mc:AlternateContent xmlns:mc="http://schemas.openxmlformats.org/markup-compatibility/2006">
              <mc:Choice xmlns:v="urn:schemas-microsoft-com:vml" Requires="v">
                <p:oleObj spid="_x0000_s259179" name="Equation" r:id="rId4" imgW="3657600" imgH="1257120" progId="Equation.DSMT4">
                  <p:embed/>
                </p:oleObj>
              </mc:Choice>
              <mc:Fallback>
                <p:oleObj name="Equation" r:id="rId4" imgW="3657600" imgH="1257120" progId="Equation.DSMT4">
                  <p:embed/>
                  <p:pic>
                    <p:nvPicPr>
                      <p:cNvPr id="5" name="Object 4"/>
                      <p:cNvPicPr>
                        <a:picLocks noChangeAspect="1" noChangeArrowheads="1"/>
                      </p:cNvPicPr>
                      <p:nvPr/>
                    </p:nvPicPr>
                    <p:blipFill>
                      <a:blip r:embed="rId5"/>
                      <a:srcRect/>
                      <a:stretch>
                        <a:fillRect/>
                      </a:stretch>
                    </p:blipFill>
                    <p:spPr bwMode="auto">
                      <a:xfrm>
                        <a:off x="457200" y="419694"/>
                        <a:ext cx="5361664" cy="1790106"/>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94216801"/>
              </p:ext>
            </p:extLst>
          </p:nvPr>
        </p:nvGraphicFramePr>
        <p:xfrm>
          <a:off x="388938" y="2360613"/>
          <a:ext cx="5819775" cy="1220787"/>
        </p:xfrm>
        <a:graphic>
          <a:graphicData uri="http://schemas.openxmlformats.org/presentationml/2006/ole">
            <mc:AlternateContent xmlns:mc="http://schemas.openxmlformats.org/markup-compatibility/2006">
              <mc:Choice xmlns:v="urn:schemas-microsoft-com:vml" Requires="v">
                <p:oleObj spid="_x0000_s259180" name="Equation" r:id="rId6" imgW="2705040" imgH="583920" progId="Equation.DSMT4">
                  <p:embed/>
                </p:oleObj>
              </mc:Choice>
              <mc:Fallback>
                <p:oleObj name="Equation" r:id="rId6" imgW="2705040" imgH="583920" progId="Equation.DSMT4">
                  <p:embed/>
                  <p:pic>
                    <p:nvPicPr>
                      <p:cNvPr id="6" name="Object 5"/>
                      <p:cNvPicPr>
                        <a:picLocks noChangeAspect="1" noChangeArrowheads="1"/>
                      </p:cNvPicPr>
                      <p:nvPr/>
                    </p:nvPicPr>
                    <p:blipFill>
                      <a:blip r:embed="rId7"/>
                      <a:srcRect/>
                      <a:stretch>
                        <a:fillRect/>
                      </a:stretch>
                    </p:blipFill>
                    <p:spPr bwMode="auto">
                      <a:xfrm>
                        <a:off x="388938" y="2360613"/>
                        <a:ext cx="5819775"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52023344"/>
              </p:ext>
            </p:extLst>
          </p:nvPr>
        </p:nvGraphicFramePr>
        <p:xfrm>
          <a:off x="685800" y="3581400"/>
          <a:ext cx="3987800" cy="2786063"/>
        </p:xfrm>
        <a:graphic>
          <a:graphicData uri="http://schemas.openxmlformats.org/presentationml/2006/ole">
            <mc:AlternateContent xmlns:mc="http://schemas.openxmlformats.org/markup-compatibility/2006">
              <mc:Choice xmlns:v="urn:schemas-microsoft-com:vml" Requires="v">
                <p:oleObj spid="_x0000_s259181" name="数式" r:id="rId8" imgW="1854000" imgH="1333440" progId="Equation.3">
                  <p:embed/>
                </p:oleObj>
              </mc:Choice>
              <mc:Fallback>
                <p:oleObj name="数式" r:id="rId8" imgW="1854000" imgH="1333440" progId="Equation.3">
                  <p:embed/>
                  <p:pic>
                    <p:nvPicPr>
                      <p:cNvPr id="7" name="Object 6"/>
                      <p:cNvPicPr>
                        <a:picLocks noChangeAspect="1" noChangeArrowheads="1"/>
                      </p:cNvPicPr>
                      <p:nvPr/>
                    </p:nvPicPr>
                    <p:blipFill>
                      <a:blip r:embed="rId9"/>
                      <a:srcRect/>
                      <a:stretch>
                        <a:fillRect/>
                      </a:stretch>
                    </p:blipFill>
                    <p:spPr bwMode="auto">
                      <a:xfrm>
                        <a:off x="685800" y="3581400"/>
                        <a:ext cx="3987800"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70971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15319</TotalTime>
  <Words>961</Words>
  <Application>Microsoft Office PowerPoint</Application>
  <PresentationFormat>On-screen Show (4:3)</PresentationFormat>
  <Paragraphs>236</Paragraphs>
  <Slides>27</Slides>
  <Notes>27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5" baseType="lpstr">
      <vt:lpstr>Arial</vt:lpstr>
      <vt:lpstr>Calibri</vt:lpstr>
      <vt:lpstr>Symbol</vt:lpstr>
      <vt:lpstr>Wingdings</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789</cp:revision>
  <cp:lastPrinted>2021-10-22T02:55:44Z</cp:lastPrinted>
  <dcterms:created xsi:type="dcterms:W3CDTF">2012-01-10T18:32:24Z</dcterms:created>
  <dcterms:modified xsi:type="dcterms:W3CDTF">2021-10-22T02:56:03Z</dcterms:modified>
</cp:coreProperties>
</file>