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6" r:id="rId2"/>
    <p:sldId id="354" r:id="rId3"/>
    <p:sldId id="453" r:id="rId4"/>
    <p:sldId id="414" r:id="rId5"/>
    <p:sldId id="415" r:id="rId6"/>
    <p:sldId id="449" r:id="rId7"/>
    <p:sldId id="416" r:id="rId8"/>
    <p:sldId id="417" r:id="rId9"/>
    <p:sldId id="430" r:id="rId10"/>
    <p:sldId id="460" r:id="rId11"/>
    <p:sldId id="419" r:id="rId12"/>
    <p:sldId id="42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51" r:id="rId25"/>
    <p:sldId id="452" r:id="rId26"/>
    <p:sldId id="454" r:id="rId27"/>
    <p:sldId id="442" r:id="rId28"/>
    <p:sldId id="443" r:id="rId29"/>
    <p:sldId id="444" r:id="rId30"/>
    <p:sldId id="445" r:id="rId31"/>
    <p:sldId id="446" r:id="rId32"/>
    <p:sldId id="447" r:id="rId33"/>
    <p:sldId id="448" r:id="rId34"/>
    <p:sldId id="450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85" d="100"/>
          <a:sy n="85" d="100"/>
        </p:scale>
        <p:origin x="4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resume our consideration of elastic media, extending the one dimensional analysis of a string to a two dimensional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48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formulate the treatment using a continuous </a:t>
            </a:r>
            <a:r>
              <a:rPr lang="en-US" dirty="0" err="1"/>
              <a:t>Lagrangian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7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5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rectangular membrane clamped on all edges.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3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two dimensional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03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possible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5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 of a membrane, this time clamped at the boundary of a circle.    (Such as in a drum for example.)   It is convenient to polar coordinates.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88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radial equation has  this special form which is conveniently expressed in terms of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9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properties of Bessel functions of integer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72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resource for finding properties of special functions including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6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homework assignment relate to rigid body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mathematicians worked out lots of useful relationships.     We are particularly interested in aligning the zeros of the Bessel functions with the boundaries of our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4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2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40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nice demonstration of these standing waves was invented by </a:t>
            </a:r>
            <a:r>
              <a:rPr lang="en-US" dirty="0" err="1"/>
              <a:t>Chladni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1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picture of the demo we have in Olin.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41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Movie thanks to Eric Chapman.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49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non-trivial example with two boundaries.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87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case, both Bessel and Neumann functions are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51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find the linear coefficients A and B and the wavevector 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33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Thursday’s lecture is by a Professor from Clark U in Massachusetts.   Please consult the webpage for details including relevant references on the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96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method of solving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51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74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a solution graphically.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90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for this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6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the wave equation in one special dimension.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6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examples of traveling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2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 wave solutions for constrained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more details of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5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consider, the same idea, generalized to two spatial dimensions.   Here we will focus on standing wave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4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png"/><Relationship Id="rId11" Type="http://schemas.openxmlformats.org/officeDocument/2006/relationships/image" Target="../media/image23.wmf"/><Relationship Id="rId5" Type="http://schemas.openxmlformats.org/officeDocument/2006/relationships/image" Target="../media/image27.png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6.png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0.wmf"/><Relationship Id="rId10" Type="http://schemas.openxmlformats.org/officeDocument/2006/relationships/image" Target="../media/image32.wmf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7.bin"/><Relationship Id="rId4" Type="http://schemas.openxmlformats.org/officeDocument/2006/relationships/hyperlink" Target="http://dlmf.nist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lmf.nist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48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4.png"/><Relationship Id="rId11" Type="http://schemas.openxmlformats.org/officeDocument/2006/relationships/image" Target="../media/image53.wmf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physics.wfu.edu/resources/education-resources/demo-videos/waves/" TargetMode="External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8.pn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cs.wfu.edu/events/colloquium-inhomogeneous-superconductivity-pulsed-magnetic-fields-and-an-abundance-of-data-october-28-2021-at-4-p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4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4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 Olin 103</a:t>
            </a:r>
          </a:p>
          <a:p>
            <a:pPr algn="ctr"/>
            <a:r>
              <a:rPr lang="en-US" sz="3200" b="1" dirty="0"/>
              <a:t>Notes for Lecture 26 – Chap. 8 (F &amp; W)</a:t>
            </a:r>
          </a:p>
          <a:p>
            <a:pPr algn="ctr"/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Motions of elastic membranes </a:t>
            </a:r>
          </a:p>
          <a:p>
            <a:pPr lvl="3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Boundary value problems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D9887-0148-4193-B5EC-966DA00E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4787B-2639-4857-9F14-CD0D19C6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76586-303E-4DC4-8F1C-979222B4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319320-C281-4FA0-9F6F-8D04877F0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742574"/>
              </p:ext>
            </p:extLst>
          </p:nvPr>
        </p:nvGraphicFramePr>
        <p:xfrm>
          <a:off x="533400" y="685800"/>
          <a:ext cx="7335200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6" name="Equation" r:id="rId4" imgW="3886200" imgH="888840" progId="Equation.DSMT4">
                  <p:embed/>
                </p:oleObj>
              </mc:Choice>
              <mc:Fallback>
                <p:oleObj name="Equation" r:id="rId4" imgW="38862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685800"/>
                        <a:ext cx="7335200" cy="167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91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37" name="数式" r:id="rId4" imgW="3162240" imgH="2145960" progId="Equation.3">
                  <p:embed/>
                </p:oleObj>
              </mc:Choice>
              <mc:Fallback>
                <p:oleObj name="数式" r:id="rId4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24" name="数式" r:id="rId4" imgW="3898800" imgH="1574640" progId="Equation.3">
                  <p:embed/>
                </p:oleObj>
              </mc:Choice>
              <mc:Fallback>
                <p:oleObj name="数式" r:id="rId4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40022"/>
              </p:ext>
            </p:extLst>
          </p:nvPr>
        </p:nvGraphicFramePr>
        <p:xfrm>
          <a:off x="971550" y="3203575"/>
          <a:ext cx="50482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25" name="Equation" r:id="rId6" imgW="2565360" imgH="1574640" progId="Equation.DSMT4">
                  <p:embed/>
                </p:oleObj>
              </mc:Choice>
              <mc:Fallback>
                <p:oleObj name="Equation" r:id="rId6" imgW="25653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203575"/>
                        <a:ext cx="504825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4" name="数式" r:id="rId4" imgW="2908080" imgH="1371600" progId="Equation.3">
                  <p:embed/>
                </p:oleObj>
              </mc:Choice>
              <mc:Fallback>
                <p:oleObj name="数式" r:id="rId4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65" name="Equation" r:id="rId6" imgW="2222280" imgH="1028520" progId="Equation.DSMT4">
                  <p:embed/>
                </p:oleObj>
              </mc:Choice>
              <mc:Fallback>
                <p:oleObj name="Equation" r:id="rId6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90" name="数式" r:id="rId8" imgW="1257120" imgH="469800" progId="Equation.3">
                  <p:embed/>
                </p:oleObj>
              </mc:Choice>
              <mc:Fallback>
                <p:oleObj name="数式" r:id="rId8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91" name="数式" r:id="rId10" imgW="1346040" imgH="469800" progId="Equation.3">
                  <p:embed/>
                </p:oleObj>
              </mc:Choice>
              <mc:Fallback>
                <p:oleObj name="数式" r:id="rId10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92" name="数式" r:id="rId12" imgW="1434960" imgH="469800" progId="Equation.3">
                  <p:embed/>
                </p:oleObj>
              </mc:Choice>
              <mc:Fallback>
                <p:oleObj name="数式" r:id="rId12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93" name="数式" r:id="rId14" imgW="1346040" imgH="469800" progId="Equation.3">
                  <p:embed/>
                </p:oleObj>
              </mc:Choice>
              <mc:Fallback>
                <p:oleObj name="数式" r:id="rId14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63" name="Equation" r:id="rId4" imgW="6108480" imgH="749160" progId="Equation.DSMT4">
                  <p:embed/>
                </p:oleObj>
              </mc:Choice>
              <mc:Fallback>
                <p:oleObj name="Equation" r:id="rId4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64" name="数式" r:id="rId6" imgW="3085920" imgH="1549080" progId="Equation.3">
                  <p:embed/>
                </p:oleObj>
              </mc:Choice>
              <mc:Fallback>
                <p:oleObj name="数式" r:id="rId6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65" name="数式" r:id="rId9" imgW="1206360" imgH="469800" progId="Equation.3">
                  <p:embed/>
                </p:oleObj>
              </mc:Choice>
              <mc:Fallback>
                <p:oleObj name="数式" r:id="rId9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90" name="数式" r:id="rId4" imgW="2577960" imgH="431640" progId="Equation.3">
                  <p:embed/>
                </p:oleObj>
              </mc:Choice>
              <mc:Fallback>
                <p:oleObj name="数式" r:id="rId4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717478"/>
              </p:ext>
            </p:extLst>
          </p:nvPr>
        </p:nvGraphicFramePr>
        <p:xfrm>
          <a:off x="204788" y="2152650"/>
          <a:ext cx="50974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91" name="Equation" r:id="rId6" imgW="2590560" imgH="393480" progId="Equation.DSMT4">
                  <p:embed/>
                </p:oleObj>
              </mc:Choice>
              <mc:Fallback>
                <p:oleObj name="Equation" r:id="rId6" imgW="259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2152650"/>
                        <a:ext cx="50974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92" name="数式" r:id="rId8" imgW="1955520" imgH="1600200" progId="Equation.3">
                  <p:embed/>
                </p:oleObj>
              </mc:Choice>
              <mc:Fallback>
                <p:oleObj name="数式" r:id="rId8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09" name="Equation" r:id="rId4" imgW="5994360" imgH="2057400" progId="Equation.DSMT4">
                  <p:embed/>
                </p:oleObj>
              </mc:Choice>
              <mc:Fallback>
                <p:oleObj name="Equation" r:id="rId4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Some properties of Bessel functions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4" name="数式" r:id="rId5" imgW="2425680" imgH="914400" progId="Equation.3">
                  <p:embed/>
                </p:oleObj>
              </mc:Choice>
              <mc:Fallback>
                <p:oleObj name="数式" r:id="rId5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5" name="数式" r:id="rId7" imgW="3504960" imgH="1777680" progId="Equation.3">
                  <p:embed/>
                </p:oleObj>
              </mc:Choice>
              <mc:Fallback>
                <p:oleObj name="数式" r:id="rId7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FB798D-46CC-40C3-AC5E-231D0E5B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262062"/>
            <a:ext cx="8696325" cy="491013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19075" y="57912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08" name="数式" r:id="rId4" imgW="2882880" imgH="1143000" progId="Equation.3">
                  <p:embed/>
                </p:oleObj>
              </mc:Choice>
              <mc:Fallback>
                <p:oleObj name="数式" r:id="rId4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551852"/>
              </p:ext>
            </p:extLst>
          </p:nvPr>
        </p:nvGraphicFramePr>
        <p:xfrm>
          <a:off x="916781" y="3581400"/>
          <a:ext cx="63960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09" name="数式" r:id="rId6" imgW="3251160" imgH="1143000" progId="Equation.3">
                  <p:embed/>
                </p:oleObj>
              </mc:Choice>
              <mc:Fallback>
                <p:oleObj name="数式" r:id="rId6" imgW="325116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" y="3581400"/>
                        <a:ext cx="6396038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80" name="数式" r:id="rId4" imgW="1815840" imgH="431640" progId="Equation.3">
                  <p:embed/>
                </p:oleObj>
              </mc:Choice>
              <mc:Fallback>
                <p:oleObj name="数式" r:id="rId4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81" name="数式" r:id="rId6" imgW="1828800" imgH="431640" progId="Equation.3">
                  <p:embed/>
                </p:oleObj>
              </mc:Choice>
              <mc:Fallback>
                <p:oleObj name="数式" r:id="rId6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82" name="数式" r:id="rId10" imgW="2717640" imgH="393480" progId="Equation.3">
                  <p:embed/>
                </p:oleObj>
              </mc:Choice>
              <mc:Fallback>
                <p:oleObj name="数式" r:id="rId10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04" name="数式" r:id="rId4" imgW="1714320" imgH="660240" progId="Equation.3">
                  <p:embed/>
                </p:oleObj>
              </mc:Choice>
              <mc:Fallback>
                <p:oleObj name="数式" r:id="rId4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05" name="数式" r:id="rId8" imgW="1726920" imgH="660240" progId="Equation.3">
                  <p:embed/>
                </p:oleObj>
              </mc:Choice>
              <mc:Fallback>
                <p:oleObj name="数式" r:id="rId8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06" name="数式" r:id="rId10" imgW="2705040" imgH="393480" progId="Equation.3">
                  <p:embed/>
                </p:oleObj>
              </mc:Choice>
              <mc:Fallback>
                <p:oleObj name="数式" r:id="rId10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EA66E-A448-42DE-BFDB-6FEEC152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4D052-BC0A-4CE3-AA7A-30B4DF7B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0774A-E3B2-48C1-8B9B-0F0E5247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E995A-2BAA-4BFA-B6A9-15A0E31D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0"/>
            <a:ext cx="319255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12153-F7D1-4390-96E0-AB611CDFD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2"/>
          <a:stretch/>
        </p:blipFill>
        <p:spPr>
          <a:xfrm>
            <a:off x="3784571" y="749536"/>
            <a:ext cx="4953000" cy="49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3CF38-0931-41A5-AF06-2DD28039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3440-DA92-4E1F-87B9-27218F9E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DFFB6-E3A3-4616-B18B-A67AED70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B69-23C8-42FB-B6A1-B2556A9E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/>
          <a:stretch/>
        </p:blipFill>
        <p:spPr>
          <a:xfrm>
            <a:off x="1533525" y="1981200"/>
            <a:ext cx="6076950" cy="349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72A6D-1ECE-4143-B6E7-D9B2C58829EC}"/>
              </a:ext>
            </a:extLst>
          </p:cNvPr>
          <p:cNvSpPr txBox="1"/>
          <p:nvPr/>
        </p:nvSpPr>
        <p:spPr>
          <a:xfrm>
            <a:off x="685800" y="304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Demonstration with motor in the middle – (PASCO)</a:t>
            </a:r>
          </a:p>
        </p:txBody>
      </p:sp>
    </p:spTree>
    <p:extLst>
      <p:ext uri="{BB962C8B-B14F-4D97-AF65-F5344CB8AC3E}">
        <p14:creationId xmlns:p14="http://schemas.microsoft.com/office/powerpoint/2010/main" val="2319947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3CF0D-6CE6-46C4-91A3-774011CB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B95C5-721E-4F56-940D-BD33100A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7206-E1D9-4196-920B-241A5DCC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resonance_square">
            <a:hlinkClick r:id="" action="ppaction://media"/>
            <a:extLst>
              <a:ext uri="{FF2B5EF4-FFF2-40B4-BE49-F238E27FC236}">
                <a16:creationId xmlns:a16="http://schemas.microsoft.com/office/drawing/2014/main" id="{5D6B78F5-445B-4B8B-BADE-07A5E1FEE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103" y="838200"/>
            <a:ext cx="6477793" cy="4415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36057-E0CA-4402-8E69-AFF627ED0EFC}"/>
              </a:ext>
            </a:extLst>
          </p:cNvPr>
          <p:cNvSpPr txBox="1"/>
          <p:nvPr/>
        </p:nvSpPr>
        <p:spPr>
          <a:xfrm>
            <a:off x="457200" y="136525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6"/>
              </a:rPr>
              <a:t>http://www.physics.wfu.edu/resources/education-resources/demo-videos/waves/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8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28" name="数式" r:id="rId4" imgW="1955520" imgH="1600200" progId="Equation.3">
                  <p:embed/>
                </p:oleObj>
              </mc:Choice>
              <mc:Fallback>
                <p:oleObj name="数式" r:id="rId4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52" name="数式" r:id="rId4" imgW="4000320" imgH="1384200" progId="Equation.3">
                  <p:embed/>
                </p:oleObj>
              </mc:Choice>
              <mc:Fallback>
                <p:oleObj name="数式" r:id="rId4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76" name="Equation" r:id="rId4" imgW="5549760" imgH="1358640" progId="Equation.DSMT4">
                  <p:embed/>
                </p:oleObj>
              </mc:Choice>
              <mc:Fallback>
                <p:oleObj name="Equation" r:id="rId4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EC0D6-1B4A-4852-96C3-A7B91C06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7F35E-818B-444E-BEA5-A51CED24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906CE-4EFC-4E2D-A50A-A14F8033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26A51-0A9C-4289-9C6B-334E3BA81640}"/>
              </a:ext>
            </a:extLst>
          </p:cNvPr>
          <p:cNvSpPr txBox="1"/>
          <p:nvPr/>
        </p:nvSpPr>
        <p:spPr>
          <a:xfrm>
            <a:off x="152400" y="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Thursday’s Physics Colloquium</a:t>
            </a:r>
          </a:p>
          <a:p>
            <a:r>
              <a:rPr lang="en-US" sz="1200" dirty="0">
                <a:latin typeface="+mj-lt"/>
                <a:hlinkClick r:id="rId3"/>
              </a:rPr>
              <a:t>https://www.physics.wfu.edu/events/colloquium-inhomogeneous-superconductivity-pulsed-magnetic-fields-and-an-abundance-of-data-october-28-2021-at-4-pm/</a:t>
            </a:r>
            <a:endParaRPr lang="en-US" sz="12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AB82B-D727-4A05-AEAE-DDEE485E7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7" y="859734"/>
            <a:ext cx="7827524" cy="5998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215344-58E1-4B86-8F17-66C67609A087}"/>
              </a:ext>
            </a:extLst>
          </p:cNvPr>
          <p:cNvSpPr txBox="1"/>
          <p:nvPr/>
        </p:nvSpPr>
        <p:spPr>
          <a:xfrm>
            <a:off x="4876800" y="2590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4 PM in Olin 101</a:t>
            </a:r>
          </a:p>
        </p:txBody>
      </p:sp>
    </p:spTree>
    <p:extLst>
      <p:ext uri="{BB962C8B-B14F-4D97-AF65-F5344CB8AC3E}">
        <p14:creationId xmlns:p14="http://schemas.microsoft.com/office/powerpoint/2010/main" val="1236213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50" name="Equation" r:id="rId4" imgW="5283000" imgH="1942920" progId="Equation.DSMT4">
                  <p:embed/>
                </p:oleObj>
              </mc:Choice>
              <mc:Fallback>
                <p:oleObj name="Equation" r:id="rId4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51" name="Equation" r:id="rId6" imgW="2298600" imgH="622080" progId="Equation.DSMT4">
                  <p:embed/>
                </p:oleObj>
              </mc:Choice>
              <mc:Fallback>
                <p:oleObj name="Equation" r:id="rId6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76" name="Equation" r:id="rId4" imgW="4889160" imgH="1358640" progId="Equation.DSMT4">
                  <p:embed/>
                </p:oleObj>
              </mc:Choice>
              <mc:Fallback>
                <p:oleObj name="Equation" r:id="rId4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77" name="Equation" r:id="rId6" imgW="2298600" imgH="622080" progId="Equation.DSMT4">
                  <p:embed/>
                </p:oleObj>
              </mc:Choice>
              <mc:Fallback>
                <p:oleObj name="Equation" r:id="rId6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for </a:t>
            </a:r>
            <a:r>
              <a:rPr lang="en-US" sz="2400" i="1" dirty="0">
                <a:latin typeface="+mj-lt"/>
              </a:rPr>
              <a:t>m=0 </a:t>
            </a:r>
            <a:r>
              <a:rPr lang="en-US" sz="2400" dirty="0">
                <a:latin typeface="+mj-lt"/>
              </a:rPr>
              <a:t>and a=0.1, b=0.2: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666" t="46875" r="42500" b="46094"/>
          <a:stretch/>
        </p:blipFill>
        <p:spPr>
          <a:xfrm>
            <a:off x="381000" y="12192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47" name="Equation" r:id="rId5" imgW="5689440" imgH="698400" progId="Equation.DSMT4">
                  <p:embed/>
                </p:oleObj>
              </mc:Choice>
              <mc:Fallback>
                <p:oleObj name="Equation" r:id="rId5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6" name="数式" r:id="rId4" imgW="2387520" imgH="1091880" progId="Equation.3">
                  <p:embed/>
                </p:oleObj>
              </mc:Choice>
              <mc:Fallback>
                <p:oleObj name="数式" r:id="rId4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Review of wave equation in one-dimension – here </a:t>
            </a:r>
            <a:r>
              <a:rPr lang="en-US" sz="2400" i="1" dirty="0">
                <a:latin typeface="Symbol" pitchFamily="18" charset="2"/>
              </a:rPr>
              <a:t>m</a:t>
            </a:r>
            <a:r>
              <a:rPr lang="en-US" sz="2400" i="1" dirty="0">
                <a:latin typeface="+mj-lt"/>
              </a:rPr>
              <a:t>(</a:t>
            </a:r>
            <a:r>
              <a:rPr lang="en-US" sz="2400" i="1" dirty="0" err="1">
                <a:latin typeface="+mj-lt"/>
              </a:rPr>
              <a:t>x,t</a:t>
            </a:r>
            <a:r>
              <a:rPr lang="en-US" sz="2400" i="1" dirty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0" name="数式" r:id="rId4" imgW="3606480" imgH="3403440" progId="Equation.3">
                  <p:embed/>
                </p:oleObj>
              </mc:Choice>
              <mc:Fallback>
                <p:oleObj name="数式" r:id="rId4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8" name="Equation" r:id="rId5" imgW="4152600" imgH="571320" progId="Equation.DSMT4">
                  <p:embed/>
                </p:oleObj>
              </mc:Choice>
              <mc:Fallback>
                <p:oleObj name="Equation" r:id="rId5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9" name="Equation" r:id="rId7" imgW="3746160" imgH="342720" progId="Equation.DSMT4">
                  <p:embed/>
                </p:oleObj>
              </mc:Choice>
              <mc:Fallback>
                <p:oleObj name="Equation" r:id="rId7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45" name="数式" r:id="rId4" imgW="1523880" imgH="634680" progId="Equation.3">
                  <p:embed/>
                </p:oleObj>
              </mc:Choice>
              <mc:Fallback>
                <p:oleObj name="数式" r:id="rId4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46" name="数式" r:id="rId6" imgW="2971800" imgH="660240" progId="Equation.3">
                  <p:embed/>
                </p:oleObj>
              </mc:Choice>
              <mc:Fallback>
                <p:oleObj name="数式" r:id="rId6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47" name="数式" r:id="rId8" imgW="1434960" imgH="838080" progId="Equation.3">
                  <p:embed/>
                </p:oleObj>
              </mc:Choice>
              <mc:Fallback>
                <p:oleObj name="数式" r:id="rId8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on a two-dimensional surface – elastic membrane (transverse wave; linear regime).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929"/>
              </p:ext>
            </p:extLst>
          </p:nvPr>
        </p:nvGraphicFramePr>
        <p:xfrm>
          <a:off x="363538" y="917575"/>
          <a:ext cx="51212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11" name="Equation" r:id="rId5" imgW="2603160" imgH="1574640" progId="Equation.DSMT4">
                  <p:embed/>
                </p:oleObj>
              </mc:Choice>
              <mc:Fallback>
                <p:oleObj name="Equation" r:id="rId5" imgW="26031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17575"/>
                        <a:ext cx="5121275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253750-7AB5-44C9-9787-712A59FD8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55654"/>
              </p:ext>
            </p:extLst>
          </p:nvPr>
        </p:nvGraphicFramePr>
        <p:xfrm>
          <a:off x="4304706" y="4319588"/>
          <a:ext cx="118010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12" name="Equation" r:id="rId7" imgW="482400" imgH="203040" progId="Equation.DSMT4">
                  <p:embed/>
                </p:oleObj>
              </mc:Choice>
              <mc:Fallback>
                <p:oleObj name="Equation" r:id="rId7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04706" y="4319588"/>
                        <a:ext cx="118010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DC028D-A376-4422-973E-1B89BF682623}"/>
              </a:ext>
            </a:extLst>
          </p:cNvPr>
          <p:cNvSpPr txBox="1"/>
          <p:nvPr/>
        </p:nvSpPr>
        <p:spPr>
          <a:xfrm>
            <a:off x="228600" y="44196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here we are visualizing transverse waves.   Longitudinal waves can also exist.</a:t>
            </a:r>
          </a:p>
        </p:txBody>
      </p:sp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17628</TotalTime>
  <Words>960</Words>
  <Application>Microsoft Office PowerPoint</Application>
  <PresentationFormat>On-screen Show (4:3)</PresentationFormat>
  <Paragraphs>214</Paragraphs>
  <Slides>34</Slides>
  <Notes>34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Symbol</vt:lpstr>
      <vt:lpstr>Office Theme</vt:lpstr>
      <vt:lpstr>数式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802</cp:revision>
  <cp:lastPrinted>2021-10-26T01:51:39Z</cp:lastPrinted>
  <dcterms:created xsi:type="dcterms:W3CDTF">2012-01-10T18:32:24Z</dcterms:created>
  <dcterms:modified xsi:type="dcterms:W3CDTF">2021-10-26T01:51:59Z</dcterms:modified>
</cp:coreProperties>
</file>