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6" r:id="rId2"/>
    <p:sldId id="354" r:id="rId3"/>
    <p:sldId id="425" r:id="rId4"/>
    <p:sldId id="395" r:id="rId5"/>
    <p:sldId id="396" r:id="rId6"/>
    <p:sldId id="419" r:id="rId7"/>
    <p:sldId id="420" r:id="rId8"/>
    <p:sldId id="423" r:id="rId9"/>
    <p:sldId id="386" r:id="rId10"/>
    <p:sldId id="424" r:id="rId11"/>
    <p:sldId id="387" r:id="rId12"/>
    <p:sldId id="388" r:id="rId13"/>
    <p:sldId id="389" r:id="rId14"/>
    <p:sldId id="390" r:id="rId15"/>
    <p:sldId id="391" r:id="rId16"/>
    <p:sldId id="417" r:id="rId17"/>
    <p:sldId id="394" r:id="rId18"/>
    <p:sldId id="398" r:id="rId19"/>
    <p:sldId id="399" r:id="rId20"/>
    <p:sldId id="421" r:id="rId21"/>
    <p:sldId id="400" r:id="rId22"/>
    <p:sldId id="401" r:id="rId23"/>
    <p:sldId id="402" r:id="rId24"/>
    <p:sldId id="403" r:id="rId25"/>
    <p:sldId id="404"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85" d="100"/>
          <a:sy n="85" d="100"/>
        </p:scale>
        <p:origin x="408" y="72"/>
      </p:cViewPr>
      <p:guideLst>
        <p:guide orient="horz" pos="2160"/>
        <p:guide pos="2880"/>
      </p:guideLst>
    </p:cSldViewPr>
  </p:slideViewPr>
  <p:notesTextViewPr>
    <p:cViewPr>
      <p:scale>
        <a:sx n="1" d="1"/>
        <a:sy n="1" d="1"/>
      </p:scale>
      <p:origin x="0" y="0"/>
    </p:cViewPr>
  </p:notesTextViewPr>
  <p:sorterViewPr>
    <p:cViewPr>
      <p:scale>
        <a:sx n="76" d="100"/>
        <a:sy n="76" d="100"/>
      </p:scale>
      <p:origin x="0" y="-10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29.wmf"/><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10/31/2021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10/31/2021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hydrodynamics which is presented in Chapter 9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405203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example of irrotational flow of an incompressible fluid.    In this case the fluid is flowing uniformly along the z axis.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1522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imagine the there is a log  that distorts the flow.    Here the long axis of the log is in the direction perpendicular to the screen.    At the boundary of the log, the radial velocity is 0.</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905395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and solving the boundary value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6231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8944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solution and simplified behavior far from the log.</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7058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39788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83627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more complicated situation where there is a pressure gradient and applied potential.    Specializing to the case of irrotational flow and arriving at the Bernoulli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56969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891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18 is due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796123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generalizing this result to a possibly compressible fluid under the  condition of zero heat transfer (isentropic).</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4247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need to introduce the so called first law of thermodynamics.   This condition finds a general expression for ratio of the pressure and density in terms of the density derivative of the internal energy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9200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rearranged in terms of the gradient of the pressure divided by the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993275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arrive at a Bernoulli relation for irrotational flow of an isentropic material.</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070656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429081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75653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Resuming our discussion of Newton’s equations for fluids.    For reference, this approach is named for Euler and is based on the continuous fluid being represented within an infinitesimal volume.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8306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infinitesimal volume moves from t to t’, the spatial position moves from r to </a:t>
            </a:r>
            <a:r>
              <a:rPr lang="en-US" dirty="0" err="1"/>
              <a:t>r+v</a:t>
            </a:r>
            <a:r>
              <a:rPr lang="en-US" dirty="0"/>
              <a:t> </a:t>
            </a:r>
            <a:r>
              <a:rPr lang="en-US" dirty="0">
                <a:latin typeface="Symbol" panose="05050102010706020507" pitchFamily="18" charset="2"/>
              </a:rPr>
              <a:t>d</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74110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1299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22688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7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aspect of the fluid is the continuity equation.    This simplifies to a velocity field which has zero divergence.</a:t>
            </a:r>
          </a:p>
          <a:p>
            <a:r>
              <a:rPr lang="en-US" dirty="0"/>
              <a:t>For irrotational flow the velocity field has zero curl and therefore can be written in terms of the velocity potential.   Irrotational flow of an incompressible fluid satisfies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93840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11/01/2021</a:t>
            </a:r>
            <a:endParaRPr lang="en-US" dirty="0"/>
          </a:p>
        </p:txBody>
      </p:sp>
      <p:sp>
        <p:nvSpPr>
          <p:cNvPr id="8" name="Footer Placeholder 7"/>
          <p:cNvSpPr>
            <a:spLocks noGrp="1"/>
          </p:cNvSpPr>
          <p:nvPr>
            <p:ph type="ftr" sz="quarter" idx="11"/>
          </p:nvPr>
        </p:nvSpPr>
        <p:spPr/>
        <p:txBody>
          <a:bodyPr/>
          <a:lstStyle/>
          <a:p>
            <a:r>
              <a:rPr lang="en-US"/>
              <a:t>PHY 711  Fall 2021 --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11/01/2021</a:t>
            </a:r>
            <a:endParaRPr lang="en-US" dirty="0"/>
          </a:p>
        </p:txBody>
      </p:sp>
      <p:sp>
        <p:nvSpPr>
          <p:cNvPr id="4" name="Footer Placeholder 3"/>
          <p:cNvSpPr>
            <a:spLocks noGrp="1"/>
          </p:cNvSpPr>
          <p:nvPr>
            <p:ph type="ftr" sz="quarter" idx="11"/>
          </p:nvPr>
        </p:nvSpPr>
        <p:spPr/>
        <p:txBody>
          <a:bodyPr/>
          <a:lstStyle/>
          <a:p>
            <a:r>
              <a:rPr lang="en-US"/>
              <a:t>PHY 711  Fall 2021 --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4.bin"/><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8.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27.wmf"/><Relationship Id="rId4" Type="http://schemas.openxmlformats.org/officeDocument/2006/relationships/oleObject" Target="../embeddings/oleObject25.bin"/><Relationship Id="rId9" Type="http://schemas.openxmlformats.org/officeDocument/2006/relationships/image" Target="../media/image29.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1.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0.bin"/><Relationship Id="rId5" Type="http://schemas.openxmlformats.org/officeDocument/2006/relationships/image" Target="../media/image31.wmf"/><Relationship Id="rId4" Type="http://schemas.openxmlformats.org/officeDocument/2006/relationships/oleObject" Target="../embeddings/oleObject29.bin"/><Relationship Id="rId9" Type="http://schemas.openxmlformats.org/officeDocument/2006/relationships/image" Target="../media/image32.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3.bin"/><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5.wmf"/><Relationship Id="rId4" Type="http://schemas.openxmlformats.org/officeDocument/2006/relationships/oleObject" Target="../embeddings/oleObject34.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4.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6.bin"/><Relationship Id="rId5" Type="http://schemas.openxmlformats.org/officeDocument/2006/relationships/image" Target="../media/image36.wmf"/><Relationship Id="rId4" Type="http://schemas.openxmlformats.org/officeDocument/2006/relationships/oleObject" Target="../embeddings/oleObject35.bin"/><Relationship Id="rId9" Type="http://schemas.openxmlformats.org/officeDocument/2006/relationships/image" Target="../media/image38.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9.bin"/><Relationship Id="rId5" Type="http://schemas.openxmlformats.org/officeDocument/2006/relationships/image" Target="../media/image39.wmf"/><Relationship Id="rId4" Type="http://schemas.openxmlformats.org/officeDocument/2006/relationships/oleObject" Target="../embeddings/oleObject38.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28 -- Chap. 9 in F &amp; W</a:t>
            </a:r>
          </a:p>
          <a:p>
            <a:pPr marL="457200" lvl="2" algn="ctr">
              <a:spcBef>
                <a:spcPct val="50000"/>
              </a:spcBef>
            </a:pPr>
            <a:r>
              <a:rPr lang="en-US" sz="3200" b="1" dirty="0">
                <a:solidFill>
                  <a:schemeClr val="folHlink"/>
                </a:solidFill>
              </a:rPr>
              <a:t>Introduction to hydrodynamics </a:t>
            </a:r>
          </a:p>
          <a:p>
            <a:pPr marL="1428750" lvl="3" indent="-514350">
              <a:spcBef>
                <a:spcPct val="50000"/>
              </a:spcBef>
              <a:buAutoNum type="arabicPeriod"/>
            </a:pPr>
            <a:r>
              <a:rPr lang="en-US" sz="2400" b="1" dirty="0">
                <a:solidFill>
                  <a:schemeClr val="folHlink"/>
                </a:solidFill>
              </a:rPr>
              <a:t>Newton’s laws for fluids and the continuity equation</a:t>
            </a:r>
          </a:p>
          <a:p>
            <a:pPr marL="1428750" lvl="3" indent="-514350">
              <a:spcBef>
                <a:spcPct val="50000"/>
              </a:spcBef>
              <a:buAutoNum type="arabicPeriod"/>
            </a:pPr>
            <a:r>
              <a:rPr lang="en-US" sz="2400" b="1" dirty="0">
                <a:solidFill>
                  <a:schemeClr val="folHlink"/>
                </a:solidFill>
              </a:rPr>
              <a:t>Irrotational and incompressible fluids</a:t>
            </a:r>
          </a:p>
          <a:p>
            <a:pPr marL="1428750" lvl="3" indent="-514350">
              <a:spcBef>
                <a:spcPct val="50000"/>
              </a:spcBef>
              <a:buAutoNum type="arabicPeriod"/>
            </a:pPr>
            <a:r>
              <a:rPr lang="en-US" sz="2400" b="1" dirty="0">
                <a:solidFill>
                  <a:schemeClr val="folHlink"/>
                </a:solidFill>
              </a:rPr>
              <a:t>Irrotational and isentropic fluids</a:t>
            </a:r>
          </a:p>
          <a:p>
            <a:pPr marL="1428750" lvl="3" indent="-514350">
              <a:spcBef>
                <a:spcPct val="50000"/>
              </a:spcBef>
              <a:buAutoNum type="arabicPeriod"/>
            </a:pPr>
            <a:r>
              <a:rPr lang="en-US" sz="2400" b="1" dirty="0">
                <a:solidFill>
                  <a:schemeClr val="folHlink"/>
                </a:solidFill>
              </a:rPr>
              <a:t>Approximate solutions in the linear limit – next time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5A66F-ED39-4EB1-9DF2-AFB5DBC9F289}"/>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4C991E7-7959-499B-87FB-286DE016E726}"/>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3D82399-E021-4A6D-9167-141524B26857}"/>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4DBEABEC-454A-424F-826F-4958FC0E9DB6}"/>
              </a:ext>
            </a:extLst>
          </p:cNvPr>
          <p:cNvSpPr txBox="1"/>
          <p:nvPr/>
        </p:nvSpPr>
        <p:spPr>
          <a:xfrm>
            <a:off x="228600" y="381000"/>
            <a:ext cx="7924800" cy="461665"/>
          </a:xfrm>
          <a:prstGeom prst="rect">
            <a:avLst/>
          </a:prstGeom>
          <a:noFill/>
        </p:spPr>
        <p:txBody>
          <a:bodyPr wrap="square" rtlCol="0">
            <a:spAutoFit/>
          </a:bodyPr>
          <a:lstStyle/>
          <a:p>
            <a:r>
              <a:rPr lang="en-US" sz="2400" dirty="0">
                <a:latin typeface="+mj-lt"/>
              </a:rPr>
              <a:t>Checking --</a:t>
            </a:r>
          </a:p>
        </p:txBody>
      </p:sp>
      <p:graphicFrame>
        <p:nvGraphicFramePr>
          <p:cNvPr id="6" name="Object 5">
            <a:extLst>
              <a:ext uri="{FF2B5EF4-FFF2-40B4-BE49-F238E27FC236}">
                <a16:creationId xmlns:a16="http://schemas.microsoft.com/office/drawing/2014/main" id="{AB2BF44F-CAF1-4D19-9F0E-C8377DE6C46A}"/>
              </a:ext>
            </a:extLst>
          </p:cNvPr>
          <p:cNvGraphicFramePr>
            <a:graphicFrameLocks noChangeAspect="1"/>
          </p:cNvGraphicFramePr>
          <p:nvPr>
            <p:extLst>
              <p:ext uri="{D42A27DB-BD31-4B8C-83A1-F6EECF244321}">
                <p14:modId xmlns:p14="http://schemas.microsoft.com/office/powerpoint/2010/main" val="114820657"/>
              </p:ext>
            </p:extLst>
          </p:nvPr>
        </p:nvGraphicFramePr>
        <p:xfrm>
          <a:off x="207717" y="1298871"/>
          <a:ext cx="8728566" cy="2395537"/>
        </p:xfrm>
        <a:graphic>
          <a:graphicData uri="http://schemas.openxmlformats.org/presentationml/2006/ole">
            <mc:AlternateContent xmlns:mc="http://schemas.openxmlformats.org/markup-compatibility/2006">
              <mc:Choice xmlns:v="urn:schemas-microsoft-com:vml" Requires="v">
                <p:oleObj spid="_x0000_s316430" name="Equation" r:id="rId4" imgW="4025880" imgH="1104840" progId="Equation.DSMT4">
                  <p:embed/>
                </p:oleObj>
              </mc:Choice>
              <mc:Fallback>
                <p:oleObj name="Equation" r:id="rId4" imgW="4025880" imgH="1104840" progId="Equation.DSMT4">
                  <p:embed/>
                  <p:pic>
                    <p:nvPicPr>
                      <p:cNvPr id="0" name=""/>
                      <p:cNvPicPr/>
                      <p:nvPr/>
                    </p:nvPicPr>
                    <p:blipFill>
                      <a:blip r:embed="rId5"/>
                      <a:stretch>
                        <a:fillRect/>
                      </a:stretch>
                    </p:blipFill>
                    <p:spPr>
                      <a:xfrm>
                        <a:off x="207717" y="1298871"/>
                        <a:ext cx="8728566" cy="2395537"/>
                      </a:xfrm>
                      <a:prstGeom prst="rect">
                        <a:avLst/>
                      </a:prstGeom>
                    </p:spPr>
                  </p:pic>
                </p:oleObj>
              </mc:Fallback>
            </mc:AlternateContent>
          </a:graphicData>
        </a:graphic>
      </p:graphicFrame>
    </p:spTree>
    <p:extLst>
      <p:ext uri="{BB962C8B-B14F-4D97-AF65-F5344CB8AC3E}">
        <p14:creationId xmlns:p14="http://schemas.microsoft.com/office/powerpoint/2010/main" val="60352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533400" y="304800"/>
            <a:ext cx="7315200" cy="461665"/>
          </a:xfrm>
          <a:prstGeom prst="rect">
            <a:avLst/>
          </a:prstGeom>
          <a:noFill/>
        </p:spPr>
        <p:txBody>
          <a:bodyPr wrap="square" rtlCol="0">
            <a:spAutoFit/>
          </a:bodyPr>
          <a:lstStyle/>
          <a:p>
            <a:r>
              <a:rPr lang="en-US" sz="2400" dirty="0">
                <a:latin typeface="+mj-lt"/>
              </a:rPr>
              <a:t>Example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spid="_x0000_s286888" name="数式" r:id="rId4" imgW="1384200" imgH="685800" progId="Equation.3">
                  <p:embed/>
                </p:oleObj>
              </mc:Choice>
              <mc:Fallback>
                <p:oleObj name="数式" r:id="rId4" imgW="1384200" imgH="685800" progId="Equation.3">
                  <p:embed/>
                  <p:pic>
                    <p:nvPicPr>
                      <p:cNvPr id="0" name=""/>
                      <p:cNvPicPr>
                        <a:picLocks noChangeAspect="1" noChangeArrowheads="1"/>
                      </p:cNvPicPr>
                      <p:nvPr/>
                    </p:nvPicPr>
                    <p:blipFill>
                      <a:blip r:embed="rId5"/>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spid="_x0000_s286889" name="数式" r:id="rId6" imgW="1130040" imgH="672840" progId="Equation.3">
                  <p:embed/>
                </p:oleObj>
              </mc:Choice>
              <mc:Fallback>
                <p:oleObj name="数式" r:id="rId6" imgW="1130040" imgH="672840" progId="Equation.3">
                  <p:embed/>
                  <p:pic>
                    <p:nvPicPr>
                      <p:cNvPr id="0" name=""/>
                      <p:cNvPicPr>
                        <a:picLocks noChangeAspect="1" noChangeArrowheads="1"/>
                      </p:cNvPicPr>
                      <p:nvPr/>
                    </p:nvPicPr>
                    <p:blipFill>
                      <a:blip r:embed="rId7"/>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spid="_x0000_s287829" name="数式" r:id="rId4" imgW="685800" imgH="685800" progId="Equation.3">
                  <p:embed/>
                </p:oleObj>
              </mc:Choice>
              <mc:Fallback>
                <p:oleObj name="数式" r:id="rId4" imgW="685800" imgH="685800" progId="Equation.3">
                  <p:embed/>
                  <p:pic>
                    <p:nvPicPr>
                      <p:cNvPr id="0" name=""/>
                      <p:cNvPicPr>
                        <a:picLocks noChangeAspect="1" noChangeArrowheads="1"/>
                      </p:cNvPicPr>
                      <p:nvPr/>
                    </p:nvPicPr>
                    <p:blipFill>
                      <a:blip r:embed="rId5"/>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spid="_x0000_s288936" name="数式" r:id="rId4" imgW="3543120" imgH="901440" progId="Equation.3">
                  <p:embed/>
                </p:oleObj>
              </mc:Choice>
              <mc:Fallback>
                <p:oleObj name="数式" r:id="rId4" imgW="3543120" imgH="901440" progId="Equation.3">
                  <p:embed/>
                  <p:pic>
                    <p:nvPicPr>
                      <p:cNvPr id="0" name=""/>
                      <p:cNvPicPr>
                        <a:picLocks noChangeAspect="1" noChangeArrowheads="1"/>
                      </p:cNvPicPr>
                      <p:nvPr/>
                    </p:nvPicPr>
                    <p:blipFill>
                      <a:blip r:embed="rId5"/>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spid="_x0000_s288937" name="数式" r:id="rId6" imgW="3797280" imgH="1752480" progId="Equation.3">
                  <p:embed/>
                </p:oleObj>
              </mc:Choice>
              <mc:Fallback>
                <p:oleObj name="数式" r:id="rId6" imgW="3797280" imgH="1752480" progId="Equation.3">
                  <p:embed/>
                  <p:pic>
                    <p:nvPicPr>
                      <p:cNvPr id="0" name=""/>
                      <p:cNvPicPr>
                        <a:picLocks noChangeAspect="1" noChangeArrowheads="1"/>
                      </p:cNvPicPr>
                      <p:nvPr/>
                    </p:nvPicPr>
                    <p:blipFill>
                      <a:blip r:embed="rId7"/>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spid="_x0000_s289960" name="数式" r:id="rId4" imgW="2869920" imgH="1015920" progId="Equation.3">
                  <p:embed/>
                </p:oleObj>
              </mc:Choice>
              <mc:Fallback>
                <p:oleObj name="数式" r:id="rId4" imgW="2869920" imgH="1015920" progId="Equation.3">
                  <p:embed/>
                  <p:pic>
                    <p:nvPicPr>
                      <p:cNvPr id="0" name=""/>
                      <p:cNvPicPr>
                        <a:picLocks noChangeAspect="1" noChangeArrowheads="1"/>
                      </p:cNvPicPr>
                      <p:nvPr/>
                    </p:nvPicPr>
                    <p:blipFill>
                      <a:blip r:embed="rId5"/>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08454155"/>
              </p:ext>
            </p:extLst>
          </p:nvPr>
        </p:nvGraphicFramePr>
        <p:xfrm>
          <a:off x="609600" y="2500313"/>
          <a:ext cx="5946775" cy="3697287"/>
        </p:xfrm>
        <a:graphic>
          <a:graphicData uri="http://schemas.openxmlformats.org/presentationml/2006/ole">
            <mc:AlternateContent xmlns:mc="http://schemas.openxmlformats.org/markup-compatibility/2006">
              <mc:Choice xmlns:v="urn:schemas-microsoft-com:vml" Requires="v">
                <p:oleObj spid="_x0000_s289961" name="数式" r:id="rId6" imgW="2489040" imgH="1562040" progId="Equation.3">
                  <p:embed/>
                </p:oleObj>
              </mc:Choice>
              <mc:Fallback>
                <p:oleObj name="数式" r:id="rId6" imgW="2489040" imgH="1562040" progId="Equation.3">
                  <p:embed/>
                  <p:pic>
                    <p:nvPicPr>
                      <p:cNvPr id="0" name=""/>
                      <p:cNvPicPr>
                        <a:picLocks noChangeAspect="1" noChangeArrowheads="1"/>
                      </p:cNvPicPr>
                      <p:nvPr/>
                    </p:nvPicPr>
                    <p:blipFill>
                      <a:blip r:embed="rId7"/>
                      <a:srcRect/>
                      <a:stretch>
                        <a:fillRect/>
                      </a:stretch>
                    </p:blipFill>
                    <p:spPr bwMode="auto">
                      <a:xfrm>
                        <a:off x="609600" y="2500313"/>
                        <a:ext cx="5946775"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4000861"/>
              </p:ext>
            </p:extLst>
          </p:nvPr>
        </p:nvGraphicFramePr>
        <p:xfrm>
          <a:off x="393700" y="46752"/>
          <a:ext cx="4840288" cy="3596055"/>
        </p:xfrm>
        <a:graphic>
          <a:graphicData uri="http://schemas.openxmlformats.org/presentationml/2006/ole">
            <mc:AlternateContent xmlns:mc="http://schemas.openxmlformats.org/markup-compatibility/2006">
              <mc:Choice xmlns:v="urn:schemas-microsoft-com:vml" Requires="v">
                <p:oleObj spid="_x0000_s290987" name="Equation" r:id="rId4" imgW="2895480" imgH="2171520" progId="Equation.DSMT4">
                  <p:embed/>
                </p:oleObj>
              </mc:Choice>
              <mc:Fallback>
                <p:oleObj name="Equation" r:id="rId4" imgW="2895480" imgH="2171520" progId="Equation.DSMT4">
                  <p:embed/>
                  <p:pic>
                    <p:nvPicPr>
                      <p:cNvPr id="0" name=""/>
                      <p:cNvPicPr>
                        <a:picLocks noChangeAspect="1" noChangeArrowheads="1"/>
                      </p:cNvPicPr>
                      <p:nvPr/>
                    </p:nvPicPr>
                    <p:blipFill>
                      <a:blip r:embed="rId5"/>
                      <a:srcRect/>
                      <a:stretch>
                        <a:fillRect/>
                      </a:stretch>
                    </p:blipFill>
                    <p:spPr bwMode="auto">
                      <a:xfrm>
                        <a:off x="393700" y="46752"/>
                        <a:ext cx="4840288" cy="3596055"/>
                      </a:xfrm>
                      <a:prstGeom prst="rect">
                        <a:avLst/>
                      </a:prstGeom>
                      <a:noFill/>
                      <a:ln>
                        <a:noFill/>
                      </a:ln>
                    </p:spPr>
                  </p:pic>
                </p:oleObj>
              </mc:Fallback>
            </mc:AlternateContent>
          </a:graphicData>
        </a:graphic>
      </p:graphicFrame>
      <p:sp>
        <p:nvSpPr>
          <p:cNvPr id="7" name="Oval 6">
            <a:extLst>
              <a:ext uri="{FF2B5EF4-FFF2-40B4-BE49-F238E27FC236}">
                <a16:creationId xmlns:a16="http://schemas.microsoft.com/office/drawing/2014/main" id="{4C16AE86-D2D0-4AB7-B39C-666C44868A18}"/>
              </a:ext>
            </a:extLst>
          </p:cNvPr>
          <p:cNvSpPr/>
          <p:nvPr/>
        </p:nvSpPr>
        <p:spPr>
          <a:xfrm>
            <a:off x="2362200" y="48745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001D2E9-9359-4B92-9D99-ED449DDF5B47}"/>
              </a:ext>
            </a:extLst>
          </p:cNvPr>
          <p:cNvGrpSpPr/>
          <p:nvPr/>
        </p:nvGrpSpPr>
        <p:grpSpPr>
          <a:xfrm>
            <a:off x="914400" y="4567535"/>
            <a:ext cx="1066800" cy="1223665"/>
            <a:chOff x="914400" y="1290935"/>
            <a:chExt cx="1066800" cy="1223665"/>
          </a:xfrm>
        </p:grpSpPr>
        <p:cxnSp>
          <p:nvCxnSpPr>
            <p:cNvPr id="9" name="Straight Arrow Connector 8">
              <a:extLst>
                <a:ext uri="{FF2B5EF4-FFF2-40B4-BE49-F238E27FC236}">
                  <a16:creationId xmlns:a16="http://schemas.microsoft.com/office/drawing/2014/main" id="{238C82A3-0B2A-4A5D-9090-E3EED0A6FD20}"/>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BA59650-7CF0-4B76-AB8B-FA05BAFC60BA}"/>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F87B76A-E25C-4100-8A2C-306281BF18B8}"/>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D7079CF-00D9-4E1C-AC45-AF24D425A2FF}"/>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C1A66D-C514-4092-8E5E-4AC9544517EC}"/>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4680B2A-AAFB-41CD-AD4D-E1F1488C023B}"/>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5" name="TextBox 14">
              <a:extLst>
                <a:ext uri="{FF2B5EF4-FFF2-40B4-BE49-F238E27FC236}">
                  <a16:creationId xmlns:a16="http://schemas.microsoft.com/office/drawing/2014/main" id="{1BC47B85-D98A-4FA2-A814-8FBB37EA6E89}"/>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a:extLst>
              <a:ext uri="{FF2B5EF4-FFF2-40B4-BE49-F238E27FC236}">
                <a16:creationId xmlns:a16="http://schemas.microsoft.com/office/drawing/2014/main" id="{096ECE96-6399-40DB-8068-E6EBBDD31645}"/>
              </a:ext>
            </a:extLst>
          </p:cNvPr>
          <p:cNvGrpSpPr/>
          <p:nvPr/>
        </p:nvGrpSpPr>
        <p:grpSpPr>
          <a:xfrm>
            <a:off x="7239000" y="4796135"/>
            <a:ext cx="1066800" cy="1223665"/>
            <a:chOff x="914400" y="1290935"/>
            <a:chExt cx="1066800" cy="1223665"/>
          </a:xfrm>
        </p:grpSpPr>
        <p:cxnSp>
          <p:nvCxnSpPr>
            <p:cNvPr id="17" name="Straight Arrow Connector 16">
              <a:extLst>
                <a:ext uri="{FF2B5EF4-FFF2-40B4-BE49-F238E27FC236}">
                  <a16:creationId xmlns:a16="http://schemas.microsoft.com/office/drawing/2014/main" id="{63C9006F-DEAB-416A-A238-3D3603C50648}"/>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EB3E98D-9267-4B48-8090-289468A2158B}"/>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3A89BDA-584A-40C5-A078-5A9B021BAAB0}"/>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071675-5D7E-470C-B4F9-4E460E64D2CB}"/>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3EFEE9-B39C-4DD6-84FC-134374848853}"/>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B66DA1-8C7B-4136-A2D4-2779A54E18C0}"/>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a:extLst>
                <a:ext uri="{FF2B5EF4-FFF2-40B4-BE49-F238E27FC236}">
                  <a16:creationId xmlns:a16="http://schemas.microsoft.com/office/drawing/2014/main" id="{9546C1C4-AE5F-430B-8356-88BF6413278B}"/>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cxnSp>
        <p:nvCxnSpPr>
          <p:cNvPr id="24" name="Straight Arrow Connector 23">
            <a:extLst>
              <a:ext uri="{FF2B5EF4-FFF2-40B4-BE49-F238E27FC236}">
                <a16:creationId xmlns:a16="http://schemas.microsoft.com/office/drawing/2014/main" id="{91F89FFE-94EA-4F58-863D-B3F2B112A829}"/>
              </a:ext>
            </a:extLst>
          </p:cNvPr>
          <p:cNvCxnSpPr/>
          <p:nvPr/>
        </p:nvCxnSpPr>
        <p:spPr>
          <a:xfrm flipV="1">
            <a:off x="2895600" y="42672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6C73481-2D3A-4BD4-A116-BA6DE82A508A}"/>
              </a:ext>
            </a:extLst>
          </p:cNvPr>
          <p:cNvSpPr txBox="1"/>
          <p:nvPr/>
        </p:nvSpPr>
        <p:spPr>
          <a:xfrm>
            <a:off x="2971800" y="4191000"/>
            <a:ext cx="457200" cy="461665"/>
          </a:xfrm>
          <a:prstGeom prst="rect">
            <a:avLst/>
          </a:prstGeom>
          <a:noFill/>
        </p:spPr>
        <p:txBody>
          <a:bodyPr wrap="square" rtlCol="0">
            <a:spAutoFit/>
          </a:bodyPr>
          <a:lstStyle/>
          <a:p>
            <a:r>
              <a:rPr lang="en-US" sz="2400" b="1" dirty="0">
                <a:latin typeface="+mj-lt"/>
              </a:rPr>
              <a:t>^</a:t>
            </a:r>
          </a:p>
        </p:txBody>
      </p:sp>
      <p:sp>
        <p:nvSpPr>
          <p:cNvPr id="26" name="TextBox 25">
            <a:extLst>
              <a:ext uri="{FF2B5EF4-FFF2-40B4-BE49-F238E27FC236}">
                <a16:creationId xmlns:a16="http://schemas.microsoft.com/office/drawing/2014/main" id="{9A2DF11E-29D7-4E9E-BA5A-28F85512DD09}"/>
              </a:ext>
            </a:extLst>
          </p:cNvPr>
          <p:cNvSpPr txBox="1"/>
          <p:nvPr/>
        </p:nvSpPr>
        <p:spPr>
          <a:xfrm>
            <a:off x="2971800" y="4343400"/>
            <a:ext cx="533400" cy="457200"/>
          </a:xfrm>
          <a:prstGeom prst="rect">
            <a:avLst/>
          </a:prstGeom>
          <a:noFill/>
        </p:spPr>
        <p:txBody>
          <a:bodyPr wrap="square" rtlCol="0">
            <a:spAutoFit/>
          </a:bodyPr>
          <a:lstStyle/>
          <a:p>
            <a:r>
              <a:rPr lang="en-US" sz="2400" b="1" dirty="0">
                <a:latin typeface="+mj-lt"/>
              </a:rPr>
              <a:t>X</a:t>
            </a:r>
          </a:p>
        </p:txBody>
      </p:sp>
      <p:cxnSp>
        <p:nvCxnSpPr>
          <p:cNvPr id="27" name="Straight Arrow Connector 26">
            <a:extLst>
              <a:ext uri="{FF2B5EF4-FFF2-40B4-BE49-F238E27FC236}">
                <a16:creationId xmlns:a16="http://schemas.microsoft.com/office/drawing/2014/main" id="{35909E1B-D243-4ACB-8129-245C1E7218CB}"/>
              </a:ext>
            </a:extLst>
          </p:cNvPr>
          <p:cNvCxnSpPr/>
          <p:nvPr/>
        </p:nvCxnSpPr>
        <p:spPr>
          <a:xfrm>
            <a:off x="2895600" y="54737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6DFB52-AC53-4B62-A94D-DE9BFD7548A3}"/>
              </a:ext>
            </a:extLst>
          </p:cNvPr>
          <p:cNvSpPr txBox="1"/>
          <p:nvPr/>
        </p:nvSpPr>
        <p:spPr>
          <a:xfrm>
            <a:off x="4343400" y="5105400"/>
            <a:ext cx="457200" cy="461665"/>
          </a:xfrm>
          <a:prstGeom prst="rect">
            <a:avLst/>
          </a:prstGeom>
          <a:noFill/>
        </p:spPr>
        <p:txBody>
          <a:bodyPr wrap="square" rtlCol="0">
            <a:spAutoFit/>
          </a:bodyPr>
          <a:lstStyle/>
          <a:p>
            <a:r>
              <a:rPr lang="en-US" sz="2400" b="1" dirty="0">
                <a:latin typeface="+mj-lt"/>
              </a:rPr>
              <a:t>^</a:t>
            </a:r>
          </a:p>
        </p:txBody>
      </p:sp>
      <p:sp>
        <p:nvSpPr>
          <p:cNvPr id="29" name="TextBox 28">
            <a:extLst>
              <a:ext uri="{FF2B5EF4-FFF2-40B4-BE49-F238E27FC236}">
                <a16:creationId xmlns:a16="http://schemas.microsoft.com/office/drawing/2014/main" id="{F5072901-6096-4871-97E5-ED245289A36E}"/>
              </a:ext>
            </a:extLst>
          </p:cNvPr>
          <p:cNvSpPr txBox="1"/>
          <p:nvPr/>
        </p:nvSpPr>
        <p:spPr>
          <a:xfrm>
            <a:off x="4343400" y="5257800"/>
            <a:ext cx="533400" cy="457200"/>
          </a:xfrm>
          <a:prstGeom prst="rect">
            <a:avLst/>
          </a:prstGeom>
          <a:noFill/>
        </p:spPr>
        <p:txBody>
          <a:bodyPr wrap="square" rtlCol="0">
            <a:spAutoFit/>
          </a:bodyPr>
          <a:lstStyle/>
          <a:p>
            <a:r>
              <a:rPr lang="en-US" sz="2400" b="1" dirty="0">
                <a:latin typeface="+mj-lt"/>
              </a:rPr>
              <a:t>Z</a:t>
            </a:r>
          </a:p>
        </p:txBody>
      </p:sp>
      <p:cxnSp>
        <p:nvCxnSpPr>
          <p:cNvPr id="30" name="Straight Arrow Connector 29">
            <a:extLst>
              <a:ext uri="{FF2B5EF4-FFF2-40B4-BE49-F238E27FC236}">
                <a16:creationId xmlns:a16="http://schemas.microsoft.com/office/drawing/2014/main" id="{FA1B0B75-850C-4008-9397-37453FB5AE5B}"/>
              </a:ext>
            </a:extLst>
          </p:cNvPr>
          <p:cNvCxnSpPr>
            <a:endCxn id="7" idx="7"/>
          </p:cNvCxnSpPr>
          <p:nvPr/>
        </p:nvCxnSpPr>
        <p:spPr>
          <a:xfrm flipV="1">
            <a:off x="2895600" y="50419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CCFAC8-1806-43F6-8EF5-1030C3185EF8}"/>
              </a:ext>
            </a:extLst>
          </p:cNvPr>
          <p:cNvSpPr txBox="1"/>
          <p:nvPr/>
        </p:nvSpPr>
        <p:spPr>
          <a:xfrm>
            <a:off x="3200400" y="4724400"/>
            <a:ext cx="1295400" cy="461665"/>
          </a:xfrm>
          <a:prstGeom prst="rect">
            <a:avLst/>
          </a:prstGeom>
          <a:noFill/>
        </p:spPr>
        <p:txBody>
          <a:bodyPr wrap="square" rtlCol="0">
            <a:spAutoFit/>
          </a:bodyPr>
          <a:lstStyle/>
          <a:p>
            <a:r>
              <a:rPr lang="en-US" sz="2400" i="1" dirty="0">
                <a:latin typeface="+mj-lt"/>
              </a:rPr>
              <a:t>r=a</a:t>
            </a:r>
          </a:p>
        </p:txBody>
      </p:sp>
      <p:sp>
        <p:nvSpPr>
          <p:cNvPr id="32" name="TextBox 31">
            <a:extLst>
              <a:ext uri="{FF2B5EF4-FFF2-40B4-BE49-F238E27FC236}">
                <a16:creationId xmlns:a16="http://schemas.microsoft.com/office/drawing/2014/main" id="{52680A25-A688-4CAA-B207-344C8C83075D}"/>
              </a:ext>
            </a:extLst>
          </p:cNvPr>
          <p:cNvSpPr txBox="1"/>
          <p:nvPr/>
        </p:nvSpPr>
        <p:spPr>
          <a:xfrm>
            <a:off x="3124200" y="5029200"/>
            <a:ext cx="914400" cy="461665"/>
          </a:xfrm>
          <a:prstGeom prst="rect">
            <a:avLst/>
          </a:prstGeom>
          <a:noFill/>
        </p:spPr>
        <p:txBody>
          <a:bodyPr wrap="square" rtlCol="0">
            <a:spAutoFit/>
          </a:bodyPr>
          <a:lstStyle/>
          <a:p>
            <a:r>
              <a:rPr lang="en-US" sz="2400" b="1" dirty="0">
                <a:latin typeface="Symbol" pitchFamily="18" charset="2"/>
              </a:rPr>
              <a:t>q</a:t>
            </a:r>
          </a:p>
        </p:txBody>
      </p:sp>
      <p:graphicFrame>
        <p:nvGraphicFramePr>
          <p:cNvPr id="33" name="Object 32">
            <a:extLst>
              <a:ext uri="{FF2B5EF4-FFF2-40B4-BE49-F238E27FC236}">
                <a16:creationId xmlns:a16="http://schemas.microsoft.com/office/drawing/2014/main" id="{CC1FC8EF-A523-4CB5-A41E-34570F9DD787}"/>
              </a:ext>
            </a:extLst>
          </p:cNvPr>
          <p:cNvGraphicFramePr>
            <a:graphicFrameLocks noChangeAspect="1"/>
          </p:cNvGraphicFramePr>
          <p:nvPr>
            <p:extLst>
              <p:ext uri="{D42A27DB-BD31-4B8C-83A1-F6EECF244321}">
                <p14:modId xmlns:p14="http://schemas.microsoft.com/office/powerpoint/2010/main" val="2645883378"/>
              </p:ext>
            </p:extLst>
          </p:nvPr>
        </p:nvGraphicFramePr>
        <p:xfrm>
          <a:off x="5233988" y="3431915"/>
          <a:ext cx="3691580" cy="922895"/>
        </p:xfrm>
        <a:graphic>
          <a:graphicData uri="http://schemas.openxmlformats.org/presentationml/2006/ole">
            <mc:AlternateContent xmlns:mc="http://schemas.openxmlformats.org/markup-compatibility/2006">
              <mc:Choice xmlns:v="urn:schemas-microsoft-com:vml" Requires="v">
                <p:oleObj spid="_x0000_s290988" name="Equation" r:id="rId6" imgW="1828800" imgH="457200" progId="Equation.DSMT4">
                  <p:embed/>
                </p:oleObj>
              </mc:Choice>
              <mc:Fallback>
                <p:oleObj name="Equation" r:id="rId6" imgW="1828800" imgH="457200" progId="Equation.DSMT4">
                  <p:embed/>
                  <p:pic>
                    <p:nvPicPr>
                      <p:cNvPr id="0" name=""/>
                      <p:cNvPicPr/>
                      <p:nvPr/>
                    </p:nvPicPr>
                    <p:blipFill>
                      <a:blip r:embed="rId7"/>
                      <a:stretch>
                        <a:fillRect/>
                      </a:stretch>
                    </p:blipFill>
                    <p:spPr>
                      <a:xfrm>
                        <a:off x="5233988" y="3431915"/>
                        <a:ext cx="3691580" cy="922895"/>
                      </a:xfrm>
                      <a:prstGeom prst="rect">
                        <a:avLst/>
                      </a:prstGeom>
                    </p:spPr>
                  </p:pic>
                </p:oleObj>
              </mc:Fallback>
            </mc:AlternateContent>
          </a:graphicData>
        </a:graphic>
      </p:graphicFrame>
    </p:spTree>
    <p:extLst>
      <p:ext uri="{BB962C8B-B14F-4D97-AF65-F5344CB8AC3E}">
        <p14:creationId xmlns:p14="http://schemas.microsoft.com/office/powerpoint/2010/main" val="77292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C12F-0238-41A0-BB72-BA798C130B8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AFCC0FE-2089-4ADA-AFC5-71338BD34329}"/>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B2AABD10-EBE1-43A2-9B5E-CA48305DCC18}"/>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A9EA54DC-EBD3-47AE-BA67-83116D2A5107}"/>
              </a:ext>
            </a:extLst>
          </p:cNvPr>
          <p:cNvGraphicFramePr>
            <a:graphicFrameLocks noChangeAspect="1"/>
          </p:cNvGraphicFramePr>
          <p:nvPr>
            <p:extLst>
              <p:ext uri="{D42A27DB-BD31-4B8C-83A1-F6EECF244321}">
                <p14:modId xmlns:p14="http://schemas.microsoft.com/office/powerpoint/2010/main" val="3168410172"/>
              </p:ext>
            </p:extLst>
          </p:nvPr>
        </p:nvGraphicFramePr>
        <p:xfrm>
          <a:off x="575310" y="1219200"/>
          <a:ext cx="8149590" cy="1752600"/>
        </p:xfrm>
        <a:graphic>
          <a:graphicData uri="http://schemas.openxmlformats.org/presentationml/2006/ole">
            <mc:AlternateContent xmlns:mc="http://schemas.openxmlformats.org/markup-compatibility/2006">
              <mc:Choice xmlns:v="urn:schemas-microsoft-com:vml" Requires="v">
                <p:oleObj spid="_x0000_s312348" name="Equation" r:id="rId4" imgW="6019560" imgH="1307880" progId="Equation.DSMT4">
                  <p:embed/>
                </p:oleObj>
              </mc:Choice>
              <mc:Fallback>
                <p:oleObj name="Equation" r:id="rId4" imgW="6019560" imgH="1307880" progId="Equation.DSMT4">
                  <p:embed/>
                  <p:pic>
                    <p:nvPicPr>
                      <p:cNvPr id="6" name="Object 5"/>
                      <p:cNvPicPr>
                        <a:picLocks noChangeAspect="1" noChangeArrowheads="1"/>
                      </p:cNvPicPr>
                      <p:nvPr/>
                    </p:nvPicPr>
                    <p:blipFill>
                      <a:blip r:embed="rId5"/>
                      <a:srcRect/>
                      <a:stretch>
                        <a:fillRect/>
                      </a:stretch>
                    </p:blipFill>
                    <p:spPr bwMode="auto">
                      <a:xfrm>
                        <a:off x="575310" y="1219200"/>
                        <a:ext cx="8149590" cy="17526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970FB258-4904-457D-9AFE-16629179981E}"/>
              </a:ext>
            </a:extLst>
          </p:cNvPr>
          <p:cNvSpPr txBox="1"/>
          <p:nvPr/>
        </p:nvSpPr>
        <p:spPr>
          <a:xfrm>
            <a:off x="228600" y="304800"/>
            <a:ext cx="7620000" cy="461665"/>
          </a:xfrm>
          <a:prstGeom prst="rect">
            <a:avLst/>
          </a:prstGeom>
          <a:noFill/>
        </p:spPr>
        <p:txBody>
          <a:bodyPr wrap="square" rtlCol="0">
            <a:spAutoFit/>
          </a:bodyPr>
          <a:lstStyle/>
          <a:p>
            <a:r>
              <a:rPr lang="en-US" sz="2400" dirty="0">
                <a:latin typeface="+mj-lt"/>
              </a:rPr>
              <a:t>Now consider the case of your homework problem --</a:t>
            </a:r>
          </a:p>
        </p:txBody>
      </p:sp>
    </p:spTree>
    <p:extLst>
      <p:ext uri="{BB962C8B-B14F-4D97-AF65-F5344CB8AC3E}">
        <p14:creationId xmlns:p14="http://schemas.microsoft.com/office/powerpoint/2010/main" val="2824020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21326030"/>
              </p:ext>
            </p:extLst>
          </p:nvPr>
        </p:nvGraphicFramePr>
        <p:xfrm>
          <a:off x="457200" y="826742"/>
          <a:ext cx="8148638" cy="1311275"/>
        </p:xfrm>
        <a:graphic>
          <a:graphicData uri="http://schemas.openxmlformats.org/presentationml/2006/ole">
            <mc:AlternateContent xmlns:mc="http://schemas.openxmlformats.org/markup-compatibility/2006">
              <mc:Choice xmlns:v="urn:schemas-microsoft-com:vml" Requires="v">
                <p:oleObj spid="_x0000_s291964" name="Equation" r:id="rId4" imgW="6019560" imgH="977760" progId="Equation.DSMT4">
                  <p:embed/>
                </p:oleObj>
              </mc:Choice>
              <mc:Fallback>
                <p:oleObj name="Equation" r:id="rId4" imgW="6019560" imgH="977760" progId="Equation.DSMT4">
                  <p:embed/>
                  <p:pic>
                    <p:nvPicPr>
                      <p:cNvPr id="0" name=""/>
                      <p:cNvPicPr>
                        <a:picLocks noChangeAspect="1" noChangeArrowheads="1"/>
                      </p:cNvPicPr>
                      <p:nvPr/>
                    </p:nvPicPr>
                    <p:blipFill>
                      <a:blip r:embed="rId5"/>
                      <a:srcRect/>
                      <a:stretch>
                        <a:fillRect/>
                      </a:stretch>
                    </p:blipFill>
                    <p:spPr bwMode="auto">
                      <a:xfrm>
                        <a:off x="457200" y="826742"/>
                        <a:ext cx="8148638" cy="1311275"/>
                      </a:xfrm>
                      <a:prstGeom prst="rect">
                        <a:avLst/>
                      </a:prstGeom>
                      <a:noFill/>
                      <a:ln>
                        <a:noFill/>
                      </a:ln>
                    </p:spPr>
                  </p:pic>
                </p:oleObj>
              </mc:Fallback>
            </mc:AlternateContent>
          </a:graphicData>
        </a:graphic>
      </p:graphicFrame>
      <p:sp>
        <p:nvSpPr>
          <p:cNvPr id="6" name="TextBox 5"/>
          <p:cNvSpPr txBox="1"/>
          <p:nvPr/>
        </p:nvSpPr>
        <p:spPr>
          <a:xfrm>
            <a:off x="228600" y="228600"/>
            <a:ext cx="8458200" cy="461665"/>
          </a:xfrm>
          <a:prstGeom prst="rect">
            <a:avLst/>
          </a:prstGeom>
          <a:noFill/>
        </p:spPr>
        <p:txBody>
          <a:bodyPr wrap="square" rtlCol="0">
            <a:spAutoFit/>
          </a:bodyPr>
          <a:lstStyle/>
          <a:p>
            <a:r>
              <a:rPr lang="en-US" sz="2400" dirty="0">
                <a:latin typeface="+mj-lt"/>
              </a:rPr>
              <a:t>Spherical system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52228347"/>
              </p:ext>
            </p:extLst>
          </p:nvPr>
        </p:nvGraphicFramePr>
        <p:xfrm>
          <a:off x="659606" y="2116561"/>
          <a:ext cx="7824788" cy="4135438"/>
        </p:xfrm>
        <a:graphic>
          <a:graphicData uri="http://schemas.openxmlformats.org/presentationml/2006/ole">
            <mc:AlternateContent xmlns:mc="http://schemas.openxmlformats.org/markup-compatibility/2006">
              <mc:Choice xmlns:v="urn:schemas-microsoft-com:vml" Requires="v">
                <p:oleObj spid="_x0000_s291965" name="Equation" r:id="rId6" imgW="5778360" imgH="3085920" progId="Equation.DSMT4">
                  <p:embed/>
                </p:oleObj>
              </mc:Choice>
              <mc:Fallback>
                <p:oleObj name="Equation" r:id="rId6" imgW="5778360" imgH="3085920" progId="Equation.DSMT4">
                  <p:embed/>
                  <p:pic>
                    <p:nvPicPr>
                      <p:cNvPr id="0" name=""/>
                      <p:cNvPicPr>
                        <a:picLocks noChangeAspect="1" noChangeArrowheads="1"/>
                      </p:cNvPicPr>
                      <p:nvPr/>
                    </p:nvPicPr>
                    <p:blipFill>
                      <a:blip r:embed="rId7"/>
                      <a:srcRect/>
                      <a:stretch>
                        <a:fillRect/>
                      </a:stretch>
                    </p:blipFill>
                    <p:spPr bwMode="auto">
                      <a:xfrm>
                        <a:off x="659606" y="2116561"/>
                        <a:ext cx="7824788" cy="4135438"/>
                      </a:xfrm>
                      <a:prstGeom prst="rect">
                        <a:avLst/>
                      </a:prstGeom>
                      <a:noFill/>
                      <a:ln>
                        <a:noFill/>
                      </a:ln>
                    </p:spPr>
                  </p:pic>
                </p:oleObj>
              </mc:Fallback>
            </mc:AlternateContent>
          </a:graphicData>
        </a:graphic>
      </p:graphicFrame>
      <p:sp>
        <p:nvSpPr>
          <p:cNvPr id="10" name="TextBox 9"/>
          <p:cNvSpPr txBox="1"/>
          <p:nvPr/>
        </p:nvSpPr>
        <p:spPr>
          <a:xfrm>
            <a:off x="5676900" y="5410200"/>
            <a:ext cx="3886200" cy="830997"/>
          </a:xfrm>
          <a:prstGeom prst="rect">
            <a:avLst/>
          </a:prstGeom>
          <a:noFill/>
        </p:spPr>
        <p:txBody>
          <a:bodyPr wrap="square" rtlCol="0">
            <a:spAutoFit/>
          </a:bodyPr>
          <a:lstStyle/>
          <a:p>
            <a:r>
              <a:rPr lang="en-US" sz="2400" dirty="0">
                <a:latin typeface="+mj-lt"/>
              </a:rPr>
              <a:t>(Continue analysis for homework)</a:t>
            </a:r>
          </a:p>
        </p:txBody>
      </p:sp>
    </p:spTree>
    <p:extLst>
      <p:ext uri="{BB962C8B-B14F-4D97-AF65-F5344CB8AC3E}">
        <p14:creationId xmlns:p14="http://schemas.microsoft.com/office/powerpoint/2010/main" val="253263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spid="_x0000_s296118" name="数式" r:id="rId4" imgW="1955520" imgH="914400" progId="Equation.3">
                  <p:embed/>
                </p:oleObj>
              </mc:Choice>
              <mc:Fallback>
                <p:oleObj name="数式" r:id="rId4" imgW="1955520" imgH="914400" progId="Equation.3">
                  <p:embed/>
                  <p:pic>
                    <p:nvPicPr>
                      <p:cNvPr id="0" name=""/>
                      <p:cNvPicPr>
                        <a:picLocks noChangeAspect="1" noChangeArrowheads="1"/>
                      </p:cNvPicPr>
                      <p:nvPr/>
                    </p:nvPicPr>
                    <p:blipFill>
                      <a:blip r:embed="rId5"/>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6433298"/>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spid="_x0000_s296119" name="Equation" r:id="rId6" imgW="2844720" imgH="1168200" progId="Equation.DSMT4">
                  <p:embed/>
                </p:oleObj>
              </mc:Choice>
              <mc:Fallback>
                <p:oleObj name="Equation" r:id="rId6" imgW="2844720" imgH="1168200" progId="Equation.DSMT4">
                  <p:embed/>
                  <p:pic>
                    <p:nvPicPr>
                      <p:cNvPr id="0" name=""/>
                      <p:cNvPicPr>
                        <a:picLocks noChangeAspect="1" noChangeArrowheads="1"/>
                      </p:cNvPicPr>
                      <p:nvPr/>
                    </p:nvPicPr>
                    <p:blipFill>
                      <a:blip r:embed="rId7"/>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spid="_x0000_s296120" name="数式" r:id="rId8" imgW="2361960" imgH="419040" progId="Equation.3">
                  <p:embed/>
                </p:oleObj>
              </mc:Choice>
              <mc:Fallback>
                <p:oleObj name="数式" r:id="rId8" imgW="2361960" imgH="419040" progId="Equation.3">
                  <p:embed/>
                  <p:pic>
                    <p:nvPicPr>
                      <p:cNvPr id="0" name=""/>
                      <p:cNvPicPr>
                        <a:picLocks noChangeAspect="1" noChangeArrowheads="1"/>
                      </p:cNvPicPr>
                      <p:nvPr/>
                    </p:nvPicPr>
                    <p:blipFill>
                      <a:blip r:embed="rId9"/>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04800" y="770046"/>
            <a:ext cx="8382000" cy="461665"/>
          </a:xfrm>
          <a:prstGeom prst="rect">
            <a:avLst/>
          </a:prstGeom>
          <a:noFill/>
        </p:spPr>
        <p:txBody>
          <a:bodyPr wrap="square" rtlCol="0">
            <a:spAutoFit/>
          </a:bodyPr>
          <a:lstStyle/>
          <a:p>
            <a:r>
              <a:rPr lang="en-US" sz="2400" dirty="0">
                <a:latin typeface="+mj-lt"/>
              </a:rPr>
              <a:t>Bernoulli’s integral of Euler’s equation for constant </a:t>
            </a:r>
            <a:r>
              <a:rPr lang="en-US" sz="2400" dirty="0">
                <a:latin typeface="Symbol" pitchFamily="18" charset="2"/>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2990986570"/>
              </p:ext>
            </p:extLst>
          </p:nvPr>
        </p:nvGraphicFramePr>
        <p:xfrm>
          <a:off x="304800" y="1047750"/>
          <a:ext cx="7926387" cy="5465762"/>
        </p:xfrm>
        <a:graphic>
          <a:graphicData uri="http://schemas.openxmlformats.org/presentationml/2006/ole">
            <mc:AlternateContent xmlns:mc="http://schemas.openxmlformats.org/markup-compatibility/2006">
              <mc:Choice xmlns:v="urn:schemas-microsoft-com:vml" Requires="v">
                <p:oleObj spid="_x0000_s297022" name="Equation" r:id="rId4" imgW="3390840" imgH="2311200" progId="Equation.DSMT4">
                  <p:embed/>
                </p:oleObj>
              </mc:Choice>
              <mc:Fallback>
                <p:oleObj name="Equation" r:id="rId4" imgW="3390840" imgH="2311200" progId="Equation.DSMT4">
                  <p:embed/>
                  <p:pic>
                    <p:nvPicPr>
                      <p:cNvPr id="0" name=""/>
                      <p:cNvPicPr>
                        <a:picLocks noChangeAspect="1" noChangeArrowheads="1"/>
                      </p:cNvPicPr>
                      <p:nvPr/>
                    </p:nvPicPr>
                    <p:blipFill>
                      <a:blip r:embed="rId5"/>
                      <a:srcRect/>
                      <a:stretch>
                        <a:fillRect/>
                      </a:stretch>
                    </p:blipFill>
                    <p:spPr bwMode="auto">
                      <a:xfrm>
                        <a:off x="304800" y="1047750"/>
                        <a:ext cx="7926387" cy="5465762"/>
                      </a:xfrm>
                      <a:prstGeom prst="rect">
                        <a:avLst/>
                      </a:prstGeom>
                      <a:noFill/>
                      <a:ln>
                        <a:noFill/>
                      </a:ln>
                    </p:spPr>
                  </p:pic>
                </p:oleObj>
              </mc:Fallback>
            </mc:AlternateContent>
          </a:graphicData>
        </a:graphic>
      </p:graphicFrame>
      <p:sp>
        <p:nvSpPr>
          <p:cNvPr id="8" name="TextBox 7"/>
          <p:cNvSpPr txBox="1"/>
          <p:nvPr/>
        </p:nvSpPr>
        <p:spPr>
          <a:xfrm>
            <a:off x="304800" y="308381"/>
            <a:ext cx="3962400" cy="461665"/>
          </a:xfrm>
          <a:prstGeom prst="rect">
            <a:avLst/>
          </a:prstGeom>
          <a:noFill/>
        </p:spPr>
        <p:txBody>
          <a:bodyPr wrap="square" rtlCol="0">
            <a:spAutoFit/>
          </a:bodyPr>
          <a:lstStyle/>
          <a:p>
            <a:r>
              <a:rPr lang="en-US" sz="2400" dirty="0">
                <a:latin typeface="+mj-lt"/>
              </a:rPr>
              <a:t>For incompressible fluid</a:t>
            </a:r>
          </a:p>
        </p:txBody>
      </p:sp>
    </p:spTree>
    <p:extLst>
      <p:ext uri="{BB962C8B-B14F-4D97-AF65-F5344CB8AC3E}">
        <p14:creationId xmlns:p14="http://schemas.microsoft.com/office/powerpoint/2010/main" val="251410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105896" y="4800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D4FA9B46-423B-4BE2-BDFC-24C21A750F4E}"/>
              </a:ext>
            </a:extLst>
          </p:cNvPr>
          <p:cNvPicPr>
            <a:picLocks noChangeAspect="1"/>
          </p:cNvPicPr>
          <p:nvPr/>
        </p:nvPicPr>
        <p:blipFill>
          <a:blip r:embed="rId3"/>
          <a:stretch>
            <a:fillRect/>
          </a:stretch>
        </p:blipFill>
        <p:spPr>
          <a:xfrm>
            <a:off x="563096" y="2057400"/>
            <a:ext cx="8562975" cy="3700463"/>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EBC1A-80DB-4403-8A6E-7DDADB418CC7}"/>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9E3A0B89-50C8-490E-BAC2-7C8075CE0FE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53DAA967-1DBE-48AB-8B4E-F71DFAB1ADEE}"/>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E3B4B5B2-9876-42F2-AC57-BEBC8D3F30CC}"/>
              </a:ext>
            </a:extLst>
          </p:cNvPr>
          <p:cNvSpPr txBox="1"/>
          <p:nvPr/>
        </p:nvSpPr>
        <p:spPr>
          <a:xfrm>
            <a:off x="457200" y="457200"/>
            <a:ext cx="6934200" cy="1200329"/>
          </a:xfrm>
          <a:prstGeom prst="rect">
            <a:avLst/>
          </a:prstGeom>
          <a:noFill/>
        </p:spPr>
        <p:txBody>
          <a:bodyPr wrap="square" rtlCol="0">
            <a:spAutoFit/>
          </a:bodyPr>
          <a:lstStyle/>
          <a:p>
            <a:r>
              <a:rPr lang="en-US" sz="2400" dirty="0">
                <a:latin typeface="+mj-lt"/>
              </a:rPr>
              <a:t>Not all fluids are compressible, but with additional work we can consider fluids at constant entropy (no heat transfer).</a:t>
            </a:r>
          </a:p>
        </p:txBody>
      </p:sp>
      <p:sp>
        <p:nvSpPr>
          <p:cNvPr id="6" name="TextBox 5">
            <a:extLst>
              <a:ext uri="{FF2B5EF4-FFF2-40B4-BE49-F238E27FC236}">
                <a16:creationId xmlns:a16="http://schemas.microsoft.com/office/drawing/2014/main" id="{250FE521-2BAF-483E-B00F-89AF6E87531B}"/>
              </a:ext>
            </a:extLst>
          </p:cNvPr>
          <p:cNvSpPr txBox="1"/>
          <p:nvPr/>
        </p:nvSpPr>
        <p:spPr>
          <a:xfrm>
            <a:off x="533400" y="2209800"/>
            <a:ext cx="6781800" cy="830997"/>
          </a:xfrm>
          <a:prstGeom prst="rect">
            <a:avLst/>
          </a:prstGeom>
          <a:noFill/>
        </p:spPr>
        <p:txBody>
          <a:bodyPr wrap="square" rtlCol="0">
            <a:spAutoFit/>
          </a:bodyPr>
          <a:lstStyle/>
          <a:p>
            <a:r>
              <a:rPr lang="en-US" sz="2400" dirty="0">
                <a:latin typeface="+mj-lt"/>
              </a:rPr>
              <a:t>Under what circumstances can there be no heat transfer?</a:t>
            </a:r>
          </a:p>
        </p:txBody>
      </p:sp>
    </p:spTree>
    <p:extLst>
      <p:ext uri="{BB962C8B-B14F-4D97-AF65-F5344CB8AC3E}">
        <p14:creationId xmlns:p14="http://schemas.microsoft.com/office/powerpoint/2010/main" val="1690078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 -- isentropic</a:t>
            </a:r>
          </a:p>
        </p:txBody>
      </p:sp>
      <p:graphicFrame>
        <p:nvGraphicFramePr>
          <p:cNvPr id="8" name="Object 7"/>
          <p:cNvGraphicFramePr>
            <a:graphicFrameLocks noChangeAspect="1"/>
          </p:cNvGraphicFramePr>
          <p:nvPr>
            <p:extLst>
              <p:ext uri="{D42A27DB-BD31-4B8C-83A1-F6EECF244321}">
                <p14:modId xmlns:p14="http://schemas.microsoft.com/office/powerpoint/2010/main" val="3524582376"/>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spid="_x0000_s298169" name="Equation" r:id="rId4" imgW="2844720" imgH="1168200" progId="Equation.DSMT4">
                  <p:embed/>
                </p:oleObj>
              </mc:Choice>
              <mc:Fallback>
                <p:oleObj name="Equation" r:id="rId4" imgW="2844720" imgH="1168200" progId="Equation.DSMT4">
                  <p:embed/>
                  <p:pic>
                    <p:nvPicPr>
                      <p:cNvPr id="0" name=""/>
                      <p:cNvPicPr>
                        <a:picLocks noChangeAspect="1" noChangeArrowheads="1"/>
                      </p:cNvPicPr>
                      <p:nvPr/>
                    </p:nvPicPr>
                    <p:blipFill>
                      <a:blip r:embed="rId5"/>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4085592"/>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spid="_x0000_s298170" name="数式" r:id="rId6" imgW="2361960" imgH="419040" progId="Equation.3">
                  <p:embed/>
                </p:oleObj>
              </mc:Choice>
              <mc:Fallback>
                <p:oleObj name="数式" r:id="rId6" imgW="2361960" imgH="419040" progId="Equation.3">
                  <p:embed/>
                  <p:pic>
                    <p:nvPicPr>
                      <p:cNvPr id="0" name=""/>
                      <p:cNvPicPr>
                        <a:picLocks noChangeAspect="1" noChangeArrowheads="1"/>
                      </p:cNvPicPr>
                      <p:nvPr/>
                    </p:nvPicPr>
                    <p:blipFill>
                      <a:blip r:embed="rId7"/>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4498281"/>
              </p:ext>
            </p:extLst>
          </p:nvPr>
        </p:nvGraphicFramePr>
        <p:xfrm>
          <a:off x="671513" y="4267200"/>
          <a:ext cx="7069137" cy="2103438"/>
        </p:xfrm>
        <a:graphic>
          <a:graphicData uri="http://schemas.openxmlformats.org/presentationml/2006/ole">
            <mc:AlternateContent xmlns:mc="http://schemas.openxmlformats.org/markup-compatibility/2006">
              <mc:Choice xmlns:v="urn:schemas-microsoft-com:vml" Requires="v">
                <p:oleObj spid="_x0000_s298171" name="Equation" r:id="rId8" imgW="2958840" imgH="888840" progId="Equation.DSMT4">
                  <p:embed/>
                </p:oleObj>
              </mc:Choice>
              <mc:Fallback>
                <p:oleObj name="Equation" r:id="rId8" imgW="2958840" imgH="888840" progId="Equation.DSMT4">
                  <p:embed/>
                  <p:pic>
                    <p:nvPicPr>
                      <p:cNvPr id="0" name=""/>
                      <p:cNvPicPr>
                        <a:picLocks noChangeAspect="1" noChangeArrowheads="1"/>
                      </p:cNvPicPr>
                      <p:nvPr/>
                    </p:nvPicPr>
                    <p:blipFill>
                      <a:blip r:embed="rId9"/>
                      <a:srcRect/>
                      <a:stretch>
                        <a:fillRect/>
                      </a:stretch>
                    </p:blipFill>
                    <p:spPr bwMode="auto">
                      <a:xfrm>
                        <a:off x="671513" y="4267200"/>
                        <a:ext cx="7069137"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36657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66813870"/>
              </p:ext>
            </p:extLst>
          </p:nvPr>
        </p:nvGraphicFramePr>
        <p:xfrm>
          <a:off x="442119" y="461665"/>
          <a:ext cx="6720682" cy="3451531"/>
        </p:xfrm>
        <a:graphic>
          <a:graphicData uri="http://schemas.openxmlformats.org/presentationml/2006/ole">
            <mc:AlternateContent xmlns:mc="http://schemas.openxmlformats.org/markup-compatibility/2006">
              <mc:Choice xmlns:v="urn:schemas-microsoft-com:vml" Requires="v">
                <p:oleObj spid="_x0000_s299132" name="Equation" r:id="rId4" imgW="4101840" imgH="2197080" progId="Equation.DSMT4">
                  <p:embed/>
                </p:oleObj>
              </mc:Choice>
              <mc:Fallback>
                <p:oleObj name="Equation" r:id="rId4" imgW="4101840" imgH="2197080" progId="Equation.DSMT4">
                  <p:embed/>
                  <p:pic>
                    <p:nvPicPr>
                      <p:cNvPr id="0" name=""/>
                      <p:cNvPicPr>
                        <a:picLocks noChangeAspect="1" noChangeArrowheads="1"/>
                      </p:cNvPicPr>
                      <p:nvPr/>
                    </p:nvPicPr>
                    <p:blipFill>
                      <a:blip r:embed="rId5"/>
                      <a:srcRect/>
                      <a:stretch>
                        <a:fillRect/>
                      </a:stretch>
                    </p:blipFill>
                    <p:spPr bwMode="auto">
                      <a:xfrm>
                        <a:off x="442119" y="461665"/>
                        <a:ext cx="6720682" cy="3451531"/>
                      </a:xfrm>
                      <a:prstGeom prst="rect">
                        <a:avLst/>
                      </a:prstGeom>
                      <a:noFill/>
                      <a:ln>
                        <a:noFill/>
                      </a:ln>
                    </p:spPr>
                  </p:pic>
                </p:oleObj>
              </mc:Fallback>
            </mc:AlternateContent>
          </a:graphicData>
        </a:graphic>
      </p:graphicFrame>
      <p:sp>
        <p:nvSpPr>
          <p:cNvPr id="7" name="TextBox 6"/>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894184023"/>
              </p:ext>
            </p:extLst>
          </p:nvPr>
        </p:nvGraphicFramePr>
        <p:xfrm>
          <a:off x="358775" y="3810000"/>
          <a:ext cx="7207250" cy="2763838"/>
        </p:xfrm>
        <a:graphic>
          <a:graphicData uri="http://schemas.openxmlformats.org/presentationml/2006/ole">
            <mc:AlternateContent xmlns:mc="http://schemas.openxmlformats.org/markup-compatibility/2006">
              <mc:Choice xmlns:v="urn:schemas-microsoft-com:vml" Requires="v">
                <p:oleObj spid="_x0000_s299133" name="Equation" r:id="rId6" imgW="2920680" imgH="1168200" progId="Equation.DSMT4">
                  <p:embed/>
                </p:oleObj>
              </mc:Choice>
              <mc:Fallback>
                <p:oleObj name="Equation" r:id="rId6" imgW="2920680" imgH="1168200" progId="Equation.DSMT4">
                  <p:embed/>
                  <p:pic>
                    <p:nvPicPr>
                      <p:cNvPr id="0" name=""/>
                      <p:cNvPicPr>
                        <a:picLocks noChangeAspect="1" noChangeArrowheads="1"/>
                      </p:cNvPicPr>
                      <p:nvPr/>
                    </p:nvPicPr>
                    <p:blipFill>
                      <a:blip r:embed="rId7"/>
                      <a:srcRect/>
                      <a:stretch>
                        <a:fillRect/>
                      </a:stretch>
                    </p:blipFill>
                    <p:spPr bwMode="auto">
                      <a:xfrm>
                        <a:off x="358775" y="3810000"/>
                        <a:ext cx="720725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1167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6" name="TextBox 5"/>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03433802"/>
              </p:ext>
            </p:extLst>
          </p:nvPr>
        </p:nvGraphicFramePr>
        <p:xfrm>
          <a:off x="836613" y="554038"/>
          <a:ext cx="5902325" cy="3484562"/>
        </p:xfrm>
        <a:graphic>
          <a:graphicData uri="http://schemas.openxmlformats.org/presentationml/2006/ole">
            <mc:AlternateContent xmlns:mc="http://schemas.openxmlformats.org/markup-compatibility/2006">
              <mc:Choice xmlns:v="urn:schemas-microsoft-com:vml" Requires="v">
                <p:oleObj spid="_x0000_s300093" name="数式" r:id="rId4" imgW="2527200" imgH="1473120" progId="Equation.3">
                  <p:embed/>
                </p:oleObj>
              </mc:Choice>
              <mc:Fallback>
                <p:oleObj name="数式" r:id="rId4" imgW="2527200" imgH="1473120" progId="Equation.3">
                  <p:embed/>
                  <p:pic>
                    <p:nvPicPr>
                      <p:cNvPr id="0" name=""/>
                      <p:cNvPicPr>
                        <a:picLocks noChangeAspect="1" noChangeArrowheads="1"/>
                      </p:cNvPicPr>
                      <p:nvPr/>
                    </p:nvPicPr>
                    <p:blipFill>
                      <a:blip r:embed="rId5"/>
                      <a:srcRect/>
                      <a:stretch>
                        <a:fillRect/>
                      </a:stretch>
                    </p:blipFill>
                    <p:spPr bwMode="auto">
                      <a:xfrm>
                        <a:off x="836613" y="554038"/>
                        <a:ext cx="5902325" cy="3484562"/>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id="{FA4DACCD-A2F1-443E-93EB-FB3B29318788}"/>
              </a:ext>
            </a:extLst>
          </p:cNvPr>
          <p:cNvSpPr txBox="1"/>
          <p:nvPr/>
        </p:nvSpPr>
        <p:spPr>
          <a:xfrm>
            <a:off x="457200" y="4572000"/>
            <a:ext cx="5181600" cy="1200329"/>
          </a:xfrm>
          <a:prstGeom prst="rect">
            <a:avLst/>
          </a:prstGeom>
          <a:noFill/>
        </p:spPr>
        <p:txBody>
          <a:bodyPr wrap="square" rtlCol="0">
            <a:spAutoFit/>
          </a:bodyPr>
          <a:lstStyle/>
          <a:p>
            <a:r>
              <a:rPr lang="en-US" sz="2400" dirty="0">
                <a:latin typeface="+mj-lt"/>
              </a:rPr>
              <a:t>Is this useful?</a:t>
            </a:r>
          </a:p>
          <a:p>
            <a:r>
              <a:rPr lang="en-US" sz="2400" dirty="0">
                <a:latin typeface="+mj-lt"/>
              </a:rPr>
              <a:t>    a.  Yes</a:t>
            </a:r>
          </a:p>
          <a:p>
            <a:r>
              <a:rPr lang="en-US" sz="2400" dirty="0">
                <a:latin typeface="+mj-lt"/>
              </a:rPr>
              <a:t>    b.   No</a:t>
            </a:r>
          </a:p>
        </p:txBody>
      </p:sp>
    </p:spTree>
    <p:extLst>
      <p:ext uri="{BB962C8B-B14F-4D97-AF65-F5344CB8AC3E}">
        <p14:creationId xmlns:p14="http://schemas.microsoft.com/office/powerpoint/2010/main" val="1702561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52318636"/>
              </p:ext>
            </p:extLst>
          </p:nvPr>
        </p:nvGraphicFramePr>
        <p:xfrm>
          <a:off x="1258888" y="3962400"/>
          <a:ext cx="5751512" cy="2222500"/>
        </p:xfrm>
        <a:graphic>
          <a:graphicData uri="http://schemas.openxmlformats.org/presentationml/2006/ole">
            <mc:AlternateContent xmlns:mc="http://schemas.openxmlformats.org/markup-compatibility/2006">
              <mc:Choice xmlns:v="urn:schemas-microsoft-com:vml" Requires="v">
                <p:oleObj spid="_x0000_s301235" name="数式" r:id="rId4" imgW="2336760" imgH="939600" progId="Equation.3">
                  <p:embed/>
                </p:oleObj>
              </mc:Choice>
              <mc:Fallback>
                <p:oleObj name="数式" r:id="rId4" imgW="2336760" imgH="939600" progId="Equation.3">
                  <p:embed/>
                  <p:pic>
                    <p:nvPicPr>
                      <p:cNvPr id="0" name=""/>
                      <p:cNvPicPr>
                        <a:picLocks noChangeAspect="1" noChangeArrowheads="1"/>
                      </p:cNvPicPr>
                      <p:nvPr/>
                    </p:nvPicPr>
                    <p:blipFill>
                      <a:blip r:embed="rId5"/>
                      <a:srcRect/>
                      <a:stretch>
                        <a:fillRect/>
                      </a:stretch>
                    </p:blipFill>
                    <p:spPr bwMode="auto">
                      <a:xfrm>
                        <a:off x="1258888" y="3962400"/>
                        <a:ext cx="57515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59679641"/>
              </p:ext>
            </p:extLst>
          </p:nvPr>
        </p:nvGraphicFramePr>
        <p:xfrm>
          <a:off x="685800" y="609600"/>
          <a:ext cx="5813425" cy="990600"/>
        </p:xfrm>
        <a:graphic>
          <a:graphicData uri="http://schemas.openxmlformats.org/presentationml/2006/ole">
            <mc:AlternateContent xmlns:mc="http://schemas.openxmlformats.org/markup-compatibility/2006">
              <mc:Choice xmlns:v="urn:schemas-microsoft-com:vml" Requires="v">
                <p:oleObj spid="_x0000_s301236" name="数式" r:id="rId6" imgW="2361960" imgH="419040" progId="Equation.3">
                  <p:embed/>
                </p:oleObj>
              </mc:Choice>
              <mc:Fallback>
                <p:oleObj name="数式" r:id="rId6" imgW="236196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609600"/>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473749518"/>
              </p:ext>
            </p:extLst>
          </p:nvPr>
        </p:nvGraphicFramePr>
        <p:xfrm>
          <a:off x="792163" y="1820863"/>
          <a:ext cx="7829550" cy="1684337"/>
        </p:xfrm>
        <a:graphic>
          <a:graphicData uri="http://schemas.openxmlformats.org/presentationml/2006/ole">
            <mc:AlternateContent xmlns:mc="http://schemas.openxmlformats.org/markup-compatibility/2006">
              <mc:Choice xmlns:v="urn:schemas-microsoft-com:vml" Requires="v">
                <p:oleObj spid="_x0000_s301237" name="数式" r:id="rId8" imgW="3352680" imgH="711000" progId="Equation.3">
                  <p:embed/>
                </p:oleObj>
              </mc:Choice>
              <mc:Fallback>
                <p:oleObj name="数式" r:id="rId8" imgW="3352680" imgH="711000" progId="Equation.3">
                  <p:embed/>
                  <p:pic>
                    <p:nvPicPr>
                      <p:cNvPr id="0" name=""/>
                      <p:cNvPicPr>
                        <a:picLocks noChangeAspect="1" noChangeArrowheads="1"/>
                      </p:cNvPicPr>
                      <p:nvPr/>
                    </p:nvPicPr>
                    <p:blipFill>
                      <a:blip r:embed="rId9"/>
                      <a:srcRect/>
                      <a:stretch>
                        <a:fillRect/>
                      </a:stretch>
                    </p:blipFill>
                    <p:spPr bwMode="auto">
                      <a:xfrm>
                        <a:off x="792163" y="1820863"/>
                        <a:ext cx="78295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9219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685800" y="304800"/>
            <a:ext cx="6781800" cy="461665"/>
          </a:xfrm>
          <a:prstGeom prst="rect">
            <a:avLst/>
          </a:prstGeom>
          <a:noFill/>
        </p:spPr>
        <p:txBody>
          <a:bodyPr wrap="square" rtlCol="0">
            <a:spAutoFit/>
          </a:bodyPr>
          <a:lstStyle/>
          <a:p>
            <a:r>
              <a:rPr lang="en-US" sz="2400" dirty="0">
                <a:latin typeface="+mj-lt"/>
              </a:rPr>
              <a:t>Summary of Bernoulli’s results</a:t>
            </a:r>
          </a:p>
        </p:txBody>
      </p:sp>
      <p:graphicFrame>
        <p:nvGraphicFramePr>
          <p:cNvPr id="6" name="Object 5"/>
          <p:cNvGraphicFramePr>
            <a:graphicFrameLocks noChangeAspect="1"/>
          </p:cNvGraphicFramePr>
          <p:nvPr>
            <p:extLst>
              <p:ext uri="{D42A27DB-BD31-4B8C-83A1-F6EECF244321}">
                <p14:modId xmlns:p14="http://schemas.microsoft.com/office/powerpoint/2010/main" val="3939770496"/>
              </p:ext>
            </p:extLst>
          </p:nvPr>
        </p:nvGraphicFramePr>
        <p:xfrm>
          <a:off x="1293813" y="4227513"/>
          <a:ext cx="4533900" cy="1081087"/>
        </p:xfrm>
        <a:graphic>
          <a:graphicData uri="http://schemas.openxmlformats.org/presentationml/2006/ole">
            <mc:AlternateContent xmlns:mc="http://schemas.openxmlformats.org/markup-compatibility/2006">
              <mc:Choice xmlns:v="urn:schemas-microsoft-com:vml" Requires="v">
                <p:oleObj spid="_x0000_s302200" name="数式" r:id="rId4" imgW="1841400" imgH="457200" progId="Equation.3">
                  <p:embed/>
                </p:oleObj>
              </mc:Choice>
              <mc:Fallback>
                <p:oleObj name="数式" r:id="rId4" imgW="1841400" imgH="457200" progId="Equation.3">
                  <p:embed/>
                  <p:pic>
                    <p:nvPicPr>
                      <p:cNvPr id="0" name=""/>
                      <p:cNvPicPr>
                        <a:picLocks noChangeAspect="1" noChangeArrowheads="1"/>
                      </p:cNvPicPr>
                      <p:nvPr/>
                    </p:nvPicPr>
                    <p:blipFill>
                      <a:blip r:embed="rId5"/>
                      <a:srcRect/>
                      <a:stretch>
                        <a:fillRect/>
                      </a:stretch>
                    </p:blipFill>
                    <p:spPr bwMode="auto">
                      <a:xfrm>
                        <a:off x="1293813" y="4227513"/>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3500735"/>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76436365"/>
              </p:ext>
            </p:extLst>
          </p:nvPr>
        </p:nvGraphicFramePr>
        <p:xfrm>
          <a:off x="1295400" y="1905000"/>
          <a:ext cx="3798888" cy="1079500"/>
        </p:xfrm>
        <a:graphic>
          <a:graphicData uri="http://schemas.openxmlformats.org/presentationml/2006/ole">
            <mc:AlternateContent xmlns:mc="http://schemas.openxmlformats.org/markup-compatibility/2006">
              <mc:Choice xmlns:v="urn:schemas-microsoft-com:vml" Requires="v">
                <p:oleObj spid="_x0000_s302201" name="数式" r:id="rId6" imgW="1625400" imgH="457200" progId="Equation.3">
                  <p:embed/>
                </p:oleObj>
              </mc:Choice>
              <mc:Fallback>
                <p:oleObj name="数式" r:id="rId6" imgW="1625400" imgH="457200" progId="Equation.3">
                  <p:embed/>
                  <p:pic>
                    <p:nvPicPr>
                      <p:cNvPr id="0" name=""/>
                      <p:cNvPicPr>
                        <a:picLocks noChangeAspect="1" noChangeArrowheads="1"/>
                      </p:cNvPicPr>
                      <p:nvPr/>
                    </p:nvPicPr>
                    <p:blipFill>
                      <a:blip r:embed="rId7"/>
                      <a:srcRect/>
                      <a:stretch>
                        <a:fillRect/>
                      </a:stretch>
                    </p:blipFill>
                    <p:spPr bwMode="auto">
                      <a:xfrm>
                        <a:off x="1295400" y="1905000"/>
                        <a:ext cx="37988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8200" y="1295400"/>
            <a:ext cx="6781800" cy="461665"/>
          </a:xfrm>
          <a:prstGeom prst="rect">
            <a:avLst/>
          </a:prstGeom>
          <a:noFill/>
        </p:spPr>
        <p:txBody>
          <a:bodyPr wrap="square" rtlCol="0">
            <a:spAutoFit/>
          </a:bodyPr>
          <a:lstStyle/>
          <a:p>
            <a:r>
              <a:rPr lang="en-US" sz="2400" dirty="0">
                <a:latin typeface="+mj-lt"/>
              </a:rPr>
              <a:t>For incompressible fluid</a:t>
            </a: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5562600"/>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For an ideal gas fluid, it has a relatively simple form.  </a:t>
            </a:r>
          </a:p>
        </p:txBody>
      </p:sp>
    </p:spTree>
    <p:extLst>
      <p:ext uri="{BB962C8B-B14F-4D97-AF65-F5344CB8AC3E}">
        <p14:creationId xmlns:p14="http://schemas.microsoft.com/office/powerpoint/2010/main" val="345238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758F2-9F5F-4E90-80EE-57EE40D339EE}"/>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7BFE242-8C21-4EEE-BCCF-56DF03FCCF2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FCE3A5F4-F8B9-4FC8-AD18-011ABF6F169E}"/>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DBAE2C6C-FEA4-4D64-AC7F-7E4F47835BE0}"/>
              </a:ext>
            </a:extLst>
          </p:cNvPr>
          <p:cNvPicPr>
            <a:picLocks noChangeAspect="1"/>
          </p:cNvPicPr>
          <p:nvPr/>
        </p:nvPicPr>
        <p:blipFill>
          <a:blip r:embed="rId3"/>
          <a:stretch>
            <a:fillRect/>
          </a:stretch>
        </p:blipFill>
        <p:spPr>
          <a:xfrm>
            <a:off x="0" y="990600"/>
            <a:ext cx="8829675" cy="3943350"/>
          </a:xfrm>
          <a:prstGeom prst="rect">
            <a:avLst/>
          </a:prstGeom>
        </p:spPr>
      </p:pic>
    </p:spTree>
    <p:extLst>
      <p:ext uri="{BB962C8B-B14F-4D97-AF65-F5344CB8AC3E}">
        <p14:creationId xmlns:p14="http://schemas.microsoft.com/office/powerpoint/2010/main" val="315445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228600" y="381000"/>
            <a:ext cx="8534400" cy="1200329"/>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a:t>
            </a:r>
            <a:r>
              <a:rPr lang="en-US" sz="2400" b="1" dirty="0">
                <a:solidFill>
                  <a:srgbClr val="FF0000"/>
                </a:solidFill>
                <a:latin typeface="+mj-lt"/>
              </a:rPr>
              <a:t>Euler</a:t>
            </a:r>
            <a:r>
              <a:rPr lang="en-US" sz="2400" dirty="0">
                <a:latin typeface="+mj-lt"/>
              </a:rPr>
              <a:t> formulation; properties described in terms of </a:t>
            </a:r>
          </a:p>
          <a:p>
            <a:pPr lvl="1"/>
            <a:r>
              <a:rPr lang="en-US" sz="2400" dirty="0">
                <a:latin typeface="+mj-lt"/>
              </a:rPr>
              <a:t>                                       stationary spatial grid</a:t>
            </a:r>
          </a:p>
        </p:txBody>
      </p:sp>
      <p:graphicFrame>
        <p:nvGraphicFramePr>
          <p:cNvPr id="8" name="Object 7"/>
          <p:cNvGraphicFramePr>
            <a:graphicFrameLocks noChangeAspect="1"/>
          </p:cNvGraphicFramePr>
          <p:nvPr>
            <p:extLst>
              <p:ext uri="{D42A27DB-BD31-4B8C-83A1-F6EECF244321}">
                <p14:modId xmlns:p14="http://schemas.microsoft.com/office/powerpoint/2010/main" val="1964907768"/>
              </p:ext>
            </p:extLst>
          </p:nvPr>
        </p:nvGraphicFramePr>
        <p:xfrm>
          <a:off x="1981200" y="1591027"/>
          <a:ext cx="5867400" cy="1828800"/>
        </p:xfrm>
        <a:graphic>
          <a:graphicData uri="http://schemas.openxmlformats.org/presentationml/2006/ole">
            <mc:AlternateContent xmlns:mc="http://schemas.openxmlformats.org/markup-compatibility/2006">
              <mc:Choice xmlns:v="urn:schemas-microsoft-com:vml" Requires="v">
                <p:oleObj spid="_x0000_s292992" name="数式" r:id="rId4" imgW="2120760" imgH="660240" progId="Equation.3">
                  <p:embed/>
                </p:oleObj>
              </mc:Choice>
              <mc:Fallback>
                <p:oleObj name="数式" r:id="rId4" imgW="2120760" imgH="660240" progId="Equation.3">
                  <p:embed/>
                  <p:pic>
                    <p:nvPicPr>
                      <p:cNvPr id="0" name=""/>
                      <p:cNvPicPr>
                        <a:picLocks noChangeAspect="1" noChangeArrowheads="1"/>
                      </p:cNvPicPr>
                      <p:nvPr/>
                    </p:nvPicPr>
                    <p:blipFill>
                      <a:blip r:embed="rId5"/>
                      <a:srcRect/>
                      <a:stretch>
                        <a:fillRect/>
                      </a:stretch>
                    </p:blipFill>
                    <p:spPr bwMode="auto">
                      <a:xfrm>
                        <a:off x="1981200" y="1591027"/>
                        <a:ext cx="5867400" cy="1828800"/>
                      </a:xfrm>
                      <a:prstGeom prst="rect">
                        <a:avLst/>
                      </a:prstGeom>
                      <a:noFill/>
                      <a:ln>
                        <a:noFill/>
                      </a:ln>
                    </p:spPr>
                  </p:pic>
                </p:oleObj>
              </mc:Fallback>
            </mc:AlternateContent>
          </a:graphicData>
        </a:graphic>
      </p:graphicFrame>
      <p:sp>
        <p:nvSpPr>
          <p:cNvPr id="7" name="Rectangle 6"/>
          <p:cNvSpPr/>
          <p:nvPr/>
        </p:nvSpPr>
        <p:spPr>
          <a:xfrm>
            <a:off x="252153" y="3352800"/>
            <a:ext cx="3733800" cy="28956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776153" y="4343400"/>
            <a:ext cx="685800" cy="457200"/>
            <a:chOff x="6934200" y="4876800"/>
            <a:chExt cx="685800" cy="457200"/>
          </a:xfrm>
        </p:grpSpPr>
        <p:sp>
          <p:nvSpPr>
            <p:cNvPr id="9" name="Oval 8"/>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pSp>
        <p:nvGrpSpPr>
          <p:cNvPr id="12" name="Group 11"/>
          <p:cNvGrpSpPr/>
          <p:nvPr/>
        </p:nvGrpSpPr>
        <p:grpSpPr>
          <a:xfrm>
            <a:off x="2402378" y="3758738"/>
            <a:ext cx="685800" cy="457200"/>
            <a:chOff x="6934200" y="4876800"/>
            <a:chExt cx="685800" cy="457200"/>
          </a:xfrm>
        </p:grpSpPr>
        <p:sp>
          <p:nvSpPr>
            <p:cNvPr id="13" name="Oval 12"/>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2777313279"/>
              </p:ext>
            </p:extLst>
          </p:nvPr>
        </p:nvGraphicFramePr>
        <p:xfrm>
          <a:off x="4338638" y="3921125"/>
          <a:ext cx="4424362" cy="1757363"/>
        </p:xfrm>
        <a:graphic>
          <a:graphicData uri="http://schemas.openxmlformats.org/presentationml/2006/ole">
            <mc:AlternateContent xmlns:mc="http://schemas.openxmlformats.org/markup-compatibility/2006">
              <mc:Choice xmlns:v="urn:schemas-microsoft-com:vml" Requires="v">
                <p:oleObj spid="_x0000_s292993" name="数式" r:id="rId6" imgW="1549080" imgH="634680" progId="Equation.3">
                  <p:embed/>
                </p:oleObj>
              </mc:Choice>
              <mc:Fallback>
                <p:oleObj name="数式" r:id="rId6" imgW="1549080" imgH="634680" progId="Equation.3">
                  <p:embed/>
                  <p:pic>
                    <p:nvPicPr>
                      <p:cNvPr id="0" name=""/>
                      <p:cNvPicPr>
                        <a:picLocks noChangeAspect="1" noChangeArrowheads="1"/>
                      </p:cNvPicPr>
                      <p:nvPr/>
                    </p:nvPicPr>
                    <p:blipFill>
                      <a:blip r:embed="rId7"/>
                      <a:srcRect/>
                      <a:stretch>
                        <a:fillRect/>
                      </a:stretch>
                    </p:blipFill>
                    <p:spPr bwMode="auto">
                      <a:xfrm>
                        <a:off x="4338638" y="3921125"/>
                        <a:ext cx="4424362" cy="1757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609600"/>
            <a:ext cx="7696200" cy="461665"/>
          </a:xfrm>
          <a:prstGeom prst="rect">
            <a:avLst/>
          </a:prstGeom>
          <a:noFill/>
        </p:spPr>
        <p:txBody>
          <a:bodyPr wrap="square" rtlCol="0">
            <a:spAutoFit/>
          </a:bodyPr>
          <a:lstStyle/>
          <a:p>
            <a:r>
              <a:rPr lang="en-US" sz="2400" dirty="0">
                <a:latin typeface="+mj-lt"/>
              </a:rPr>
              <a:t>Euler analysis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96215694"/>
              </p:ext>
            </p:extLst>
          </p:nvPr>
        </p:nvGraphicFramePr>
        <p:xfrm>
          <a:off x="152624" y="1374168"/>
          <a:ext cx="8838751" cy="4109664"/>
        </p:xfrm>
        <a:graphic>
          <a:graphicData uri="http://schemas.openxmlformats.org/presentationml/2006/ole">
            <mc:AlternateContent xmlns:mc="http://schemas.openxmlformats.org/markup-compatibility/2006">
              <mc:Choice xmlns:v="urn:schemas-microsoft-com:vml" Requires="v">
                <p:oleObj spid="_x0000_s294009" name="Equation" r:id="rId4" imgW="4863960" imgH="2260440" progId="Equation.DSMT4">
                  <p:embed/>
                </p:oleObj>
              </mc:Choice>
              <mc:Fallback>
                <p:oleObj name="Equation" r:id="rId4" imgW="4863960" imgH="2260440" progId="Equation.DSMT4">
                  <p:embed/>
                  <p:pic>
                    <p:nvPicPr>
                      <p:cNvPr id="0" name=""/>
                      <p:cNvPicPr>
                        <a:picLocks noChangeAspect="1" noChangeArrowheads="1"/>
                      </p:cNvPicPr>
                      <p:nvPr/>
                    </p:nvPicPr>
                    <p:blipFill>
                      <a:blip r:embed="rId5"/>
                      <a:srcRect/>
                      <a:stretch>
                        <a:fillRect/>
                      </a:stretch>
                    </p:blipFill>
                    <p:spPr bwMode="auto">
                      <a:xfrm>
                        <a:off x="152624" y="1374168"/>
                        <a:ext cx="8838751" cy="410966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00172795"/>
              </p:ext>
            </p:extLst>
          </p:nvPr>
        </p:nvGraphicFramePr>
        <p:xfrm>
          <a:off x="4305300" y="5375882"/>
          <a:ext cx="4184525" cy="872518"/>
        </p:xfrm>
        <a:graphic>
          <a:graphicData uri="http://schemas.openxmlformats.org/presentationml/2006/ole">
            <mc:AlternateContent xmlns:mc="http://schemas.openxmlformats.org/markup-compatibility/2006">
              <mc:Choice xmlns:v="urn:schemas-microsoft-com:vml" Requires="v">
                <p:oleObj spid="_x0000_s294010" name="Equation" r:id="rId6" imgW="2984400" imgH="622080" progId="Equation.DSMT4">
                  <p:embed/>
                </p:oleObj>
              </mc:Choice>
              <mc:Fallback>
                <p:oleObj name="Equation" r:id="rId6" imgW="2984400" imgH="622080" progId="Equation.DSMT4">
                  <p:embed/>
                  <p:pic>
                    <p:nvPicPr>
                      <p:cNvPr id="0" name=""/>
                      <p:cNvPicPr/>
                      <p:nvPr/>
                    </p:nvPicPr>
                    <p:blipFill>
                      <a:blip r:embed="rId7"/>
                      <a:stretch>
                        <a:fillRect/>
                      </a:stretch>
                    </p:blipFill>
                    <p:spPr>
                      <a:xfrm>
                        <a:off x="4305300" y="5375882"/>
                        <a:ext cx="4184525" cy="872518"/>
                      </a:xfrm>
                      <a:prstGeom prst="rect">
                        <a:avLst/>
                      </a:prstGeom>
                    </p:spPr>
                  </p:pic>
                </p:oleObj>
              </mc:Fallback>
            </mc:AlternateContent>
          </a:graphicData>
        </a:graphic>
      </p:graphicFrame>
      <p:sp>
        <p:nvSpPr>
          <p:cNvPr id="8" name="TextBox 7"/>
          <p:cNvSpPr txBox="1"/>
          <p:nvPr/>
        </p:nvSpPr>
        <p:spPr>
          <a:xfrm>
            <a:off x="1143561" y="5617188"/>
            <a:ext cx="3428438" cy="461665"/>
          </a:xfrm>
          <a:prstGeom prst="rect">
            <a:avLst/>
          </a:prstGeom>
          <a:noFill/>
        </p:spPr>
        <p:txBody>
          <a:bodyPr wrap="square" rtlCol="0">
            <a:spAutoFit/>
          </a:bodyPr>
          <a:lstStyle/>
          <a:p>
            <a:r>
              <a:rPr lang="en-US" sz="2400" dirty="0">
                <a:latin typeface="+mj-lt"/>
              </a:rPr>
              <a:t>It can be shown that:</a:t>
            </a:r>
          </a:p>
        </p:txBody>
      </p:sp>
    </p:spTree>
    <p:extLst>
      <p:ext uri="{BB962C8B-B14F-4D97-AF65-F5344CB8AC3E}">
        <p14:creationId xmlns:p14="http://schemas.microsoft.com/office/powerpoint/2010/main" val="188578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9EF1A-FF33-47F5-AFFC-0EE04EBF393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6A2EE175-72A9-4819-9215-7EF5A952884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BD6ACA5-DFEE-456E-A810-9750A4274A0A}"/>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DDA05E5B-4BC0-49C5-AB74-5443845D8029}"/>
              </a:ext>
            </a:extLst>
          </p:cNvPr>
          <p:cNvGraphicFramePr>
            <a:graphicFrameLocks noChangeAspect="1"/>
          </p:cNvGraphicFramePr>
          <p:nvPr>
            <p:extLst>
              <p:ext uri="{D42A27DB-BD31-4B8C-83A1-F6EECF244321}">
                <p14:modId xmlns:p14="http://schemas.microsoft.com/office/powerpoint/2010/main" val="3389040467"/>
              </p:ext>
            </p:extLst>
          </p:nvPr>
        </p:nvGraphicFramePr>
        <p:xfrm>
          <a:off x="289718" y="441325"/>
          <a:ext cx="8564563" cy="5915025"/>
        </p:xfrm>
        <a:graphic>
          <a:graphicData uri="http://schemas.openxmlformats.org/presentationml/2006/ole">
            <mc:AlternateContent xmlns:mc="http://schemas.openxmlformats.org/markup-compatibility/2006">
              <mc:Choice xmlns:v="urn:schemas-microsoft-com:vml" Requires="v">
                <p:oleObj spid="_x0000_s313364" name="Equation" r:id="rId4" imgW="5460840" imgH="3771720" progId="Equation.DSMT4">
                  <p:embed/>
                </p:oleObj>
              </mc:Choice>
              <mc:Fallback>
                <p:oleObj name="Equation" r:id="rId4" imgW="5460840" imgH="3771720" progId="Equation.DSMT4">
                  <p:embed/>
                  <p:pic>
                    <p:nvPicPr>
                      <p:cNvPr id="0" name=""/>
                      <p:cNvPicPr/>
                      <p:nvPr/>
                    </p:nvPicPr>
                    <p:blipFill>
                      <a:blip r:embed="rId5"/>
                      <a:stretch>
                        <a:fillRect/>
                      </a:stretch>
                    </p:blipFill>
                    <p:spPr>
                      <a:xfrm>
                        <a:off x="289718" y="441325"/>
                        <a:ext cx="8564563" cy="5915025"/>
                      </a:xfrm>
                      <a:prstGeom prst="rect">
                        <a:avLst/>
                      </a:prstGeom>
                    </p:spPr>
                  </p:pic>
                </p:oleObj>
              </mc:Fallback>
            </mc:AlternateContent>
          </a:graphicData>
        </a:graphic>
      </p:graphicFrame>
    </p:spTree>
    <p:extLst>
      <p:ext uri="{BB962C8B-B14F-4D97-AF65-F5344CB8AC3E}">
        <p14:creationId xmlns:p14="http://schemas.microsoft.com/office/powerpoint/2010/main" val="96228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F3CD-39D0-4E53-BA41-00437D0CFF71}"/>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F3C8F355-E076-416A-B4AA-9F7AB2110C2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1D34C8DD-48F5-4E66-BD74-BFF6DF9761D3}"/>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893FB97B-CDD3-44F9-BCA3-ACC744A0FDFB}"/>
              </a:ext>
            </a:extLst>
          </p:cNvPr>
          <p:cNvGraphicFramePr>
            <a:graphicFrameLocks noChangeAspect="1"/>
          </p:cNvGraphicFramePr>
          <p:nvPr>
            <p:extLst>
              <p:ext uri="{D42A27DB-BD31-4B8C-83A1-F6EECF244321}">
                <p14:modId xmlns:p14="http://schemas.microsoft.com/office/powerpoint/2010/main" val="1376442133"/>
              </p:ext>
            </p:extLst>
          </p:nvPr>
        </p:nvGraphicFramePr>
        <p:xfrm>
          <a:off x="289718" y="487362"/>
          <a:ext cx="8564563" cy="2967038"/>
        </p:xfrm>
        <a:graphic>
          <a:graphicData uri="http://schemas.openxmlformats.org/presentationml/2006/ole">
            <mc:AlternateContent xmlns:mc="http://schemas.openxmlformats.org/markup-compatibility/2006">
              <mc:Choice xmlns:v="urn:schemas-microsoft-com:vml" Requires="v">
                <p:oleObj spid="_x0000_s314388" name="Equation" r:id="rId4" imgW="5460840" imgH="1892160" progId="Equation.DSMT4">
                  <p:embed/>
                </p:oleObj>
              </mc:Choice>
              <mc:Fallback>
                <p:oleObj name="Equation" r:id="rId4" imgW="5460840" imgH="1892160" progId="Equation.DSMT4">
                  <p:embed/>
                  <p:pic>
                    <p:nvPicPr>
                      <p:cNvPr id="5" name="Object 4">
                        <a:extLst>
                          <a:ext uri="{FF2B5EF4-FFF2-40B4-BE49-F238E27FC236}">
                            <a16:creationId xmlns:a16="http://schemas.microsoft.com/office/drawing/2014/main" id="{DDA05E5B-4BC0-49C5-AB74-5443845D8029}"/>
                          </a:ext>
                        </a:extLst>
                      </p:cNvPr>
                      <p:cNvPicPr/>
                      <p:nvPr/>
                    </p:nvPicPr>
                    <p:blipFill>
                      <a:blip r:embed="rId5"/>
                      <a:stretch>
                        <a:fillRect/>
                      </a:stretch>
                    </p:blipFill>
                    <p:spPr>
                      <a:xfrm>
                        <a:off x="289718" y="487362"/>
                        <a:ext cx="8564563" cy="2967038"/>
                      </a:xfrm>
                      <a:prstGeom prst="rect">
                        <a:avLst/>
                      </a:prstGeom>
                    </p:spPr>
                  </p:pic>
                </p:oleObj>
              </mc:Fallback>
            </mc:AlternateContent>
          </a:graphicData>
        </a:graphic>
      </p:graphicFrame>
    </p:spTree>
    <p:extLst>
      <p:ext uri="{BB962C8B-B14F-4D97-AF65-F5344CB8AC3E}">
        <p14:creationId xmlns:p14="http://schemas.microsoft.com/office/powerpoint/2010/main" val="237512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0CF8D-DF80-460F-A5B4-CD49CDA4A31B}"/>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FE2564A-F3A6-427D-BDF5-499BD7334E6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8A1E09CA-5FA1-4B34-B8C6-5E2B3FC4C53A}"/>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B0B27727-18FD-4730-B4C4-B350445D8C8A}"/>
              </a:ext>
            </a:extLst>
          </p:cNvPr>
          <p:cNvGraphicFramePr>
            <a:graphicFrameLocks noChangeAspect="1"/>
          </p:cNvGraphicFramePr>
          <p:nvPr>
            <p:extLst>
              <p:ext uri="{D42A27DB-BD31-4B8C-83A1-F6EECF244321}">
                <p14:modId xmlns:p14="http://schemas.microsoft.com/office/powerpoint/2010/main" val="2639855197"/>
              </p:ext>
            </p:extLst>
          </p:nvPr>
        </p:nvGraphicFramePr>
        <p:xfrm>
          <a:off x="274637" y="98271"/>
          <a:ext cx="4221163" cy="2403475"/>
        </p:xfrm>
        <a:graphic>
          <a:graphicData uri="http://schemas.openxmlformats.org/presentationml/2006/ole">
            <mc:AlternateContent xmlns:mc="http://schemas.openxmlformats.org/markup-compatibility/2006">
              <mc:Choice xmlns:v="urn:schemas-microsoft-com:vml" Requires="v">
                <p:oleObj spid="_x0000_s315440" name="Equation" r:id="rId4" imgW="1739880" imgH="1015920" progId="Equation.DSMT4">
                  <p:embed/>
                </p:oleObj>
              </mc:Choice>
              <mc:Fallback>
                <p:oleObj name="Equation" r:id="rId4" imgW="1739880" imgH="1015920" progId="Equation.DSMT4">
                  <p:embed/>
                  <p:pic>
                    <p:nvPicPr>
                      <p:cNvPr id="6" name="Object 5"/>
                      <p:cNvPicPr>
                        <a:picLocks noChangeAspect="1" noChangeArrowheads="1"/>
                      </p:cNvPicPr>
                      <p:nvPr/>
                    </p:nvPicPr>
                    <p:blipFill>
                      <a:blip r:embed="rId5"/>
                      <a:srcRect/>
                      <a:stretch>
                        <a:fillRect/>
                      </a:stretch>
                    </p:blipFill>
                    <p:spPr bwMode="auto">
                      <a:xfrm>
                        <a:off x="274637" y="98271"/>
                        <a:ext cx="4221163" cy="24034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D4B3568C-1B75-43F6-B042-BCAF380056AD}"/>
              </a:ext>
            </a:extLst>
          </p:cNvPr>
          <p:cNvSpPr txBox="1"/>
          <p:nvPr/>
        </p:nvSpPr>
        <p:spPr>
          <a:xfrm>
            <a:off x="71805" y="2867575"/>
            <a:ext cx="8686800" cy="1200329"/>
          </a:xfrm>
          <a:prstGeom prst="rect">
            <a:avLst/>
          </a:prstGeom>
          <a:noFill/>
        </p:spPr>
        <p:txBody>
          <a:bodyPr wrap="square" rtlCol="0">
            <a:spAutoFit/>
          </a:bodyPr>
          <a:lstStyle/>
          <a:p>
            <a:r>
              <a:rPr lang="en-US" sz="2400" dirty="0">
                <a:latin typeface="+mj-lt"/>
              </a:rPr>
              <a:t>The notion of the continuity is a common feature of continuous closed systems.  Here we assume that there are no mechanisms for creation or destruction of the fluid.</a:t>
            </a:r>
          </a:p>
        </p:txBody>
      </p:sp>
      <p:sp>
        <p:nvSpPr>
          <p:cNvPr id="7" name="Cloud 6">
            <a:extLst>
              <a:ext uri="{FF2B5EF4-FFF2-40B4-BE49-F238E27FC236}">
                <a16:creationId xmlns:a16="http://schemas.microsoft.com/office/drawing/2014/main" id="{32DCC3AA-A0F1-4009-B2FB-95955575CE0B}"/>
              </a:ext>
            </a:extLst>
          </p:cNvPr>
          <p:cNvSpPr/>
          <p:nvPr/>
        </p:nvSpPr>
        <p:spPr>
          <a:xfrm>
            <a:off x="2819400" y="4661079"/>
            <a:ext cx="1524000" cy="1295400"/>
          </a:xfrm>
          <a:prstGeom prst="cloud">
            <a:avLst/>
          </a:prstGeom>
          <a:pattFill prst="lg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F999A1E4-87BF-486C-B06E-AB4287423EE0}"/>
              </a:ext>
            </a:extLst>
          </p:cNvPr>
          <p:cNvGraphicFramePr>
            <a:graphicFrameLocks noChangeAspect="1"/>
          </p:cNvGraphicFramePr>
          <p:nvPr>
            <p:extLst>
              <p:ext uri="{D42A27DB-BD31-4B8C-83A1-F6EECF244321}">
                <p14:modId xmlns:p14="http://schemas.microsoft.com/office/powerpoint/2010/main" val="3969232246"/>
              </p:ext>
            </p:extLst>
          </p:nvPr>
        </p:nvGraphicFramePr>
        <p:xfrm>
          <a:off x="3235325" y="4730750"/>
          <a:ext cx="692150" cy="1129297"/>
        </p:xfrm>
        <a:graphic>
          <a:graphicData uri="http://schemas.openxmlformats.org/presentationml/2006/ole">
            <mc:AlternateContent xmlns:mc="http://schemas.openxmlformats.org/markup-compatibility/2006">
              <mc:Choice xmlns:v="urn:schemas-microsoft-com:vml" Requires="v">
                <p:oleObj spid="_x0000_s315441" name="Equation" r:id="rId6" imgW="241200" imgH="393480" progId="Equation.DSMT4">
                  <p:embed/>
                </p:oleObj>
              </mc:Choice>
              <mc:Fallback>
                <p:oleObj name="Equation" r:id="rId6" imgW="241200" imgH="393480" progId="Equation.DSMT4">
                  <p:embed/>
                  <p:pic>
                    <p:nvPicPr>
                      <p:cNvPr id="0" name=""/>
                      <p:cNvPicPr/>
                      <p:nvPr/>
                    </p:nvPicPr>
                    <p:blipFill>
                      <a:blip r:embed="rId7"/>
                      <a:stretch>
                        <a:fillRect/>
                      </a:stretch>
                    </p:blipFill>
                    <p:spPr>
                      <a:xfrm>
                        <a:off x="3235325" y="4730750"/>
                        <a:ext cx="692150" cy="1129297"/>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C89C4CE-4151-40B7-BE72-5A4093D5D979}"/>
              </a:ext>
            </a:extLst>
          </p:cNvPr>
          <p:cNvSpPr/>
          <p:nvPr/>
        </p:nvSpPr>
        <p:spPr>
          <a:xfrm rot="7625637">
            <a:off x="3710171" y="5876599"/>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65C7FFCB-8EB8-474D-8704-E8D5B3405B47}"/>
              </a:ext>
            </a:extLst>
          </p:cNvPr>
          <p:cNvSpPr/>
          <p:nvPr/>
        </p:nvSpPr>
        <p:spPr>
          <a:xfrm rot="5124200">
            <a:off x="4534580" y="4883632"/>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AC032B31-1E04-4215-A9AB-97BB57D43989}"/>
              </a:ext>
            </a:extLst>
          </p:cNvPr>
          <p:cNvSpPr/>
          <p:nvPr/>
        </p:nvSpPr>
        <p:spPr>
          <a:xfrm rot="16397776">
            <a:off x="2058005" y="4990598"/>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CC0C916B-A006-4FCF-85C8-F29B8E145AD0}"/>
              </a:ext>
            </a:extLst>
          </p:cNvPr>
          <p:cNvSpPr/>
          <p:nvPr/>
        </p:nvSpPr>
        <p:spPr>
          <a:xfrm>
            <a:off x="3351212" y="4143465"/>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8E3E5D77-45D2-4B3D-93FF-79B8A8D634EB}"/>
              </a:ext>
            </a:extLst>
          </p:cNvPr>
          <p:cNvGraphicFramePr>
            <a:graphicFrameLocks noChangeAspect="1"/>
          </p:cNvGraphicFramePr>
          <p:nvPr>
            <p:extLst>
              <p:ext uri="{D42A27DB-BD31-4B8C-83A1-F6EECF244321}">
                <p14:modId xmlns:p14="http://schemas.microsoft.com/office/powerpoint/2010/main" val="4265361252"/>
              </p:ext>
            </p:extLst>
          </p:nvPr>
        </p:nvGraphicFramePr>
        <p:xfrm>
          <a:off x="5179141" y="4799952"/>
          <a:ext cx="1681317" cy="800627"/>
        </p:xfrm>
        <a:graphic>
          <a:graphicData uri="http://schemas.openxmlformats.org/presentationml/2006/ole">
            <mc:AlternateContent xmlns:mc="http://schemas.openxmlformats.org/markup-compatibility/2006">
              <mc:Choice xmlns:v="urn:schemas-microsoft-com:vml" Requires="v">
                <p:oleObj spid="_x0000_s315442" name="Equation" r:id="rId8" imgW="533160" imgH="253800" progId="Equation.DSMT4">
                  <p:embed/>
                </p:oleObj>
              </mc:Choice>
              <mc:Fallback>
                <p:oleObj name="Equation" r:id="rId8" imgW="533160" imgH="253800" progId="Equation.DSMT4">
                  <p:embed/>
                  <p:pic>
                    <p:nvPicPr>
                      <p:cNvPr id="0" name=""/>
                      <p:cNvPicPr/>
                      <p:nvPr/>
                    </p:nvPicPr>
                    <p:blipFill>
                      <a:blip r:embed="rId9"/>
                      <a:stretch>
                        <a:fillRect/>
                      </a:stretch>
                    </p:blipFill>
                    <p:spPr>
                      <a:xfrm>
                        <a:off x="5179141" y="4799952"/>
                        <a:ext cx="1681317" cy="80062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FDE11D5-6947-434F-9EB3-9DAC6F8FE74B}"/>
              </a:ext>
            </a:extLst>
          </p:cNvPr>
          <p:cNvGraphicFramePr>
            <a:graphicFrameLocks noChangeAspect="1"/>
          </p:cNvGraphicFramePr>
          <p:nvPr>
            <p:extLst>
              <p:ext uri="{D42A27DB-BD31-4B8C-83A1-F6EECF244321}">
                <p14:modId xmlns:p14="http://schemas.microsoft.com/office/powerpoint/2010/main" val="1292435620"/>
              </p:ext>
            </p:extLst>
          </p:nvPr>
        </p:nvGraphicFramePr>
        <p:xfrm>
          <a:off x="274637" y="4115869"/>
          <a:ext cx="2221402" cy="906098"/>
        </p:xfrm>
        <a:graphic>
          <a:graphicData uri="http://schemas.openxmlformats.org/presentationml/2006/ole">
            <mc:AlternateContent xmlns:mc="http://schemas.openxmlformats.org/markup-compatibility/2006">
              <mc:Choice xmlns:v="urn:schemas-microsoft-com:vml" Requires="v">
                <p:oleObj spid="_x0000_s315443" name="Equation" r:id="rId10" imgW="965160" imgH="393480" progId="Equation.DSMT4">
                  <p:embed/>
                </p:oleObj>
              </mc:Choice>
              <mc:Fallback>
                <p:oleObj name="Equation" r:id="rId10" imgW="965160" imgH="393480" progId="Equation.DSMT4">
                  <p:embed/>
                  <p:pic>
                    <p:nvPicPr>
                      <p:cNvPr id="0" name=""/>
                      <p:cNvPicPr/>
                      <p:nvPr/>
                    </p:nvPicPr>
                    <p:blipFill>
                      <a:blip r:embed="rId11"/>
                      <a:stretch>
                        <a:fillRect/>
                      </a:stretch>
                    </p:blipFill>
                    <p:spPr>
                      <a:xfrm>
                        <a:off x="274637" y="4115869"/>
                        <a:ext cx="2221402" cy="906098"/>
                      </a:xfrm>
                      <a:prstGeom prst="rect">
                        <a:avLst/>
                      </a:prstGeom>
                    </p:spPr>
                  </p:pic>
                </p:oleObj>
              </mc:Fallback>
            </mc:AlternateContent>
          </a:graphicData>
        </a:graphic>
      </p:graphicFrame>
    </p:spTree>
    <p:extLst>
      <p:ext uri="{BB962C8B-B14F-4D97-AF65-F5344CB8AC3E}">
        <p14:creationId xmlns:p14="http://schemas.microsoft.com/office/powerpoint/2010/main" val="3495570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85367935"/>
              </p:ext>
            </p:extLst>
          </p:nvPr>
        </p:nvGraphicFramePr>
        <p:xfrm>
          <a:off x="151606" y="1045794"/>
          <a:ext cx="8840788" cy="4686300"/>
        </p:xfrm>
        <a:graphic>
          <a:graphicData uri="http://schemas.openxmlformats.org/presentationml/2006/ole">
            <mc:AlternateContent xmlns:mc="http://schemas.openxmlformats.org/markup-compatibility/2006">
              <mc:Choice xmlns:v="urn:schemas-microsoft-com:vml" Requires="v">
                <p:oleObj spid="_x0000_s285787" name="Equation" r:id="rId4" imgW="3644640" imgH="1981080" progId="Equation.DSMT4">
                  <p:embed/>
                </p:oleObj>
              </mc:Choice>
              <mc:Fallback>
                <p:oleObj name="Equation" r:id="rId4" imgW="3644640" imgH="1981080" progId="Equation.DSMT4">
                  <p:embed/>
                  <p:pic>
                    <p:nvPicPr>
                      <p:cNvPr id="0" name=""/>
                      <p:cNvPicPr>
                        <a:picLocks noChangeAspect="1" noChangeArrowheads="1"/>
                      </p:cNvPicPr>
                      <p:nvPr/>
                    </p:nvPicPr>
                    <p:blipFill>
                      <a:blip r:embed="rId5"/>
                      <a:srcRect/>
                      <a:stretch>
                        <a:fillRect/>
                      </a:stretch>
                    </p:blipFill>
                    <p:spPr bwMode="auto">
                      <a:xfrm>
                        <a:off x="151606" y="1045794"/>
                        <a:ext cx="8840788" cy="4686300"/>
                      </a:xfrm>
                      <a:prstGeom prst="rect">
                        <a:avLst/>
                      </a:prstGeom>
                      <a:noFill/>
                      <a:ln>
                        <a:noFill/>
                      </a:ln>
                    </p:spPr>
                  </p:pic>
                </p:oleObj>
              </mc:Fallback>
            </mc:AlternateContent>
          </a:graphicData>
        </a:graphic>
      </p:graphicFrame>
      <p:sp>
        <p:nvSpPr>
          <p:cNvPr id="7" name="Arrow: Down 6">
            <a:extLst>
              <a:ext uri="{FF2B5EF4-FFF2-40B4-BE49-F238E27FC236}">
                <a16:creationId xmlns:a16="http://schemas.microsoft.com/office/drawing/2014/main" id="{36C46CB3-1E48-407D-AE18-07AE8C7177CA}"/>
              </a:ext>
            </a:extLst>
          </p:cNvPr>
          <p:cNvSpPr/>
          <p:nvPr/>
        </p:nvSpPr>
        <p:spPr>
          <a:xfrm>
            <a:off x="7467600" y="3962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0D44C5-1011-40B0-9676-A991C45467BC}"/>
              </a:ext>
            </a:extLst>
          </p:cNvPr>
          <p:cNvSpPr txBox="1"/>
          <p:nvPr/>
        </p:nvSpPr>
        <p:spPr>
          <a:xfrm>
            <a:off x="7315200" y="2973446"/>
            <a:ext cx="1828800" cy="830997"/>
          </a:xfrm>
          <a:prstGeom prst="rect">
            <a:avLst/>
          </a:prstGeom>
          <a:noFill/>
        </p:spPr>
        <p:txBody>
          <a:bodyPr wrap="square" rtlCol="0">
            <a:spAutoFit/>
          </a:bodyPr>
          <a:lstStyle/>
          <a:p>
            <a:r>
              <a:rPr lang="en-US" sz="2400" dirty="0">
                <a:latin typeface="+mj-lt"/>
              </a:rPr>
              <a:t>velocity potential</a:t>
            </a:r>
          </a:p>
        </p:txBody>
      </p:sp>
    </p:spTree>
    <p:extLst>
      <p:ext uri="{BB962C8B-B14F-4D97-AF65-F5344CB8AC3E}">
        <p14:creationId xmlns:p14="http://schemas.microsoft.com/office/powerpoint/2010/main" val="401423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18114</TotalTime>
  <Words>922</Words>
  <Application>Microsoft Office PowerPoint</Application>
  <PresentationFormat>On-screen Show (4:3)</PresentationFormat>
  <Paragraphs>180</Paragraphs>
  <Slides>25</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1"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879</cp:revision>
  <cp:lastPrinted>2021-10-31T23:22:21Z</cp:lastPrinted>
  <dcterms:created xsi:type="dcterms:W3CDTF">2012-01-10T18:32:24Z</dcterms:created>
  <dcterms:modified xsi:type="dcterms:W3CDTF">2021-10-31T23:22:39Z</dcterms:modified>
</cp:coreProperties>
</file>