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425" r:id="rId4"/>
    <p:sldId id="426" r:id="rId5"/>
    <p:sldId id="395" r:id="rId6"/>
    <p:sldId id="396" r:id="rId7"/>
    <p:sldId id="419" r:id="rId8"/>
    <p:sldId id="420" r:id="rId9"/>
    <p:sldId id="423" r:id="rId10"/>
    <p:sldId id="386" r:id="rId11"/>
    <p:sldId id="424" r:id="rId12"/>
    <p:sldId id="387" r:id="rId13"/>
    <p:sldId id="388" r:id="rId14"/>
    <p:sldId id="389" r:id="rId15"/>
    <p:sldId id="390" r:id="rId16"/>
    <p:sldId id="391" r:id="rId17"/>
    <p:sldId id="417" r:id="rId18"/>
    <p:sldId id="394" r:id="rId19"/>
    <p:sldId id="398" r:id="rId20"/>
    <p:sldId id="399" r:id="rId21"/>
    <p:sldId id="421" r:id="rId22"/>
    <p:sldId id="400" r:id="rId23"/>
    <p:sldId id="401" r:id="rId24"/>
    <p:sldId id="402" r:id="rId25"/>
    <p:sldId id="403" r:id="rId26"/>
    <p:sldId id="404"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85" d="100"/>
          <a:sy n="85" d="100"/>
        </p:scale>
        <p:origin x="408" y="72"/>
      </p:cViewPr>
      <p:guideLst>
        <p:guide orient="horz" pos="2160"/>
        <p:guide pos="2880"/>
      </p:guideLst>
    </p:cSldViewPr>
  </p:slideViewPr>
  <p:notesTextViewPr>
    <p:cViewPr>
      <p:scale>
        <a:sx n="1" d="1"/>
        <a:sy n="1" d="1"/>
      </p:scale>
      <p:origin x="0" y="0"/>
    </p:cViewPr>
  </p:notesTextViewPr>
  <p:sorterViewPr>
    <p:cViewPr>
      <p:scale>
        <a:sx n="76" d="100"/>
        <a:sy n="76" d="100"/>
      </p:scale>
      <p:origin x="0" y="-10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0.wmf"/><Relationship Id="rId1"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hydrodynamics which is presented in Chapter 9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901609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05203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example of irrotational flow of an incompressible fluid.    In this case the fluid is flowing uniformly along the z axis.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5220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imagine the there is a log  that distorts the flow.    Here the long axis of the log is in the direction perpendicular to the screen.    At the boundary of the log, the radial velocity is 0.</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905395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up and solving the boundary value problem.</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623177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894434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solution and simplified behavior far from the log.</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470587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397886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836271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more complicated situation where there is a pressure gradient and applied potential.    Specializing to the case of irrotational flow and arriving at the Bernoulli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569696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89188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18 is due Friday.</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796123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generalizing this result to a possibly compressible fluid under the  condition of zero heat transfer (isentropic).</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424725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need to introduce the so called first law of thermodynamics.   This condition finds a general expression for ratio of the pressure and density in terms of the density derivative of the internal energy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492002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can be rearranged in terms of the gradient of the pressure divided by the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9932757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arrive at a Bernoulli relation for irrotational flow of an isentropic material.</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070656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 will be continued on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290813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756532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Resuming our discussion of Newton’s equations for fluids.    For reference, this approach is named for Euler and is based on the continuous fluid being represented within an infinitesimal volume.</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83066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infinitesimal volume moves from t to t’, the spatial position moves from r to </a:t>
            </a:r>
            <a:r>
              <a:rPr lang="en-US" dirty="0" err="1"/>
              <a:t>r+v</a:t>
            </a:r>
            <a:r>
              <a:rPr lang="en-US" dirty="0"/>
              <a:t> </a:t>
            </a:r>
            <a:r>
              <a:rPr lang="en-US" dirty="0">
                <a:latin typeface="Symbol" panose="05050102010706020507" pitchFamily="18" charset="2"/>
              </a:rPr>
              <a:t>d</a:t>
            </a:r>
            <a:r>
              <a:rPr lang="en-US" dirty="0"/>
              <a:t>t</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741100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12998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226885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274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aspect of the fluid is the continuity equation.    This simplifies to a velocity field which has zero divergence.</a:t>
            </a:r>
          </a:p>
          <a:p>
            <a:r>
              <a:rPr lang="en-US" dirty="0"/>
              <a:t>For irrotational flow the velocity field has zero curl and therefore can be written in terms of the velocity potential.   Irrotational flow of an incompressible fluid satisfies the Laplace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93840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11/01/2021</a:t>
            </a:r>
            <a:endParaRPr lang="en-US" dirty="0"/>
          </a:p>
        </p:txBody>
      </p:sp>
      <p:sp>
        <p:nvSpPr>
          <p:cNvPr id="5" name="Footer Placeholder 4"/>
          <p:cNvSpPr>
            <a:spLocks noGrp="1"/>
          </p:cNvSpPr>
          <p:nvPr>
            <p:ph type="ftr" sz="quarter" idx="11"/>
          </p:nvPr>
        </p:nvSpPr>
        <p:spPr/>
        <p:txBody>
          <a:bodyPr/>
          <a:lstStyle/>
          <a:p>
            <a:r>
              <a:rPr lang="en-US"/>
              <a:t>PHY 711  Fall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11/01/2021</a:t>
            </a:r>
            <a:endParaRPr lang="en-US" dirty="0"/>
          </a:p>
        </p:txBody>
      </p:sp>
      <p:sp>
        <p:nvSpPr>
          <p:cNvPr id="8" name="Footer Placeholder 7"/>
          <p:cNvSpPr>
            <a:spLocks noGrp="1"/>
          </p:cNvSpPr>
          <p:nvPr>
            <p:ph type="ftr" sz="quarter" idx="11"/>
          </p:nvPr>
        </p:nvSpPr>
        <p:spPr/>
        <p:txBody>
          <a:bodyPr/>
          <a:lstStyle/>
          <a:p>
            <a:r>
              <a:rPr lang="en-US"/>
              <a:t>PHY 711  Fall 2021 -- Lecture 28</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11/01/2021</a:t>
            </a:r>
            <a:endParaRPr lang="en-US" dirty="0"/>
          </a:p>
        </p:txBody>
      </p:sp>
      <p:sp>
        <p:nvSpPr>
          <p:cNvPr id="4" name="Footer Placeholder 3"/>
          <p:cNvSpPr>
            <a:spLocks noGrp="1"/>
          </p:cNvSpPr>
          <p:nvPr>
            <p:ph type="ftr" sz="quarter" idx="11"/>
          </p:nvPr>
        </p:nvSpPr>
        <p:spPr/>
        <p:txBody>
          <a:bodyPr/>
          <a:lstStyle/>
          <a:p>
            <a:r>
              <a:rPr lang="en-US"/>
              <a:t>PHY 711  Fall 2021 -- Lecture 28</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11/01/2021</a:t>
            </a:r>
            <a:endParaRPr lang="en-US" dirty="0"/>
          </a:p>
        </p:txBody>
      </p:sp>
      <p:sp>
        <p:nvSpPr>
          <p:cNvPr id="6" name="Footer Placeholder 5"/>
          <p:cNvSpPr>
            <a:spLocks noGrp="1"/>
          </p:cNvSpPr>
          <p:nvPr>
            <p:ph type="ftr" sz="quarter" idx="11"/>
          </p:nvPr>
        </p:nvSpPr>
        <p:spPr/>
        <p:txBody>
          <a:bodyPr/>
          <a:lstStyle/>
          <a:p>
            <a:r>
              <a:rPr lang="en-US"/>
              <a:t>PHY 711  Fall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28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1.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3.wmf"/><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5.wmf"/><Relationship Id="rId4"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4.bin"/><Relationship Id="rId5" Type="http://schemas.openxmlformats.org/officeDocument/2006/relationships/image" Target="../media/image26.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8.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6.bin"/><Relationship Id="rId5" Type="http://schemas.openxmlformats.org/officeDocument/2006/relationships/image" Target="../media/image28.wmf"/><Relationship Id="rId4" Type="http://schemas.openxmlformats.org/officeDocument/2006/relationships/oleObject" Target="../embeddings/oleObject25.bin"/><Relationship Id="rId9" Type="http://schemas.openxmlformats.org/officeDocument/2006/relationships/image" Target="../media/image30.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1.wmf"/><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0.bin"/><Relationship Id="rId5" Type="http://schemas.openxmlformats.org/officeDocument/2006/relationships/image" Target="../media/image32.wmf"/><Relationship Id="rId4" Type="http://schemas.openxmlformats.org/officeDocument/2006/relationships/oleObject" Target="../embeddings/oleObject29.bin"/><Relationship Id="rId9" Type="http://schemas.openxmlformats.org/officeDocument/2006/relationships/image" Target="../media/image33.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3.bin"/><Relationship Id="rId5" Type="http://schemas.openxmlformats.org/officeDocument/2006/relationships/image" Target="../media/image34.wmf"/><Relationship Id="rId4" Type="http://schemas.openxmlformats.org/officeDocument/2006/relationships/oleObject" Target="../embeddings/oleObject3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6.wmf"/><Relationship Id="rId4" Type="http://schemas.openxmlformats.org/officeDocument/2006/relationships/oleObject" Target="../embeddings/oleObject34.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4.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6.bin"/><Relationship Id="rId5" Type="http://schemas.openxmlformats.org/officeDocument/2006/relationships/image" Target="../media/image37.wmf"/><Relationship Id="rId4" Type="http://schemas.openxmlformats.org/officeDocument/2006/relationships/oleObject" Target="../embeddings/oleObject35.bin"/><Relationship Id="rId9" Type="http://schemas.openxmlformats.org/officeDocument/2006/relationships/image" Target="../media/image39.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9.bin"/><Relationship Id="rId5" Type="http://schemas.openxmlformats.org/officeDocument/2006/relationships/image" Target="../media/image40.wmf"/><Relationship Id="rId4" Type="http://schemas.openxmlformats.org/officeDocument/2006/relationships/oleObject" Target="../embeddings/oleObject38.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8.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3.wmf"/><Relationship Id="rId5" Type="http://schemas.openxmlformats.org/officeDocument/2006/relationships/image" Target="../media/image10.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36525"/>
            <a:ext cx="9144000" cy="5509200"/>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Discussion on Lecture 28 -- Chap. 9 in F &amp; W</a:t>
            </a:r>
          </a:p>
          <a:p>
            <a:pPr marL="457200" lvl="2" algn="ctr">
              <a:spcBef>
                <a:spcPct val="50000"/>
              </a:spcBef>
            </a:pPr>
            <a:r>
              <a:rPr lang="en-US" sz="3200" b="1" dirty="0">
                <a:solidFill>
                  <a:schemeClr val="folHlink"/>
                </a:solidFill>
              </a:rPr>
              <a:t>Introduction to hydrodynamics </a:t>
            </a:r>
          </a:p>
          <a:p>
            <a:pPr marL="1428750" lvl="3" indent="-514350">
              <a:spcBef>
                <a:spcPct val="50000"/>
              </a:spcBef>
              <a:buAutoNum type="arabicPeriod"/>
            </a:pPr>
            <a:r>
              <a:rPr lang="en-US" sz="2400" b="1" dirty="0">
                <a:solidFill>
                  <a:schemeClr val="folHlink"/>
                </a:solidFill>
              </a:rPr>
              <a:t>Newton’s laws for fluids and the continuity equation</a:t>
            </a:r>
          </a:p>
          <a:p>
            <a:pPr marL="1428750" lvl="3" indent="-514350">
              <a:spcBef>
                <a:spcPct val="50000"/>
              </a:spcBef>
              <a:buAutoNum type="arabicPeriod"/>
            </a:pPr>
            <a:r>
              <a:rPr lang="en-US" sz="2400" b="1" dirty="0">
                <a:solidFill>
                  <a:schemeClr val="folHlink"/>
                </a:solidFill>
              </a:rPr>
              <a:t>Irrotational and incompressible fluids</a:t>
            </a:r>
          </a:p>
          <a:p>
            <a:pPr marL="1428750" lvl="3" indent="-514350">
              <a:spcBef>
                <a:spcPct val="50000"/>
              </a:spcBef>
              <a:buAutoNum type="arabicPeriod"/>
            </a:pPr>
            <a:r>
              <a:rPr lang="en-US" sz="2400" b="1" dirty="0">
                <a:solidFill>
                  <a:schemeClr val="folHlink"/>
                </a:solidFill>
              </a:rPr>
              <a:t>Irrotational and isentropic fluids</a:t>
            </a:r>
          </a:p>
          <a:p>
            <a:pPr marL="1428750" lvl="3" indent="-514350">
              <a:spcBef>
                <a:spcPct val="50000"/>
              </a:spcBef>
              <a:buAutoNum type="arabicPeriod"/>
            </a:pPr>
            <a:r>
              <a:rPr lang="en-US" sz="2400" b="1" dirty="0">
                <a:solidFill>
                  <a:schemeClr val="folHlink"/>
                </a:solidFill>
              </a:rPr>
              <a:t>Approximate solutions in the linear limit – next time</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485367935"/>
              </p:ext>
            </p:extLst>
          </p:nvPr>
        </p:nvGraphicFramePr>
        <p:xfrm>
          <a:off x="151606" y="1045794"/>
          <a:ext cx="8840788" cy="4686300"/>
        </p:xfrm>
        <a:graphic>
          <a:graphicData uri="http://schemas.openxmlformats.org/presentationml/2006/ole">
            <mc:AlternateContent xmlns:mc="http://schemas.openxmlformats.org/markup-compatibility/2006">
              <mc:Choice xmlns:v="urn:schemas-microsoft-com:vml" Requires="v">
                <p:oleObj spid="_x0000_s285792" name="Equation" r:id="rId4" imgW="3644640" imgH="1981080" progId="Equation.DSMT4">
                  <p:embed/>
                </p:oleObj>
              </mc:Choice>
              <mc:Fallback>
                <p:oleObj name="Equation" r:id="rId4" imgW="3644640" imgH="1981080" progId="Equation.DSMT4">
                  <p:embed/>
                  <p:pic>
                    <p:nvPicPr>
                      <p:cNvPr id="0" name=""/>
                      <p:cNvPicPr>
                        <a:picLocks noChangeAspect="1" noChangeArrowheads="1"/>
                      </p:cNvPicPr>
                      <p:nvPr/>
                    </p:nvPicPr>
                    <p:blipFill>
                      <a:blip r:embed="rId5"/>
                      <a:srcRect/>
                      <a:stretch>
                        <a:fillRect/>
                      </a:stretch>
                    </p:blipFill>
                    <p:spPr bwMode="auto">
                      <a:xfrm>
                        <a:off x="151606" y="1045794"/>
                        <a:ext cx="8840788" cy="4686300"/>
                      </a:xfrm>
                      <a:prstGeom prst="rect">
                        <a:avLst/>
                      </a:prstGeom>
                      <a:noFill/>
                      <a:ln>
                        <a:noFill/>
                      </a:ln>
                    </p:spPr>
                  </p:pic>
                </p:oleObj>
              </mc:Fallback>
            </mc:AlternateContent>
          </a:graphicData>
        </a:graphic>
      </p:graphicFrame>
      <p:sp>
        <p:nvSpPr>
          <p:cNvPr id="7" name="Arrow: Down 6">
            <a:extLst>
              <a:ext uri="{FF2B5EF4-FFF2-40B4-BE49-F238E27FC236}">
                <a16:creationId xmlns:a16="http://schemas.microsoft.com/office/drawing/2014/main" id="{36C46CB3-1E48-407D-AE18-07AE8C7177CA}"/>
              </a:ext>
            </a:extLst>
          </p:cNvPr>
          <p:cNvSpPr/>
          <p:nvPr/>
        </p:nvSpPr>
        <p:spPr>
          <a:xfrm>
            <a:off x="7467600" y="3962400"/>
            <a:ext cx="6096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E0D44C5-1011-40B0-9676-A991C45467BC}"/>
              </a:ext>
            </a:extLst>
          </p:cNvPr>
          <p:cNvSpPr txBox="1"/>
          <p:nvPr/>
        </p:nvSpPr>
        <p:spPr>
          <a:xfrm>
            <a:off x="7315200" y="2973446"/>
            <a:ext cx="1828800" cy="830997"/>
          </a:xfrm>
          <a:prstGeom prst="rect">
            <a:avLst/>
          </a:prstGeom>
          <a:noFill/>
        </p:spPr>
        <p:txBody>
          <a:bodyPr wrap="square" rtlCol="0">
            <a:spAutoFit/>
          </a:bodyPr>
          <a:lstStyle/>
          <a:p>
            <a:r>
              <a:rPr lang="en-US" sz="2400" dirty="0">
                <a:latin typeface="+mj-lt"/>
              </a:rPr>
              <a:t>velocity potential</a:t>
            </a:r>
          </a:p>
        </p:txBody>
      </p:sp>
    </p:spTree>
    <p:extLst>
      <p:ext uri="{BB962C8B-B14F-4D97-AF65-F5344CB8AC3E}">
        <p14:creationId xmlns:p14="http://schemas.microsoft.com/office/powerpoint/2010/main" val="40142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5A66F-ED39-4EB1-9DF2-AFB5DBC9F289}"/>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C4C991E7-7959-499B-87FB-286DE016E726}"/>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E3D82399-E021-4A6D-9167-141524B26857}"/>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4DBEABEC-454A-424F-826F-4958FC0E9DB6}"/>
              </a:ext>
            </a:extLst>
          </p:cNvPr>
          <p:cNvSpPr txBox="1"/>
          <p:nvPr/>
        </p:nvSpPr>
        <p:spPr>
          <a:xfrm>
            <a:off x="228600" y="381000"/>
            <a:ext cx="7924800" cy="461665"/>
          </a:xfrm>
          <a:prstGeom prst="rect">
            <a:avLst/>
          </a:prstGeom>
          <a:noFill/>
        </p:spPr>
        <p:txBody>
          <a:bodyPr wrap="square" rtlCol="0">
            <a:spAutoFit/>
          </a:bodyPr>
          <a:lstStyle/>
          <a:p>
            <a:r>
              <a:rPr lang="en-US" sz="2400" dirty="0">
                <a:latin typeface="+mj-lt"/>
              </a:rPr>
              <a:t>Checking --</a:t>
            </a:r>
          </a:p>
        </p:txBody>
      </p:sp>
      <p:graphicFrame>
        <p:nvGraphicFramePr>
          <p:cNvPr id="6" name="Object 5">
            <a:extLst>
              <a:ext uri="{FF2B5EF4-FFF2-40B4-BE49-F238E27FC236}">
                <a16:creationId xmlns:a16="http://schemas.microsoft.com/office/drawing/2014/main" id="{AB2BF44F-CAF1-4D19-9F0E-C8377DE6C46A}"/>
              </a:ext>
            </a:extLst>
          </p:cNvPr>
          <p:cNvGraphicFramePr>
            <a:graphicFrameLocks noChangeAspect="1"/>
          </p:cNvGraphicFramePr>
          <p:nvPr>
            <p:extLst>
              <p:ext uri="{D42A27DB-BD31-4B8C-83A1-F6EECF244321}">
                <p14:modId xmlns:p14="http://schemas.microsoft.com/office/powerpoint/2010/main" val="114820657"/>
              </p:ext>
            </p:extLst>
          </p:nvPr>
        </p:nvGraphicFramePr>
        <p:xfrm>
          <a:off x="207717" y="1298871"/>
          <a:ext cx="8728566" cy="2395537"/>
        </p:xfrm>
        <a:graphic>
          <a:graphicData uri="http://schemas.openxmlformats.org/presentationml/2006/ole">
            <mc:AlternateContent xmlns:mc="http://schemas.openxmlformats.org/markup-compatibility/2006">
              <mc:Choice xmlns:v="urn:schemas-microsoft-com:vml" Requires="v">
                <p:oleObj spid="_x0000_s316435" name="Equation" r:id="rId4" imgW="4025880" imgH="1104840" progId="Equation.DSMT4">
                  <p:embed/>
                </p:oleObj>
              </mc:Choice>
              <mc:Fallback>
                <p:oleObj name="Equation" r:id="rId4" imgW="4025880" imgH="1104840" progId="Equation.DSMT4">
                  <p:embed/>
                  <p:pic>
                    <p:nvPicPr>
                      <p:cNvPr id="0" name=""/>
                      <p:cNvPicPr/>
                      <p:nvPr/>
                    </p:nvPicPr>
                    <p:blipFill>
                      <a:blip r:embed="rId5"/>
                      <a:stretch>
                        <a:fillRect/>
                      </a:stretch>
                    </p:blipFill>
                    <p:spPr>
                      <a:xfrm>
                        <a:off x="207717" y="1298871"/>
                        <a:ext cx="8728566" cy="2395537"/>
                      </a:xfrm>
                      <a:prstGeom prst="rect">
                        <a:avLst/>
                      </a:prstGeom>
                    </p:spPr>
                  </p:pic>
                </p:oleObj>
              </mc:Fallback>
            </mc:AlternateContent>
          </a:graphicData>
        </a:graphic>
      </p:graphicFrame>
    </p:spTree>
    <p:extLst>
      <p:ext uri="{BB962C8B-B14F-4D97-AF65-F5344CB8AC3E}">
        <p14:creationId xmlns:p14="http://schemas.microsoft.com/office/powerpoint/2010/main" val="603529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pSp>
        <p:nvGrpSpPr>
          <p:cNvPr id="15" name="Group 14"/>
          <p:cNvGrpSpPr/>
          <p:nvPr/>
        </p:nvGrpSpPr>
        <p:grpSpPr>
          <a:xfrm>
            <a:off x="723900" y="1057870"/>
            <a:ext cx="7581900" cy="2031385"/>
            <a:chOff x="723900" y="2510135"/>
            <a:chExt cx="7581900" cy="2031385"/>
          </a:xfrm>
        </p:grpSpPr>
        <p:sp>
          <p:nvSpPr>
            <p:cNvPr id="5" name="Cube 4"/>
            <p:cNvSpPr/>
            <p:nvPr/>
          </p:nvSpPr>
          <p:spPr>
            <a:xfrm>
              <a:off x="1066800" y="2667000"/>
              <a:ext cx="6781800" cy="1371600"/>
            </a:xfrm>
            <a:prstGeom prst="cube">
              <a:avLst/>
            </a:prstGeom>
            <a:solidFill>
              <a:schemeClr val="bg1">
                <a:lumMod val="65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1371600" y="33528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371600" y="35052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371600" y="36576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71600" y="38100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3200400"/>
              <a:ext cx="6934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47505" y="4079855"/>
              <a:ext cx="1562100" cy="461665"/>
            </a:xfrm>
            <a:prstGeom prst="rect">
              <a:avLst/>
            </a:prstGeom>
            <a:noFill/>
          </p:spPr>
          <p:txBody>
            <a:bodyPr wrap="square" rtlCol="0">
              <a:spAutoFit/>
            </a:bodyPr>
            <a:lstStyle/>
            <a:p>
              <a:r>
                <a:rPr lang="en-US" sz="2400" dirty="0">
                  <a:latin typeface="+mj-lt"/>
                </a:rPr>
                <a:t>z</a:t>
              </a:r>
            </a:p>
          </p:txBody>
        </p:sp>
        <p:sp>
          <p:nvSpPr>
            <p:cNvPr id="13" name="TextBox 12"/>
            <p:cNvSpPr txBox="1"/>
            <p:nvPr/>
          </p:nvSpPr>
          <p:spPr>
            <a:xfrm>
              <a:off x="723900" y="3352800"/>
              <a:ext cx="1562100" cy="461665"/>
            </a:xfrm>
            <a:prstGeom prst="rect">
              <a:avLst/>
            </a:prstGeom>
            <a:noFill/>
          </p:spPr>
          <p:txBody>
            <a:bodyPr wrap="square" rtlCol="0">
              <a:spAutoFit/>
            </a:bodyPr>
            <a:lstStyle/>
            <a:p>
              <a:r>
                <a:rPr lang="en-US" sz="2400" dirty="0">
                  <a:latin typeface="+mj-lt"/>
                </a:rPr>
                <a:t>a</a:t>
              </a:r>
            </a:p>
          </p:txBody>
        </p:sp>
        <p:sp>
          <p:nvSpPr>
            <p:cNvPr id="14" name="TextBox 13"/>
            <p:cNvSpPr txBox="1"/>
            <p:nvPr/>
          </p:nvSpPr>
          <p:spPr>
            <a:xfrm>
              <a:off x="800100" y="2510135"/>
              <a:ext cx="1562100" cy="461665"/>
            </a:xfrm>
            <a:prstGeom prst="rect">
              <a:avLst/>
            </a:prstGeom>
            <a:noFill/>
          </p:spPr>
          <p:txBody>
            <a:bodyPr wrap="square" rtlCol="0">
              <a:spAutoFit/>
            </a:bodyPr>
            <a:lstStyle/>
            <a:p>
              <a:r>
                <a:rPr lang="en-US" sz="2400" dirty="0">
                  <a:latin typeface="+mj-lt"/>
                </a:rPr>
                <a:t>b</a:t>
              </a:r>
            </a:p>
          </p:txBody>
        </p:sp>
      </p:grpSp>
      <p:sp>
        <p:nvSpPr>
          <p:cNvPr id="16" name="TextBox 15"/>
          <p:cNvSpPr txBox="1"/>
          <p:nvPr/>
        </p:nvSpPr>
        <p:spPr>
          <a:xfrm>
            <a:off x="533400" y="304800"/>
            <a:ext cx="7315200" cy="461665"/>
          </a:xfrm>
          <a:prstGeom prst="rect">
            <a:avLst/>
          </a:prstGeom>
          <a:noFill/>
        </p:spPr>
        <p:txBody>
          <a:bodyPr wrap="square" rtlCol="0">
            <a:spAutoFit/>
          </a:bodyPr>
          <a:lstStyle/>
          <a:p>
            <a:r>
              <a:rPr lang="en-US" sz="2400" dirty="0">
                <a:latin typeface="+mj-lt"/>
              </a:rPr>
              <a:t>Example – uniform flow</a:t>
            </a:r>
          </a:p>
        </p:txBody>
      </p:sp>
      <p:graphicFrame>
        <p:nvGraphicFramePr>
          <p:cNvPr id="17" name="Object 16"/>
          <p:cNvGraphicFramePr>
            <a:graphicFrameLocks noChangeAspect="1"/>
          </p:cNvGraphicFramePr>
          <p:nvPr>
            <p:extLst>
              <p:ext uri="{D42A27DB-BD31-4B8C-83A1-F6EECF244321}">
                <p14:modId xmlns:p14="http://schemas.microsoft.com/office/powerpoint/2010/main" val="4007610911"/>
              </p:ext>
            </p:extLst>
          </p:nvPr>
        </p:nvGraphicFramePr>
        <p:xfrm>
          <a:off x="1371600" y="3103110"/>
          <a:ext cx="3324225" cy="1622425"/>
        </p:xfrm>
        <a:graphic>
          <a:graphicData uri="http://schemas.openxmlformats.org/presentationml/2006/ole">
            <mc:AlternateContent xmlns:mc="http://schemas.openxmlformats.org/markup-compatibility/2006">
              <mc:Choice xmlns:v="urn:schemas-microsoft-com:vml" Requires="v">
                <p:oleObj spid="_x0000_s286898" name="数式" r:id="rId4" imgW="1384200" imgH="685800" progId="Equation.3">
                  <p:embed/>
                </p:oleObj>
              </mc:Choice>
              <mc:Fallback>
                <p:oleObj name="数式" r:id="rId4" imgW="1384200" imgH="685800" progId="Equation.3">
                  <p:embed/>
                  <p:pic>
                    <p:nvPicPr>
                      <p:cNvPr id="0" name=""/>
                      <p:cNvPicPr>
                        <a:picLocks noChangeAspect="1" noChangeArrowheads="1"/>
                      </p:cNvPicPr>
                      <p:nvPr/>
                    </p:nvPicPr>
                    <p:blipFill>
                      <a:blip r:embed="rId5"/>
                      <a:srcRect/>
                      <a:stretch>
                        <a:fillRect/>
                      </a:stretch>
                    </p:blipFill>
                    <p:spPr bwMode="auto">
                      <a:xfrm>
                        <a:off x="1371600" y="3103110"/>
                        <a:ext cx="3324225"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592413989"/>
              </p:ext>
            </p:extLst>
          </p:nvPr>
        </p:nvGraphicFramePr>
        <p:xfrm>
          <a:off x="1752600" y="4814888"/>
          <a:ext cx="2713038" cy="1592262"/>
        </p:xfrm>
        <a:graphic>
          <a:graphicData uri="http://schemas.openxmlformats.org/presentationml/2006/ole">
            <mc:AlternateContent xmlns:mc="http://schemas.openxmlformats.org/markup-compatibility/2006">
              <mc:Choice xmlns:v="urn:schemas-microsoft-com:vml" Requires="v">
                <p:oleObj spid="_x0000_s286899" name="数式" r:id="rId6" imgW="1130040" imgH="672840" progId="Equation.3">
                  <p:embed/>
                </p:oleObj>
              </mc:Choice>
              <mc:Fallback>
                <p:oleObj name="数式" r:id="rId6" imgW="1130040" imgH="672840" progId="Equation.3">
                  <p:embed/>
                  <p:pic>
                    <p:nvPicPr>
                      <p:cNvPr id="0" name=""/>
                      <p:cNvPicPr>
                        <a:picLocks noChangeAspect="1" noChangeArrowheads="1"/>
                      </p:cNvPicPr>
                      <p:nvPr/>
                    </p:nvPicPr>
                    <p:blipFill>
                      <a:blip r:embed="rId7"/>
                      <a:srcRect/>
                      <a:stretch>
                        <a:fillRect/>
                      </a:stretch>
                    </p:blipFill>
                    <p:spPr bwMode="auto">
                      <a:xfrm>
                        <a:off x="1752600" y="4814888"/>
                        <a:ext cx="2713038"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1054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533400" y="83403"/>
            <a:ext cx="7315200" cy="830997"/>
          </a:xfrm>
          <a:prstGeom prst="rect">
            <a:avLst/>
          </a:prstGeom>
          <a:noFill/>
        </p:spPr>
        <p:txBody>
          <a:bodyPr wrap="square" rtlCol="0">
            <a:spAutoFit/>
          </a:bodyPr>
          <a:lstStyle/>
          <a:p>
            <a:r>
              <a:rPr lang="en-US" sz="2400" dirty="0">
                <a:latin typeface="+mj-lt"/>
              </a:rPr>
              <a:t>Example – flow around a long cylinder (oriented in the  </a:t>
            </a:r>
            <a:r>
              <a:rPr lang="en-US" sz="2400" b="1" i="1" dirty="0">
                <a:latin typeface="+mj-lt"/>
              </a:rPr>
              <a:t>Y</a:t>
            </a:r>
            <a:r>
              <a:rPr lang="en-US" sz="2400" dirty="0">
                <a:latin typeface="+mj-lt"/>
              </a:rPr>
              <a:t>   direction)</a:t>
            </a:r>
          </a:p>
        </p:txBody>
      </p:sp>
      <p:sp>
        <p:nvSpPr>
          <p:cNvPr id="6" name="Oval 5"/>
          <p:cNvSpPr/>
          <p:nvPr/>
        </p:nvSpPr>
        <p:spPr>
          <a:xfrm>
            <a:off x="2362200" y="1521767"/>
            <a:ext cx="1066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914400" y="1214735"/>
            <a:ext cx="1066800" cy="1223665"/>
            <a:chOff x="914400" y="1290935"/>
            <a:chExt cx="1066800" cy="1223665"/>
          </a:xfrm>
        </p:grpSpPr>
        <p:cxnSp>
          <p:nvCxnSpPr>
            <p:cNvPr id="8" name="Straight Arrow Connector 7"/>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14" name="TextBox 13"/>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pSp>
        <p:nvGrpSpPr>
          <p:cNvPr id="16" name="Group 15"/>
          <p:cNvGrpSpPr/>
          <p:nvPr/>
        </p:nvGrpSpPr>
        <p:grpSpPr>
          <a:xfrm>
            <a:off x="7239000" y="1443335"/>
            <a:ext cx="1066800" cy="1223665"/>
            <a:chOff x="914400" y="1290935"/>
            <a:chExt cx="1066800" cy="1223665"/>
          </a:xfrm>
        </p:grpSpPr>
        <p:cxnSp>
          <p:nvCxnSpPr>
            <p:cNvPr id="17" name="Straight Arrow Connector 16"/>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23" name="TextBox 22"/>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aphicFrame>
        <p:nvGraphicFramePr>
          <p:cNvPr id="24" name="Object 23"/>
          <p:cNvGraphicFramePr>
            <a:graphicFrameLocks noChangeAspect="1"/>
          </p:cNvGraphicFramePr>
          <p:nvPr>
            <p:extLst>
              <p:ext uri="{D42A27DB-BD31-4B8C-83A1-F6EECF244321}">
                <p14:modId xmlns:p14="http://schemas.microsoft.com/office/powerpoint/2010/main" val="3458908137"/>
              </p:ext>
            </p:extLst>
          </p:nvPr>
        </p:nvGraphicFramePr>
        <p:xfrm>
          <a:off x="2209800" y="3330575"/>
          <a:ext cx="1646238" cy="1622425"/>
        </p:xfrm>
        <a:graphic>
          <a:graphicData uri="http://schemas.openxmlformats.org/presentationml/2006/ole">
            <mc:AlternateContent xmlns:mc="http://schemas.openxmlformats.org/markup-compatibility/2006">
              <mc:Choice xmlns:v="urn:schemas-microsoft-com:vml" Requires="v">
                <p:oleObj spid="_x0000_s287834" name="数式" r:id="rId4" imgW="685800" imgH="685800" progId="Equation.3">
                  <p:embed/>
                </p:oleObj>
              </mc:Choice>
              <mc:Fallback>
                <p:oleObj name="数式" r:id="rId4" imgW="685800" imgH="685800" progId="Equation.3">
                  <p:embed/>
                  <p:pic>
                    <p:nvPicPr>
                      <p:cNvPr id="0" name=""/>
                      <p:cNvPicPr>
                        <a:picLocks noChangeAspect="1" noChangeArrowheads="1"/>
                      </p:cNvPicPr>
                      <p:nvPr/>
                    </p:nvPicPr>
                    <p:blipFill>
                      <a:blip r:embed="rId5"/>
                      <a:srcRect/>
                      <a:stretch>
                        <a:fillRect/>
                      </a:stretch>
                    </p:blipFill>
                    <p:spPr bwMode="auto">
                      <a:xfrm>
                        <a:off x="2209800" y="3330575"/>
                        <a:ext cx="1646238"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6" name="Straight Arrow Connector 25"/>
          <p:cNvCxnSpPr/>
          <p:nvPr/>
        </p:nvCxnSpPr>
        <p:spPr>
          <a:xfrm flipV="1">
            <a:off x="2895600" y="914400"/>
            <a:ext cx="0" cy="11788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971800" y="838200"/>
            <a:ext cx="457200" cy="461665"/>
          </a:xfrm>
          <a:prstGeom prst="rect">
            <a:avLst/>
          </a:prstGeom>
          <a:noFill/>
        </p:spPr>
        <p:txBody>
          <a:bodyPr wrap="square" rtlCol="0">
            <a:spAutoFit/>
          </a:bodyPr>
          <a:lstStyle/>
          <a:p>
            <a:r>
              <a:rPr lang="en-US" sz="2400" b="1" dirty="0">
                <a:latin typeface="+mj-lt"/>
              </a:rPr>
              <a:t>^</a:t>
            </a:r>
          </a:p>
        </p:txBody>
      </p:sp>
      <p:sp>
        <p:nvSpPr>
          <p:cNvPr id="28" name="TextBox 27"/>
          <p:cNvSpPr txBox="1"/>
          <p:nvPr/>
        </p:nvSpPr>
        <p:spPr>
          <a:xfrm>
            <a:off x="2971800" y="990600"/>
            <a:ext cx="533400" cy="457200"/>
          </a:xfrm>
          <a:prstGeom prst="rect">
            <a:avLst/>
          </a:prstGeom>
          <a:noFill/>
        </p:spPr>
        <p:txBody>
          <a:bodyPr wrap="square" rtlCol="0">
            <a:spAutoFit/>
          </a:bodyPr>
          <a:lstStyle/>
          <a:p>
            <a:r>
              <a:rPr lang="en-US" sz="2400" b="1" dirty="0">
                <a:latin typeface="+mj-lt"/>
              </a:rPr>
              <a:t>X</a:t>
            </a:r>
          </a:p>
        </p:txBody>
      </p:sp>
      <p:cxnSp>
        <p:nvCxnSpPr>
          <p:cNvPr id="30" name="Straight Arrow Connector 29"/>
          <p:cNvCxnSpPr/>
          <p:nvPr/>
        </p:nvCxnSpPr>
        <p:spPr>
          <a:xfrm>
            <a:off x="2895600" y="21209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43400" y="1752600"/>
            <a:ext cx="457200" cy="461665"/>
          </a:xfrm>
          <a:prstGeom prst="rect">
            <a:avLst/>
          </a:prstGeom>
          <a:noFill/>
        </p:spPr>
        <p:txBody>
          <a:bodyPr wrap="square" rtlCol="0">
            <a:spAutoFit/>
          </a:bodyPr>
          <a:lstStyle/>
          <a:p>
            <a:r>
              <a:rPr lang="en-US" sz="2400" b="1" dirty="0">
                <a:latin typeface="+mj-lt"/>
              </a:rPr>
              <a:t>^</a:t>
            </a:r>
          </a:p>
        </p:txBody>
      </p:sp>
      <p:sp>
        <p:nvSpPr>
          <p:cNvPr id="32" name="TextBox 31"/>
          <p:cNvSpPr txBox="1"/>
          <p:nvPr/>
        </p:nvSpPr>
        <p:spPr>
          <a:xfrm>
            <a:off x="4343400" y="1905000"/>
            <a:ext cx="533400" cy="457200"/>
          </a:xfrm>
          <a:prstGeom prst="rect">
            <a:avLst/>
          </a:prstGeom>
          <a:noFill/>
        </p:spPr>
        <p:txBody>
          <a:bodyPr wrap="square" rtlCol="0">
            <a:spAutoFit/>
          </a:bodyPr>
          <a:lstStyle/>
          <a:p>
            <a:r>
              <a:rPr lang="en-US" sz="2400" b="1" dirty="0">
                <a:latin typeface="+mj-lt"/>
              </a:rPr>
              <a:t>Z</a:t>
            </a:r>
          </a:p>
        </p:txBody>
      </p:sp>
      <p:cxnSp>
        <p:nvCxnSpPr>
          <p:cNvPr id="34" name="Straight Arrow Connector 33"/>
          <p:cNvCxnSpPr>
            <a:endCxn id="6" idx="7"/>
          </p:cNvCxnSpPr>
          <p:nvPr/>
        </p:nvCxnSpPr>
        <p:spPr>
          <a:xfrm flipV="1">
            <a:off x="2895600" y="1689155"/>
            <a:ext cx="377171" cy="4317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200400" y="1371600"/>
            <a:ext cx="1295400" cy="461665"/>
          </a:xfrm>
          <a:prstGeom prst="rect">
            <a:avLst/>
          </a:prstGeom>
          <a:noFill/>
        </p:spPr>
        <p:txBody>
          <a:bodyPr wrap="square" rtlCol="0">
            <a:spAutoFit/>
          </a:bodyPr>
          <a:lstStyle/>
          <a:p>
            <a:r>
              <a:rPr lang="en-US" sz="2400" i="1" dirty="0">
                <a:latin typeface="+mj-lt"/>
              </a:rPr>
              <a:t>r=a</a:t>
            </a:r>
          </a:p>
        </p:txBody>
      </p:sp>
      <p:sp>
        <p:nvSpPr>
          <p:cNvPr id="36" name="TextBox 35"/>
          <p:cNvSpPr txBox="1"/>
          <p:nvPr/>
        </p:nvSpPr>
        <p:spPr>
          <a:xfrm>
            <a:off x="3124200" y="1676400"/>
            <a:ext cx="914400" cy="461665"/>
          </a:xfrm>
          <a:prstGeom prst="rect">
            <a:avLst/>
          </a:prstGeom>
          <a:noFill/>
        </p:spPr>
        <p:txBody>
          <a:bodyPr wrap="square" rtlCol="0">
            <a:spAutoFit/>
          </a:bodyPr>
          <a:lstStyle/>
          <a:p>
            <a:r>
              <a:rPr lang="en-US" sz="2400" b="1" dirty="0">
                <a:latin typeface="Symbol" pitchFamily="18" charset="2"/>
              </a:rPr>
              <a:t>q</a:t>
            </a:r>
          </a:p>
        </p:txBody>
      </p:sp>
    </p:spTree>
    <p:extLst>
      <p:ext uri="{BB962C8B-B14F-4D97-AF65-F5344CB8AC3E}">
        <p14:creationId xmlns:p14="http://schemas.microsoft.com/office/powerpoint/2010/main" val="2726198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7207955"/>
              </p:ext>
            </p:extLst>
          </p:nvPr>
        </p:nvGraphicFramePr>
        <p:xfrm>
          <a:off x="304800" y="152400"/>
          <a:ext cx="8466138" cy="2133600"/>
        </p:xfrm>
        <a:graphic>
          <a:graphicData uri="http://schemas.openxmlformats.org/presentationml/2006/ole">
            <mc:AlternateContent xmlns:mc="http://schemas.openxmlformats.org/markup-compatibility/2006">
              <mc:Choice xmlns:v="urn:schemas-microsoft-com:vml" Requires="v">
                <p:oleObj spid="_x0000_s288946" name="数式" r:id="rId4" imgW="3543120" imgH="901440" progId="Equation.3">
                  <p:embed/>
                </p:oleObj>
              </mc:Choice>
              <mc:Fallback>
                <p:oleObj name="数式" r:id="rId4" imgW="3543120" imgH="901440" progId="Equation.3">
                  <p:embed/>
                  <p:pic>
                    <p:nvPicPr>
                      <p:cNvPr id="0" name=""/>
                      <p:cNvPicPr>
                        <a:picLocks noChangeAspect="1" noChangeArrowheads="1"/>
                      </p:cNvPicPr>
                      <p:nvPr/>
                    </p:nvPicPr>
                    <p:blipFill>
                      <a:blip r:embed="rId5"/>
                      <a:srcRect/>
                      <a:stretch>
                        <a:fillRect/>
                      </a:stretch>
                    </p:blipFill>
                    <p:spPr bwMode="auto">
                      <a:xfrm>
                        <a:off x="304800" y="152400"/>
                        <a:ext cx="84661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64578795"/>
              </p:ext>
            </p:extLst>
          </p:nvPr>
        </p:nvGraphicFramePr>
        <p:xfrm>
          <a:off x="1588" y="2327275"/>
          <a:ext cx="9072562" cy="4148138"/>
        </p:xfrm>
        <a:graphic>
          <a:graphicData uri="http://schemas.openxmlformats.org/presentationml/2006/ole">
            <mc:AlternateContent xmlns:mc="http://schemas.openxmlformats.org/markup-compatibility/2006">
              <mc:Choice xmlns:v="urn:schemas-microsoft-com:vml" Requires="v">
                <p:oleObj spid="_x0000_s288947" name="数式" r:id="rId6" imgW="3797280" imgH="1752480" progId="Equation.3">
                  <p:embed/>
                </p:oleObj>
              </mc:Choice>
              <mc:Fallback>
                <p:oleObj name="数式" r:id="rId6" imgW="3797280" imgH="1752480" progId="Equation.3">
                  <p:embed/>
                  <p:pic>
                    <p:nvPicPr>
                      <p:cNvPr id="0" name=""/>
                      <p:cNvPicPr>
                        <a:picLocks noChangeAspect="1" noChangeArrowheads="1"/>
                      </p:cNvPicPr>
                      <p:nvPr/>
                    </p:nvPicPr>
                    <p:blipFill>
                      <a:blip r:embed="rId7"/>
                      <a:srcRect/>
                      <a:stretch>
                        <a:fillRect/>
                      </a:stretch>
                    </p:blipFill>
                    <p:spPr bwMode="auto">
                      <a:xfrm>
                        <a:off x="1588" y="2327275"/>
                        <a:ext cx="9072562" cy="41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0738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99832723"/>
              </p:ext>
            </p:extLst>
          </p:nvPr>
        </p:nvGraphicFramePr>
        <p:xfrm>
          <a:off x="533400" y="76200"/>
          <a:ext cx="6858000" cy="2405063"/>
        </p:xfrm>
        <a:graphic>
          <a:graphicData uri="http://schemas.openxmlformats.org/presentationml/2006/ole">
            <mc:AlternateContent xmlns:mc="http://schemas.openxmlformats.org/markup-compatibility/2006">
              <mc:Choice xmlns:v="urn:schemas-microsoft-com:vml" Requires="v">
                <p:oleObj spid="_x0000_s289970" name="数式" r:id="rId4" imgW="2869920" imgH="1015920" progId="Equation.3">
                  <p:embed/>
                </p:oleObj>
              </mc:Choice>
              <mc:Fallback>
                <p:oleObj name="数式" r:id="rId4" imgW="2869920" imgH="1015920" progId="Equation.3">
                  <p:embed/>
                  <p:pic>
                    <p:nvPicPr>
                      <p:cNvPr id="0" name=""/>
                      <p:cNvPicPr>
                        <a:picLocks noChangeAspect="1" noChangeArrowheads="1"/>
                      </p:cNvPicPr>
                      <p:nvPr/>
                    </p:nvPicPr>
                    <p:blipFill>
                      <a:blip r:embed="rId5"/>
                      <a:srcRect/>
                      <a:stretch>
                        <a:fillRect/>
                      </a:stretch>
                    </p:blipFill>
                    <p:spPr bwMode="auto">
                      <a:xfrm>
                        <a:off x="533400" y="76200"/>
                        <a:ext cx="685800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08454155"/>
              </p:ext>
            </p:extLst>
          </p:nvPr>
        </p:nvGraphicFramePr>
        <p:xfrm>
          <a:off x="609600" y="2500313"/>
          <a:ext cx="5946775" cy="3697287"/>
        </p:xfrm>
        <a:graphic>
          <a:graphicData uri="http://schemas.openxmlformats.org/presentationml/2006/ole">
            <mc:AlternateContent xmlns:mc="http://schemas.openxmlformats.org/markup-compatibility/2006">
              <mc:Choice xmlns:v="urn:schemas-microsoft-com:vml" Requires="v">
                <p:oleObj spid="_x0000_s289971" name="数式" r:id="rId6" imgW="2489040" imgH="1562040" progId="Equation.3">
                  <p:embed/>
                </p:oleObj>
              </mc:Choice>
              <mc:Fallback>
                <p:oleObj name="数式" r:id="rId6" imgW="2489040" imgH="1562040" progId="Equation.3">
                  <p:embed/>
                  <p:pic>
                    <p:nvPicPr>
                      <p:cNvPr id="0" name=""/>
                      <p:cNvPicPr>
                        <a:picLocks noChangeAspect="1" noChangeArrowheads="1"/>
                      </p:cNvPicPr>
                      <p:nvPr/>
                    </p:nvPicPr>
                    <p:blipFill>
                      <a:blip r:embed="rId7"/>
                      <a:srcRect/>
                      <a:stretch>
                        <a:fillRect/>
                      </a:stretch>
                    </p:blipFill>
                    <p:spPr bwMode="auto">
                      <a:xfrm>
                        <a:off x="609600" y="2500313"/>
                        <a:ext cx="5946775"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04047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4000861"/>
              </p:ext>
            </p:extLst>
          </p:nvPr>
        </p:nvGraphicFramePr>
        <p:xfrm>
          <a:off x="393700" y="46752"/>
          <a:ext cx="4840288" cy="3596055"/>
        </p:xfrm>
        <a:graphic>
          <a:graphicData uri="http://schemas.openxmlformats.org/presentationml/2006/ole">
            <mc:AlternateContent xmlns:mc="http://schemas.openxmlformats.org/markup-compatibility/2006">
              <mc:Choice xmlns:v="urn:schemas-microsoft-com:vml" Requires="v">
                <p:oleObj spid="_x0000_s290997" name="Equation" r:id="rId4" imgW="2895480" imgH="2171520" progId="Equation.DSMT4">
                  <p:embed/>
                </p:oleObj>
              </mc:Choice>
              <mc:Fallback>
                <p:oleObj name="Equation" r:id="rId4" imgW="2895480" imgH="2171520" progId="Equation.DSMT4">
                  <p:embed/>
                  <p:pic>
                    <p:nvPicPr>
                      <p:cNvPr id="0" name=""/>
                      <p:cNvPicPr>
                        <a:picLocks noChangeAspect="1" noChangeArrowheads="1"/>
                      </p:cNvPicPr>
                      <p:nvPr/>
                    </p:nvPicPr>
                    <p:blipFill>
                      <a:blip r:embed="rId5"/>
                      <a:srcRect/>
                      <a:stretch>
                        <a:fillRect/>
                      </a:stretch>
                    </p:blipFill>
                    <p:spPr bwMode="auto">
                      <a:xfrm>
                        <a:off x="393700" y="46752"/>
                        <a:ext cx="4840288" cy="3596055"/>
                      </a:xfrm>
                      <a:prstGeom prst="rect">
                        <a:avLst/>
                      </a:prstGeom>
                      <a:noFill/>
                      <a:ln>
                        <a:noFill/>
                      </a:ln>
                    </p:spPr>
                  </p:pic>
                </p:oleObj>
              </mc:Fallback>
            </mc:AlternateContent>
          </a:graphicData>
        </a:graphic>
      </p:graphicFrame>
      <p:sp>
        <p:nvSpPr>
          <p:cNvPr id="7" name="Oval 6">
            <a:extLst>
              <a:ext uri="{FF2B5EF4-FFF2-40B4-BE49-F238E27FC236}">
                <a16:creationId xmlns:a16="http://schemas.microsoft.com/office/drawing/2014/main" id="{4C16AE86-D2D0-4AB7-B39C-666C44868A18}"/>
              </a:ext>
            </a:extLst>
          </p:cNvPr>
          <p:cNvSpPr/>
          <p:nvPr/>
        </p:nvSpPr>
        <p:spPr>
          <a:xfrm>
            <a:off x="2362200" y="4874567"/>
            <a:ext cx="1066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1001D2E9-9359-4B92-9D99-ED449DDF5B47}"/>
              </a:ext>
            </a:extLst>
          </p:cNvPr>
          <p:cNvGrpSpPr/>
          <p:nvPr/>
        </p:nvGrpSpPr>
        <p:grpSpPr>
          <a:xfrm>
            <a:off x="914400" y="4567535"/>
            <a:ext cx="1066800" cy="1223665"/>
            <a:chOff x="914400" y="1290935"/>
            <a:chExt cx="1066800" cy="1223665"/>
          </a:xfrm>
        </p:grpSpPr>
        <p:cxnSp>
          <p:nvCxnSpPr>
            <p:cNvPr id="9" name="Straight Arrow Connector 8">
              <a:extLst>
                <a:ext uri="{FF2B5EF4-FFF2-40B4-BE49-F238E27FC236}">
                  <a16:creationId xmlns:a16="http://schemas.microsoft.com/office/drawing/2014/main" id="{238C82A3-0B2A-4A5D-9090-E3EED0A6FD20}"/>
                </a:ext>
              </a:extLst>
            </p:cNvPr>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BA59650-7CF0-4B76-AB8B-FA05BAFC60BA}"/>
                </a:ext>
              </a:extLst>
            </p:cNvPr>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F87B76A-E25C-4100-8A2C-306281BF18B8}"/>
                </a:ext>
              </a:extLst>
            </p:cNvPr>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D7079CF-00D9-4E1C-AC45-AF24D425A2FF}"/>
                </a:ext>
              </a:extLst>
            </p:cNvPr>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FC1A66D-C514-4092-8E5E-4AC9544517EC}"/>
                </a:ext>
              </a:extLst>
            </p:cNvPr>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4680B2A-AAFB-41CD-AD4D-E1F1488C023B}"/>
                </a:ext>
              </a:extLst>
            </p:cNvPr>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15" name="TextBox 14">
              <a:extLst>
                <a:ext uri="{FF2B5EF4-FFF2-40B4-BE49-F238E27FC236}">
                  <a16:creationId xmlns:a16="http://schemas.microsoft.com/office/drawing/2014/main" id="{1BC47B85-D98A-4FA2-A814-8FBB37EA6E89}"/>
                </a:ext>
              </a:extLst>
            </p:cNvPr>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grpSp>
        <p:nvGrpSpPr>
          <p:cNvPr id="16" name="Group 15">
            <a:extLst>
              <a:ext uri="{FF2B5EF4-FFF2-40B4-BE49-F238E27FC236}">
                <a16:creationId xmlns:a16="http://schemas.microsoft.com/office/drawing/2014/main" id="{096ECE96-6399-40DB-8068-E6EBBDD31645}"/>
              </a:ext>
            </a:extLst>
          </p:cNvPr>
          <p:cNvGrpSpPr/>
          <p:nvPr/>
        </p:nvGrpSpPr>
        <p:grpSpPr>
          <a:xfrm>
            <a:off x="7239000" y="4796135"/>
            <a:ext cx="1066800" cy="1223665"/>
            <a:chOff x="914400" y="1290935"/>
            <a:chExt cx="1066800" cy="1223665"/>
          </a:xfrm>
        </p:grpSpPr>
        <p:cxnSp>
          <p:nvCxnSpPr>
            <p:cNvPr id="17" name="Straight Arrow Connector 16">
              <a:extLst>
                <a:ext uri="{FF2B5EF4-FFF2-40B4-BE49-F238E27FC236}">
                  <a16:creationId xmlns:a16="http://schemas.microsoft.com/office/drawing/2014/main" id="{63C9006F-DEAB-416A-A238-3D3603C50648}"/>
                </a:ext>
              </a:extLst>
            </p:cNvPr>
            <p:cNvCxnSpPr/>
            <p:nvPr/>
          </p:nvCxnSpPr>
          <p:spPr>
            <a:xfrm>
              <a:off x="914400" y="19050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EB3E98D-9267-4B48-8090-289468A2158B}"/>
                </a:ext>
              </a:extLst>
            </p:cNvPr>
            <p:cNvCxnSpPr/>
            <p:nvPr/>
          </p:nvCxnSpPr>
          <p:spPr>
            <a:xfrm>
              <a:off x="914400" y="20574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3A89BDA-584A-40C5-A078-5A9B021BAAB0}"/>
                </a:ext>
              </a:extLst>
            </p:cNvPr>
            <p:cNvCxnSpPr/>
            <p:nvPr/>
          </p:nvCxnSpPr>
          <p:spPr>
            <a:xfrm>
              <a:off x="914400" y="22098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E071675-5D7E-470C-B4F9-4E460E64D2CB}"/>
                </a:ext>
              </a:extLst>
            </p:cNvPr>
            <p:cNvCxnSpPr/>
            <p:nvPr/>
          </p:nvCxnSpPr>
          <p:spPr>
            <a:xfrm>
              <a:off x="914400" y="23622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13EFEE9-B39C-4DD6-84FC-134374848853}"/>
                </a:ext>
              </a:extLst>
            </p:cNvPr>
            <p:cNvCxnSpPr/>
            <p:nvPr/>
          </p:nvCxnSpPr>
          <p:spPr>
            <a:xfrm>
              <a:off x="914400" y="2514600"/>
              <a:ext cx="1066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1B66DA1-8C7B-4136-A2D4-2779A54E18C0}"/>
                </a:ext>
              </a:extLst>
            </p:cNvPr>
            <p:cNvSpPr txBox="1"/>
            <p:nvPr/>
          </p:nvSpPr>
          <p:spPr>
            <a:xfrm>
              <a:off x="914400" y="1447800"/>
              <a:ext cx="1066800" cy="461665"/>
            </a:xfrm>
            <a:prstGeom prst="rect">
              <a:avLst/>
            </a:prstGeom>
            <a:noFill/>
          </p:spPr>
          <p:txBody>
            <a:bodyPr wrap="square" rtlCol="0">
              <a:spAutoFit/>
            </a:bodyPr>
            <a:lstStyle/>
            <a:p>
              <a:r>
                <a:rPr lang="en-US" sz="2400" i="1" dirty="0">
                  <a:latin typeface="+mj-lt"/>
                </a:rPr>
                <a:t>v</a:t>
              </a:r>
              <a:r>
                <a:rPr lang="en-US" sz="2400" i="1" baseline="-25000" dirty="0">
                  <a:latin typeface="+mj-lt"/>
                </a:rPr>
                <a:t>0</a:t>
              </a:r>
              <a:r>
                <a:rPr lang="en-US" sz="2400" i="1" dirty="0">
                  <a:latin typeface="+mj-lt"/>
                </a:rPr>
                <a:t> </a:t>
              </a:r>
              <a:r>
                <a:rPr lang="en-US" sz="2400" b="1" i="1" dirty="0">
                  <a:latin typeface="+mj-lt"/>
                </a:rPr>
                <a:t>Z</a:t>
              </a:r>
              <a:endParaRPr lang="en-US" sz="2400" i="1" dirty="0">
                <a:latin typeface="+mj-lt"/>
              </a:endParaRPr>
            </a:p>
          </p:txBody>
        </p:sp>
        <p:sp>
          <p:nvSpPr>
            <p:cNvPr id="23" name="TextBox 22">
              <a:extLst>
                <a:ext uri="{FF2B5EF4-FFF2-40B4-BE49-F238E27FC236}">
                  <a16:creationId xmlns:a16="http://schemas.microsoft.com/office/drawing/2014/main" id="{9546C1C4-AE5F-430B-8356-88BF6413278B}"/>
                </a:ext>
              </a:extLst>
            </p:cNvPr>
            <p:cNvSpPr txBox="1"/>
            <p:nvPr/>
          </p:nvSpPr>
          <p:spPr>
            <a:xfrm>
              <a:off x="1295400" y="1290935"/>
              <a:ext cx="457200" cy="461665"/>
            </a:xfrm>
            <a:prstGeom prst="rect">
              <a:avLst/>
            </a:prstGeom>
            <a:noFill/>
          </p:spPr>
          <p:txBody>
            <a:bodyPr wrap="square" rtlCol="0">
              <a:spAutoFit/>
            </a:bodyPr>
            <a:lstStyle/>
            <a:p>
              <a:r>
                <a:rPr lang="en-US" sz="2400" b="1" dirty="0">
                  <a:latin typeface="+mj-lt"/>
                </a:rPr>
                <a:t>^</a:t>
              </a:r>
            </a:p>
          </p:txBody>
        </p:sp>
      </p:grpSp>
      <p:cxnSp>
        <p:nvCxnSpPr>
          <p:cNvPr id="24" name="Straight Arrow Connector 23">
            <a:extLst>
              <a:ext uri="{FF2B5EF4-FFF2-40B4-BE49-F238E27FC236}">
                <a16:creationId xmlns:a16="http://schemas.microsoft.com/office/drawing/2014/main" id="{91F89FFE-94EA-4F58-863D-B3F2B112A829}"/>
              </a:ext>
            </a:extLst>
          </p:cNvPr>
          <p:cNvCxnSpPr/>
          <p:nvPr/>
        </p:nvCxnSpPr>
        <p:spPr>
          <a:xfrm flipV="1">
            <a:off x="2895600" y="4267200"/>
            <a:ext cx="0" cy="11788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6C73481-2D3A-4BD4-A116-BA6DE82A508A}"/>
              </a:ext>
            </a:extLst>
          </p:cNvPr>
          <p:cNvSpPr txBox="1"/>
          <p:nvPr/>
        </p:nvSpPr>
        <p:spPr>
          <a:xfrm>
            <a:off x="2971800" y="4191000"/>
            <a:ext cx="457200" cy="461665"/>
          </a:xfrm>
          <a:prstGeom prst="rect">
            <a:avLst/>
          </a:prstGeom>
          <a:noFill/>
        </p:spPr>
        <p:txBody>
          <a:bodyPr wrap="square" rtlCol="0">
            <a:spAutoFit/>
          </a:bodyPr>
          <a:lstStyle/>
          <a:p>
            <a:r>
              <a:rPr lang="en-US" sz="2400" b="1" dirty="0">
                <a:latin typeface="+mj-lt"/>
              </a:rPr>
              <a:t>^</a:t>
            </a:r>
          </a:p>
        </p:txBody>
      </p:sp>
      <p:sp>
        <p:nvSpPr>
          <p:cNvPr id="26" name="TextBox 25">
            <a:extLst>
              <a:ext uri="{FF2B5EF4-FFF2-40B4-BE49-F238E27FC236}">
                <a16:creationId xmlns:a16="http://schemas.microsoft.com/office/drawing/2014/main" id="{9A2DF11E-29D7-4E9E-BA5A-28F85512DD09}"/>
              </a:ext>
            </a:extLst>
          </p:cNvPr>
          <p:cNvSpPr txBox="1"/>
          <p:nvPr/>
        </p:nvSpPr>
        <p:spPr>
          <a:xfrm>
            <a:off x="2971800" y="4343400"/>
            <a:ext cx="533400" cy="457200"/>
          </a:xfrm>
          <a:prstGeom prst="rect">
            <a:avLst/>
          </a:prstGeom>
          <a:noFill/>
        </p:spPr>
        <p:txBody>
          <a:bodyPr wrap="square" rtlCol="0">
            <a:spAutoFit/>
          </a:bodyPr>
          <a:lstStyle/>
          <a:p>
            <a:r>
              <a:rPr lang="en-US" sz="2400" b="1" dirty="0">
                <a:latin typeface="+mj-lt"/>
              </a:rPr>
              <a:t>X</a:t>
            </a:r>
          </a:p>
        </p:txBody>
      </p:sp>
      <p:cxnSp>
        <p:nvCxnSpPr>
          <p:cNvPr id="27" name="Straight Arrow Connector 26">
            <a:extLst>
              <a:ext uri="{FF2B5EF4-FFF2-40B4-BE49-F238E27FC236}">
                <a16:creationId xmlns:a16="http://schemas.microsoft.com/office/drawing/2014/main" id="{35909E1B-D243-4ACB-8129-245C1E7218CB}"/>
              </a:ext>
            </a:extLst>
          </p:cNvPr>
          <p:cNvCxnSpPr/>
          <p:nvPr/>
        </p:nvCxnSpPr>
        <p:spPr>
          <a:xfrm>
            <a:off x="2895600" y="54737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66DFB52-AC53-4B62-A94D-DE9BFD7548A3}"/>
              </a:ext>
            </a:extLst>
          </p:cNvPr>
          <p:cNvSpPr txBox="1"/>
          <p:nvPr/>
        </p:nvSpPr>
        <p:spPr>
          <a:xfrm>
            <a:off x="4343400" y="5105400"/>
            <a:ext cx="457200" cy="461665"/>
          </a:xfrm>
          <a:prstGeom prst="rect">
            <a:avLst/>
          </a:prstGeom>
          <a:noFill/>
        </p:spPr>
        <p:txBody>
          <a:bodyPr wrap="square" rtlCol="0">
            <a:spAutoFit/>
          </a:bodyPr>
          <a:lstStyle/>
          <a:p>
            <a:r>
              <a:rPr lang="en-US" sz="2400" b="1" dirty="0">
                <a:latin typeface="+mj-lt"/>
              </a:rPr>
              <a:t>^</a:t>
            </a:r>
          </a:p>
        </p:txBody>
      </p:sp>
      <p:sp>
        <p:nvSpPr>
          <p:cNvPr id="29" name="TextBox 28">
            <a:extLst>
              <a:ext uri="{FF2B5EF4-FFF2-40B4-BE49-F238E27FC236}">
                <a16:creationId xmlns:a16="http://schemas.microsoft.com/office/drawing/2014/main" id="{F5072901-6096-4871-97E5-ED245289A36E}"/>
              </a:ext>
            </a:extLst>
          </p:cNvPr>
          <p:cNvSpPr txBox="1"/>
          <p:nvPr/>
        </p:nvSpPr>
        <p:spPr>
          <a:xfrm>
            <a:off x="4343400" y="5257800"/>
            <a:ext cx="533400" cy="457200"/>
          </a:xfrm>
          <a:prstGeom prst="rect">
            <a:avLst/>
          </a:prstGeom>
          <a:noFill/>
        </p:spPr>
        <p:txBody>
          <a:bodyPr wrap="square" rtlCol="0">
            <a:spAutoFit/>
          </a:bodyPr>
          <a:lstStyle/>
          <a:p>
            <a:r>
              <a:rPr lang="en-US" sz="2400" b="1" dirty="0">
                <a:latin typeface="+mj-lt"/>
              </a:rPr>
              <a:t>Z</a:t>
            </a:r>
          </a:p>
        </p:txBody>
      </p:sp>
      <p:cxnSp>
        <p:nvCxnSpPr>
          <p:cNvPr id="30" name="Straight Arrow Connector 29">
            <a:extLst>
              <a:ext uri="{FF2B5EF4-FFF2-40B4-BE49-F238E27FC236}">
                <a16:creationId xmlns:a16="http://schemas.microsoft.com/office/drawing/2014/main" id="{FA1B0B75-850C-4008-9397-37453FB5AE5B}"/>
              </a:ext>
            </a:extLst>
          </p:cNvPr>
          <p:cNvCxnSpPr>
            <a:endCxn id="7" idx="7"/>
          </p:cNvCxnSpPr>
          <p:nvPr/>
        </p:nvCxnSpPr>
        <p:spPr>
          <a:xfrm flipV="1">
            <a:off x="2895600" y="5041955"/>
            <a:ext cx="377171" cy="4317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6CCFAC8-1806-43F6-8EF5-1030C3185EF8}"/>
              </a:ext>
            </a:extLst>
          </p:cNvPr>
          <p:cNvSpPr txBox="1"/>
          <p:nvPr/>
        </p:nvSpPr>
        <p:spPr>
          <a:xfrm>
            <a:off x="3200400" y="4724400"/>
            <a:ext cx="1295400" cy="461665"/>
          </a:xfrm>
          <a:prstGeom prst="rect">
            <a:avLst/>
          </a:prstGeom>
          <a:noFill/>
        </p:spPr>
        <p:txBody>
          <a:bodyPr wrap="square" rtlCol="0">
            <a:spAutoFit/>
          </a:bodyPr>
          <a:lstStyle/>
          <a:p>
            <a:r>
              <a:rPr lang="en-US" sz="2400" i="1" dirty="0">
                <a:latin typeface="+mj-lt"/>
              </a:rPr>
              <a:t>r=a</a:t>
            </a:r>
          </a:p>
        </p:txBody>
      </p:sp>
      <p:sp>
        <p:nvSpPr>
          <p:cNvPr id="32" name="TextBox 31">
            <a:extLst>
              <a:ext uri="{FF2B5EF4-FFF2-40B4-BE49-F238E27FC236}">
                <a16:creationId xmlns:a16="http://schemas.microsoft.com/office/drawing/2014/main" id="{52680A25-A688-4CAA-B207-344C8C83075D}"/>
              </a:ext>
            </a:extLst>
          </p:cNvPr>
          <p:cNvSpPr txBox="1"/>
          <p:nvPr/>
        </p:nvSpPr>
        <p:spPr>
          <a:xfrm>
            <a:off x="3124200" y="5029200"/>
            <a:ext cx="914400" cy="461665"/>
          </a:xfrm>
          <a:prstGeom prst="rect">
            <a:avLst/>
          </a:prstGeom>
          <a:noFill/>
        </p:spPr>
        <p:txBody>
          <a:bodyPr wrap="square" rtlCol="0">
            <a:spAutoFit/>
          </a:bodyPr>
          <a:lstStyle/>
          <a:p>
            <a:r>
              <a:rPr lang="en-US" sz="2400" b="1" dirty="0">
                <a:latin typeface="Symbol" pitchFamily="18" charset="2"/>
              </a:rPr>
              <a:t>q</a:t>
            </a:r>
          </a:p>
        </p:txBody>
      </p:sp>
      <p:graphicFrame>
        <p:nvGraphicFramePr>
          <p:cNvPr id="33" name="Object 32">
            <a:extLst>
              <a:ext uri="{FF2B5EF4-FFF2-40B4-BE49-F238E27FC236}">
                <a16:creationId xmlns:a16="http://schemas.microsoft.com/office/drawing/2014/main" id="{CC1FC8EF-A523-4CB5-A41E-34570F9DD787}"/>
              </a:ext>
            </a:extLst>
          </p:cNvPr>
          <p:cNvGraphicFramePr>
            <a:graphicFrameLocks noChangeAspect="1"/>
          </p:cNvGraphicFramePr>
          <p:nvPr>
            <p:extLst>
              <p:ext uri="{D42A27DB-BD31-4B8C-83A1-F6EECF244321}">
                <p14:modId xmlns:p14="http://schemas.microsoft.com/office/powerpoint/2010/main" val="2645883378"/>
              </p:ext>
            </p:extLst>
          </p:nvPr>
        </p:nvGraphicFramePr>
        <p:xfrm>
          <a:off x="5233988" y="3431915"/>
          <a:ext cx="3691580" cy="922895"/>
        </p:xfrm>
        <a:graphic>
          <a:graphicData uri="http://schemas.openxmlformats.org/presentationml/2006/ole">
            <mc:AlternateContent xmlns:mc="http://schemas.openxmlformats.org/markup-compatibility/2006">
              <mc:Choice xmlns:v="urn:schemas-microsoft-com:vml" Requires="v">
                <p:oleObj spid="_x0000_s290998" name="Equation" r:id="rId6" imgW="1828800" imgH="457200" progId="Equation.DSMT4">
                  <p:embed/>
                </p:oleObj>
              </mc:Choice>
              <mc:Fallback>
                <p:oleObj name="Equation" r:id="rId6" imgW="1828800" imgH="457200" progId="Equation.DSMT4">
                  <p:embed/>
                  <p:pic>
                    <p:nvPicPr>
                      <p:cNvPr id="0" name=""/>
                      <p:cNvPicPr/>
                      <p:nvPr/>
                    </p:nvPicPr>
                    <p:blipFill>
                      <a:blip r:embed="rId7"/>
                      <a:stretch>
                        <a:fillRect/>
                      </a:stretch>
                    </p:blipFill>
                    <p:spPr>
                      <a:xfrm>
                        <a:off x="5233988" y="3431915"/>
                        <a:ext cx="3691580" cy="922895"/>
                      </a:xfrm>
                      <a:prstGeom prst="rect">
                        <a:avLst/>
                      </a:prstGeom>
                    </p:spPr>
                  </p:pic>
                </p:oleObj>
              </mc:Fallback>
            </mc:AlternateContent>
          </a:graphicData>
        </a:graphic>
      </p:graphicFrame>
    </p:spTree>
    <p:extLst>
      <p:ext uri="{BB962C8B-B14F-4D97-AF65-F5344CB8AC3E}">
        <p14:creationId xmlns:p14="http://schemas.microsoft.com/office/powerpoint/2010/main" val="772928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40C12F-0238-41A0-BB72-BA798C130B86}"/>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BAFCC0FE-2089-4ADA-AFC5-71338BD34329}"/>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B2AABD10-EBE1-43A2-9B5E-CA48305DCC18}"/>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A9EA54DC-EBD3-47AE-BA67-83116D2A5107}"/>
              </a:ext>
            </a:extLst>
          </p:cNvPr>
          <p:cNvGraphicFramePr>
            <a:graphicFrameLocks noChangeAspect="1"/>
          </p:cNvGraphicFramePr>
          <p:nvPr>
            <p:extLst>
              <p:ext uri="{D42A27DB-BD31-4B8C-83A1-F6EECF244321}">
                <p14:modId xmlns:p14="http://schemas.microsoft.com/office/powerpoint/2010/main" val="3168410172"/>
              </p:ext>
            </p:extLst>
          </p:nvPr>
        </p:nvGraphicFramePr>
        <p:xfrm>
          <a:off x="575310" y="1219200"/>
          <a:ext cx="8149590" cy="1752600"/>
        </p:xfrm>
        <a:graphic>
          <a:graphicData uri="http://schemas.openxmlformats.org/presentationml/2006/ole">
            <mc:AlternateContent xmlns:mc="http://schemas.openxmlformats.org/markup-compatibility/2006">
              <mc:Choice xmlns:v="urn:schemas-microsoft-com:vml" Requires="v">
                <p:oleObj spid="_x0000_s312353" name="Equation" r:id="rId4" imgW="6019560" imgH="1307880" progId="Equation.DSMT4">
                  <p:embed/>
                </p:oleObj>
              </mc:Choice>
              <mc:Fallback>
                <p:oleObj name="Equation" r:id="rId4" imgW="6019560" imgH="1307880" progId="Equation.DSMT4">
                  <p:embed/>
                  <p:pic>
                    <p:nvPicPr>
                      <p:cNvPr id="6" name="Object 5"/>
                      <p:cNvPicPr>
                        <a:picLocks noChangeAspect="1" noChangeArrowheads="1"/>
                      </p:cNvPicPr>
                      <p:nvPr/>
                    </p:nvPicPr>
                    <p:blipFill>
                      <a:blip r:embed="rId5"/>
                      <a:srcRect/>
                      <a:stretch>
                        <a:fillRect/>
                      </a:stretch>
                    </p:blipFill>
                    <p:spPr bwMode="auto">
                      <a:xfrm>
                        <a:off x="575310" y="1219200"/>
                        <a:ext cx="8149590" cy="1752600"/>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970FB258-4904-457D-9AFE-16629179981E}"/>
              </a:ext>
            </a:extLst>
          </p:cNvPr>
          <p:cNvSpPr txBox="1"/>
          <p:nvPr/>
        </p:nvSpPr>
        <p:spPr>
          <a:xfrm>
            <a:off x="228600" y="304800"/>
            <a:ext cx="7620000" cy="461665"/>
          </a:xfrm>
          <a:prstGeom prst="rect">
            <a:avLst/>
          </a:prstGeom>
          <a:noFill/>
        </p:spPr>
        <p:txBody>
          <a:bodyPr wrap="square" rtlCol="0">
            <a:spAutoFit/>
          </a:bodyPr>
          <a:lstStyle/>
          <a:p>
            <a:r>
              <a:rPr lang="en-US" sz="2400" dirty="0">
                <a:latin typeface="+mj-lt"/>
              </a:rPr>
              <a:t>Now consider the case of your homework problem --</a:t>
            </a:r>
          </a:p>
        </p:txBody>
      </p:sp>
    </p:spTree>
    <p:extLst>
      <p:ext uri="{BB962C8B-B14F-4D97-AF65-F5344CB8AC3E}">
        <p14:creationId xmlns:p14="http://schemas.microsoft.com/office/powerpoint/2010/main" val="2824020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21326030"/>
              </p:ext>
            </p:extLst>
          </p:nvPr>
        </p:nvGraphicFramePr>
        <p:xfrm>
          <a:off x="457200" y="826742"/>
          <a:ext cx="8148638" cy="1311275"/>
        </p:xfrm>
        <a:graphic>
          <a:graphicData uri="http://schemas.openxmlformats.org/presentationml/2006/ole">
            <mc:AlternateContent xmlns:mc="http://schemas.openxmlformats.org/markup-compatibility/2006">
              <mc:Choice xmlns:v="urn:schemas-microsoft-com:vml" Requires="v">
                <p:oleObj spid="_x0000_s291974" name="Equation" r:id="rId4" imgW="6019560" imgH="977760" progId="Equation.DSMT4">
                  <p:embed/>
                </p:oleObj>
              </mc:Choice>
              <mc:Fallback>
                <p:oleObj name="Equation" r:id="rId4" imgW="6019560" imgH="977760" progId="Equation.DSMT4">
                  <p:embed/>
                  <p:pic>
                    <p:nvPicPr>
                      <p:cNvPr id="0" name=""/>
                      <p:cNvPicPr>
                        <a:picLocks noChangeAspect="1" noChangeArrowheads="1"/>
                      </p:cNvPicPr>
                      <p:nvPr/>
                    </p:nvPicPr>
                    <p:blipFill>
                      <a:blip r:embed="rId5"/>
                      <a:srcRect/>
                      <a:stretch>
                        <a:fillRect/>
                      </a:stretch>
                    </p:blipFill>
                    <p:spPr bwMode="auto">
                      <a:xfrm>
                        <a:off x="457200" y="826742"/>
                        <a:ext cx="8148638" cy="1311275"/>
                      </a:xfrm>
                      <a:prstGeom prst="rect">
                        <a:avLst/>
                      </a:prstGeom>
                      <a:noFill/>
                      <a:ln>
                        <a:noFill/>
                      </a:ln>
                    </p:spPr>
                  </p:pic>
                </p:oleObj>
              </mc:Fallback>
            </mc:AlternateContent>
          </a:graphicData>
        </a:graphic>
      </p:graphicFrame>
      <p:sp>
        <p:nvSpPr>
          <p:cNvPr id="6" name="TextBox 5"/>
          <p:cNvSpPr txBox="1"/>
          <p:nvPr/>
        </p:nvSpPr>
        <p:spPr>
          <a:xfrm>
            <a:off x="228600" y="228600"/>
            <a:ext cx="8458200" cy="461665"/>
          </a:xfrm>
          <a:prstGeom prst="rect">
            <a:avLst/>
          </a:prstGeom>
          <a:noFill/>
        </p:spPr>
        <p:txBody>
          <a:bodyPr wrap="square" rtlCol="0">
            <a:spAutoFit/>
          </a:bodyPr>
          <a:lstStyle/>
          <a:p>
            <a:r>
              <a:rPr lang="en-US" sz="2400" dirty="0">
                <a:latin typeface="+mj-lt"/>
              </a:rPr>
              <a:t>Spherical system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252228347"/>
              </p:ext>
            </p:extLst>
          </p:nvPr>
        </p:nvGraphicFramePr>
        <p:xfrm>
          <a:off x="659606" y="2116561"/>
          <a:ext cx="7824788" cy="4135438"/>
        </p:xfrm>
        <a:graphic>
          <a:graphicData uri="http://schemas.openxmlformats.org/presentationml/2006/ole">
            <mc:AlternateContent xmlns:mc="http://schemas.openxmlformats.org/markup-compatibility/2006">
              <mc:Choice xmlns:v="urn:schemas-microsoft-com:vml" Requires="v">
                <p:oleObj spid="_x0000_s291975" name="Equation" r:id="rId6" imgW="5778360" imgH="3085920" progId="Equation.DSMT4">
                  <p:embed/>
                </p:oleObj>
              </mc:Choice>
              <mc:Fallback>
                <p:oleObj name="Equation" r:id="rId6" imgW="5778360" imgH="3085920" progId="Equation.DSMT4">
                  <p:embed/>
                  <p:pic>
                    <p:nvPicPr>
                      <p:cNvPr id="0" name=""/>
                      <p:cNvPicPr>
                        <a:picLocks noChangeAspect="1" noChangeArrowheads="1"/>
                      </p:cNvPicPr>
                      <p:nvPr/>
                    </p:nvPicPr>
                    <p:blipFill>
                      <a:blip r:embed="rId7"/>
                      <a:srcRect/>
                      <a:stretch>
                        <a:fillRect/>
                      </a:stretch>
                    </p:blipFill>
                    <p:spPr bwMode="auto">
                      <a:xfrm>
                        <a:off x="659606" y="2116561"/>
                        <a:ext cx="7824788" cy="4135438"/>
                      </a:xfrm>
                      <a:prstGeom prst="rect">
                        <a:avLst/>
                      </a:prstGeom>
                      <a:noFill/>
                      <a:ln>
                        <a:noFill/>
                      </a:ln>
                    </p:spPr>
                  </p:pic>
                </p:oleObj>
              </mc:Fallback>
            </mc:AlternateContent>
          </a:graphicData>
        </a:graphic>
      </p:graphicFrame>
      <p:sp>
        <p:nvSpPr>
          <p:cNvPr id="10" name="TextBox 9"/>
          <p:cNvSpPr txBox="1"/>
          <p:nvPr/>
        </p:nvSpPr>
        <p:spPr>
          <a:xfrm>
            <a:off x="5676900" y="5410200"/>
            <a:ext cx="3886200" cy="830997"/>
          </a:xfrm>
          <a:prstGeom prst="rect">
            <a:avLst/>
          </a:prstGeom>
          <a:noFill/>
        </p:spPr>
        <p:txBody>
          <a:bodyPr wrap="square" rtlCol="0">
            <a:spAutoFit/>
          </a:bodyPr>
          <a:lstStyle/>
          <a:p>
            <a:r>
              <a:rPr lang="en-US" sz="2400" dirty="0">
                <a:latin typeface="+mj-lt"/>
              </a:rPr>
              <a:t>(Continue analysis for homework)</a:t>
            </a:r>
          </a:p>
        </p:txBody>
      </p:sp>
    </p:spTree>
    <p:extLst>
      <p:ext uri="{BB962C8B-B14F-4D97-AF65-F5344CB8AC3E}">
        <p14:creationId xmlns:p14="http://schemas.microsoft.com/office/powerpoint/2010/main" val="2532637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6" name="TextBox 5"/>
          <p:cNvSpPr txBox="1"/>
          <p:nvPr/>
        </p:nvSpPr>
        <p:spPr>
          <a:xfrm>
            <a:off x="152400" y="152400"/>
            <a:ext cx="7848600" cy="461665"/>
          </a:xfrm>
          <a:prstGeom prst="rect">
            <a:avLst/>
          </a:prstGeom>
          <a:noFill/>
        </p:spPr>
        <p:txBody>
          <a:bodyPr wrap="square" rtlCol="0">
            <a:spAutoFit/>
          </a:bodyPr>
          <a:lstStyle/>
          <a:p>
            <a:r>
              <a:rPr lang="en-US" sz="2400" dirty="0">
                <a:latin typeface="+mj-lt"/>
              </a:rPr>
              <a:t>Solution of Euler’s equation for fluids</a:t>
            </a:r>
          </a:p>
        </p:txBody>
      </p:sp>
      <p:graphicFrame>
        <p:nvGraphicFramePr>
          <p:cNvPr id="7" name="Object 6"/>
          <p:cNvGraphicFramePr>
            <a:graphicFrameLocks noChangeAspect="1"/>
          </p:cNvGraphicFramePr>
          <p:nvPr>
            <p:extLst>
              <p:ext uri="{D42A27DB-BD31-4B8C-83A1-F6EECF244321}">
                <p14:modId xmlns:p14="http://schemas.microsoft.com/office/powerpoint/2010/main" val="1536977515"/>
              </p:ext>
            </p:extLst>
          </p:nvPr>
        </p:nvGraphicFramePr>
        <p:xfrm>
          <a:off x="914400" y="4114800"/>
          <a:ext cx="4813300" cy="2162175"/>
        </p:xfrm>
        <a:graphic>
          <a:graphicData uri="http://schemas.openxmlformats.org/presentationml/2006/ole">
            <mc:AlternateContent xmlns:mc="http://schemas.openxmlformats.org/markup-compatibility/2006">
              <mc:Choice xmlns:v="urn:schemas-microsoft-com:vml" Requires="v">
                <p:oleObj spid="_x0000_s296133" name="数式" r:id="rId4" imgW="1955520" imgH="914400" progId="Equation.3">
                  <p:embed/>
                </p:oleObj>
              </mc:Choice>
              <mc:Fallback>
                <p:oleObj name="数式" r:id="rId4" imgW="1955520" imgH="914400" progId="Equation.3">
                  <p:embed/>
                  <p:pic>
                    <p:nvPicPr>
                      <p:cNvPr id="0" name=""/>
                      <p:cNvPicPr>
                        <a:picLocks noChangeAspect="1" noChangeArrowheads="1"/>
                      </p:cNvPicPr>
                      <p:nvPr/>
                    </p:nvPicPr>
                    <p:blipFill>
                      <a:blip r:embed="rId5"/>
                      <a:srcRect/>
                      <a:stretch>
                        <a:fillRect/>
                      </a:stretch>
                    </p:blipFill>
                    <p:spPr bwMode="auto">
                      <a:xfrm>
                        <a:off x="914400" y="4114800"/>
                        <a:ext cx="481330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06433298"/>
              </p:ext>
            </p:extLst>
          </p:nvPr>
        </p:nvGraphicFramePr>
        <p:xfrm>
          <a:off x="944563" y="1417638"/>
          <a:ext cx="6797675" cy="2763837"/>
        </p:xfrm>
        <a:graphic>
          <a:graphicData uri="http://schemas.openxmlformats.org/presentationml/2006/ole">
            <mc:AlternateContent xmlns:mc="http://schemas.openxmlformats.org/markup-compatibility/2006">
              <mc:Choice xmlns:v="urn:schemas-microsoft-com:vml" Requires="v">
                <p:oleObj spid="_x0000_s296134" name="Equation" r:id="rId6" imgW="2844720" imgH="1168200" progId="Equation.DSMT4">
                  <p:embed/>
                </p:oleObj>
              </mc:Choice>
              <mc:Fallback>
                <p:oleObj name="Equation" r:id="rId6" imgW="2844720" imgH="1168200" progId="Equation.DSMT4">
                  <p:embed/>
                  <p:pic>
                    <p:nvPicPr>
                      <p:cNvPr id="0" name=""/>
                      <p:cNvPicPr>
                        <a:picLocks noChangeAspect="1" noChangeArrowheads="1"/>
                      </p:cNvPicPr>
                      <p:nvPr/>
                    </p:nvPicPr>
                    <p:blipFill>
                      <a:blip r:embed="rId7"/>
                      <a:srcRect/>
                      <a:stretch>
                        <a:fillRect/>
                      </a:stretch>
                    </p:blipFill>
                    <p:spPr bwMode="auto">
                      <a:xfrm>
                        <a:off x="944563" y="1417638"/>
                        <a:ext cx="6797675" cy="2763837"/>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58843490"/>
              </p:ext>
            </p:extLst>
          </p:nvPr>
        </p:nvGraphicFramePr>
        <p:xfrm>
          <a:off x="762000" y="591205"/>
          <a:ext cx="5813425" cy="990600"/>
        </p:xfrm>
        <a:graphic>
          <a:graphicData uri="http://schemas.openxmlformats.org/presentationml/2006/ole">
            <mc:AlternateContent xmlns:mc="http://schemas.openxmlformats.org/markup-compatibility/2006">
              <mc:Choice xmlns:v="urn:schemas-microsoft-com:vml" Requires="v">
                <p:oleObj spid="_x0000_s296135" name="数式" r:id="rId8" imgW="2361960" imgH="419040" progId="Equation.3">
                  <p:embed/>
                </p:oleObj>
              </mc:Choice>
              <mc:Fallback>
                <p:oleObj name="数式" r:id="rId8" imgW="2361960" imgH="419040" progId="Equation.3">
                  <p:embed/>
                  <p:pic>
                    <p:nvPicPr>
                      <p:cNvPr id="0" name=""/>
                      <p:cNvPicPr>
                        <a:picLocks noChangeAspect="1" noChangeArrowheads="1"/>
                      </p:cNvPicPr>
                      <p:nvPr/>
                    </p:nvPicPr>
                    <p:blipFill>
                      <a:blip r:embed="rId9"/>
                      <a:srcRect/>
                      <a:stretch>
                        <a:fillRect/>
                      </a:stretch>
                    </p:blipFill>
                    <p:spPr bwMode="auto">
                      <a:xfrm>
                        <a:off x="762000" y="591205"/>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3610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105896" y="4800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D4FA9B46-423B-4BE2-BDFC-24C21A750F4E}"/>
              </a:ext>
            </a:extLst>
          </p:cNvPr>
          <p:cNvPicPr>
            <a:picLocks noChangeAspect="1"/>
          </p:cNvPicPr>
          <p:nvPr/>
        </p:nvPicPr>
        <p:blipFill>
          <a:blip r:embed="rId3"/>
          <a:stretch>
            <a:fillRect/>
          </a:stretch>
        </p:blipFill>
        <p:spPr>
          <a:xfrm>
            <a:off x="563096" y="2057400"/>
            <a:ext cx="8562975" cy="3700463"/>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04800" y="770046"/>
            <a:ext cx="8382000" cy="461665"/>
          </a:xfrm>
          <a:prstGeom prst="rect">
            <a:avLst/>
          </a:prstGeom>
          <a:noFill/>
        </p:spPr>
        <p:txBody>
          <a:bodyPr wrap="square" rtlCol="0">
            <a:spAutoFit/>
          </a:bodyPr>
          <a:lstStyle/>
          <a:p>
            <a:r>
              <a:rPr lang="en-US" sz="2400" dirty="0">
                <a:latin typeface="+mj-lt"/>
              </a:rPr>
              <a:t>Bernoulli’s integral of Euler’s equation for constant </a:t>
            </a:r>
            <a:r>
              <a:rPr lang="en-US" sz="2400" dirty="0">
                <a:latin typeface="Symbol" pitchFamily="18" charset="2"/>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2990986570"/>
              </p:ext>
            </p:extLst>
          </p:nvPr>
        </p:nvGraphicFramePr>
        <p:xfrm>
          <a:off x="304800" y="1047750"/>
          <a:ext cx="7926387" cy="5465762"/>
        </p:xfrm>
        <a:graphic>
          <a:graphicData uri="http://schemas.openxmlformats.org/presentationml/2006/ole">
            <mc:AlternateContent xmlns:mc="http://schemas.openxmlformats.org/markup-compatibility/2006">
              <mc:Choice xmlns:v="urn:schemas-microsoft-com:vml" Requires="v">
                <p:oleObj spid="_x0000_s297027" name="Equation" r:id="rId4" imgW="3390840" imgH="2311200" progId="Equation.DSMT4">
                  <p:embed/>
                </p:oleObj>
              </mc:Choice>
              <mc:Fallback>
                <p:oleObj name="Equation" r:id="rId4" imgW="3390840" imgH="2311200" progId="Equation.DSMT4">
                  <p:embed/>
                  <p:pic>
                    <p:nvPicPr>
                      <p:cNvPr id="0" name=""/>
                      <p:cNvPicPr>
                        <a:picLocks noChangeAspect="1" noChangeArrowheads="1"/>
                      </p:cNvPicPr>
                      <p:nvPr/>
                    </p:nvPicPr>
                    <p:blipFill>
                      <a:blip r:embed="rId5"/>
                      <a:srcRect/>
                      <a:stretch>
                        <a:fillRect/>
                      </a:stretch>
                    </p:blipFill>
                    <p:spPr bwMode="auto">
                      <a:xfrm>
                        <a:off x="304800" y="1047750"/>
                        <a:ext cx="7926387" cy="5465762"/>
                      </a:xfrm>
                      <a:prstGeom prst="rect">
                        <a:avLst/>
                      </a:prstGeom>
                      <a:noFill/>
                      <a:ln>
                        <a:noFill/>
                      </a:ln>
                    </p:spPr>
                  </p:pic>
                </p:oleObj>
              </mc:Fallback>
            </mc:AlternateContent>
          </a:graphicData>
        </a:graphic>
      </p:graphicFrame>
      <p:sp>
        <p:nvSpPr>
          <p:cNvPr id="8" name="TextBox 7"/>
          <p:cNvSpPr txBox="1"/>
          <p:nvPr/>
        </p:nvSpPr>
        <p:spPr>
          <a:xfrm>
            <a:off x="304800" y="308381"/>
            <a:ext cx="3962400" cy="461665"/>
          </a:xfrm>
          <a:prstGeom prst="rect">
            <a:avLst/>
          </a:prstGeom>
          <a:noFill/>
        </p:spPr>
        <p:txBody>
          <a:bodyPr wrap="square" rtlCol="0">
            <a:spAutoFit/>
          </a:bodyPr>
          <a:lstStyle/>
          <a:p>
            <a:r>
              <a:rPr lang="en-US" sz="2400" dirty="0">
                <a:latin typeface="+mj-lt"/>
              </a:rPr>
              <a:t>For incompressible fluid</a:t>
            </a:r>
          </a:p>
        </p:txBody>
      </p:sp>
    </p:spTree>
    <p:extLst>
      <p:ext uri="{BB962C8B-B14F-4D97-AF65-F5344CB8AC3E}">
        <p14:creationId xmlns:p14="http://schemas.microsoft.com/office/powerpoint/2010/main" val="2514106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1EBC1A-80DB-4403-8A6E-7DDADB418CC7}"/>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9E3A0B89-50C8-490E-BAC2-7C8075CE0FE5}"/>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53DAA967-1DBE-48AB-8B4E-F71DFAB1ADEE}"/>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E3B4B5B2-9876-42F2-AC57-BEBC8D3F30CC}"/>
              </a:ext>
            </a:extLst>
          </p:cNvPr>
          <p:cNvSpPr txBox="1"/>
          <p:nvPr/>
        </p:nvSpPr>
        <p:spPr>
          <a:xfrm>
            <a:off x="457200" y="457200"/>
            <a:ext cx="6934200" cy="1200329"/>
          </a:xfrm>
          <a:prstGeom prst="rect">
            <a:avLst/>
          </a:prstGeom>
          <a:noFill/>
        </p:spPr>
        <p:txBody>
          <a:bodyPr wrap="square" rtlCol="0">
            <a:spAutoFit/>
          </a:bodyPr>
          <a:lstStyle/>
          <a:p>
            <a:r>
              <a:rPr lang="en-US" sz="2400" dirty="0">
                <a:latin typeface="+mj-lt"/>
              </a:rPr>
              <a:t>Not all fluids are compressible, but with additional work we can consider fluids at constant entropy (no heat transfer).</a:t>
            </a:r>
          </a:p>
        </p:txBody>
      </p:sp>
      <p:sp>
        <p:nvSpPr>
          <p:cNvPr id="6" name="TextBox 5">
            <a:extLst>
              <a:ext uri="{FF2B5EF4-FFF2-40B4-BE49-F238E27FC236}">
                <a16:creationId xmlns:a16="http://schemas.microsoft.com/office/drawing/2014/main" id="{250FE521-2BAF-483E-B00F-89AF6E87531B}"/>
              </a:ext>
            </a:extLst>
          </p:cNvPr>
          <p:cNvSpPr txBox="1"/>
          <p:nvPr/>
        </p:nvSpPr>
        <p:spPr>
          <a:xfrm>
            <a:off x="533400" y="2209800"/>
            <a:ext cx="6781800" cy="830997"/>
          </a:xfrm>
          <a:prstGeom prst="rect">
            <a:avLst/>
          </a:prstGeom>
          <a:noFill/>
        </p:spPr>
        <p:txBody>
          <a:bodyPr wrap="square" rtlCol="0">
            <a:spAutoFit/>
          </a:bodyPr>
          <a:lstStyle/>
          <a:p>
            <a:r>
              <a:rPr lang="en-US" sz="2400" dirty="0">
                <a:latin typeface="+mj-lt"/>
              </a:rPr>
              <a:t>Under what circumstances can there be no heat transfer?</a:t>
            </a:r>
          </a:p>
        </p:txBody>
      </p:sp>
    </p:spTree>
    <p:extLst>
      <p:ext uri="{BB962C8B-B14F-4D97-AF65-F5344CB8AC3E}">
        <p14:creationId xmlns:p14="http://schemas.microsoft.com/office/powerpoint/2010/main" val="1690078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6" name="TextBox 5"/>
          <p:cNvSpPr txBox="1"/>
          <p:nvPr/>
        </p:nvSpPr>
        <p:spPr>
          <a:xfrm>
            <a:off x="152400" y="152400"/>
            <a:ext cx="7848600" cy="461665"/>
          </a:xfrm>
          <a:prstGeom prst="rect">
            <a:avLst/>
          </a:prstGeom>
          <a:noFill/>
        </p:spPr>
        <p:txBody>
          <a:bodyPr wrap="square" rtlCol="0">
            <a:spAutoFit/>
          </a:bodyPr>
          <a:lstStyle/>
          <a:p>
            <a:r>
              <a:rPr lang="en-US" sz="2400" dirty="0">
                <a:latin typeface="+mj-lt"/>
              </a:rPr>
              <a:t>Solution of Euler’s equation for fluids -- isentropic</a:t>
            </a:r>
          </a:p>
        </p:txBody>
      </p:sp>
      <p:graphicFrame>
        <p:nvGraphicFramePr>
          <p:cNvPr id="8" name="Object 7"/>
          <p:cNvGraphicFramePr>
            <a:graphicFrameLocks noChangeAspect="1"/>
          </p:cNvGraphicFramePr>
          <p:nvPr>
            <p:extLst>
              <p:ext uri="{D42A27DB-BD31-4B8C-83A1-F6EECF244321}">
                <p14:modId xmlns:p14="http://schemas.microsoft.com/office/powerpoint/2010/main" val="3524582376"/>
              </p:ext>
            </p:extLst>
          </p:nvPr>
        </p:nvGraphicFramePr>
        <p:xfrm>
          <a:off x="944563" y="1417638"/>
          <a:ext cx="6797675" cy="2763837"/>
        </p:xfrm>
        <a:graphic>
          <a:graphicData uri="http://schemas.openxmlformats.org/presentationml/2006/ole">
            <mc:AlternateContent xmlns:mc="http://schemas.openxmlformats.org/markup-compatibility/2006">
              <mc:Choice xmlns:v="urn:schemas-microsoft-com:vml" Requires="v">
                <p:oleObj spid="_x0000_s298184" name="Equation" r:id="rId4" imgW="2844720" imgH="1168200" progId="Equation.DSMT4">
                  <p:embed/>
                </p:oleObj>
              </mc:Choice>
              <mc:Fallback>
                <p:oleObj name="Equation" r:id="rId4" imgW="2844720" imgH="1168200" progId="Equation.DSMT4">
                  <p:embed/>
                  <p:pic>
                    <p:nvPicPr>
                      <p:cNvPr id="0" name=""/>
                      <p:cNvPicPr>
                        <a:picLocks noChangeAspect="1" noChangeArrowheads="1"/>
                      </p:cNvPicPr>
                      <p:nvPr/>
                    </p:nvPicPr>
                    <p:blipFill>
                      <a:blip r:embed="rId5"/>
                      <a:srcRect/>
                      <a:stretch>
                        <a:fillRect/>
                      </a:stretch>
                    </p:blipFill>
                    <p:spPr bwMode="auto">
                      <a:xfrm>
                        <a:off x="944563" y="1417638"/>
                        <a:ext cx="6797675" cy="2763837"/>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14085592"/>
              </p:ext>
            </p:extLst>
          </p:nvPr>
        </p:nvGraphicFramePr>
        <p:xfrm>
          <a:off x="762000" y="591205"/>
          <a:ext cx="5813425" cy="990600"/>
        </p:xfrm>
        <a:graphic>
          <a:graphicData uri="http://schemas.openxmlformats.org/presentationml/2006/ole">
            <mc:AlternateContent xmlns:mc="http://schemas.openxmlformats.org/markup-compatibility/2006">
              <mc:Choice xmlns:v="urn:schemas-microsoft-com:vml" Requires="v">
                <p:oleObj spid="_x0000_s298185" name="数式" r:id="rId6" imgW="2361960" imgH="419040" progId="Equation.3">
                  <p:embed/>
                </p:oleObj>
              </mc:Choice>
              <mc:Fallback>
                <p:oleObj name="数式" r:id="rId6" imgW="2361960" imgH="419040" progId="Equation.3">
                  <p:embed/>
                  <p:pic>
                    <p:nvPicPr>
                      <p:cNvPr id="0" name=""/>
                      <p:cNvPicPr>
                        <a:picLocks noChangeAspect="1" noChangeArrowheads="1"/>
                      </p:cNvPicPr>
                      <p:nvPr/>
                    </p:nvPicPr>
                    <p:blipFill>
                      <a:blip r:embed="rId7"/>
                      <a:srcRect/>
                      <a:stretch>
                        <a:fillRect/>
                      </a:stretch>
                    </p:blipFill>
                    <p:spPr bwMode="auto">
                      <a:xfrm>
                        <a:off x="762000" y="591205"/>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34498281"/>
              </p:ext>
            </p:extLst>
          </p:nvPr>
        </p:nvGraphicFramePr>
        <p:xfrm>
          <a:off x="671513" y="4267200"/>
          <a:ext cx="7069137" cy="2103438"/>
        </p:xfrm>
        <a:graphic>
          <a:graphicData uri="http://schemas.openxmlformats.org/presentationml/2006/ole">
            <mc:AlternateContent xmlns:mc="http://schemas.openxmlformats.org/markup-compatibility/2006">
              <mc:Choice xmlns:v="urn:schemas-microsoft-com:vml" Requires="v">
                <p:oleObj spid="_x0000_s298186" name="Equation" r:id="rId8" imgW="2958840" imgH="888840" progId="Equation.DSMT4">
                  <p:embed/>
                </p:oleObj>
              </mc:Choice>
              <mc:Fallback>
                <p:oleObj name="Equation" r:id="rId8" imgW="2958840" imgH="888840" progId="Equation.DSMT4">
                  <p:embed/>
                  <p:pic>
                    <p:nvPicPr>
                      <p:cNvPr id="0" name=""/>
                      <p:cNvPicPr>
                        <a:picLocks noChangeAspect="1" noChangeArrowheads="1"/>
                      </p:cNvPicPr>
                      <p:nvPr/>
                    </p:nvPicPr>
                    <p:blipFill>
                      <a:blip r:embed="rId9"/>
                      <a:srcRect/>
                      <a:stretch>
                        <a:fillRect/>
                      </a:stretch>
                    </p:blipFill>
                    <p:spPr bwMode="auto">
                      <a:xfrm>
                        <a:off x="671513" y="4267200"/>
                        <a:ext cx="7069137"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BDD3AFE7-F1A4-4AF4-98E2-C0378CBBA4FA}"/>
              </a:ext>
            </a:extLst>
          </p:cNvPr>
          <p:cNvSpPr txBox="1"/>
          <p:nvPr/>
        </p:nvSpPr>
        <p:spPr>
          <a:xfrm>
            <a:off x="6620249" y="3944034"/>
            <a:ext cx="2133600" cy="646331"/>
          </a:xfrm>
          <a:prstGeom prst="rect">
            <a:avLst/>
          </a:prstGeom>
          <a:noFill/>
        </p:spPr>
        <p:txBody>
          <a:bodyPr wrap="square" rtlCol="0">
            <a:spAutoFit/>
          </a:bodyPr>
          <a:lstStyle/>
          <a:p>
            <a:r>
              <a:rPr lang="en-US" dirty="0">
                <a:solidFill>
                  <a:srgbClr val="FF0000"/>
                </a:solidFill>
                <a:latin typeface="+mj-lt"/>
              </a:rPr>
              <a:t>Comment about sign convention</a:t>
            </a:r>
          </a:p>
        </p:txBody>
      </p:sp>
      <p:sp>
        <p:nvSpPr>
          <p:cNvPr id="10" name="Arrow: Down 9">
            <a:extLst>
              <a:ext uri="{FF2B5EF4-FFF2-40B4-BE49-F238E27FC236}">
                <a16:creationId xmlns:a16="http://schemas.microsoft.com/office/drawing/2014/main" id="{48E1B9A1-2084-4F03-A34A-0A4C088A3D58}"/>
              </a:ext>
            </a:extLst>
          </p:cNvPr>
          <p:cNvSpPr/>
          <p:nvPr/>
        </p:nvSpPr>
        <p:spPr>
          <a:xfrm>
            <a:off x="6781800" y="4620785"/>
            <a:ext cx="457200" cy="18631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6657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266813870"/>
              </p:ext>
            </p:extLst>
          </p:nvPr>
        </p:nvGraphicFramePr>
        <p:xfrm>
          <a:off x="442119" y="461665"/>
          <a:ext cx="6720682" cy="3451531"/>
        </p:xfrm>
        <a:graphic>
          <a:graphicData uri="http://schemas.openxmlformats.org/presentationml/2006/ole">
            <mc:AlternateContent xmlns:mc="http://schemas.openxmlformats.org/markup-compatibility/2006">
              <mc:Choice xmlns:v="urn:schemas-microsoft-com:vml" Requires="v">
                <p:oleObj spid="_x0000_s299142" name="Equation" r:id="rId4" imgW="4101840" imgH="2197080" progId="Equation.DSMT4">
                  <p:embed/>
                </p:oleObj>
              </mc:Choice>
              <mc:Fallback>
                <p:oleObj name="Equation" r:id="rId4" imgW="4101840" imgH="2197080" progId="Equation.DSMT4">
                  <p:embed/>
                  <p:pic>
                    <p:nvPicPr>
                      <p:cNvPr id="0" name=""/>
                      <p:cNvPicPr>
                        <a:picLocks noChangeAspect="1" noChangeArrowheads="1"/>
                      </p:cNvPicPr>
                      <p:nvPr/>
                    </p:nvPicPr>
                    <p:blipFill>
                      <a:blip r:embed="rId5"/>
                      <a:srcRect/>
                      <a:stretch>
                        <a:fillRect/>
                      </a:stretch>
                    </p:blipFill>
                    <p:spPr bwMode="auto">
                      <a:xfrm>
                        <a:off x="442119" y="461665"/>
                        <a:ext cx="6720682" cy="3451531"/>
                      </a:xfrm>
                      <a:prstGeom prst="rect">
                        <a:avLst/>
                      </a:prstGeom>
                      <a:noFill/>
                      <a:ln>
                        <a:noFill/>
                      </a:ln>
                    </p:spPr>
                  </p:pic>
                </p:oleObj>
              </mc:Fallback>
            </mc:AlternateContent>
          </a:graphicData>
        </a:graphic>
      </p:graphicFrame>
      <p:sp>
        <p:nvSpPr>
          <p:cNvPr id="7" name="TextBox 6"/>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894184023"/>
              </p:ext>
            </p:extLst>
          </p:nvPr>
        </p:nvGraphicFramePr>
        <p:xfrm>
          <a:off x="358775" y="3810000"/>
          <a:ext cx="7207250" cy="2763838"/>
        </p:xfrm>
        <a:graphic>
          <a:graphicData uri="http://schemas.openxmlformats.org/presentationml/2006/ole">
            <mc:AlternateContent xmlns:mc="http://schemas.openxmlformats.org/markup-compatibility/2006">
              <mc:Choice xmlns:v="urn:schemas-microsoft-com:vml" Requires="v">
                <p:oleObj spid="_x0000_s299143" name="Equation" r:id="rId6" imgW="2920680" imgH="1168200" progId="Equation.DSMT4">
                  <p:embed/>
                </p:oleObj>
              </mc:Choice>
              <mc:Fallback>
                <p:oleObj name="Equation" r:id="rId6" imgW="2920680" imgH="1168200" progId="Equation.DSMT4">
                  <p:embed/>
                  <p:pic>
                    <p:nvPicPr>
                      <p:cNvPr id="0" name=""/>
                      <p:cNvPicPr>
                        <a:picLocks noChangeAspect="1" noChangeArrowheads="1"/>
                      </p:cNvPicPr>
                      <p:nvPr/>
                    </p:nvPicPr>
                    <p:blipFill>
                      <a:blip r:embed="rId7"/>
                      <a:srcRect/>
                      <a:stretch>
                        <a:fillRect/>
                      </a:stretch>
                    </p:blipFill>
                    <p:spPr bwMode="auto">
                      <a:xfrm>
                        <a:off x="358775" y="3810000"/>
                        <a:ext cx="7207250" cy="276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1167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6" name="TextBox 5"/>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303433802"/>
              </p:ext>
            </p:extLst>
          </p:nvPr>
        </p:nvGraphicFramePr>
        <p:xfrm>
          <a:off x="836613" y="554038"/>
          <a:ext cx="5902325" cy="3484562"/>
        </p:xfrm>
        <a:graphic>
          <a:graphicData uri="http://schemas.openxmlformats.org/presentationml/2006/ole">
            <mc:AlternateContent xmlns:mc="http://schemas.openxmlformats.org/markup-compatibility/2006">
              <mc:Choice xmlns:v="urn:schemas-microsoft-com:vml" Requires="v">
                <p:oleObj spid="_x0000_s300098" name="数式" r:id="rId4" imgW="2527200" imgH="1473120" progId="Equation.3">
                  <p:embed/>
                </p:oleObj>
              </mc:Choice>
              <mc:Fallback>
                <p:oleObj name="数式" r:id="rId4" imgW="2527200" imgH="1473120" progId="Equation.3">
                  <p:embed/>
                  <p:pic>
                    <p:nvPicPr>
                      <p:cNvPr id="0" name=""/>
                      <p:cNvPicPr>
                        <a:picLocks noChangeAspect="1" noChangeArrowheads="1"/>
                      </p:cNvPicPr>
                      <p:nvPr/>
                    </p:nvPicPr>
                    <p:blipFill>
                      <a:blip r:embed="rId5"/>
                      <a:srcRect/>
                      <a:stretch>
                        <a:fillRect/>
                      </a:stretch>
                    </p:blipFill>
                    <p:spPr bwMode="auto">
                      <a:xfrm>
                        <a:off x="836613" y="554038"/>
                        <a:ext cx="5902325" cy="3484562"/>
                      </a:xfrm>
                      <a:prstGeom prst="rect">
                        <a:avLst/>
                      </a:prstGeom>
                      <a:noFill/>
                      <a:ln>
                        <a:noFill/>
                      </a:ln>
                    </p:spPr>
                  </p:pic>
                </p:oleObj>
              </mc:Fallback>
            </mc:AlternateContent>
          </a:graphicData>
        </a:graphic>
      </p:graphicFrame>
      <p:sp>
        <p:nvSpPr>
          <p:cNvPr id="5" name="TextBox 4">
            <a:extLst>
              <a:ext uri="{FF2B5EF4-FFF2-40B4-BE49-F238E27FC236}">
                <a16:creationId xmlns:a16="http://schemas.microsoft.com/office/drawing/2014/main" id="{FA4DACCD-A2F1-443E-93EB-FB3B29318788}"/>
              </a:ext>
            </a:extLst>
          </p:cNvPr>
          <p:cNvSpPr txBox="1"/>
          <p:nvPr/>
        </p:nvSpPr>
        <p:spPr>
          <a:xfrm>
            <a:off x="457200" y="4572000"/>
            <a:ext cx="5181600" cy="1200329"/>
          </a:xfrm>
          <a:prstGeom prst="rect">
            <a:avLst/>
          </a:prstGeom>
          <a:noFill/>
        </p:spPr>
        <p:txBody>
          <a:bodyPr wrap="square" rtlCol="0">
            <a:spAutoFit/>
          </a:bodyPr>
          <a:lstStyle/>
          <a:p>
            <a:r>
              <a:rPr lang="en-US" sz="2400" dirty="0">
                <a:latin typeface="+mj-lt"/>
              </a:rPr>
              <a:t>Is this useful?</a:t>
            </a:r>
          </a:p>
          <a:p>
            <a:r>
              <a:rPr lang="en-US" sz="2400" dirty="0">
                <a:latin typeface="+mj-lt"/>
              </a:rPr>
              <a:t>    a.  Yes</a:t>
            </a:r>
          </a:p>
          <a:p>
            <a:r>
              <a:rPr lang="en-US" sz="2400" dirty="0">
                <a:latin typeface="+mj-lt"/>
              </a:rPr>
              <a:t>    b.   No</a:t>
            </a:r>
          </a:p>
        </p:txBody>
      </p:sp>
    </p:spTree>
    <p:extLst>
      <p:ext uri="{BB962C8B-B14F-4D97-AF65-F5344CB8AC3E}">
        <p14:creationId xmlns:p14="http://schemas.microsoft.com/office/powerpoint/2010/main" val="170256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52318636"/>
              </p:ext>
            </p:extLst>
          </p:nvPr>
        </p:nvGraphicFramePr>
        <p:xfrm>
          <a:off x="1258888" y="3962400"/>
          <a:ext cx="5751512" cy="2222500"/>
        </p:xfrm>
        <a:graphic>
          <a:graphicData uri="http://schemas.openxmlformats.org/presentationml/2006/ole">
            <mc:AlternateContent xmlns:mc="http://schemas.openxmlformats.org/markup-compatibility/2006">
              <mc:Choice xmlns:v="urn:schemas-microsoft-com:vml" Requires="v">
                <p:oleObj spid="_x0000_s301250" name="数式" r:id="rId4" imgW="2336760" imgH="939600" progId="Equation.3">
                  <p:embed/>
                </p:oleObj>
              </mc:Choice>
              <mc:Fallback>
                <p:oleObj name="数式" r:id="rId4" imgW="2336760" imgH="939600" progId="Equation.3">
                  <p:embed/>
                  <p:pic>
                    <p:nvPicPr>
                      <p:cNvPr id="0" name=""/>
                      <p:cNvPicPr>
                        <a:picLocks noChangeAspect="1" noChangeArrowheads="1"/>
                      </p:cNvPicPr>
                      <p:nvPr/>
                    </p:nvPicPr>
                    <p:blipFill>
                      <a:blip r:embed="rId5"/>
                      <a:srcRect/>
                      <a:stretch>
                        <a:fillRect/>
                      </a:stretch>
                    </p:blipFill>
                    <p:spPr bwMode="auto">
                      <a:xfrm>
                        <a:off x="1258888" y="3962400"/>
                        <a:ext cx="5751512"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59679641"/>
              </p:ext>
            </p:extLst>
          </p:nvPr>
        </p:nvGraphicFramePr>
        <p:xfrm>
          <a:off x="685800" y="609600"/>
          <a:ext cx="5813425" cy="990600"/>
        </p:xfrm>
        <a:graphic>
          <a:graphicData uri="http://schemas.openxmlformats.org/presentationml/2006/ole">
            <mc:AlternateContent xmlns:mc="http://schemas.openxmlformats.org/markup-compatibility/2006">
              <mc:Choice xmlns:v="urn:schemas-microsoft-com:vml" Requires="v">
                <p:oleObj spid="_x0000_s301251" name="数式" r:id="rId6" imgW="2361960" imgH="419040" progId="Equation.3">
                  <p:embed/>
                </p:oleObj>
              </mc:Choice>
              <mc:Fallback>
                <p:oleObj name="数式" r:id="rId6" imgW="236196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609600"/>
                        <a:ext cx="5813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52400" y="0"/>
            <a:ext cx="8839200" cy="461665"/>
          </a:xfrm>
          <a:prstGeom prst="rect">
            <a:avLst/>
          </a:prstGeom>
          <a:noFill/>
        </p:spPr>
        <p:txBody>
          <a:bodyPr wrap="square" rtlCol="0">
            <a:spAutoFit/>
          </a:bodyPr>
          <a:lstStyle/>
          <a:p>
            <a:r>
              <a:rPr lang="en-US" sz="2400" dirty="0">
                <a:latin typeface="+mj-lt"/>
              </a:rPr>
              <a:t>Solution of Euler’s equation for fluids – isentropic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473749518"/>
              </p:ext>
            </p:extLst>
          </p:nvPr>
        </p:nvGraphicFramePr>
        <p:xfrm>
          <a:off x="792163" y="1820863"/>
          <a:ext cx="7829550" cy="1684337"/>
        </p:xfrm>
        <a:graphic>
          <a:graphicData uri="http://schemas.openxmlformats.org/presentationml/2006/ole">
            <mc:AlternateContent xmlns:mc="http://schemas.openxmlformats.org/markup-compatibility/2006">
              <mc:Choice xmlns:v="urn:schemas-microsoft-com:vml" Requires="v">
                <p:oleObj spid="_x0000_s301252" name="数式" r:id="rId8" imgW="3352680" imgH="711000" progId="Equation.3">
                  <p:embed/>
                </p:oleObj>
              </mc:Choice>
              <mc:Fallback>
                <p:oleObj name="数式" r:id="rId8" imgW="3352680" imgH="711000" progId="Equation.3">
                  <p:embed/>
                  <p:pic>
                    <p:nvPicPr>
                      <p:cNvPr id="0" name=""/>
                      <p:cNvPicPr>
                        <a:picLocks noChangeAspect="1" noChangeArrowheads="1"/>
                      </p:cNvPicPr>
                      <p:nvPr/>
                    </p:nvPicPr>
                    <p:blipFill>
                      <a:blip r:embed="rId9"/>
                      <a:srcRect/>
                      <a:stretch>
                        <a:fillRect/>
                      </a:stretch>
                    </p:blipFill>
                    <p:spPr bwMode="auto">
                      <a:xfrm>
                        <a:off x="792163" y="1820863"/>
                        <a:ext cx="7829550" cy="168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9219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685800" y="304800"/>
            <a:ext cx="6781800" cy="461665"/>
          </a:xfrm>
          <a:prstGeom prst="rect">
            <a:avLst/>
          </a:prstGeom>
          <a:noFill/>
        </p:spPr>
        <p:txBody>
          <a:bodyPr wrap="square" rtlCol="0">
            <a:spAutoFit/>
          </a:bodyPr>
          <a:lstStyle/>
          <a:p>
            <a:r>
              <a:rPr lang="en-US" sz="2400" dirty="0">
                <a:latin typeface="+mj-lt"/>
              </a:rPr>
              <a:t>Summary of Bernoulli’s results</a:t>
            </a:r>
          </a:p>
        </p:txBody>
      </p:sp>
      <p:graphicFrame>
        <p:nvGraphicFramePr>
          <p:cNvPr id="6" name="Object 5"/>
          <p:cNvGraphicFramePr>
            <a:graphicFrameLocks noChangeAspect="1"/>
          </p:cNvGraphicFramePr>
          <p:nvPr>
            <p:extLst>
              <p:ext uri="{D42A27DB-BD31-4B8C-83A1-F6EECF244321}">
                <p14:modId xmlns:p14="http://schemas.microsoft.com/office/powerpoint/2010/main" val="3939770496"/>
              </p:ext>
            </p:extLst>
          </p:nvPr>
        </p:nvGraphicFramePr>
        <p:xfrm>
          <a:off x="1293813" y="4227513"/>
          <a:ext cx="4533900" cy="1081087"/>
        </p:xfrm>
        <a:graphic>
          <a:graphicData uri="http://schemas.openxmlformats.org/presentationml/2006/ole">
            <mc:AlternateContent xmlns:mc="http://schemas.openxmlformats.org/markup-compatibility/2006">
              <mc:Choice xmlns:v="urn:schemas-microsoft-com:vml" Requires="v">
                <p:oleObj spid="_x0000_s302210" name="数式" r:id="rId4" imgW="1841400" imgH="457200" progId="Equation.3">
                  <p:embed/>
                </p:oleObj>
              </mc:Choice>
              <mc:Fallback>
                <p:oleObj name="数式" r:id="rId4" imgW="1841400" imgH="457200" progId="Equation.3">
                  <p:embed/>
                  <p:pic>
                    <p:nvPicPr>
                      <p:cNvPr id="0" name=""/>
                      <p:cNvPicPr>
                        <a:picLocks noChangeAspect="1" noChangeArrowheads="1"/>
                      </p:cNvPicPr>
                      <p:nvPr/>
                    </p:nvPicPr>
                    <p:blipFill>
                      <a:blip r:embed="rId5"/>
                      <a:srcRect/>
                      <a:stretch>
                        <a:fillRect/>
                      </a:stretch>
                    </p:blipFill>
                    <p:spPr bwMode="auto">
                      <a:xfrm>
                        <a:off x="1293813" y="4227513"/>
                        <a:ext cx="45339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838200" y="3500735"/>
            <a:ext cx="6781800" cy="461665"/>
          </a:xfrm>
          <a:prstGeom prst="rect">
            <a:avLst/>
          </a:prstGeom>
          <a:noFill/>
        </p:spPr>
        <p:txBody>
          <a:bodyPr wrap="square" rtlCol="0">
            <a:spAutoFit/>
          </a:bodyPr>
          <a:lstStyle/>
          <a:p>
            <a:r>
              <a:rPr lang="en-US" sz="2400" dirty="0">
                <a:latin typeface="+mj-lt"/>
              </a:rPr>
              <a:t>For isentropic fluid with internal energy density </a:t>
            </a:r>
            <a:r>
              <a:rPr lang="en-US" sz="2400" dirty="0">
                <a:latin typeface="Symbol" pitchFamily="18" charset="2"/>
              </a:rPr>
              <a:t>e</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476436365"/>
              </p:ext>
            </p:extLst>
          </p:nvPr>
        </p:nvGraphicFramePr>
        <p:xfrm>
          <a:off x="1295400" y="1905000"/>
          <a:ext cx="3798888" cy="1079500"/>
        </p:xfrm>
        <a:graphic>
          <a:graphicData uri="http://schemas.openxmlformats.org/presentationml/2006/ole">
            <mc:AlternateContent xmlns:mc="http://schemas.openxmlformats.org/markup-compatibility/2006">
              <mc:Choice xmlns:v="urn:schemas-microsoft-com:vml" Requires="v">
                <p:oleObj spid="_x0000_s302211" name="数式" r:id="rId6" imgW="1625400" imgH="457200" progId="Equation.3">
                  <p:embed/>
                </p:oleObj>
              </mc:Choice>
              <mc:Fallback>
                <p:oleObj name="数式" r:id="rId6" imgW="1625400" imgH="457200" progId="Equation.3">
                  <p:embed/>
                  <p:pic>
                    <p:nvPicPr>
                      <p:cNvPr id="0" name=""/>
                      <p:cNvPicPr>
                        <a:picLocks noChangeAspect="1" noChangeArrowheads="1"/>
                      </p:cNvPicPr>
                      <p:nvPr/>
                    </p:nvPicPr>
                    <p:blipFill>
                      <a:blip r:embed="rId7"/>
                      <a:srcRect/>
                      <a:stretch>
                        <a:fillRect/>
                      </a:stretch>
                    </p:blipFill>
                    <p:spPr bwMode="auto">
                      <a:xfrm>
                        <a:off x="1295400" y="1905000"/>
                        <a:ext cx="37988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838200" y="1295400"/>
            <a:ext cx="6781800" cy="461665"/>
          </a:xfrm>
          <a:prstGeom prst="rect">
            <a:avLst/>
          </a:prstGeom>
          <a:noFill/>
        </p:spPr>
        <p:txBody>
          <a:bodyPr wrap="square" rtlCol="0">
            <a:spAutoFit/>
          </a:bodyPr>
          <a:lstStyle/>
          <a:p>
            <a:r>
              <a:rPr lang="en-US" sz="2400" dirty="0">
                <a:latin typeface="+mj-lt"/>
              </a:rPr>
              <a:t>For incompressible fluid</a:t>
            </a:r>
          </a:p>
        </p:txBody>
      </p:sp>
      <p:sp>
        <p:nvSpPr>
          <p:cNvPr id="10" name="TextBox 9">
            <a:extLst>
              <a:ext uri="{FF2B5EF4-FFF2-40B4-BE49-F238E27FC236}">
                <a16:creationId xmlns:a16="http://schemas.microsoft.com/office/drawing/2014/main" id="{7CC3168C-7B49-4C27-B3DA-C98FC02CCB33}"/>
              </a:ext>
            </a:extLst>
          </p:cNvPr>
          <p:cNvSpPr txBox="1"/>
          <p:nvPr/>
        </p:nvSpPr>
        <p:spPr>
          <a:xfrm>
            <a:off x="304800" y="5562600"/>
            <a:ext cx="8610600" cy="830997"/>
          </a:xfrm>
          <a:prstGeom prst="rect">
            <a:avLst/>
          </a:prstGeom>
          <a:noFill/>
        </p:spPr>
        <p:txBody>
          <a:bodyPr wrap="square" rtlCol="0">
            <a:spAutoFit/>
          </a:bodyPr>
          <a:lstStyle/>
          <a:p>
            <a:r>
              <a:rPr lang="en-US" sz="2400" dirty="0">
                <a:latin typeface="+mj-lt"/>
              </a:rPr>
              <a:t>Here </a:t>
            </a:r>
            <a:r>
              <a:rPr lang="en-US" sz="2400" dirty="0">
                <a:latin typeface="Symbol" panose="05050102010706020507" pitchFamily="18" charset="2"/>
              </a:rPr>
              <a:t>e</a:t>
            </a:r>
            <a:r>
              <a:rPr lang="en-US" sz="2400" dirty="0">
                <a:latin typeface="+mj-lt"/>
              </a:rPr>
              <a:t> is the internal energy of the fluid  per unit mass. For an ideal gas fluid, it has a relatively simple form.  </a:t>
            </a:r>
          </a:p>
        </p:txBody>
      </p:sp>
    </p:spTree>
    <p:extLst>
      <p:ext uri="{BB962C8B-B14F-4D97-AF65-F5344CB8AC3E}">
        <p14:creationId xmlns:p14="http://schemas.microsoft.com/office/powerpoint/2010/main" val="345238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758F2-9F5F-4E90-80EE-57EE40D339EE}"/>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C7BFE242-8C21-4EEE-BCCF-56DF03FCCF20}"/>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FCE3A5F4-F8B9-4FC8-AD18-011ABF6F169E}"/>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DBAE2C6C-FEA4-4D64-AC7F-7E4F47835BE0}"/>
              </a:ext>
            </a:extLst>
          </p:cNvPr>
          <p:cNvPicPr>
            <a:picLocks noChangeAspect="1"/>
          </p:cNvPicPr>
          <p:nvPr/>
        </p:nvPicPr>
        <p:blipFill>
          <a:blip r:embed="rId3"/>
          <a:stretch>
            <a:fillRect/>
          </a:stretch>
        </p:blipFill>
        <p:spPr>
          <a:xfrm>
            <a:off x="0" y="990600"/>
            <a:ext cx="8829675" cy="3943350"/>
          </a:xfrm>
          <a:prstGeom prst="rect">
            <a:avLst/>
          </a:prstGeom>
        </p:spPr>
      </p:pic>
    </p:spTree>
    <p:extLst>
      <p:ext uri="{BB962C8B-B14F-4D97-AF65-F5344CB8AC3E}">
        <p14:creationId xmlns:p14="http://schemas.microsoft.com/office/powerpoint/2010/main" val="315445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9F49B-0611-4C63-903B-1F05607D55A0}"/>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AB3F0F65-2EC9-4FA0-AB86-8CF993EB7250}"/>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9D0F0401-AF95-47C6-832E-991C57C96E89}"/>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513EDF08-0D6C-4298-B617-64BFBFF5D009}"/>
              </a:ext>
            </a:extLst>
          </p:cNvPr>
          <p:cNvSpPr txBox="1"/>
          <p:nvPr/>
        </p:nvSpPr>
        <p:spPr>
          <a:xfrm>
            <a:off x="304800" y="304800"/>
            <a:ext cx="8229600" cy="461665"/>
          </a:xfrm>
          <a:prstGeom prst="rect">
            <a:avLst/>
          </a:prstGeom>
          <a:noFill/>
        </p:spPr>
        <p:txBody>
          <a:bodyPr wrap="square" rtlCol="0">
            <a:spAutoFit/>
          </a:bodyPr>
          <a:lstStyle/>
          <a:p>
            <a:r>
              <a:rPr lang="en-US" sz="2400" dirty="0">
                <a:latin typeface="+mj-lt"/>
              </a:rPr>
              <a:t>Now is a good time to start thinking about your projects --</a:t>
            </a:r>
          </a:p>
        </p:txBody>
      </p:sp>
      <p:pic>
        <p:nvPicPr>
          <p:cNvPr id="6" name="Picture 5">
            <a:extLst>
              <a:ext uri="{FF2B5EF4-FFF2-40B4-BE49-F238E27FC236}">
                <a16:creationId xmlns:a16="http://schemas.microsoft.com/office/drawing/2014/main" id="{BB3119B7-1720-4E01-9CD0-C4FCDCAEA2DB}"/>
              </a:ext>
            </a:extLst>
          </p:cNvPr>
          <p:cNvPicPr>
            <a:picLocks noChangeAspect="1"/>
          </p:cNvPicPr>
          <p:nvPr/>
        </p:nvPicPr>
        <p:blipFill>
          <a:blip r:embed="rId2"/>
          <a:stretch>
            <a:fillRect/>
          </a:stretch>
        </p:blipFill>
        <p:spPr>
          <a:xfrm>
            <a:off x="304800" y="1371600"/>
            <a:ext cx="8463251" cy="3219450"/>
          </a:xfrm>
          <a:prstGeom prst="rect">
            <a:avLst/>
          </a:prstGeom>
        </p:spPr>
      </p:pic>
      <p:sp>
        <p:nvSpPr>
          <p:cNvPr id="7" name="Rectangle 6">
            <a:extLst>
              <a:ext uri="{FF2B5EF4-FFF2-40B4-BE49-F238E27FC236}">
                <a16:creationId xmlns:a16="http://schemas.microsoft.com/office/drawing/2014/main" id="{BB3528E0-DC6E-4433-AC6F-1A3B1EF7EE69}"/>
              </a:ext>
            </a:extLst>
          </p:cNvPr>
          <p:cNvSpPr/>
          <p:nvPr/>
        </p:nvSpPr>
        <p:spPr>
          <a:xfrm>
            <a:off x="5486400" y="2743200"/>
            <a:ext cx="2971800" cy="461665"/>
          </a:xfrm>
          <a:prstGeom prst="rect">
            <a:avLst/>
          </a:prstGeom>
          <a:solidFill>
            <a:srgbClr val="FFFF00">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118D8F0-CD83-4DEF-BB86-8694D0E69474}"/>
              </a:ext>
            </a:extLst>
          </p:cNvPr>
          <p:cNvSpPr txBox="1"/>
          <p:nvPr/>
        </p:nvSpPr>
        <p:spPr>
          <a:xfrm>
            <a:off x="2133600" y="3733800"/>
            <a:ext cx="2133600" cy="461665"/>
          </a:xfrm>
          <a:prstGeom prst="rect">
            <a:avLst/>
          </a:prstGeom>
          <a:noFill/>
        </p:spPr>
        <p:txBody>
          <a:bodyPr wrap="square" rtlCol="0">
            <a:spAutoFit/>
          </a:bodyPr>
          <a:lstStyle/>
          <a:p>
            <a:r>
              <a:rPr lang="en-US" sz="2400" dirty="0">
                <a:latin typeface="+mj-lt"/>
              </a:rPr>
              <a:t>  1    2    3    4</a:t>
            </a:r>
          </a:p>
        </p:txBody>
      </p:sp>
      <p:sp>
        <p:nvSpPr>
          <p:cNvPr id="9" name="Arrow: Curved Right 8">
            <a:extLst>
              <a:ext uri="{FF2B5EF4-FFF2-40B4-BE49-F238E27FC236}">
                <a16:creationId xmlns:a16="http://schemas.microsoft.com/office/drawing/2014/main" id="{C0DBF0E8-FB1F-4BA3-ACD5-BB89A1C9C6C8}"/>
              </a:ext>
            </a:extLst>
          </p:cNvPr>
          <p:cNvSpPr/>
          <p:nvPr/>
        </p:nvSpPr>
        <p:spPr>
          <a:xfrm flipV="1">
            <a:off x="3156098" y="4052334"/>
            <a:ext cx="228600" cy="671215"/>
          </a:xfrm>
          <a:prstGeom prst="curvedRightArrow">
            <a:avLst/>
          </a:prstGeom>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0403B3CB-3357-47D1-A620-B9BF7F7F83F0}"/>
              </a:ext>
            </a:extLst>
          </p:cNvPr>
          <p:cNvSpPr txBox="1"/>
          <p:nvPr/>
        </p:nvSpPr>
        <p:spPr>
          <a:xfrm>
            <a:off x="3317225" y="4516692"/>
            <a:ext cx="1219200" cy="646331"/>
          </a:xfrm>
          <a:prstGeom prst="rect">
            <a:avLst/>
          </a:prstGeom>
          <a:noFill/>
        </p:spPr>
        <p:txBody>
          <a:bodyPr wrap="square" rtlCol="0">
            <a:spAutoFit/>
          </a:bodyPr>
          <a:lstStyle/>
          <a:p>
            <a:r>
              <a:rPr lang="en-US" dirty="0">
                <a:solidFill>
                  <a:srgbClr val="DA32AA"/>
                </a:solidFill>
                <a:latin typeface="+mj-lt"/>
              </a:rPr>
              <a:t>Last day of class</a:t>
            </a:r>
          </a:p>
        </p:txBody>
      </p:sp>
      <p:sp>
        <p:nvSpPr>
          <p:cNvPr id="11" name="Arrow: Curved Right 10">
            <a:extLst>
              <a:ext uri="{FF2B5EF4-FFF2-40B4-BE49-F238E27FC236}">
                <a16:creationId xmlns:a16="http://schemas.microsoft.com/office/drawing/2014/main" id="{672AC323-0590-472D-A568-A30BEF655D4C}"/>
              </a:ext>
            </a:extLst>
          </p:cNvPr>
          <p:cNvSpPr/>
          <p:nvPr/>
        </p:nvSpPr>
        <p:spPr>
          <a:xfrm flipV="1">
            <a:off x="190500" y="3950216"/>
            <a:ext cx="533400" cy="1281667"/>
          </a:xfrm>
          <a:prstGeom prst="curvedRightArrow">
            <a:avLst/>
          </a:prstGeom>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urved Right 11">
            <a:extLst>
              <a:ext uri="{FF2B5EF4-FFF2-40B4-BE49-F238E27FC236}">
                <a16:creationId xmlns:a16="http://schemas.microsoft.com/office/drawing/2014/main" id="{2F2C4A91-6C0B-4D1E-A94C-EA70DBDC923B}"/>
              </a:ext>
            </a:extLst>
          </p:cNvPr>
          <p:cNvSpPr/>
          <p:nvPr/>
        </p:nvSpPr>
        <p:spPr>
          <a:xfrm flipV="1">
            <a:off x="228600" y="3240050"/>
            <a:ext cx="533400" cy="1636750"/>
          </a:xfrm>
          <a:prstGeom prst="curvedRightArrow">
            <a:avLst/>
          </a:prstGeom>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D17F6785-7683-46F3-8639-D2A3B143AA3B}"/>
              </a:ext>
            </a:extLst>
          </p:cNvPr>
          <p:cNvSpPr txBox="1"/>
          <p:nvPr/>
        </p:nvSpPr>
        <p:spPr>
          <a:xfrm>
            <a:off x="885027" y="4607001"/>
            <a:ext cx="2228850" cy="369332"/>
          </a:xfrm>
          <a:prstGeom prst="rect">
            <a:avLst/>
          </a:prstGeom>
          <a:noFill/>
        </p:spPr>
        <p:txBody>
          <a:bodyPr wrap="square" rtlCol="0">
            <a:spAutoFit/>
          </a:bodyPr>
          <a:lstStyle/>
          <a:p>
            <a:r>
              <a:rPr lang="en-US" dirty="0">
                <a:latin typeface="+mj-lt"/>
              </a:rPr>
              <a:t>Presentations?</a:t>
            </a:r>
          </a:p>
        </p:txBody>
      </p:sp>
      <p:sp>
        <p:nvSpPr>
          <p:cNvPr id="14" name="TextBox 13">
            <a:extLst>
              <a:ext uri="{FF2B5EF4-FFF2-40B4-BE49-F238E27FC236}">
                <a16:creationId xmlns:a16="http://schemas.microsoft.com/office/drawing/2014/main" id="{F14DED1C-4D25-4469-BB02-53E21F14C1DF}"/>
              </a:ext>
            </a:extLst>
          </p:cNvPr>
          <p:cNvSpPr txBox="1"/>
          <p:nvPr/>
        </p:nvSpPr>
        <p:spPr>
          <a:xfrm>
            <a:off x="895350" y="4953000"/>
            <a:ext cx="2228850" cy="369332"/>
          </a:xfrm>
          <a:prstGeom prst="rect">
            <a:avLst/>
          </a:prstGeom>
          <a:noFill/>
        </p:spPr>
        <p:txBody>
          <a:bodyPr wrap="square" rtlCol="0">
            <a:spAutoFit/>
          </a:bodyPr>
          <a:lstStyle/>
          <a:p>
            <a:r>
              <a:rPr lang="en-US" dirty="0">
                <a:latin typeface="+mj-lt"/>
              </a:rPr>
              <a:t>Presentations?</a:t>
            </a:r>
          </a:p>
        </p:txBody>
      </p:sp>
      <p:sp>
        <p:nvSpPr>
          <p:cNvPr id="15" name="Arrow: Curved Right 14">
            <a:extLst>
              <a:ext uri="{FF2B5EF4-FFF2-40B4-BE49-F238E27FC236}">
                <a16:creationId xmlns:a16="http://schemas.microsoft.com/office/drawing/2014/main" id="{B97C22FA-42A0-41E9-B28D-9E192FD56216}"/>
              </a:ext>
            </a:extLst>
          </p:cNvPr>
          <p:cNvSpPr/>
          <p:nvPr/>
        </p:nvSpPr>
        <p:spPr>
          <a:xfrm flipV="1">
            <a:off x="4648200" y="2819400"/>
            <a:ext cx="847062" cy="2336282"/>
          </a:xfrm>
          <a:prstGeom prst="curvedRightArrow">
            <a:avLst/>
          </a:prstGeom>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a:extLst>
              <a:ext uri="{FF2B5EF4-FFF2-40B4-BE49-F238E27FC236}">
                <a16:creationId xmlns:a16="http://schemas.microsoft.com/office/drawing/2014/main" id="{A009F386-F70A-4088-B4B4-A2C2FC2D3C3D}"/>
              </a:ext>
            </a:extLst>
          </p:cNvPr>
          <p:cNvSpPr txBox="1"/>
          <p:nvPr/>
        </p:nvSpPr>
        <p:spPr>
          <a:xfrm>
            <a:off x="5759304" y="4723549"/>
            <a:ext cx="3156096" cy="461665"/>
          </a:xfrm>
          <a:prstGeom prst="rect">
            <a:avLst/>
          </a:prstGeom>
          <a:noFill/>
        </p:spPr>
        <p:txBody>
          <a:bodyPr wrap="square" rtlCol="0">
            <a:spAutoFit/>
          </a:bodyPr>
          <a:lstStyle/>
          <a:p>
            <a:r>
              <a:rPr lang="en-US" sz="2400" dirty="0">
                <a:latin typeface="+mj-lt"/>
              </a:rPr>
              <a:t>Take home final</a:t>
            </a:r>
          </a:p>
        </p:txBody>
      </p:sp>
      <p:sp>
        <p:nvSpPr>
          <p:cNvPr id="17" name="TextBox 16">
            <a:extLst>
              <a:ext uri="{FF2B5EF4-FFF2-40B4-BE49-F238E27FC236}">
                <a16:creationId xmlns:a16="http://schemas.microsoft.com/office/drawing/2014/main" id="{CF5008DB-777C-4343-BDE3-355A4659CF69}"/>
              </a:ext>
            </a:extLst>
          </p:cNvPr>
          <p:cNvSpPr txBox="1"/>
          <p:nvPr/>
        </p:nvSpPr>
        <p:spPr>
          <a:xfrm>
            <a:off x="1295400" y="5410200"/>
            <a:ext cx="6858000" cy="830997"/>
          </a:xfrm>
          <a:prstGeom prst="rect">
            <a:avLst/>
          </a:prstGeom>
          <a:noFill/>
        </p:spPr>
        <p:txBody>
          <a:bodyPr wrap="square" rtlCol="0">
            <a:spAutoFit/>
          </a:bodyPr>
          <a:lstStyle/>
          <a:p>
            <a:r>
              <a:rPr lang="en-US" sz="2400" dirty="0">
                <a:latin typeface="+mj-lt"/>
              </a:rPr>
              <a:t>Vote:    Week of Nov. 14 (and possibly Nov. 22) </a:t>
            </a:r>
          </a:p>
          <a:p>
            <a:r>
              <a:rPr lang="en-US" sz="2400" dirty="0">
                <a:latin typeface="+mj-lt"/>
              </a:rPr>
              <a:t>             Week of Nov. 29</a:t>
            </a:r>
          </a:p>
        </p:txBody>
      </p:sp>
    </p:spTree>
    <p:extLst>
      <p:ext uri="{BB962C8B-B14F-4D97-AF65-F5344CB8AC3E}">
        <p14:creationId xmlns:p14="http://schemas.microsoft.com/office/powerpoint/2010/main" val="393839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228600" y="381000"/>
            <a:ext cx="8534400" cy="1200329"/>
          </a:xfrm>
          <a:prstGeom prst="rect">
            <a:avLst/>
          </a:prstGeom>
          <a:noFill/>
        </p:spPr>
        <p:txBody>
          <a:bodyPr wrap="square" rtlCol="0">
            <a:spAutoFit/>
          </a:bodyPr>
          <a:lstStyle/>
          <a:p>
            <a:r>
              <a:rPr lang="en-US" sz="2400" dirty="0">
                <a:latin typeface="+mj-lt"/>
              </a:rPr>
              <a:t>Newton’s equations for fluids</a:t>
            </a:r>
          </a:p>
          <a:p>
            <a:pPr lvl="1"/>
            <a:r>
              <a:rPr lang="en-US" sz="2400" dirty="0">
                <a:latin typeface="+mj-lt"/>
              </a:rPr>
              <a:t> Use </a:t>
            </a:r>
            <a:r>
              <a:rPr lang="en-US" sz="2400" b="1" dirty="0">
                <a:solidFill>
                  <a:srgbClr val="FF0000"/>
                </a:solidFill>
                <a:latin typeface="+mj-lt"/>
              </a:rPr>
              <a:t>Euler</a:t>
            </a:r>
            <a:r>
              <a:rPr lang="en-US" sz="2400" dirty="0">
                <a:latin typeface="+mj-lt"/>
              </a:rPr>
              <a:t> formulation; properties described in terms of </a:t>
            </a:r>
          </a:p>
          <a:p>
            <a:pPr lvl="1"/>
            <a:r>
              <a:rPr lang="en-US" sz="2400" dirty="0">
                <a:latin typeface="+mj-lt"/>
              </a:rPr>
              <a:t>                                       stationary spatial grid</a:t>
            </a:r>
          </a:p>
        </p:txBody>
      </p:sp>
      <p:graphicFrame>
        <p:nvGraphicFramePr>
          <p:cNvPr id="8" name="Object 7"/>
          <p:cNvGraphicFramePr>
            <a:graphicFrameLocks noChangeAspect="1"/>
          </p:cNvGraphicFramePr>
          <p:nvPr>
            <p:extLst>
              <p:ext uri="{D42A27DB-BD31-4B8C-83A1-F6EECF244321}">
                <p14:modId xmlns:p14="http://schemas.microsoft.com/office/powerpoint/2010/main" val="1964907768"/>
              </p:ext>
            </p:extLst>
          </p:nvPr>
        </p:nvGraphicFramePr>
        <p:xfrm>
          <a:off x="1981200" y="1591027"/>
          <a:ext cx="5867400" cy="1828800"/>
        </p:xfrm>
        <a:graphic>
          <a:graphicData uri="http://schemas.openxmlformats.org/presentationml/2006/ole">
            <mc:AlternateContent xmlns:mc="http://schemas.openxmlformats.org/markup-compatibility/2006">
              <mc:Choice xmlns:v="urn:schemas-microsoft-com:vml" Requires="v">
                <p:oleObj spid="_x0000_s293002" name="数式" r:id="rId4" imgW="2120760" imgH="660240" progId="Equation.3">
                  <p:embed/>
                </p:oleObj>
              </mc:Choice>
              <mc:Fallback>
                <p:oleObj name="数式" r:id="rId4" imgW="2120760" imgH="660240" progId="Equation.3">
                  <p:embed/>
                  <p:pic>
                    <p:nvPicPr>
                      <p:cNvPr id="0" name=""/>
                      <p:cNvPicPr>
                        <a:picLocks noChangeAspect="1" noChangeArrowheads="1"/>
                      </p:cNvPicPr>
                      <p:nvPr/>
                    </p:nvPicPr>
                    <p:blipFill>
                      <a:blip r:embed="rId5"/>
                      <a:srcRect/>
                      <a:stretch>
                        <a:fillRect/>
                      </a:stretch>
                    </p:blipFill>
                    <p:spPr bwMode="auto">
                      <a:xfrm>
                        <a:off x="1981200" y="1591027"/>
                        <a:ext cx="5867400" cy="1828800"/>
                      </a:xfrm>
                      <a:prstGeom prst="rect">
                        <a:avLst/>
                      </a:prstGeom>
                      <a:noFill/>
                      <a:ln>
                        <a:noFill/>
                      </a:ln>
                    </p:spPr>
                  </p:pic>
                </p:oleObj>
              </mc:Fallback>
            </mc:AlternateContent>
          </a:graphicData>
        </a:graphic>
      </p:graphicFrame>
      <p:sp>
        <p:nvSpPr>
          <p:cNvPr id="7" name="Rectangle 6"/>
          <p:cNvSpPr/>
          <p:nvPr/>
        </p:nvSpPr>
        <p:spPr>
          <a:xfrm>
            <a:off x="252153" y="3352800"/>
            <a:ext cx="3733800" cy="2895600"/>
          </a:xfrm>
          <a:prstGeom prst="rect">
            <a:avLst/>
          </a:prstGeom>
          <a:pattFill prst="lgGrid">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1776153" y="4343400"/>
            <a:ext cx="685800" cy="457200"/>
            <a:chOff x="6934200" y="4876800"/>
            <a:chExt cx="685800" cy="457200"/>
          </a:xfrm>
        </p:grpSpPr>
        <p:sp>
          <p:nvSpPr>
            <p:cNvPr id="9" name="Oval 8"/>
            <p:cNvSpPr/>
            <p:nvPr/>
          </p:nvSpPr>
          <p:spPr>
            <a:xfrm>
              <a:off x="6934200" y="4876800"/>
              <a:ext cx="457200" cy="457200"/>
            </a:xfrm>
            <a:prstGeom prst="ellipse">
              <a:avLst/>
            </a:pr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10400" y="4876800"/>
              <a:ext cx="609600" cy="457200"/>
            </a:xfrm>
            <a:prstGeom prst="rect">
              <a:avLst/>
            </a:prstGeom>
            <a:noFill/>
          </p:spPr>
          <p:txBody>
            <a:bodyPr wrap="square" rtlCol="0">
              <a:spAutoFit/>
            </a:bodyPr>
            <a:lstStyle/>
            <a:p>
              <a:r>
                <a:rPr lang="en-US" sz="2400" dirty="0">
                  <a:latin typeface="+mj-lt"/>
                </a:rPr>
                <a:t>t</a:t>
              </a:r>
            </a:p>
          </p:txBody>
        </p:sp>
      </p:grpSp>
      <p:grpSp>
        <p:nvGrpSpPr>
          <p:cNvPr id="12" name="Group 11"/>
          <p:cNvGrpSpPr/>
          <p:nvPr/>
        </p:nvGrpSpPr>
        <p:grpSpPr>
          <a:xfrm>
            <a:off x="2402378" y="3758738"/>
            <a:ext cx="685800" cy="457200"/>
            <a:chOff x="6934200" y="4876800"/>
            <a:chExt cx="685800" cy="457200"/>
          </a:xfrm>
        </p:grpSpPr>
        <p:sp>
          <p:nvSpPr>
            <p:cNvPr id="13" name="Oval 12"/>
            <p:cNvSpPr/>
            <p:nvPr/>
          </p:nvSpPr>
          <p:spPr>
            <a:xfrm>
              <a:off x="6934200" y="4876800"/>
              <a:ext cx="457200" cy="457200"/>
            </a:xfrm>
            <a:prstGeom prst="ellipse">
              <a:avLst/>
            </a:pr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010400" y="4876800"/>
              <a:ext cx="609600" cy="457200"/>
            </a:xfrm>
            <a:prstGeom prst="rect">
              <a:avLst/>
            </a:prstGeom>
            <a:noFill/>
          </p:spPr>
          <p:txBody>
            <a:bodyPr wrap="square" rtlCol="0">
              <a:spAutoFit/>
            </a:bodyPr>
            <a:lstStyle/>
            <a:p>
              <a:r>
                <a:rPr lang="en-US" sz="2400" dirty="0">
                  <a:latin typeface="+mj-lt"/>
                </a:rPr>
                <a:t>t’</a:t>
              </a:r>
            </a:p>
          </p:txBody>
        </p:sp>
      </p:grpSp>
      <p:graphicFrame>
        <p:nvGraphicFramePr>
          <p:cNvPr id="15" name="Object 14"/>
          <p:cNvGraphicFramePr>
            <a:graphicFrameLocks noChangeAspect="1"/>
          </p:cNvGraphicFramePr>
          <p:nvPr>
            <p:extLst>
              <p:ext uri="{D42A27DB-BD31-4B8C-83A1-F6EECF244321}">
                <p14:modId xmlns:p14="http://schemas.microsoft.com/office/powerpoint/2010/main" val="2777313279"/>
              </p:ext>
            </p:extLst>
          </p:nvPr>
        </p:nvGraphicFramePr>
        <p:xfrm>
          <a:off x="4338638" y="3921125"/>
          <a:ext cx="4424362" cy="1757363"/>
        </p:xfrm>
        <a:graphic>
          <a:graphicData uri="http://schemas.openxmlformats.org/presentationml/2006/ole">
            <mc:AlternateContent xmlns:mc="http://schemas.openxmlformats.org/markup-compatibility/2006">
              <mc:Choice xmlns:v="urn:schemas-microsoft-com:vml" Requires="v">
                <p:oleObj spid="_x0000_s293003" name="数式" r:id="rId6" imgW="1549080" imgH="634680" progId="Equation.3">
                  <p:embed/>
                </p:oleObj>
              </mc:Choice>
              <mc:Fallback>
                <p:oleObj name="数式" r:id="rId6" imgW="1549080" imgH="634680" progId="Equation.3">
                  <p:embed/>
                  <p:pic>
                    <p:nvPicPr>
                      <p:cNvPr id="0" name=""/>
                      <p:cNvPicPr>
                        <a:picLocks noChangeAspect="1" noChangeArrowheads="1"/>
                      </p:cNvPicPr>
                      <p:nvPr/>
                    </p:nvPicPr>
                    <p:blipFill>
                      <a:blip r:embed="rId7"/>
                      <a:srcRect/>
                      <a:stretch>
                        <a:fillRect/>
                      </a:stretch>
                    </p:blipFill>
                    <p:spPr bwMode="auto">
                      <a:xfrm>
                        <a:off x="4338638" y="3921125"/>
                        <a:ext cx="4424362" cy="1757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6944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11/01/2021</a:t>
            </a:r>
            <a:endParaRPr lang="en-US" dirty="0"/>
          </a:p>
        </p:txBody>
      </p:sp>
      <p:sp>
        <p:nvSpPr>
          <p:cNvPr id="3" name="Footer Placeholder 2"/>
          <p:cNvSpPr>
            <a:spLocks noGrp="1"/>
          </p:cNvSpPr>
          <p:nvPr>
            <p:ph type="ftr" sz="quarter" idx="11"/>
          </p:nvPr>
        </p:nvSpPr>
        <p:spPr/>
        <p:txBody>
          <a:bodyPr/>
          <a:lstStyle/>
          <a:p>
            <a:r>
              <a:rPr lang="en-US"/>
              <a:t>PHY 711  Fall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57200" y="609600"/>
            <a:ext cx="7696200" cy="461665"/>
          </a:xfrm>
          <a:prstGeom prst="rect">
            <a:avLst/>
          </a:prstGeom>
          <a:noFill/>
        </p:spPr>
        <p:txBody>
          <a:bodyPr wrap="square" rtlCol="0">
            <a:spAutoFit/>
          </a:bodyPr>
          <a:lstStyle/>
          <a:p>
            <a:r>
              <a:rPr lang="en-US" sz="2400" dirty="0">
                <a:latin typeface="+mj-lt"/>
              </a:rPr>
              <a:t>Euler analysis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496215694"/>
              </p:ext>
            </p:extLst>
          </p:nvPr>
        </p:nvGraphicFramePr>
        <p:xfrm>
          <a:off x="152624" y="1374168"/>
          <a:ext cx="8838751" cy="4109664"/>
        </p:xfrm>
        <a:graphic>
          <a:graphicData uri="http://schemas.openxmlformats.org/presentationml/2006/ole">
            <mc:AlternateContent xmlns:mc="http://schemas.openxmlformats.org/markup-compatibility/2006">
              <mc:Choice xmlns:v="urn:schemas-microsoft-com:vml" Requires="v">
                <p:oleObj spid="_x0000_s294019" name="Equation" r:id="rId4" imgW="4863960" imgH="2260440" progId="Equation.DSMT4">
                  <p:embed/>
                </p:oleObj>
              </mc:Choice>
              <mc:Fallback>
                <p:oleObj name="Equation" r:id="rId4" imgW="4863960" imgH="2260440" progId="Equation.DSMT4">
                  <p:embed/>
                  <p:pic>
                    <p:nvPicPr>
                      <p:cNvPr id="0" name=""/>
                      <p:cNvPicPr>
                        <a:picLocks noChangeAspect="1" noChangeArrowheads="1"/>
                      </p:cNvPicPr>
                      <p:nvPr/>
                    </p:nvPicPr>
                    <p:blipFill>
                      <a:blip r:embed="rId5"/>
                      <a:srcRect/>
                      <a:stretch>
                        <a:fillRect/>
                      </a:stretch>
                    </p:blipFill>
                    <p:spPr bwMode="auto">
                      <a:xfrm>
                        <a:off x="152624" y="1374168"/>
                        <a:ext cx="8838751" cy="4109664"/>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00172795"/>
              </p:ext>
            </p:extLst>
          </p:nvPr>
        </p:nvGraphicFramePr>
        <p:xfrm>
          <a:off x="4305300" y="5375882"/>
          <a:ext cx="4184525" cy="872518"/>
        </p:xfrm>
        <a:graphic>
          <a:graphicData uri="http://schemas.openxmlformats.org/presentationml/2006/ole">
            <mc:AlternateContent xmlns:mc="http://schemas.openxmlformats.org/markup-compatibility/2006">
              <mc:Choice xmlns:v="urn:schemas-microsoft-com:vml" Requires="v">
                <p:oleObj spid="_x0000_s294020" name="Equation" r:id="rId6" imgW="2984400" imgH="622080" progId="Equation.DSMT4">
                  <p:embed/>
                </p:oleObj>
              </mc:Choice>
              <mc:Fallback>
                <p:oleObj name="Equation" r:id="rId6" imgW="2984400" imgH="622080" progId="Equation.DSMT4">
                  <p:embed/>
                  <p:pic>
                    <p:nvPicPr>
                      <p:cNvPr id="0" name=""/>
                      <p:cNvPicPr/>
                      <p:nvPr/>
                    </p:nvPicPr>
                    <p:blipFill>
                      <a:blip r:embed="rId7"/>
                      <a:stretch>
                        <a:fillRect/>
                      </a:stretch>
                    </p:blipFill>
                    <p:spPr>
                      <a:xfrm>
                        <a:off x="4305300" y="5375882"/>
                        <a:ext cx="4184525" cy="872518"/>
                      </a:xfrm>
                      <a:prstGeom prst="rect">
                        <a:avLst/>
                      </a:prstGeom>
                    </p:spPr>
                  </p:pic>
                </p:oleObj>
              </mc:Fallback>
            </mc:AlternateContent>
          </a:graphicData>
        </a:graphic>
      </p:graphicFrame>
      <p:sp>
        <p:nvSpPr>
          <p:cNvPr id="8" name="TextBox 7"/>
          <p:cNvSpPr txBox="1"/>
          <p:nvPr/>
        </p:nvSpPr>
        <p:spPr>
          <a:xfrm>
            <a:off x="1143561" y="5617188"/>
            <a:ext cx="3428438" cy="461665"/>
          </a:xfrm>
          <a:prstGeom prst="rect">
            <a:avLst/>
          </a:prstGeom>
          <a:noFill/>
        </p:spPr>
        <p:txBody>
          <a:bodyPr wrap="square" rtlCol="0">
            <a:spAutoFit/>
          </a:bodyPr>
          <a:lstStyle/>
          <a:p>
            <a:r>
              <a:rPr lang="en-US" sz="2400" dirty="0">
                <a:latin typeface="+mj-lt"/>
              </a:rPr>
              <a:t>It can be shown that:</a:t>
            </a:r>
          </a:p>
        </p:txBody>
      </p:sp>
    </p:spTree>
    <p:extLst>
      <p:ext uri="{BB962C8B-B14F-4D97-AF65-F5344CB8AC3E}">
        <p14:creationId xmlns:p14="http://schemas.microsoft.com/office/powerpoint/2010/main" val="1885783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B9EF1A-FF33-47F5-AFFC-0EE04EBF3936}"/>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6A2EE175-72A9-4819-9215-7EF5A952884C}"/>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EBD6ACA5-DFEE-456E-A810-9750A4274A0A}"/>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DDA05E5B-4BC0-49C5-AB74-5443845D8029}"/>
              </a:ext>
            </a:extLst>
          </p:cNvPr>
          <p:cNvGraphicFramePr>
            <a:graphicFrameLocks noChangeAspect="1"/>
          </p:cNvGraphicFramePr>
          <p:nvPr>
            <p:extLst>
              <p:ext uri="{D42A27DB-BD31-4B8C-83A1-F6EECF244321}">
                <p14:modId xmlns:p14="http://schemas.microsoft.com/office/powerpoint/2010/main" val="3389040467"/>
              </p:ext>
            </p:extLst>
          </p:nvPr>
        </p:nvGraphicFramePr>
        <p:xfrm>
          <a:off x="289718" y="441325"/>
          <a:ext cx="8564563" cy="5915025"/>
        </p:xfrm>
        <a:graphic>
          <a:graphicData uri="http://schemas.openxmlformats.org/presentationml/2006/ole">
            <mc:AlternateContent xmlns:mc="http://schemas.openxmlformats.org/markup-compatibility/2006">
              <mc:Choice xmlns:v="urn:schemas-microsoft-com:vml" Requires="v">
                <p:oleObj spid="_x0000_s313369" name="Equation" r:id="rId4" imgW="5460840" imgH="3771720" progId="Equation.DSMT4">
                  <p:embed/>
                </p:oleObj>
              </mc:Choice>
              <mc:Fallback>
                <p:oleObj name="Equation" r:id="rId4" imgW="5460840" imgH="3771720" progId="Equation.DSMT4">
                  <p:embed/>
                  <p:pic>
                    <p:nvPicPr>
                      <p:cNvPr id="0" name=""/>
                      <p:cNvPicPr/>
                      <p:nvPr/>
                    </p:nvPicPr>
                    <p:blipFill>
                      <a:blip r:embed="rId5"/>
                      <a:stretch>
                        <a:fillRect/>
                      </a:stretch>
                    </p:blipFill>
                    <p:spPr>
                      <a:xfrm>
                        <a:off x="289718" y="441325"/>
                        <a:ext cx="8564563" cy="5915025"/>
                      </a:xfrm>
                      <a:prstGeom prst="rect">
                        <a:avLst/>
                      </a:prstGeom>
                    </p:spPr>
                  </p:pic>
                </p:oleObj>
              </mc:Fallback>
            </mc:AlternateContent>
          </a:graphicData>
        </a:graphic>
      </p:graphicFrame>
    </p:spTree>
    <p:extLst>
      <p:ext uri="{BB962C8B-B14F-4D97-AF65-F5344CB8AC3E}">
        <p14:creationId xmlns:p14="http://schemas.microsoft.com/office/powerpoint/2010/main" val="96228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08F3CD-39D0-4E53-BA41-00437D0CFF71}"/>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F3C8F355-E076-416A-B4AA-9F7AB2110C25}"/>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1D34C8DD-48F5-4E66-BD74-BFF6DF9761D3}"/>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893FB97B-CDD3-44F9-BCA3-ACC744A0FDFB}"/>
              </a:ext>
            </a:extLst>
          </p:cNvPr>
          <p:cNvGraphicFramePr>
            <a:graphicFrameLocks noChangeAspect="1"/>
          </p:cNvGraphicFramePr>
          <p:nvPr>
            <p:extLst>
              <p:ext uri="{D42A27DB-BD31-4B8C-83A1-F6EECF244321}">
                <p14:modId xmlns:p14="http://schemas.microsoft.com/office/powerpoint/2010/main" val="3987845593"/>
              </p:ext>
            </p:extLst>
          </p:nvPr>
        </p:nvGraphicFramePr>
        <p:xfrm>
          <a:off x="288925" y="1509713"/>
          <a:ext cx="8564563" cy="3605212"/>
        </p:xfrm>
        <a:graphic>
          <a:graphicData uri="http://schemas.openxmlformats.org/presentationml/2006/ole">
            <mc:AlternateContent xmlns:mc="http://schemas.openxmlformats.org/markup-compatibility/2006">
              <mc:Choice xmlns:v="urn:schemas-microsoft-com:vml" Requires="v">
                <p:oleObj spid="_x0000_s314393" name="Equation" r:id="rId4" imgW="5460840" imgH="2298600" progId="Equation.DSMT4">
                  <p:embed/>
                </p:oleObj>
              </mc:Choice>
              <mc:Fallback>
                <p:oleObj name="Equation" r:id="rId4" imgW="5460840" imgH="2298600" progId="Equation.DSMT4">
                  <p:embed/>
                  <p:pic>
                    <p:nvPicPr>
                      <p:cNvPr id="5" name="Object 4">
                        <a:extLst>
                          <a:ext uri="{FF2B5EF4-FFF2-40B4-BE49-F238E27FC236}">
                            <a16:creationId xmlns:a16="http://schemas.microsoft.com/office/drawing/2014/main" id="{DDA05E5B-4BC0-49C5-AB74-5443845D8029}"/>
                          </a:ext>
                        </a:extLst>
                      </p:cNvPr>
                      <p:cNvPicPr/>
                      <p:nvPr/>
                    </p:nvPicPr>
                    <p:blipFill>
                      <a:blip r:embed="rId5"/>
                      <a:stretch>
                        <a:fillRect/>
                      </a:stretch>
                    </p:blipFill>
                    <p:spPr>
                      <a:xfrm>
                        <a:off x="288925" y="1509713"/>
                        <a:ext cx="8564563" cy="3605212"/>
                      </a:xfrm>
                      <a:prstGeom prst="rect">
                        <a:avLst/>
                      </a:prstGeom>
                    </p:spPr>
                  </p:pic>
                </p:oleObj>
              </mc:Fallback>
            </mc:AlternateContent>
          </a:graphicData>
        </a:graphic>
      </p:graphicFrame>
    </p:spTree>
    <p:extLst>
      <p:ext uri="{BB962C8B-B14F-4D97-AF65-F5344CB8AC3E}">
        <p14:creationId xmlns:p14="http://schemas.microsoft.com/office/powerpoint/2010/main" val="2375121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A0CF8D-DF80-460F-A5B4-CD49CDA4A31B}"/>
              </a:ext>
            </a:extLst>
          </p:cNvPr>
          <p:cNvSpPr>
            <a:spLocks noGrp="1"/>
          </p:cNvSpPr>
          <p:nvPr>
            <p:ph type="dt" sz="half" idx="10"/>
          </p:nvPr>
        </p:nvSpPr>
        <p:spPr/>
        <p:txBody>
          <a:bodyPr/>
          <a:lstStyle/>
          <a:p>
            <a:r>
              <a:rPr lang="en-US"/>
              <a:t>11/01/2021</a:t>
            </a:r>
            <a:endParaRPr lang="en-US" dirty="0"/>
          </a:p>
        </p:txBody>
      </p:sp>
      <p:sp>
        <p:nvSpPr>
          <p:cNvPr id="3" name="Footer Placeholder 2">
            <a:extLst>
              <a:ext uri="{FF2B5EF4-FFF2-40B4-BE49-F238E27FC236}">
                <a16:creationId xmlns:a16="http://schemas.microsoft.com/office/drawing/2014/main" id="{BFE2564A-F3A6-427D-BDF5-499BD7334E6C}"/>
              </a:ext>
            </a:extLst>
          </p:cNvPr>
          <p:cNvSpPr>
            <a:spLocks noGrp="1"/>
          </p:cNvSpPr>
          <p:nvPr>
            <p:ph type="ftr" sz="quarter" idx="11"/>
          </p:nvPr>
        </p:nvSpPr>
        <p:spPr/>
        <p:txBody>
          <a:bodyPr/>
          <a:lstStyle/>
          <a:p>
            <a:r>
              <a:rPr lang="en-US"/>
              <a:t>PHY 711  Fall 2021 -- Lecture 28</a:t>
            </a:r>
            <a:endParaRPr lang="en-US" dirty="0"/>
          </a:p>
        </p:txBody>
      </p:sp>
      <p:sp>
        <p:nvSpPr>
          <p:cNvPr id="4" name="Slide Number Placeholder 3">
            <a:extLst>
              <a:ext uri="{FF2B5EF4-FFF2-40B4-BE49-F238E27FC236}">
                <a16:creationId xmlns:a16="http://schemas.microsoft.com/office/drawing/2014/main" id="{8A1E09CA-5FA1-4B34-B8C6-5E2B3FC4C53A}"/>
              </a:ext>
            </a:extLst>
          </p:cNvPr>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a:extLst>
              <a:ext uri="{FF2B5EF4-FFF2-40B4-BE49-F238E27FC236}">
                <a16:creationId xmlns:a16="http://schemas.microsoft.com/office/drawing/2014/main" id="{B0B27727-18FD-4730-B4C4-B350445D8C8A}"/>
              </a:ext>
            </a:extLst>
          </p:cNvPr>
          <p:cNvGraphicFramePr>
            <a:graphicFrameLocks noChangeAspect="1"/>
          </p:cNvGraphicFramePr>
          <p:nvPr>
            <p:extLst>
              <p:ext uri="{D42A27DB-BD31-4B8C-83A1-F6EECF244321}">
                <p14:modId xmlns:p14="http://schemas.microsoft.com/office/powerpoint/2010/main" val="2639855197"/>
              </p:ext>
            </p:extLst>
          </p:nvPr>
        </p:nvGraphicFramePr>
        <p:xfrm>
          <a:off x="274637" y="98271"/>
          <a:ext cx="4221163" cy="2403475"/>
        </p:xfrm>
        <a:graphic>
          <a:graphicData uri="http://schemas.openxmlformats.org/presentationml/2006/ole">
            <mc:AlternateContent xmlns:mc="http://schemas.openxmlformats.org/markup-compatibility/2006">
              <mc:Choice xmlns:v="urn:schemas-microsoft-com:vml" Requires="v">
                <p:oleObj spid="_x0000_s315460" name="Equation" r:id="rId4" imgW="1739880" imgH="1015920" progId="Equation.DSMT4">
                  <p:embed/>
                </p:oleObj>
              </mc:Choice>
              <mc:Fallback>
                <p:oleObj name="Equation" r:id="rId4" imgW="1739880" imgH="1015920" progId="Equation.DSMT4">
                  <p:embed/>
                  <p:pic>
                    <p:nvPicPr>
                      <p:cNvPr id="6" name="Object 5"/>
                      <p:cNvPicPr>
                        <a:picLocks noChangeAspect="1" noChangeArrowheads="1"/>
                      </p:cNvPicPr>
                      <p:nvPr/>
                    </p:nvPicPr>
                    <p:blipFill>
                      <a:blip r:embed="rId5"/>
                      <a:srcRect/>
                      <a:stretch>
                        <a:fillRect/>
                      </a:stretch>
                    </p:blipFill>
                    <p:spPr bwMode="auto">
                      <a:xfrm>
                        <a:off x="274637" y="98271"/>
                        <a:ext cx="4221163" cy="2403475"/>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D4B3568C-1B75-43F6-B042-BCAF380056AD}"/>
              </a:ext>
            </a:extLst>
          </p:cNvPr>
          <p:cNvSpPr txBox="1"/>
          <p:nvPr/>
        </p:nvSpPr>
        <p:spPr>
          <a:xfrm>
            <a:off x="71805" y="2867575"/>
            <a:ext cx="8686800" cy="1200329"/>
          </a:xfrm>
          <a:prstGeom prst="rect">
            <a:avLst/>
          </a:prstGeom>
          <a:noFill/>
        </p:spPr>
        <p:txBody>
          <a:bodyPr wrap="square" rtlCol="0">
            <a:spAutoFit/>
          </a:bodyPr>
          <a:lstStyle/>
          <a:p>
            <a:r>
              <a:rPr lang="en-US" sz="2400" dirty="0">
                <a:latin typeface="+mj-lt"/>
              </a:rPr>
              <a:t>The notion of the continuity is a common feature of continuous closed systems.  Here we assume that there are no mechanisms for creation or destruction of the fluid.</a:t>
            </a:r>
          </a:p>
        </p:txBody>
      </p:sp>
      <p:sp>
        <p:nvSpPr>
          <p:cNvPr id="7" name="Cloud 6">
            <a:extLst>
              <a:ext uri="{FF2B5EF4-FFF2-40B4-BE49-F238E27FC236}">
                <a16:creationId xmlns:a16="http://schemas.microsoft.com/office/drawing/2014/main" id="{32DCC3AA-A0F1-4009-B2FB-95955575CE0B}"/>
              </a:ext>
            </a:extLst>
          </p:cNvPr>
          <p:cNvSpPr/>
          <p:nvPr/>
        </p:nvSpPr>
        <p:spPr>
          <a:xfrm>
            <a:off x="2819400" y="4661079"/>
            <a:ext cx="1524000" cy="1295400"/>
          </a:xfrm>
          <a:prstGeom prst="cloud">
            <a:avLst/>
          </a:prstGeom>
          <a:pattFill prst="lg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F999A1E4-87BF-486C-B06E-AB4287423EE0}"/>
              </a:ext>
            </a:extLst>
          </p:cNvPr>
          <p:cNvGraphicFramePr>
            <a:graphicFrameLocks noChangeAspect="1"/>
          </p:cNvGraphicFramePr>
          <p:nvPr>
            <p:extLst>
              <p:ext uri="{D42A27DB-BD31-4B8C-83A1-F6EECF244321}">
                <p14:modId xmlns:p14="http://schemas.microsoft.com/office/powerpoint/2010/main" val="3969232246"/>
              </p:ext>
            </p:extLst>
          </p:nvPr>
        </p:nvGraphicFramePr>
        <p:xfrm>
          <a:off x="3235325" y="4730750"/>
          <a:ext cx="692150" cy="1129297"/>
        </p:xfrm>
        <a:graphic>
          <a:graphicData uri="http://schemas.openxmlformats.org/presentationml/2006/ole">
            <mc:AlternateContent xmlns:mc="http://schemas.openxmlformats.org/markup-compatibility/2006">
              <mc:Choice xmlns:v="urn:schemas-microsoft-com:vml" Requires="v">
                <p:oleObj spid="_x0000_s315461" name="Equation" r:id="rId6" imgW="241200" imgH="393480" progId="Equation.DSMT4">
                  <p:embed/>
                </p:oleObj>
              </mc:Choice>
              <mc:Fallback>
                <p:oleObj name="Equation" r:id="rId6" imgW="241200" imgH="393480" progId="Equation.DSMT4">
                  <p:embed/>
                  <p:pic>
                    <p:nvPicPr>
                      <p:cNvPr id="0" name=""/>
                      <p:cNvPicPr/>
                      <p:nvPr/>
                    </p:nvPicPr>
                    <p:blipFill>
                      <a:blip r:embed="rId7"/>
                      <a:stretch>
                        <a:fillRect/>
                      </a:stretch>
                    </p:blipFill>
                    <p:spPr>
                      <a:xfrm>
                        <a:off x="3235325" y="4730750"/>
                        <a:ext cx="692150" cy="1129297"/>
                      </a:xfrm>
                      <a:prstGeom prst="rect">
                        <a:avLst/>
                      </a:prstGeom>
                    </p:spPr>
                  </p:pic>
                </p:oleObj>
              </mc:Fallback>
            </mc:AlternateContent>
          </a:graphicData>
        </a:graphic>
      </p:graphicFrame>
      <p:sp>
        <p:nvSpPr>
          <p:cNvPr id="9" name="Arrow: Up 8">
            <a:extLst>
              <a:ext uri="{FF2B5EF4-FFF2-40B4-BE49-F238E27FC236}">
                <a16:creationId xmlns:a16="http://schemas.microsoft.com/office/drawing/2014/main" id="{7C89C4CE-4151-40B7-BE72-5A4093D5D979}"/>
              </a:ext>
            </a:extLst>
          </p:cNvPr>
          <p:cNvSpPr/>
          <p:nvPr/>
        </p:nvSpPr>
        <p:spPr>
          <a:xfrm rot="7625637">
            <a:off x="3710171" y="5876599"/>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65C7FFCB-8EB8-474D-8704-E8D5B3405B47}"/>
              </a:ext>
            </a:extLst>
          </p:cNvPr>
          <p:cNvSpPr/>
          <p:nvPr/>
        </p:nvSpPr>
        <p:spPr>
          <a:xfrm rot="5124200">
            <a:off x="4534580" y="4883632"/>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AC032B31-1E04-4215-A9AB-97BB57D43989}"/>
              </a:ext>
            </a:extLst>
          </p:cNvPr>
          <p:cNvSpPr/>
          <p:nvPr/>
        </p:nvSpPr>
        <p:spPr>
          <a:xfrm rot="16397776">
            <a:off x="2058005" y="4990598"/>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Up 11">
            <a:extLst>
              <a:ext uri="{FF2B5EF4-FFF2-40B4-BE49-F238E27FC236}">
                <a16:creationId xmlns:a16="http://schemas.microsoft.com/office/drawing/2014/main" id="{CC0C916B-A006-4FCF-85C8-F29B8E145AD0}"/>
              </a:ext>
            </a:extLst>
          </p:cNvPr>
          <p:cNvSpPr/>
          <p:nvPr/>
        </p:nvSpPr>
        <p:spPr>
          <a:xfrm>
            <a:off x="3351212" y="4143465"/>
            <a:ext cx="576263"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a:extLst>
              <a:ext uri="{FF2B5EF4-FFF2-40B4-BE49-F238E27FC236}">
                <a16:creationId xmlns:a16="http://schemas.microsoft.com/office/drawing/2014/main" id="{8E3E5D77-45D2-4B3D-93FF-79B8A8D634EB}"/>
              </a:ext>
            </a:extLst>
          </p:cNvPr>
          <p:cNvGraphicFramePr>
            <a:graphicFrameLocks noChangeAspect="1"/>
          </p:cNvGraphicFramePr>
          <p:nvPr>
            <p:extLst>
              <p:ext uri="{D42A27DB-BD31-4B8C-83A1-F6EECF244321}">
                <p14:modId xmlns:p14="http://schemas.microsoft.com/office/powerpoint/2010/main" val="4265361252"/>
              </p:ext>
            </p:extLst>
          </p:nvPr>
        </p:nvGraphicFramePr>
        <p:xfrm>
          <a:off x="5179141" y="4799952"/>
          <a:ext cx="1681317" cy="800627"/>
        </p:xfrm>
        <a:graphic>
          <a:graphicData uri="http://schemas.openxmlformats.org/presentationml/2006/ole">
            <mc:AlternateContent xmlns:mc="http://schemas.openxmlformats.org/markup-compatibility/2006">
              <mc:Choice xmlns:v="urn:schemas-microsoft-com:vml" Requires="v">
                <p:oleObj spid="_x0000_s315462" name="Equation" r:id="rId8" imgW="533160" imgH="253800" progId="Equation.DSMT4">
                  <p:embed/>
                </p:oleObj>
              </mc:Choice>
              <mc:Fallback>
                <p:oleObj name="Equation" r:id="rId8" imgW="533160" imgH="253800" progId="Equation.DSMT4">
                  <p:embed/>
                  <p:pic>
                    <p:nvPicPr>
                      <p:cNvPr id="0" name=""/>
                      <p:cNvPicPr/>
                      <p:nvPr/>
                    </p:nvPicPr>
                    <p:blipFill>
                      <a:blip r:embed="rId9"/>
                      <a:stretch>
                        <a:fillRect/>
                      </a:stretch>
                    </p:blipFill>
                    <p:spPr>
                      <a:xfrm>
                        <a:off x="5179141" y="4799952"/>
                        <a:ext cx="1681317" cy="800627"/>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8FDE11D5-6947-434F-9EB3-9DAC6F8FE74B}"/>
              </a:ext>
            </a:extLst>
          </p:cNvPr>
          <p:cNvGraphicFramePr>
            <a:graphicFrameLocks noChangeAspect="1"/>
          </p:cNvGraphicFramePr>
          <p:nvPr>
            <p:extLst>
              <p:ext uri="{D42A27DB-BD31-4B8C-83A1-F6EECF244321}">
                <p14:modId xmlns:p14="http://schemas.microsoft.com/office/powerpoint/2010/main" val="1292435620"/>
              </p:ext>
            </p:extLst>
          </p:nvPr>
        </p:nvGraphicFramePr>
        <p:xfrm>
          <a:off x="274637" y="4115869"/>
          <a:ext cx="2221402" cy="906098"/>
        </p:xfrm>
        <a:graphic>
          <a:graphicData uri="http://schemas.openxmlformats.org/presentationml/2006/ole">
            <mc:AlternateContent xmlns:mc="http://schemas.openxmlformats.org/markup-compatibility/2006">
              <mc:Choice xmlns:v="urn:schemas-microsoft-com:vml" Requires="v">
                <p:oleObj spid="_x0000_s315463" name="Equation" r:id="rId10" imgW="965160" imgH="393480" progId="Equation.DSMT4">
                  <p:embed/>
                </p:oleObj>
              </mc:Choice>
              <mc:Fallback>
                <p:oleObj name="Equation" r:id="rId10" imgW="965160" imgH="393480" progId="Equation.DSMT4">
                  <p:embed/>
                  <p:pic>
                    <p:nvPicPr>
                      <p:cNvPr id="0" name=""/>
                      <p:cNvPicPr/>
                      <p:nvPr/>
                    </p:nvPicPr>
                    <p:blipFill>
                      <a:blip r:embed="rId11"/>
                      <a:stretch>
                        <a:fillRect/>
                      </a:stretch>
                    </p:blipFill>
                    <p:spPr>
                      <a:xfrm>
                        <a:off x="274637" y="4115869"/>
                        <a:ext cx="2221402" cy="906098"/>
                      </a:xfrm>
                      <a:prstGeom prst="rect">
                        <a:avLst/>
                      </a:prstGeom>
                    </p:spPr>
                  </p:pic>
                </p:oleObj>
              </mc:Fallback>
            </mc:AlternateContent>
          </a:graphicData>
        </a:graphic>
      </p:graphicFrame>
    </p:spTree>
    <p:extLst>
      <p:ext uri="{BB962C8B-B14F-4D97-AF65-F5344CB8AC3E}">
        <p14:creationId xmlns:p14="http://schemas.microsoft.com/office/powerpoint/2010/main" val="3495570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18196</TotalTime>
  <Words>989</Words>
  <Application>Microsoft Office PowerPoint</Application>
  <PresentationFormat>On-screen Show (4:3)</PresentationFormat>
  <Paragraphs>192</Paragraphs>
  <Slides>26</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3" baseType="lpstr">
      <vt:lpstr>Arial</vt:lpstr>
      <vt:lpstr>Calibri</vt:lpstr>
      <vt:lpstr>Symbol</vt:lpstr>
      <vt:lpstr>Office Theme</vt:lpstr>
      <vt:lpstr>数式</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882</cp:revision>
  <cp:lastPrinted>2021-10-31T23:22:21Z</cp:lastPrinted>
  <dcterms:created xsi:type="dcterms:W3CDTF">2012-01-10T18:32:24Z</dcterms:created>
  <dcterms:modified xsi:type="dcterms:W3CDTF">2021-11-01T14:51:56Z</dcterms:modified>
</cp:coreProperties>
</file>