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6" r:id="rId2"/>
    <p:sldId id="354" r:id="rId3"/>
    <p:sldId id="416" r:id="rId4"/>
    <p:sldId id="405" r:id="rId5"/>
    <p:sldId id="419" r:id="rId6"/>
    <p:sldId id="420" r:id="rId7"/>
    <p:sldId id="421" r:id="rId8"/>
    <p:sldId id="422" r:id="rId9"/>
    <p:sldId id="423" r:id="rId10"/>
    <p:sldId id="414" r:id="rId11"/>
    <p:sldId id="406" r:id="rId12"/>
    <p:sldId id="407" r:id="rId13"/>
    <p:sldId id="408" r:id="rId14"/>
    <p:sldId id="409" r:id="rId15"/>
    <p:sldId id="410" r:id="rId16"/>
    <p:sldId id="415" r:id="rId17"/>
    <p:sldId id="411" r:id="rId18"/>
    <p:sldId id="412" r:id="rId19"/>
    <p:sldId id="413" r:id="rId20"/>
    <p:sldId id="424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85" d="100"/>
          <a:sy n="85" d="100"/>
        </p:scale>
        <p:origin x="40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lecture, we will continue our discussion of hydrodynamics which is presented in Chapter 9 of your textbook.   The focus will be on treating the equations in the linear regime.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6091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consider air as the fluid near equilibrium with small fluctuations represented by the delta notation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1995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Coupled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7360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Decoupling the equations in the velocity potential and the density fluctuation.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8491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decoupled equation is a wave equation in the velocity potential, density fluctuation, and pressure fluctuation variables.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3285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Estimating the  wave velocity for air assuming that it is an ideal gas.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0704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Using the ideal gas law with f representing the degrees of freedom.       It is convenient to replace the f with the gamma factor which can be measured experimentally.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9666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7853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Using the ideal gas law under isentropic conditions to derive the speed of sound.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4254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analysis of the speed of sound.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5949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 of the analysis reveal that beyond the linear approximation, the velocity of sound is highly non-linear.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00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schedule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22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515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of the basic equations of hydrodynamics.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159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613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497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695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9813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356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1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136525"/>
            <a:ext cx="90678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Notes for Lecture 29 -- Chap. 9 in F &amp; W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Introduction to hydrodynamics </a:t>
            </a:r>
          </a:p>
          <a:p>
            <a:pPr marL="1428750" lvl="3" indent="-51435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Newton’s laws for fluids and the continuity equation</a:t>
            </a:r>
          </a:p>
          <a:p>
            <a:pPr marL="1428750" lvl="3" indent="-51435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Approximate solutions in the linear limit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370891-0F1A-4F5B-9DD0-5E45E2EB7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13E86D-8621-472E-A4D1-7C51F1FC0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447175-BFE4-4227-A463-E40D35CE5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E828359-A517-4E92-9FC6-9425751417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097345"/>
              </p:ext>
            </p:extLst>
          </p:nvPr>
        </p:nvGraphicFramePr>
        <p:xfrm>
          <a:off x="838200" y="1295400"/>
          <a:ext cx="2825750" cy="270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94" name="Equation" r:id="rId4" imgW="1117440" imgH="1143000" progId="Equation.DSMT4">
                  <p:embed/>
                </p:oleObj>
              </mc:Choice>
              <mc:Fallback>
                <p:oleObj name="Equation" r:id="rId4" imgW="1117440" imgH="11430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295400"/>
                        <a:ext cx="2825750" cy="270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5C2A85C-B6D9-4D6D-8BA6-909D9EE1F7FD}"/>
              </a:ext>
            </a:extLst>
          </p:cNvPr>
          <p:cNvSpPr txBox="1"/>
          <p:nvPr/>
        </p:nvSpPr>
        <p:spPr>
          <a:xfrm>
            <a:off x="457200" y="3048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consider the fluid to be air near equilibrium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582EC6C-27EB-4D57-921A-99FED76E6E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3143807"/>
              </p:ext>
            </p:extLst>
          </p:nvPr>
        </p:nvGraphicFramePr>
        <p:xfrm>
          <a:off x="3429000" y="1580207"/>
          <a:ext cx="503555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95" name="Equation" r:id="rId6" imgW="2323800" imgH="914400" progId="Equation.DSMT4">
                  <p:embed/>
                </p:oleObj>
              </mc:Choice>
              <mc:Fallback>
                <p:oleObj name="Equation" r:id="rId6" imgW="232380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429000" y="1580207"/>
                        <a:ext cx="5035550" cy="198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5345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421999"/>
              </p:ext>
            </p:extLst>
          </p:nvPr>
        </p:nvGraphicFramePr>
        <p:xfrm>
          <a:off x="172243" y="381000"/>
          <a:ext cx="8799513" cy="2331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254" name="Equation" r:id="rId4" imgW="3822480" imgH="1054080" progId="Equation.DSMT4">
                  <p:embed/>
                </p:oleObj>
              </mc:Choice>
              <mc:Fallback>
                <p:oleObj name="Equation" r:id="rId4" imgW="3822480" imgH="1054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243" y="381000"/>
                        <a:ext cx="8799513" cy="23316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103375"/>
              </p:ext>
            </p:extLst>
          </p:nvPr>
        </p:nvGraphicFramePr>
        <p:xfrm>
          <a:off x="266700" y="2955749"/>
          <a:ext cx="6311900" cy="318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255" name="数式" r:id="rId6" imgW="2565360" imgH="1346040" progId="Equation.3">
                  <p:embed/>
                </p:oleObj>
              </mc:Choice>
              <mc:Fallback>
                <p:oleObj name="数式" r:id="rId6" imgW="256536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" y="2955749"/>
                        <a:ext cx="6311900" cy="318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3108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62400" y="5181600"/>
            <a:ext cx="2819400" cy="990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308036"/>
              </p:ext>
            </p:extLst>
          </p:nvPr>
        </p:nvGraphicFramePr>
        <p:xfrm>
          <a:off x="149225" y="295047"/>
          <a:ext cx="8969375" cy="2267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303" name="Equation" r:id="rId4" imgW="4343400" imgH="1143000" progId="Equation.DSMT4">
                  <p:embed/>
                </p:oleObj>
              </mc:Choice>
              <mc:Fallback>
                <p:oleObj name="Equation" r:id="rId4" imgW="4343400" imgH="1143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" y="295047"/>
                        <a:ext cx="8969375" cy="22671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20867"/>
              </p:ext>
            </p:extLst>
          </p:nvPr>
        </p:nvGraphicFramePr>
        <p:xfrm>
          <a:off x="619125" y="2822575"/>
          <a:ext cx="7686675" cy="327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304" name="数式" r:id="rId6" imgW="3124080" imgH="1384200" progId="Equation.3">
                  <p:embed/>
                </p:oleObj>
              </mc:Choice>
              <mc:Fallback>
                <p:oleObj name="数式" r:id="rId6" imgW="3124080" imgH="13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" y="2822575"/>
                        <a:ext cx="7686675" cy="327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E0905A4-4A82-477D-899D-BFF91C1406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808990"/>
              </p:ext>
            </p:extLst>
          </p:nvPr>
        </p:nvGraphicFramePr>
        <p:xfrm>
          <a:off x="4114800" y="1566863"/>
          <a:ext cx="3035334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305" name="Equation" r:id="rId8" imgW="1196309" imgH="464848" progId="Equation.DSMT4">
                  <p:embed/>
                </p:oleObj>
              </mc:Choice>
              <mc:Fallback>
                <p:oleObj name="Equation" r:id="rId8" imgW="1196309" imgH="46484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114800" y="1566863"/>
                        <a:ext cx="3035334" cy="1179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1396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296114"/>
              </p:ext>
            </p:extLst>
          </p:nvPr>
        </p:nvGraphicFramePr>
        <p:xfrm>
          <a:off x="228600" y="152400"/>
          <a:ext cx="349885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364" name="数式" r:id="rId4" imgW="1422360" imgH="1320480" progId="Equation.3">
                  <p:embed/>
                </p:oleObj>
              </mc:Choice>
              <mc:Fallback>
                <p:oleObj name="数式" r:id="rId4" imgW="142236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"/>
                        <a:ext cx="349885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500923"/>
              </p:ext>
            </p:extLst>
          </p:nvPr>
        </p:nvGraphicFramePr>
        <p:xfrm>
          <a:off x="426492" y="3429000"/>
          <a:ext cx="8360033" cy="288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365" name="Equation" r:id="rId6" imgW="5371920" imgH="1930320" progId="Equation.DSMT4">
                  <p:embed/>
                </p:oleObj>
              </mc:Choice>
              <mc:Fallback>
                <p:oleObj name="Equation" r:id="rId6" imgW="5371920" imgH="1930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492" y="3429000"/>
                        <a:ext cx="8360033" cy="288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410535"/>
              </p:ext>
            </p:extLst>
          </p:nvPr>
        </p:nvGraphicFramePr>
        <p:xfrm>
          <a:off x="4554538" y="528638"/>
          <a:ext cx="3686175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366" name="数式" r:id="rId8" imgW="1498320" imgH="1066680" progId="Equation.3">
                  <p:embed/>
                </p:oleObj>
              </mc:Choice>
              <mc:Fallback>
                <p:oleObj name="数式" r:id="rId8" imgW="149832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4538" y="528638"/>
                        <a:ext cx="3686175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1143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wave velocity in an ideal gas: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215751"/>
              </p:ext>
            </p:extLst>
          </p:nvPr>
        </p:nvGraphicFramePr>
        <p:xfrm>
          <a:off x="1316038" y="1066800"/>
          <a:ext cx="1779587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26" name="数式" r:id="rId4" imgW="723600" imgH="469800" progId="Equation.3">
                  <p:embed/>
                </p:oleObj>
              </mc:Choice>
              <mc:Fallback>
                <p:oleObj name="数式" r:id="rId4" imgW="7236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038" y="1066800"/>
                        <a:ext cx="1779587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4917670"/>
              </p:ext>
            </p:extLst>
          </p:nvPr>
        </p:nvGraphicFramePr>
        <p:xfrm>
          <a:off x="403225" y="2571750"/>
          <a:ext cx="5681663" cy="375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27" name="Equation" r:id="rId6" imgW="2311200" imgH="1587240" progId="Equation.DSMT4">
                  <p:embed/>
                </p:oleObj>
              </mc:Choice>
              <mc:Fallback>
                <p:oleObj name="Equation" r:id="rId6" imgW="2311200" imgH="1587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" y="2571750"/>
                        <a:ext cx="5681663" cy="375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5335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321745"/>
              </p:ext>
            </p:extLst>
          </p:nvPr>
        </p:nvGraphicFramePr>
        <p:xfrm>
          <a:off x="762000" y="381000"/>
          <a:ext cx="6307138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50" name="数式" r:id="rId4" imgW="2565360" imgH="660240" progId="Equation.3">
                  <p:embed/>
                </p:oleObj>
              </mc:Choice>
              <mc:Fallback>
                <p:oleObj name="数式" r:id="rId4" imgW="25653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81000"/>
                        <a:ext cx="6307138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468498"/>
              </p:ext>
            </p:extLst>
          </p:nvPr>
        </p:nvGraphicFramePr>
        <p:xfrm>
          <a:off x="762000" y="1930400"/>
          <a:ext cx="6705600" cy="454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51" name="数式" r:id="rId6" imgW="2971800" imgH="2095200" progId="Equation.3">
                  <p:embed/>
                </p:oleObj>
              </mc:Choice>
              <mc:Fallback>
                <p:oleObj name="数式" r:id="rId6" imgW="2971800" imgH="209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30400"/>
                        <a:ext cx="6705600" cy="454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980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19DA43-22FD-4376-A9BD-8378B262F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46438E-0274-4D61-B26A-7248BF8AA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1B8323-AE9D-493E-B37A-D0B1958CD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BAB7C2-FE76-47E0-862B-CA2F1AEB8573}"/>
              </a:ext>
            </a:extLst>
          </p:cNvPr>
          <p:cNvSpPr txBox="1"/>
          <p:nvPr/>
        </p:nvSpPr>
        <p:spPr>
          <a:xfrm>
            <a:off x="609600" y="2286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Digression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C4F4474-A2E0-46A8-A392-F500E40C41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7642078"/>
              </p:ext>
            </p:extLst>
          </p:nvPr>
        </p:nvGraphicFramePr>
        <p:xfrm>
          <a:off x="152400" y="762000"/>
          <a:ext cx="8774113" cy="2582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90" name="Equation" r:id="rId4" imgW="3568680" imgH="1091880" progId="Equation.DSMT4">
                  <p:embed/>
                </p:oleObj>
              </mc:Choice>
              <mc:Fallback>
                <p:oleObj name="Equation" r:id="rId4" imgW="3568680" imgH="10918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762000"/>
                        <a:ext cx="8774113" cy="2582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3766C3F-844B-4CCC-BAAD-D5A5AB341D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94451"/>
              </p:ext>
            </p:extLst>
          </p:nvPr>
        </p:nvGraphicFramePr>
        <p:xfrm>
          <a:off x="1066800" y="4038600"/>
          <a:ext cx="6096000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81709080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422881496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7439659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latin typeface="+mn-lt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Symbol" panose="05050102010706020507" pitchFamily="18" charset="2"/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3565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+mn-lt"/>
                        </a:rPr>
                        <a:t>Spherical</a:t>
                      </a:r>
                      <a:r>
                        <a:rPr lang="en-US" sz="2400" baseline="0" dirty="0">
                          <a:latin typeface="+mn-lt"/>
                        </a:rPr>
                        <a:t> atom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1.66667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1233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+mn-lt"/>
                        </a:rPr>
                        <a:t>Diatomic molecule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1.40000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160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8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612970"/>
              </p:ext>
            </p:extLst>
          </p:nvPr>
        </p:nvGraphicFramePr>
        <p:xfrm>
          <a:off x="673100" y="381000"/>
          <a:ext cx="7462838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72" name="数式" r:id="rId4" imgW="3035160" imgH="660240" progId="Equation.3">
                  <p:embed/>
                </p:oleObj>
              </mc:Choice>
              <mc:Fallback>
                <p:oleObj name="数式" r:id="rId4" imgW="303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381000"/>
                        <a:ext cx="7462838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463591"/>
              </p:ext>
            </p:extLst>
          </p:nvPr>
        </p:nvGraphicFramePr>
        <p:xfrm>
          <a:off x="152400" y="2174875"/>
          <a:ext cx="8712200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73" name="数式" r:id="rId6" imgW="3543120" imgH="1625400" progId="Equation.3">
                  <p:embed/>
                </p:oleObj>
              </mc:Choice>
              <mc:Fallback>
                <p:oleObj name="数式" r:id="rId6" imgW="3543120" imgH="162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174875"/>
                        <a:ext cx="8712200" cy="384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9827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1611659"/>
              </p:ext>
            </p:extLst>
          </p:nvPr>
        </p:nvGraphicFramePr>
        <p:xfrm>
          <a:off x="450850" y="139700"/>
          <a:ext cx="6102350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96" name="Equation" r:id="rId4" imgW="2666880" imgH="1447560" progId="Equation.DSMT4">
                  <p:embed/>
                </p:oleObj>
              </mc:Choice>
              <mc:Fallback>
                <p:oleObj name="Equation" r:id="rId4" imgW="2666880" imgH="1447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139700"/>
                        <a:ext cx="6102350" cy="342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821391"/>
              </p:ext>
            </p:extLst>
          </p:nvPr>
        </p:nvGraphicFramePr>
        <p:xfrm>
          <a:off x="444500" y="3579813"/>
          <a:ext cx="6842125" cy="276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97" name="Equation" r:id="rId6" imgW="2781000" imgH="1168200" progId="Equation.DSMT4">
                  <p:embed/>
                </p:oleObj>
              </mc:Choice>
              <mc:Fallback>
                <p:oleObj name="Equation" r:id="rId6" imgW="278100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00" y="3579813"/>
                        <a:ext cx="6842125" cy="2763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5783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9429248"/>
              </p:ext>
            </p:extLst>
          </p:nvPr>
        </p:nvGraphicFramePr>
        <p:xfrm>
          <a:off x="511174" y="882650"/>
          <a:ext cx="7870826" cy="414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60" name="Equation" r:id="rId4" imgW="3200400" imgH="1752480" progId="Equation.DSMT4">
                  <p:embed/>
                </p:oleObj>
              </mc:Choice>
              <mc:Fallback>
                <p:oleObj name="Equation" r:id="rId4" imgW="3200400" imgH="1752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4" y="882650"/>
                        <a:ext cx="7870826" cy="414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7540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03094" y="40386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4F72D3E-6798-486A-AAB4-35DA5CDA5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294" y="1295400"/>
            <a:ext cx="8610600" cy="36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36C62C-C8E2-4369-AC1F-685D03021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6F5BC1-F021-472A-BD6C-993E70EEB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69F69E-2F6D-4351-8139-4B962E88D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194D24-0FA0-49A7-A598-BB99082ADDA1}"/>
              </a:ext>
            </a:extLst>
          </p:cNvPr>
          <p:cNvSpPr txBox="1"/>
          <p:nvPr/>
        </p:nvSpPr>
        <p:spPr>
          <a:xfrm>
            <a:off x="304800" y="1524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linearized hydrodynamic equations for isentropic fluid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FC54955-F85A-4DB7-A371-2F80B61170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034512"/>
              </p:ext>
            </p:extLst>
          </p:nvPr>
        </p:nvGraphicFramePr>
        <p:xfrm>
          <a:off x="318247" y="1110823"/>
          <a:ext cx="5062537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17" name="Equation" r:id="rId4" imgW="2057400" imgH="406080" progId="Equation.DSMT4">
                  <p:embed/>
                </p:oleObj>
              </mc:Choice>
              <mc:Fallback>
                <p:oleObj name="Equation" r:id="rId4" imgW="2057400" imgH="40608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247" y="1110823"/>
                        <a:ext cx="5062537" cy="960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B6AD525-09E2-48D1-BD30-422E926EB0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4358003"/>
              </p:ext>
            </p:extLst>
          </p:nvPr>
        </p:nvGraphicFramePr>
        <p:xfrm>
          <a:off x="2876409" y="1642140"/>
          <a:ext cx="5122862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18" name="Equation" r:id="rId6" imgW="2082600" imgH="495000" progId="Equation.DSMT4">
                  <p:embed/>
                </p:oleObj>
              </mc:Choice>
              <mc:Fallback>
                <p:oleObj name="Equation" r:id="rId6" imgW="2082600" imgH="4950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6409" y="1642140"/>
                        <a:ext cx="5122862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E4E0581-A741-4152-A0FE-75FF35E48A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9531268"/>
              </p:ext>
            </p:extLst>
          </p:nvPr>
        </p:nvGraphicFramePr>
        <p:xfrm>
          <a:off x="152400" y="3304173"/>
          <a:ext cx="8185151" cy="198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19" name="Equation" r:id="rId8" imgW="3327120" imgH="838080" progId="Equation.DSMT4">
                  <p:embed/>
                </p:oleObj>
              </mc:Choice>
              <mc:Fallback>
                <p:oleObj name="Equation" r:id="rId8" imgW="3327120" imgH="83808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304173"/>
                        <a:ext cx="8185151" cy="198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494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3D8077-3CE2-4554-8870-0B4E18001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C28E7D-BC1C-49FA-BB61-9A1BF38C4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5AEE66-B5D7-470B-97B3-6D9EBC162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39A1C5-9BAC-4328-BA7E-9D5FF6214FE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42" b="5224"/>
          <a:stretch/>
        </p:blipFill>
        <p:spPr>
          <a:xfrm>
            <a:off x="365872" y="1371600"/>
            <a:ext cx="8334375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982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3513" y="167629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Recall the basic equations of hydrodynamics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065305"/>
              </p:ext>
            </p:extLst>
          </p:nvPr>
        </p:nvGraphicFramePr>
        <p:xfrm>
          <a:off x="609600" y="2383270"/>
          <a:ext cx="7718426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238" name="Equation" r:id="rId4" imgW="3136680" imgH="1041120" progId="Equation.DSMT4">
                  <p:embed/>
                </p:oleObj>
              </mc:Choice>
              <mc:Fallback>
                <p:oleObj name="Equation" r:id="rId4" imgW="3136680" imgH="1041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383270"/>
                        <a:ext cx="7718426" cy="2462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120917A-BA34-489A-B3A8-74BFBD7916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340783"/>
              </p:ext>
            </p:extLst>
          </p:nvPr>
        </p:nvGraphicFramePr>
        <p:xfrm>
          <a:off x="762001" y="760016"/>
          <a:ext cx="5943600" cy="1817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239" name="Equation" r:id="rId6" imgW="2158920" imgH="660240" progId="Equation.DSMT4">
                  <p:embed/>
                </p:oleObj>
              </mc:Choice>
              <mc:Fallback>
                <p:oleObj name="Equation" r:id="rId6" imgW="215892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62001" y="760016"/>
                        <a:ext cx="5943600" cy="1817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53F5479-0E5D-447A-A300-76E7A9067082}"/>
              </a:ext>
            </a:extLst>
          </p:cNvPr>
          <p:cNvSpPr txBox="1"/>
          <p:nvPr/>
        </p:nvSpPr>
        <p:spPr>
          <a:xfrm>
            <a:off x="609600" y="4933819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+ relationships among the variables due to principles of thermodynamics due to the particular fluid   (In fact, we will focus on an ideal gas.)</a:t>
            </a:r>
          </a:p>
        </p:txBody>
      </p:sp>
    </p:spTree>
    <p:extLst>
      <p:ext uri="{BB962C8B-B14F-4D97-AF65-F5344CB8AC3E}">
        <p14:creationId xmlns:p14="http://schemas.microsoft.com/office/powerpoint/2010/main" val="970197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FE357F-8BA3-4CD7-9B96-13E504B4F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817A46-9F49-4243-B702-63EE353DF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103D2E-07CA-450F-80A0-3939DEBD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E89F9A-A8A6-4C88-B579-6C75381E43F6}"/>
              </a:ext>
            </a:extLst>
          </p:cNvPr>
          <p:cNvSpPr txBox="1"/>
          <p:nvPr/>
        </p:nvSpPr>
        <p:spPr>
          <a:xfrm>
            <a:off x="152400" y="1524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Euler’s equation for fluids -- isentropic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F241AF63-78C8-40A9-A556-D973955702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199561"/>
              </p:ext>
            </p:extLst>
          </p:nvPr>
        </p:nvGraphicFramePr>
        <p:xfrm>
          <a:off x="762000" y="591205"/>
          <a:ext cx="58134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12" name="数式" r:id="rId4" imgW="2361960" imgH="419040" progId="Equation.3">
                  <p:embed/>
                </p:oleObj>
              </mc:Choice>
              <mc:Fallback>
                <p:oleObj name="数式" r:id="rId4" imgW="2361960" imgH="41904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91205"/>
                        <a:ext cx="58134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F55A98C-7020-419D-8A72-E8365334C4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6251630"/>
              </p:ext>
            </p:extLst>
          </p:nvPr>
        </p:nvGraphicFramePr>
        <p:xfrm>
          <a:off x="572634" y="3982340"/>
          <a:ext cx="7069137" cy="210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13" name="Equation" r:id="rId6" imgW="2958840" imgH="888840" progId="Equation.DSMT4">
                  <p:embed/>
                </p:oleObj>
              </mc:Choice>
              <mc:Fallback>
                <p:oleObj name="Equation" r:id="rId6" imgW="2958840" imgH="8888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634" y="3982340"/>
                        <a:ext cx="7069137" cy="210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380FCD4-AE8D-45DD-BB10-5B6E3697CB3B}"/>
              </a:ext>
            </a:extLst>
          </p:cNvPr>
          <p:cNvSpPr txBox="1"/>
          <p:nvPr/>
        </p:nvSpPr>
        <p:spPr>
          <a:xfrm>
            <a:off x="533400" y="1828800"/>
            <a:ext cx="800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Additional relationships  among the variables apply, depending on the fluid material and on thermodynamics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At the moment we are interested in the case where there is no heat exchange.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B0A1CF-4286-4B2C-B882-B8A98311CBE0}"/>
              </a:ext>
            </a:extLst>
          </p:cNvPr>
          <p:cNvSpPr txBox="1"/>
          <p:nvPr/>
        </p:nvSpPr>
        <p:spPr>
          <a:xfrm>
            <a:off x="4191000" y="5638800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Here </a:t>
            </a:r>
            <a:r>
              <a:rPr lang="en-US" sz="2400" i="1" dirty="0">
                <a:latin typeface="+mj-lt"/>
              </a:rPr>
              <a:t>W</a:t>
            </a:r>
            <a:r>
              <a:rPr lang="en-US" sz="2400" dirty="0">
                <a:latin typeface="+mj-lt"/>
              </a:rPr>
              <a:t> == work</a:t>
            </a:r>
          </a:p>
          <a:p>
            <a:r>
              <a:rPr lang="en-US" sz="2400" dirty="0">
                <a:latin typeface="+mj-lt"/>
              </a:rPr>
              <a:t>          </a:t>
            </a:r>
            <a:r>
              <a:rPr lang="en-US" sz="2400" i="1" dirty="0">
                <a:latin typeface="+mj-lt"/>
              </a:rPr>
              <a:t>V</a:t>
            </a:r>
            <a:r>
              <a:rPr lang="en-US" sz="2400" dirty="0">
                <a:latin typeface="+mj-lt"/>
              </a:rPr>
              <a:t> == volume</a:t>
            </a:r>
          </a:p>
        </p:txBody>
      </p:sp>
    </p:spTree>
    <p:extLst>
      <p:ext uri="{BB962C8B-B14F-4D97-AF65-F5344CB8AC3E}">
        <p14:creationId xmlns:p14="http://schemas.microsoft.com/office/powerpoint/2010/main" val="1200874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E1C600-531B-48BD-97F9-F9E13C280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AF51EF-AAA6-4B4F-A775-66EDADAF8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E89BF2-A148-4D1A-B293-84DB99221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28AFD74-4D99-4BC2-89F3-B0A9C14F4B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854794"/>
              </p:ext>
            </p:extLst>
          </p:nvPr>
        </p:nvGraphicFramePr>
        <p:xfrm>
          <a:off x="442119" y="461665"/>
          <a:ext cx="6720682" cy="34515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36" name="Equation" r:id="rId4" imgW="4101840" imgH="2197080" progId="Equation.DSMT4">
                  <p:embed/>
                </p:oleObj>
              </mc:Choice>
              <mc:Fallback>
                <p:oleObj name="Equation" r:id="rId4" imgW="4101840" imgH="21970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19" y="461665"/>
                        <a:ext cx="6720682" cy="34515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9972253-EC01-483C-BE3C-B561B6BDF3BF}"/>
              </a:ext>
            </a:extLst>
          </p:cNvPr>
          <p:cNvSpPr txBox="1"/>
          <p:nvPr/>
        </p:nvSpPr>
        <p:spPr>
          <a:xfrm>
            <a:off x="152400" y="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Euler’s equation for fluids – isentropic (continued)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4074A89-BFF5-4DE9-A8B5-06FB0FC003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04663"/>
              </p:ext>
            </p:extLst>
          </p:nvPr>
        </p:nvGraphicFramePr>
        <p:xfrm>
          <a:off x="358775" y="3810000"/>
          <a:ext cx="7207250" cy="276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37" name="Equation" r:id="rId6" imgW="2920680" imgH="1168200" progId="Equation.DSMT4">
                  <p:embed/>
                </p:oleObj>
              </mc:Choice>
              <mc:Fallback>
                <p:oleObj name="Equation" r:id="rId6" imgW="2920680" imgH="11682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" y="3810000"/>
                        <a:ext cx="7207250" cy="2763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rrow: Down 7">
            <a:extLst>
              <a:ext uri="{FF2B5EF4-FFF2-40B4-BE49-F238E27FC236}">
                <a16:creationId xmlns:a16="http://schemas.microsoft.com/office/drawing/2014/main" id="{FE032609-6276-4E81-A033-62FFF190C97D}"/>
              </a:ext>
            </a:extLst>
          </p:cNvPr>
          <p:cNvSpPr/>
          <p:nvPr/>
        </p:nvSpPr>
        <p:spPr>
          <a:xfrm rot="2506841">
            <a:off x="7272253" y="3731419"/>
            <a:ext cx="464344" cy="2555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AEBAA2-C96E-4E79-8A7B-FEA93F4E216E}"/>
              </a:ext>
            </a:extLst>
          </p:cNvPr>
          <p:cNvSpPr txBox="1"/>
          <p:nvPr/>
        </p:nvSpPr>
        <p:spPr>
          <a:xfrm>
            <a:off x="7649369" y="3352800"/>
            <a:ext cx="13422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Internal energy per unit mass</a:t>
            </a:r>
          </a:p>
        </p:txBody>
      </p:sp>
    </p:spTree>
    <p:extLst>
      <p:ext uri="{BB962C8B-B14F-4D97-AF65-F5344CB8AC3E}">
        <p14:creationId xmlns:p14="http://schemas.microsoft.com/office/powerpoint/2010/main" val="3913331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2DC7C27-C2DD-4DB5-902F-F84B23F2861D}"/>
              </a:ext>
            </a:extLst>
          </p:cNvPr>
          <p:cNvSpPr/>
          <p:nvPr/>
        </p:nvSpPr>
        <p:spPr>
          <a:xfrm>
            <a:off x="3048000" y="2971800"/>
            <a:ext cx="2895600" cy="1295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C9DBA4-B75C-47C0-BB5E-AD973B44E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0299C2-11BE-4B27-9801-1AE22F446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797C01-3605-40FB-ADBF-FAB048C62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1CB63E-29AF-4EB1-9060-189458757250}"/>
              </a:ext>
            </a:extLst>
          </p:cNvPr>
          <p:cNvSpPr txBox="1"/>
          <p:nvPr/>
        </p:nvSpPr>
        <p:spPr>
          <a:xfrm>
            <a:off x="152400" y="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Euler’s equation for fluids – isentropic (continued)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FF073A2-A343-40EA-B226-6F6466B718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461968"/>
              </p:ext>
            </p:extLst>
          </p:nvPr>
        </p:nvGraphicFramePr>
        <p:xfrm>
          <a:off x="836613" y="554038"/>
          <a:ext cx="5902325" cy="348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51" name="数式" r:id="rId4" imgW="2527200" imgH="1473120" progId="Equation.3">
                  <p:embed/>
                </p:oleObj>
              </mc:Choice>
              <mc:Fallback>
                <p:oleObj name="数式" r:id="rId4" imgW="2527200" imgH="147312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554038"/>
                        <a:ext cx="5902325" cy="348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085ED23-953F-427D-94A8-B69E9541CF5C}"/>
              </a:ext>
            </a:extLst>
          </p:cNvPr>
          <p:cNvSpPr txBox="1"/>
          <p:nvPr/>
        </p:nvSpPr>
        <p:spPr>
          <a:xfrm>
            <a:off x="3505200" y="461665"/>
            <a:ext cx="472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Note:  Under conditions of constant entropy, we assume e can be expressed in terms of the density alone.</a:t>
            </a:r>
          </a:p>
        </p:txBody>
      </p:sp>
    </p:spTree>
    <p:extLst>
      <p:ext uri="{BB962C8B-B14F-4D97-AF65-F5344CB8AC3E}">
        <p14:creationId xmlns:p14="http://schemas.microsoft.com/office/powerpoint/2010/main" val="3642878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42238F-0B9D-429B-AD39-22E93411B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DEF2E5-E33D-45B7-9808-5E3175DD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801782-A828-4E77-9A8D-02A9428CB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AEB862B-A047-404D-8F6B-A91B2447F9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154627"/>
              </p:ext>
            </p:extLst>
          </p:nvPr>
        </p:nvGraphicFramePr>
        <p:xfrm>
          <a:off x="457200" y="3796828"/>
          <a:ext cx="5751512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93" name="数式" r:id="rId4" imgW="2336760" imgH="939600" progId="Equation.3">
                  <p:embed/>
                </p:oleObj>
              </mc:Choice>
              <mc:Fallback>
                <p:oleObj name="数式" r:id="rId4" imgW="2336760" imgH="9396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796828"/>
                        <a:ext cx="5751512" cy="222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61FBF42-6084-41D5-8773-407B6DF5AD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6548058"/>
              </p:ext>
            </p:extLst>
          </p:nvPr>
        </p:nvGraphicFramePr>
        <p:xfrm>
          <a:off x="685800" y="609600"/>
          <a:ext cx="58134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94" name="数式" r:id="rId6" imgW="2361960" imgH="419040" progId="Equation.3">
                  <p:embed/>
                </p:oleObj>
              </mc:Choice>
              <mc:Fallback>
                <p:oleObj name="数式" r:id="rId6" imgW="2361960" imgH="4190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09600"/>
                        <a:ext cx="58134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8B5493D-AD3D-4898-BA65-598626608908}"/>
              </a:ext>
            </a:extLst>
          </p:cNvPr>
          <p:cNvSpPr txBox="1"/>
          <p:nvPr/>
        </p:nvSpPr>
        <p:spPr>
          <a:xfrm>
            <a:off x="152400" y="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Euler’s equation for fluids – isentropic (continued)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9969528-ED78-4FD8-BD52-97182973D4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758002"/>
              </p:ext>
            </p:extLst>
          </p:nvPr>
        </p:nvGraphicFramePr>
        <p:xfrm>
          <a:off x="792163" y="1820863"/>
          <a:ext cx="7829550" cy="168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95" name="数式" r:id="rId8" imgW="3352680" imgH="711000" progId="Equation.3">
                  <p:embed/>
                </p:oleObj>
              </mc:Choice>
              <mc:Fallback>
                <p:oleObj name="数式" r:id="rId8" imgW="3352680" imgH="71100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1820863"/>
                        <a:ext cx="7829550" cy="168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145AACB-476C-4E6E-9CBE-2141AE9B1022}"/>
              </a:ext>
            </a:extLst>
          </p:cNvPr>
          <p:cNvSpPr txBox="1"/>
          <p:nvPr/>
        </p:nvSpPr>
        <p:spPr>
          <a:xfrm>
            <a:off x="420687" y="2947342"/>
            <a:ext cx="715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3C3F5A-1822-4532-B549-D7AF87AE8E83}"/>
              </a:ext>
            </a:extLst>
          </p:cNvPr>
          <p:cNvSpPr txBox="1"/>
          <p:nvPr/>
        </p:nvSpPr>
        <p:spPr>
          <a:xfrm>
            <a:off x="3220244" y="2971800"/>
            <a:ext cx="914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</a:t>
            </a:r>
            <a:endParaRPr lang="en-US" sz="2400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65F41D-D6BB-4499-B138-CEAF43621519}"/>
              </a:ext>
            </a:extLst>
          </p:cNvPr>
          <p:cNvSpPr txBox="1"/>
          <p:nvPr/>
        </p:nvSpPr>
        <p:spPr>
          <a:xfrm>
            <a:off x="6324600" y="5105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isentropic </a:t>
            </a:r>
            <a:r>
              <a:rPr lang="en-US" sz="2400" dirty="0" err="1">
                <a:latin typeface="+mj-lt"/>
              </a:rPr>
              <a:t>irrotation</a:t>
            </a:r>
            <a:r>
              <a:rPr lang="en-US" sz="2400" dirty="0">
                <a:latin typeface="+mj-lt"/>
              </a:rPr>
              <a:t> fluid.</a:t>
            </a:r>
          </a:p>
        </p:txBody>
      </p:sp>
    </p:spTree>
    <p:extLst>
      <p:ext uri="{BB962C8B-B14F-4D97-AF65-F5344CB8AC3E}">
        <p14:creationId xmlns:p14="http://schemas.microsoft.com/office/powerpoint/2010/main" val="731809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0654E5-BDE1-4F54-B2F8-A21748A62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B578C7-3E47-4295-9B52-94FEE2038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120531-654B-4379-9EB8-2EB1DA0B6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C5F04BE-3540-4DC2-8126-65439D0028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387543"/>
              </p:ext>
            </p:extLst>
          </p:nvPr>
        </p:nvGraphicFramePr>
        <p:xfrm>
          <a:off x="609600" y="4337845"/>
          <a:ext cx="453390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08" name="数式" r:id="rId4" imgW="1841400" imgH="457200" progId="Equation.3">
                  <p:embed/>
                </p:oleObj>
              </mc:Choice>
              <mc:Fallback>
                <p:oleObj name="数式" r:id="rId4" imgW="1841400" imgH="4572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337845"/>
                        <a:ext cx="4533900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09ECFEF-AF02-4115-8681-06525F165A0C}"/>
              </a:ext>
            </a:extLst>
          </p:cNvPr>
          <p:cNvSpPr txBox="1"/>
          <p:nvPr/>
        </p:nvSpPr>
        <p:spPr>
          <a:xfrm>
            <a:off x="340360" y="3429000"/>
            <a:ext cx="857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Summary:   For isentropic and irrotational fluid with internal energy per unit mass  </a:t>
            </a:r>
            <a:r>
              <a:rPr lang="en-US" sz="2400" dirty="0">
                <a:latin typeface="Symbol" pitchFamily="18" charset="2"/>
              </a:rPr>
              <a:t>e:</a:t>
            </a:r>
            <a:endParaRPr lang="en-US" sz="2400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971665-B18B-4BE9-94B3-CA6C1BB4C2E1}"/>
              </a:ext>
            </a:extLst>
          </p:cNvPr>
          <p:cNvSpPr txBox="1"/>
          <p:nvPr/>
        </p:nvSpPr>
        <p:spPr>
          <a:xfrm>
            <a:off x="304800" y="55626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Here </a:t>
            </a:r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dirty="0">
                <a:latin typeface="+mj-lt"/>
              </a:rPr>
              <a:t> is the internal energy of the fluid  per unit mass. For an ideal gas fluid, it has a relatively simple form.  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E589B194-B8FB-4B56-871E-7F50AF8EFE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9586409"/>
              </p:ext>
            </p:extLst>
          </p:nvPr>
        </p:nvGraphicFramePr>
        <p:xfrm>
          <a:off x="152400" y="409019"/>
          <a:ext cx="7980363" cy="276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09" name="Equation" r:id="rId6" imgW="3340080" imgH="1168200" progId="Equation.DSMT4">
                  <p:embed/>
                </p:oleObj>
              </mc:Choice>
              <mc:Fallback>
                <p:oleObj name="Equation" r:id="rId6" imgW="3340080" imgH="11682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7ABE51A-D76D-4513-B16B-26AB9CB165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09019"/>
                        <a:ext cx="7980363" cy="2763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9046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18122</TotalTime>
  <Words>648</Words>
  <Application>Microsoft Office PowerPoint</Application>
  <PresentationFormat>On-screen Show (4:3)</PresentationFormat>
  <Paragraphs>129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880</cp:revision>
  <cp:lastPrinted>2021-11-02T01:23:54Z</cp:lastPrinted>
  <dcterms:created xsi:type="dcterms:W3CDTF">2012-01-10T18:32:24Z</dcterms:created>
  <dcterms:modified xsi:type="dcterms:W3CDTF">2021-11-02T01:24:05Z</dcterms:modified>
</cp:coreProperties>
</file>