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96" r:id="rId2"/>
    <p:sldId id="430" r:id="rId3"/>
    <p:sldId id="389" r:id="rId4"/>
    <p:sldId id="433" r:id="rId5"/>
    <p:sldId id="369" r:id="rId6"/>
    <p:sldId id="428" r:id="rId7"/>
    <p:sldId id="370" r:id="rId8"/>
    <p:sldId id="435" r:id="rId9"/>
    <p:sldId id="391" r:id="rId10"/>
    <p:sldId id="388" r:id="rId11"/>
    <p:sldId id="431" r:id="rId12"/>
    <p:sldId id="392" r:id="rId13"/>
    <p:sldId id="429" r:id="rId14"/>
    <p:sldId id="384" r:id="rId15"/>
    <p:sldId id="386" r:id="rId16"/>
    <p:sldId id="385" r:id="rId17"/>
    <p:sldId id="414" r:id="rId18"/>
    <p:sldId id="371" r:id="rId19"/>
    <p:sldId id="438" r:id="rId20"/>
    <p:sldId id="403" r:id="rId21"/>
    <p:sldId id="404" r:id="rId22"/>
    <p:sldId id="405" r:id="rId23"/>
    <p:sldId id="406" r:id="rId24"/>
    <p:sldId id="437" r:id="rId25"/>
    <p:sldId id="407" r:id="rId26"/>
    <p:sldId id="439" r:id="rId27"/>
    <p:sldId id="408" r:id="rId28"/>
    <p:sldId id="410" r:id="rId29"/>
    <p:sldId id="411" r:id="rId30"/>
    <p:sldId id="415" r:id="rId31"/>
    <p:sldId id="418" r:id="rId32"/>
    <p:sldId id="423" r:id="rId33"/>
    <p:sldId id="424" r:id="rId34"/>
    <p:sldId id="426" r:id="rId3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450E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94660"/>
  </p:normalViewPr>
  <p:slideViewPr>
    <p:cSldViewPr>
      <p:cViewPr varScale="1">
        <p:scale>
          <a:sx n="77" d="100"/>
          <a:sy n="77" d="100"/>
        </p:scale>
        <p:origin x="768" y="62"/>
      </p:cViewPr>
      <p:guideLst>
        <p:guide orient="horz" pos="2160"/>
        <p:guide pos="2880"/>
      </p:guideLst>
    </p:cSldViewPr>
  </p:slideViewPr>
  <p:notesTextViewPr>
    <p:cViewPr>
      <p:scale>
        <a:sx n="1" d="1"/>
        <a:sy n="1" d="1"/>
      </p:scale>
      <p:origin x="0" y="0"/>
    </p:cViewPr>
  </p:notesTextViewPr>
  <p:sorterViewPr>
    <p:cViewPr>
      <p:scale>
        <a:sx n="38" d="100"/>
        <a:sy n="3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6.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41.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51.wmf"/><Relationship Id="rId1" Type="http://schemas.openxmlformats.org/officeDocument/2006/relationships/image" Target="../media/image50.wmf"/><Relationship Id="rId4" Type="http://schemas.openxmlformats.org/officeDocument/2006/relationships/image" Target="../media/image52.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4.emf"/><Relationship Id="rId1" Type="http://schemas.openxmlformats.org/officeDocument/2006/relationships/image" Target="../media/image53.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4" Type="http://schemas.openxmlformats.org/officeDocument/2006/relationships/image" Target="../media/image58.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61.wmf"/><Relationship Id="rId7" Type="http://schemas.openxmlformats.org/officeDocument/2006/relationships/image" Target="../media/image65.wmf"/><Relationship Id="rId2" Type="http://schemas.openxmlformats.org/officeDocument/2006/relationships/image" Target="../media/image60.wmf"/><Relationship Id="rId1" Type="http://schemas.openxmlformats.org/officeDocument/2006/relationships/image" Target="../media/image59.wmf"/><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54.emf"/><Relationship Id="rId1" Type="http://schemas.openxmlformats.org/officeDocument/2006/relationships/image" Target="../media/image67.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6" Type="http://schemas.openxmlformats.org/officeDocument/2006/relationships/image" Target="../media/image75.wmf"/><Relationship Id="rId5" Type="http://schemas.openxmlformats.org/officeDocument/2006/relationships/image" Target="../media/image74.wmf"/><Relationship Id="rId4" Type="http://schemas.openxmlformats.org/officeDocument/2006/relationships/image" Target="../media/image7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emf"/><Relationship Id="rId1" Type="http://schemas.openxmlformats.org/officeDocument/2006/relationships/image" Target="../media/image11.wmf"/><Relationship Id="rId5" Type="http://schemas.openxmlformats.org/officeDocument/2006/relationships/image" Target="../media/image20.wmf"/><Relationship Id="rId4"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AD78708E-9639-461A-BECB-3CEBA9886472}" type="datetimeFigureOut">
              <a:rPr lang="en-US" smtClean="0"/>
              <a:t>8/25/2021</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4B80D9B-AB19-435B-8B07-F6AA06A84279}" type="slidenum">
              <a:rPr lang="en-US" smtClean="0"/>
              <a:t>‹#›</a:t>
            </a:fld>
            <a:endParaRPr lang="en-US"/>
          </a:p>
        </p:txBody>
      </p:sp>
    </p:spTree>
    <p:extLst>
      <p:ext uri="{BB962C8B-B14F-4D97-AF65-F5344CB8AC3E}">
        <p14:creationId xmlns:p14="http://schemas.microsoft.com/office/powerpoint/2010/main" val="1578690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8/25/2021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lecture will continue the discussion of scattering theory.    After discussing a little bit more of the background and motivation, we will jump into the geometry of the process.   Typical “lab” experiments are hard to analyze directly.     However, scattering in the center of mass frame of reference is much more  amenable to detailed analysis.    In this lecture we will discuss how we can relate the results in the two frames of reference.     Next time, we will analyze  the center of mass scattering for a few examples.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a:p>
        </p:txBody>
      </p:sp>
    </p:spTree>
    <p:extLst>
      <p:ext uri="{BB962C8B-B14F-4D97-AF65-F5344CB8AC3E}">
        <p14:creationId xmlns:p14="http://schemas.microsoft.com/office/powerpoint/2010/main" val="1830099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general diagram we showed last time.        We will assume that there are no additional forces acting on the system and that the forces are entirely conservative so that energy E (sum of kinetic and potential)  is conserved</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a:p>
        </p:txBody>
      </p:sp>
    </p:spTree>
    <p:extLst>
      <p:ext uri="{BB962C8B-B14F-4D97-AF65-F5344CB8AC3E}">
        <p14:creationId xmlns:p14="http://schemas.microsoft.com/office/powerpoint/2010/main" val="4097991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convenient to transform our coordinate system from particle 1 and particle 2 to instead  the center of mass coordinate and the relative coordinate.</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a:p>
        </p:txBody>
      </p:sp>
    </p:spTree>
    <p:extLst>
      <p:ext uri="{BB962C8B-B14F-4D97-AF65-F5344CB8AC3E}">
        <p14:creationId xmlns:p14="http://schemas.microsoft.com/office/powerpoint/2010/main" val="77148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are no external forces on this system, the kinetic energy of the center of mass is constant.     Additionally, for the central interaction potential , the relative angular momentum is also conserved.    The last equation shows that the important physics of the system is determined by the total energy of the relative system.</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a:p>
        </p:txBody>
      </p:sp>
    </p:spTree>
    <p:extLst>
      <p:ext uri="{BB962C8B-B14F-4D97-AF65-F5344CB8AC3E}">
        <p14:creationId xmlns:p14="http://schemas.microsoft.com/office/powerpoint/2010/main" val="3254250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highlight the last result.      The green arrows point to the relative coordinate terms that will be the focus of our analysis.    For the scattering process, only the before and after processes directly enter the analysis.    Of course the after parameters depend on the  before parameters and the intermediate trajectory.  </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a:p>
        </p:txBody>
      </p:sp>
    </p:spTree>
    <p:extLst>
      <p:ext uri="{BB962C8B-B14F-4D97-AF65-F5344CB8AC3E}">
        <p14:creationId xmlns:p14="http://schemas.microsoft.com/office/powerpoint/2010/main" val="3032082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 several slides we will consider the scattering geometry and the relationships between the two coordinate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a:p>
        </p:txBody>
      </p:sp>
    </p:spTree>
    <p:extLst>
      <p:ext uri="{BB962C8B-B14F-4D97-AF65-F5344CB8AC3E}">
        <p14:creationId xmlns:p14="http://schemas.microsoft.com/office/powerpoint/2010/main" val="2989856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define the notation,   keep theta as the scattering angle measured in the lab frame.</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a:p>
        </p:txBody>
      </p:sp>
    </p:spTree>
    <p:extLst>
      <p:ext uri="{BB962C8B-B14F-4D97-AF65-F5344CB8AC3E}">
        <p14:creationId xmlns:p14="http://schemas.microsoft.com/office/powerpoint/2010/main" val="3882275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 and U denote before the collision and v and V denote after the collision.   Lower case references the lab frame and upper case references the center of mass frame.  </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a:p>
        </p:txBody>
      </p:sp>
    </p:spTree>
    <p:extLst>
      <p:ext uri="{BB962C8B-B14F-4D97-AF65-F5344CB8AC3E}">
        <p14:creationId xmlns:p14="http://schemas.microsoft.com/office/powerpoint/2010/main" val="565550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Focusing on the variables describing particle 1 after the collision.</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a:p>
        </p:txBody>
      </p:sp>
    </p:spTree>
    <p:extLst>
      <p:ext uri="{BB962C8B-B14F-4D97-AF65-F5344CB8AC3E}">
        <p14:creationId xmlns:p14="http://schemas.microsoft.com/office/powerpoint/2010/main" val="3401802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a:p>
        </p:txBody>
      </p:sp>
    </p:spTree>
    <p:extLst>
      <p:ext uri="{BB962C8B-B14F-4D97-AF65-F5344CB8AC3E}">
        <p14:creationId xmlns:p14="http://schemas.microsoft.com/office/powerpoint/2010/main" val="2033362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some algebra.</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a:p>
        </p:txBody>
      </p:sp>
    </p:spTree>
    <p:extLst>
      <p:ext uri="{BB962C8B-B14F-4D97-AF65-F5344CB8AC3E}">
        <p14:creationId xmlns:p14="http://schemas.microsoft.com/office/powerpoint/2010/main" val="2790551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schedule posted on the webpage.   There is no new HW this time.   Most likely there will be a new HW on Monday.</a:t>
            </a:r>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a:p>
        </p:txBody>
      </p:sp>
    </p:spTree>
    <p:extLst>
      <p:ext uri="{BB962C8B-B14F-4D97-AF65-F5344CB8AC3E}">
        <p14:creationId xmlns:p14="http://schemas.microsoft.com/office/powerpoint/2010/main" val="995608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steps.</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a:p>
        </p:txBody>
      </p:sp>
    </p:spTree>
    <p:extLst>
      <p:ext uri="{BB962C8B-B14F-4D97-AF65-F5344CB8AC3E}">
        <p14:creationId xmlns:p14="http://schemas.microsoft.com/office/powerpoint/2010/main" val="1609271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results</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a:p>
        </p:txBody>
      </p:sp>
    </p:spTree>
    <p:extLst>
      <p:ext uri="{BB962C8B-B14F-4D97-AF65-F5344CB8AC3E}">
        <p14:creationId xmlns:p14="http://schemas.microsoft.com/office/powerpoint/2010/main" val="4066314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a:p>
        </p:txBody>
      </p:sp>
    </p:spTree>
    <p:extLst>
      <p:ext uri="{BB962C8B-B14F-4D97-AF65-F5344CB8AC3E}">
        <p14:creationId xmlns:p14="http://schemas.microsoft.com/office/powerpoint/2010/main" val="2521756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a:p>
        </p:txBody>
      </p:sp>
    </p:spTree>
    <p:extLst>
      <p:ext uri="{BB962C8B-B14F-4D97-AF65-F5344CB8AC3E}">
        <p14:creationId xmlns:p14="http://schemas.microsoft.com/office/powerpoint/2010/main" val="1211740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a:p>
        </p:txBody>
      </p:sp>
    </p:spTree>
    <p:extLst>
      <p:ext uri="{BB962C8B-B14F-4D97-AF65-F5344CB8AC3E}">
        <p14:creationId xmlns:p14="http://schemas.microsoft.com/office/powerpoint/2010/main" val="2580010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 of the lab cross sections for various mass ratios.</a:t>
            </a:r>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a:p>
        </p:txBody>
      </p:sp>
    </p:spTree>
    <p:extLst>
      <p:ext uri="{BB962C8B-B14F-4D97-AF65-F5344CB8AC3E}">
        <p14:creationId xmlns:p14="http://schemas.microsoft.com/office/powerpoint/2010/main" val="21968155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33</a:t>
            </a:fld>
            <a:endParaRPr lang="en-US"/>
          </a:p>
        </p:txBody>
      </p:sp>
    </p:spTree>
    <p:extLst>
      <p:ext uri="{BB962C8B-B14F-4D97-AF65-F5344CB8AC3E}">
        <p14:creationId xmlns:p14="http://schemas.microsoft.com/office/powerpoint/2010/main" val="25981004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Diagram for the relative coordinates    Next time we will apply these  equations to the K/r  potential.</a:t>
            </a:r>
          </a:p>
        </p:txBody>
      </p:sp>
      <p:sp>
        <p:nvSpPr>
          <p:cNvPr id="4" name="Slide Number Placeholder 3"/>
          <p:cNvSpPr>
            <a:spLocks noGrp="1"/>
          </p:cNvSpPr>
          <p:nvPr>
            <p:ph type="sldNum" sz="quarter" idx="5"/>
          </p:nvPr>
        </p:nvSpPr>
        <p:spPr/>
        <p:txBody>
          <a:bodyPr/>
          <a:lstStyle/>
          <a:p>
            <a:fld id="{615B37F0-B5B5-4873-843A-F6B8A32A0D0F}" type="slidenum">
              <a:rPr lang="en-US" smtClean="0"/>
              <a:t>34</a:t>
            </a:fld>
            <a:endParaRPr lang="en-US"/>
          </a:p>
        </p:txBody>
      </p:sp>
    </p:spTree>
    <p:extLst>
      <p:ext uri="{BB962C8B-B14F-4D97-AF65-F5344CB8AC3E}">
        <p14:creationId xmlns:p14="http://schemas.microsoft.com/office/powerpoint/2010/main" val="763695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image of the ideal scattering geometry that is in your textbook.     Later in the lecture we will reference this diagram as the “lab” frame of reference.    The target</a:t>
            </a:r>
          </a:p>
          <a:p>
            <a:r>
              <a:rPr lang="en-US" dirty="0"/>
              <a:t>particle (#2) is assumed to be initially at rest,   while the scattering particle (#1) is moving at constant velocity toward the target (when it is far from the target).      As the scattering particle approaches the target, it is deflected as shown and ends up in the detector place at the scattering angle theta.   </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a:p>
        </p:txBody>
      </p:sp>
    </p:spTree>
    <p:extLst>
      <p:ext uri="{BB962C8B-B14F-4D97-AF65-F5344CB8AC3E}">
        <p14:creationId xmlns:p14="http://schemas.microsoft.com/office/powerpoint/2010/main" val="2477490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some situations you know about where such a laboratory experiment has been carried out.     Of course, the stationary target arrangement is not always the case.    This slide mentions a particular experiment at CERN where the experiment is actually designed to be in the center of mass frame.    This is a special arrangement and the physics under consideration goes far beyond classical mechanics.    In fact, it is a highly inelastic collision.    </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a:p>
        </p:txBody>
      </p:sp>
    </p:spTree>
    <p:extLst>
      <p:ext uri="{BB962C8B-B14F-4D97-AF65-F5344CB8AC3E}">
        <p14:creationId xmlns:p14="http://schemas.microsoft.com/office/powerpoint/2010/main" val="1361072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normal (stationary target) setup, it is very useful to standardize the measurement of scattering in terms of a “cross section”.        Furthermore, for classical mechanics, where we can analyze the particle trajectories in detail,  we can calculate the cross section in terms of  particle parameters.        While our analysis will consider a single particle in the vicinity of the target,     actual experiments are performed with many such particles in a beam.    All beam particles are initially moving toward the target with a given initial kinetic energy.   Within the beam of particles,  there will be a distribution of “impact parameters” b defined in the diagram.   As we will see, the impact parameter of the </a:t>
            </a:r>
            <a:r>
              <a:rPr lang="en-US" dirty="0" err="1"/>
              <a:t>particple</a:t>
            </a:r>
            <a:r>
              <a:rPr lang="en-US" dirty="0"/>
              <a:t> will determine its scattering angle theta.    From geometry, the function b(theta) determines the differential  cross section from the expression given on this slide.</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a:p>
        </p:txBody>
      </p:sp>
    </p:spTree>
    <p:extLst>
      <p:ext uri="{BB962C8B-B14F-4D97-AF65-F5344CB8AC3E}">
        <p14:creationId xmlns:p14="http://schemas.microsoft.com/office/powerpoint/2010/main" val="1675347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a little more detail of the same ideas.</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a:p>
        </p:txBody>
      </p:sp>
    </p:spTree>
    <p:extLst>
      <p:ext uri="{BB962C8B-B14F-4D97-AF65-F5344CB8AC3E}">
        <p14:creationId xmlns:p14="http://schemas.microsoft.com/office/powerpoint/2010/main" val="1518385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show the example for the case that the scattering particle and the target interact as ideal hard spheres, assuming the target particle is stationary and infinitely massive.   In this case the cross section depends on the distance of closest approach D.</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a:p>
        </p:txBody>
      </p:sp>
    </p:spTree>
    <p:extLst>
      <p:ext uri="{BB962C8B-B14F-4D97-AF65-F5344CB8AC3E}">
        <p14:creationId xmlns:p14="http://schemas.microsoft.com/office/powerpoint/2010/main" val="3254511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comments on the differential and total cross sections.</a:t>
            </a:r>
          </a:p>
        </p:txBody>
      </p:sp>
      <p:sp>
        <p:nvSpPr>
          <p:cNvPr id="4" name="Slide Number Placeholder 3"/>
          <p:cNvSpPr>
            <a:spLocks noGrp="1"/>
          </p:cNvSpPr>
          <p:nvPr>
            <p:ph type="sldNum" sz="quarter" idx="10"/>
          </p:nvPr>
        </p:nvSpPr>
        <p:spPr/>
        <p:txBody>
          <a:bodyPr/>
          <a:lstStyle/>
          <a:p>
            <a:fld id="{615B37F0-B5B5-4873-843A-F6B8A32A0D0F}" type="slidenum">
              <a:rPr lang="en-US" smtClean="0"/>
              <a:t>12</a:t>
            </a:fld>
            <a:endParaRPr lang="en-US"/>
          </a:p>
        </p:txBody>
      </p:sp>
    </p:spTree>
    <p:extLst>
      <p:ext uri="{BB962C8B-B14F-4D97-AF65-F5344CB8AC3E}">
        <p14:creationId xmlns:p14="http://schemas.microsoft.com/office/powerpoint/2010/main" val="1856203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a:p>
        </p:txBody>
      </p:sp>
    </p:spTree>
    <p:extLst>
      <p:ext uri="{BB962C8B-B14F-4D97-AF65-F5344CB8AC3E}">
        <p14:creationId xmlns:p14="http://schemas.microsoft.com/office/powerpoint/2010/main" val="3624955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8/27/2021</a:t>
            </a:r>
          </a:p>
        </p:txBody>
      </p:sp>
      <p:sp>
        <p:nvSpPr>
          <p:cNvPr id="5" name="Footer Placeholder 4"/>
          <p:cNvSpPr>
            <a:spLocks noGrp="1"/>
          </p:cNvSpPr>
          <p:nvPr>
            <p:ph type="ftr" sz="quarter" idx="11"/>
          </p:nvPr>
        </p:nvSpPr>
        <p:spPr/>
        <p:txBody>
          <a:bodyPr/>
          <a:lstStyle/>
          <a:p>
            <a:r>
              <a:rPr lang="en-US"/>
              <a:t>PHY 711  Fall 2021 -- Lecture 3</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8/27/2021</a:t>
            </a:r>
          </a:p>
        </p:txBody>
      </p:sp>
      <p:sp>
        <p:nvSpPr>
          <p:cNvPr id="5" name="Footer Placeholder 4"/>
          <p:cNvSpPr>
            <a:spLocks noGrp="1"/>
          </p:cNvSpPr>
          <p:nvPr>
            <p:ph type="ftr" sz="quarter" idx="11"/>
          </p:nvPr>
        </p:nvSpPr>
        <p:spPr/>
        <p:txBody>
          <a:bodyPr/>
          <a:lstStyle/>
          <a:p>
            <a:r>
              <a:rPr lang="en-US"/>
              <a:t>PHY 711  Fall 2021 -- Lecture 3</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8/27/2021</a:t>
            </a:r>
          </a:p>
        </p:txBody>
      </p:sp>
      <p:sp>
        <p:nvSpPr>
          <p:cNvPr id="5" name="Footer Placeholder 4"/>
          <p:cNvSpPr>
            <a:spLocks noGrp="1"/>
          </p:cNvSpPr>
          <p:nvPr>
            <p:ph type="ftr" sz="quarter" idx="11"/>
          </p:nvPr>
        </p:nvSpPr>
        <p:spPr/>
        <p:txBody>
          <a:bodyPr/>
          <a:lstStyle/>
          <a:p>
            <a:r>
              <a:rPr lang="en-US"/>
              <a:t>PHY 711  Fall 2021 -- Lecture 3</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8/27/2021</a:t>
            </a:r>
          </a:p>
        </p:txBody>
      </p:sp>
      <p:sp>
        <p:nvSpPr>
          <p:cNvPr id="5" name="Footer Placeholder 4"/>
          <p:cNvSpPr>
            <a:spLocks noGrp="1"/>
          </p:cNvSpPr>
          <p:nvPr>
            <p:ph type="ftr" sz="quarter" idx="11"/>
          </p:nvPr>
        </p:nvSpPr>
        <p:spPr/>
        <p:txBody>
          <a:bodyPr/>
          <a:lstStyle/>
          <a:p>
            <a:r>
              <a:rPr lang="en-US"/>
              <a:t>PHY 711  Fall 2021 -- Lecture 3</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8/27/2021</a:t>
            </a:r>
          </a:p>
        </p:txBody>
      </p:sp>
      <p:sp>
        <p:nvSpPr>
          <p:cNvPr id="5" name="Footer Placeholder 4"/>
          <p:cNvSpPr>
            <a:spLocks noGrp="1"/>
          </p:cNvSpPr>
          <p:nvPr>
            <p:ph type="ftr" sz="quarter" idx="11"/>
          </p:nvPr>
        </p:nvSpPr>
        <p:spPr/>
        <p:txBody>
          <a:bodyPr/>
          <a:lstStyle/>
          <a:p>
            <a:r>
              <a:rPr lang="en-US"/>
              <a:t>PHY 711  Fall 2021 -- Lecture 3</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8/27/2021</a:t>
            </a:r>
          </a:p>
        </p:txBody>
      </p:sp>
      <p:sp>
        <p:nvSpPr>
          <p:cNvPr id="6" name="Footer Placeholder 5"/>
          <p:cNvSpPr>
            <a:spLocks noGrp="1"/>
          </p:cNvSpPr>
          <p:nvPr>
            <p:ph type="ftr" sz="quarter" idx="11"/>
          </p:nvPr>
        </p:nvSpPr>
        <p:spPr/>
        <p:txBody>
          <a:bodyPr/>
          <a:lstStyle/>
          <a:p>
            <a:r>
              <a:rPr lang="en-US"/>
              <a:t>PHY 711  Fall 2021 -- Lecture 3</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8/27/2021</a:t>
            </a:r>
          </a:p>
        </p:txBody>
      </p:sp>
      <p:sp>
        <p:nvSpPr>
          <p:cNvPr id="8" name="Footer Placeholder 7"/>
          <p:cNvSpPr>
            <a:spLocks noGrp="1"/>
          </p:cNvSpPr>
          <p:nvPr>
            <p:ph type="ftr" sz="quarter" idx="11"/>
          </p:nvPr>
        </p:nvSpPr>
        <p:spPr/>
        <p:txBody>
          <a:bodyPr/>
          <a:lstStyle/>
          <a:p>
            <a:r>
              <a:rPr lang="en-US"/>
              <a:t>PHY 711  Fall 2021 -- Lecture 3</a:t>
            </a:r>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8/27/2021</a:t>
            </a:r>
          </a:p>
        </p:txBody>
      </p:sp>
      <p:sp>
        <p:nvSpPr>
          <p:cNvPr id="4" name="Footer Placeholder 3"/>
          <p:cNvSpPr>
            <a:spLocks noGrp="1"/>
          </p:cNvSpPr>
          <p:nvPr>
            <p:ph type="ftr" sz="quarter" idx="11"/>
          </p:nvPr>
        </p:nvSpPr>
        <p:spPr/>
        <p:txBody>
          <a:bodyPr/>
          <a:lstStyle/>
          <a:p>
            <a:r>
              <a:rPr lang="en-US"/>
              <a:t>PHY 711  Fall 2021 -- Lecture 3</a:t>
            </a:r>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8/27/2021</a:t>
            </a:r>
          </a:p>
        </p:txBody>
      </p:sp>
      <p:sp>
        <p:nvSpPr>
          <p:cNvPr id="3" name="Footer Placeholder 2"/>
          <p:cNvSpPr>
            <a:spLocks noGrp="1"/>
          </p:cNvSpPr>
          <p:nvPr>
            <p:ph type="ftr" sz="quarter" idx="11"/>
          </p:nvPr>
        </p:nvSpPr>
        <p:spPr/>
        <p:txBody>
          <a:bodyPr/>
          <a:lstStyle/>
          <a:p>
            <a:r>
              <a:rPr lang="en-US"/>
              <a:t>PHY 711  Fall 2021 --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8/27/2021</a:t>
            </a:r>
          </a:p>
        </p:txBody>
      </p:sp>
      <p:sp>
        <p:nvSpPr>
          <p:cNvPr id="6" name="Footer Placeholder 5"/>
          <p:cNvSpPr>
            <a:spLocks noGrp="1"/>
          </p:cNvSpPr>
          <p:nvPr>
            <p:ph type="ftr" sz="quarter" idx="11"/>
          </p:nvPr>
        </p:nvSpPr>
        <p:spPr/>
        <p:txBody>
          <a:bodyPr/>
          <a:lstStyle/>
          <a:p>
            <a:r>
              <a:rPr lang="en-US"/>
              <a:t>PHY 711  Fall 2021 -- Lecture 3</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8/27/2021</a:t>
            </a:r>
          </a:p>
        </p:txBody>
      </p:sp>
      <p:sp>
        <p:nvSpPr>
          <p:cNvPr id="6" name="Footer Placeholder 5"/>
          <p:cNvSpPr>
            <a:spLocks noGrp="1"/>
          </p:cNvSpPr>
          <p:nvPr>
            <p:ph type="ftr" sz="quarter" idx="11"/>
          </p:nvPr>
        </p:nvSpPr>
        <p:spPr/>
        <p:txBody>
          <a:bodyPr/>
          <a:lstStyle/>
          <a:p>
            <a:r>
              <a:rPr lang="en-US"/>
              <a:t>PHY 711  Fall 2021 -- Lecture 3</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8/27/2021</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2021 -- Lecture 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3.wmf"/><Relationship Id="rId18" Type="http://schemas.openxmlformats.org/officeDocument/2006/relationships/oleObject" Target="../embeddings/oleObject13.bin"/><Relationship Id="rId3" Type="http://schemas.openxmlformats.org/officeDocument/2006/relationships/notesSlide" Target="../notesSlides/notesSlide7.xml"/><Relationship Id="rId7" Type="http://schemas.openxmlformats.org/officeDocument/2006/relationships/image" Target="../media/image10.wmf"/><Relationship Id="rId12" Type="http://schemas.openxmlformats.org/officeDocument/2006/relationships/oleObject" Target="../embeddings/oleObject10.bin"/><Relationship Id="rId17" Type="http://schemas.openxmlformats.org/officeDocument/2006/relationships/image" Target="../media/image15.wmf"/><Relationship Id="rId2" Type="http://schemas.openxmlformats.org/officeDocument/2006/relationships/slideLayout" Target="../slideLayouts/slideLayout7.xml"/><Relationship Id="rId16" Type="http://schemas.openxmlformats.org/officeDocument/2006/relationships/oleObject" Target="../embeddings/oleObject12.bin"/><Relationship Id="rId1" Type="http://schemas.openxmlformats.org/officeDocument/2006/relationships/vmlDrawing" Target="../drawings/vmlDrawing4.vml"/><Relationship Id="rId6" Type="http://schemas.openxmlformats.org/officeDocument/2006/relationships/oleObject" Target="../embeddings/oleObject7.bin"/><Relationship Id="rId11" Type="http://schemas.openxmlformats.org/officeDocument/2006/relationships/image" Target="../media/image12.wmf"/><Relationship Id="rId5" Type="http://schemas.openxmlformats.org/officeDocument/2006/relationships/image" Target="../media/image8.png"/><Relationship Id="rId15" Type="http://schemas.openxmlformats.org/officeDocument/2006/relationships/image" Target="../media/image14.wmf"/><Relationship Id="rId10" Type="http://schemas.openxmlformats.org/officeDocument/2006/relationships/oleObject" Target="../embeddings/oleObject9.bin"/><Relationship Id="rId4" Type="http://schemas.openxmlformats.org/officeDocument/2006/relationships/image" Target="../media/image16.png"/><Relationship Id="rId9" Type="http://schemas.openxmlformats.org/officeDocument/2006/relationships/image" Target="../media/image11.wmf"/><Relationship Id="rId14"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20.wmf"/><Relationship Id="rId3" Type="http://schemas.openxmlformats.org/officeDocument/2006/relationships/image" Target="../media/image16.png"/><Relationship Id="rId7" Type="http://schemas.openxmlformats.org/officeDocument/2006/relationships/image" Target="../media/image17.emf"/><Relationship Id="rId12"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4.bin"/><Relationship Id="rId11" Type="http://schemas.openxmlformats.org/officeDocument/2006/relationships/image" Target="../media/image19.emf"/><Relationship Id="rId5" Type="http://schemas.openxmlformats.org/officeDocument/2006/relationships/image" Target="../media/image11.wmf"/><Relationship Id="rId10" Type="http://schemas.openxmlformats.org/officeDocument/2006/relationships/oleObject" Target="../embeddings/oleObject16.bin"/><Relationship Id="rId4" Type="http://schemas.openxmlformats.org/officeDocument/2006/relationships/oleObject" Target="../embeddings/oleObject8.bin"/><Relationship Id="rId9" Type="http://schemas.openxmlformats.org/officeDocument/2006/relationships/image" Target="../media/image18.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8.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1.wmf"/><Relationship Id="rId11" Type="http://schemas.openxmlformats.org/officeDocument/2006/relationships/image" Target="../media/image22.wmf"/><Relationship Id="rId5" Type="http://schemas.openxmlformats.org/officeDocument/2006/relationships/oleObject" Target="../embeddings/oleObject18.bin"/><Relationship Id="rId10" Type="http://schemas.openxmlformats.org/officeDocument/2006/relationships/oleObject" Target="../embeddings/oleObject20.bin"/><Relationship Id="rId4" Type="http://schemas.openxmlformats.org/officeDocument/2006/relationships/image" Target="../media/image16.png"/><Relationship Id="rId9" Type="http://schemas.openxmlformats.org/officeDocument/2006/relationships/image" Target="../media/image21.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4.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22.bin"/><Relationship Id="rId5" Type="http://schemas.openxmlformats.org/officeDocument/2006/relationships/image" Target="../media/image23.wmf"/><Relationship Id="rId4" Type="http://schemas.openxmlformats.org/officeDocument/2006/relationships/oleObject" Target="../embeddings/oleObject21.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11.xml"/><Relationship Id="rId7" Type="http://schemas.openxmlformats.org/officeDocument/2006/relationships/image" Target="../media/image26.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4.bin"/><Relationship Id="rId5" Type="http://schemas.openxmlformats.org/officeDocument/2006/relationships/image" Target="../media/image25.wmf"/><Relationship Id="rId4" Type="http://schemas.openxmlformats.org/officeDocument/2006/relationships/oleObject" Target="../embeddings/oleObject23.bin"/><Relationship Id="rId9" Type="http://schemas.openxmlformats.org/officeDocument/2006/relationships/image" Target="../media/image27.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12.xml"/><Relationship Id="rId7" Type="http://schemas.openxmlformats.org/officeDocument/2006/relationships/image" Target="../media/image29.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7.bin"/><Relationship Id="rId11" Type="http://schemas.openxmlformats.org/officeDocument/2006/relationships/image" Target="../media/image31.wmf"/><Relationship Id="rId5" Type="http://schemas.openxmlformats.org/officeDocument/2006/relationships/image" Target="../media/image28.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30.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31.wmf"/><Relationship Id="rId4" Type="http://schemas.openxmlformats.org/officeDocument/2006/relationships/oleObject" Target="../embeddings/oleObject29.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32.wmf"/><Relationship Id="rId4" Type="http://schemas.openxmlformats.org/officeDocument/2006/relationships/oleObject" Target="../embeddings/oleObject30.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33.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5.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33.bin"/><Relationship Id="rId5" Type="http://schemas.openxmlformats.org/officeDocument/2006/relationships/image" Target="../media/image34.wmf"/><Relationship Id="rId4" Type="http://schemas.openxmlformats.org/officeDocument/2006/relationships/oleObject" Target="../embeddings/oleObject32.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36.wmf"/><Relationship Id="rId4" Type="http://schemas.openxmlformats.org/officeDocument/2006/relationships/oleObject" Target="../embeddings/oleObject34.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notesSlide" Target="../notesSlides/notesSlide18.xml"/><Relationship Id="rId7" Type="http://schemas.openxmlformats.org/officeDocument/2006/relationships/image" Target="../media/image38.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36.bin"/><Relationship Id="rId5" Type="http://schemas.openxmlformats.org/officeDocument/2006/relationships/image" Target="../media/image37.wmf"/><Relationship Id="rId4" Type="http://schemas.openxmlformats.org/officeDocument/2006/relationships/oleObject" Target="../embeddings/oleObject35.bin"/><Relationship Id="rId9" Type="http://schemas.openxmlformats.org/officeDocument/2006/relationships/image" Target="../media/image39.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40.wmf"/><Relationship Id="rId5" Type="http://schemas.openxmlformats.org/officeDocument/2006/relationships/oleObject" Target="../embeddings/oleObject39.bin"/><Relationship Id="rId4" Type="http://schemas.openxmlformats.org/officeDocument/2006/relationships/image" Target="../media/image36.w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6.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41.bin"/><Relationship Id="rId5" Type="http://schemas.openxmlformats.org/officeDocument/2006/relationships/image" Target="../media/image41.wmf"/><Relationship Id="rId4" Type="http://schemas.openxmlformats.org/officeDocument/2006/relationships/oleObject" Target="../embeddings/oleObject40.bin"/></Relationships>
</file>

<file path=ppt/slides/_rels/slide26.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42.bin"/><Relationship Id="rId7"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43.wmf"/><Relationship Id="rId5" Type="http://schemas.openxmlformats.org/officeDocument/2006/relationships/oleObject" Target="../embeddings/oleObject43.bin"/><Relationship Id="rId4" Type="http://schemas.openxmlformats.org/officeDocument/2006/relationships/image" Target="../media/image42.w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46.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46.bin"/><Relationship Id="rId5" Type="http://schemas.openxmlformats.org/officeDocument/2006/relationships/image" Target="../media/image45.wmf"/><Relationship Id="rId4" Type="http://schemas.openxmlformats.org/officeDocument/2006/relationships/oleObject" Target="../embeddings/oleObject45.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notesSlide" Target="../notesSlides/notesSlide21.xml"/><Relationship Id="rId7" Type="http://schemas.openxmlformats.org/officeDocument/2006/relationships/image" Target="../media/image48.wmf"/><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48.bin"/><Relationship Id="rId5" Type="http://schemas.openxmlformats.org/officeDocument/2006/relationships/image" Target="../media/image47.wmf"/><Relationship Id="rId4" Type="http://schemas.openxmlformats.org/officeDocument/2006/relationships/oleObject" Target="../embeddings/oleObject47.bin"/><Relationship Id="rId9" Type="http://schemas.openxmlformats.org/officeDocument/2006/relationships/image" Target="../media/image49.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52.bin"/><Relationship Id="rId3" Type="http://schemas.openxmlformats.org/officeDocument/2006/relationships/notesSlide" Target="../notesSlides/notesSlide22.xml"/><Relationship Id="rId7" Type="http://schemas.openxmlformats.org/officeDocument/2006/relationships/image" Target="../media/image51.wmf"/><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51.bin"/><Relationship Id="rId11" Type="http://schemas.openxmlformats.org/officeDocument/2006/relationships/image" Target="../media/image52.emf"/><Relationship Id="rId5" Type="http://schemas.openxmlformats.org/officeDocument/2006/relationships/image" Target="../media/image50.wmf"/><Relationship Id="rId10" Type="http://schemas.openxmlformats.org/officeDocument/2006/relationships/oleObject" Target="../embeddings/oleObject53.bin"/><Relationship Id="rId4" Type="http://schemas.openxmlformats.org/officeDocument/2006/relationships/oleObject" Target="../embeddings/oleObject50.bin"/><Relationship Id="rId9" Type="http://schemas.openxmlformats.org/officeDocument/2006/relationships/image" Target="../media/image48.w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notesSlide" Target="../notesSlides/notesSlide23.xml"/><Relationship Id="rId7" Type="http://schemas.openxmlformats.org/officeDocument/2006/relationships/image" Target="../media/image54.e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55.bin"/><Relationship Id="rId5" Type="http://schemas.openxmlformats.org/officeDocument/2006/relationships/image" Target="../media/image53.emf"/><Relationship Id="rId4" Type="http://schemas.openxmlformats.org/officeDocument/2006/relationships/oleObject" Target="../embeddings/oleObject54.bin"/><Relationship Id="rId9" Type="http://schemas.openxmlformats.org/officeDocument/2006/relationships/image" Target="../media/image52.e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59.bin"/><Relationship Id="rId3" Type="http://schemas.openxmlformats.org/officeDocument/2006/relationships/notesSlide" Target="../notesSlides/notesSlide24.xml"/><Relationship Id="rId7" Type="http://schemas.openxmlformats.org/officeDocument/2006/relationships/image" Target="../media/image56.w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58.bin"/><Relationship Id="rId11" Type="http://schemas.openxmlformats.org/officeDocument/2006/relationships/image" Target="../media/image58.wmf"/><Relationship Id="rId5" Type="http://schemas.openxmlformats.org/officeDocument/2006/relationships/image" Target="../media/image55.wmf"/><Relationship Id="rId10" Type="http://schemas.openxmlformats.org/officeDocument/2006/relationships/oleObject" Target="../embeddings/oleObject60.bin"/><Relationship Id="rId4" Type="http://schemas.openxmlformats.org/officeDocument/2006/relationships/oleObject" Target="../embeddings/oleObject57.bin"/><Relationship Id="rId9" Type="http://schemas.openxmlformats.org/officeDocument/2006/relationships/image" Target="../media/image57.wmf"/></Relationships>
</file>

<file path=ppt/slides/_rels/slide32.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oleObject" Target="../embeddings/oleObject65.bin"/><Relationship Id="rId18" Type="http://schemas.openxmlformats.org/officeDocument/2006/relationships/image" Target="../media/image65.wmf"/><Relationship Id="rId3" Type="http://schemas.openxmlformats.org/officeDocument/2006/relationships/notesSlide" Target="../notesSlides/notesSlide25.xml"/><Relationship Id="rId7" Type="http://schemas.openxmlformats.org/officeDocument/2006/relationships/oleObject" Target="../embeddings/oleObject62.bin"/><Relationship Id="rId12" Type="http://schemas.openxmlformats.org/officeDocument/2006/relationships/image" Target="../media/image62.wmf"/><Relationship Id="rId17" Type="http://schemas.openxmlformats.org/officeDocument/2006/relationships/oleObject" Target="../embeddings/oleObject67.bin"/><Relationship Id="rId2" Type="http://schemas.openxmlformats.org/officeDocument/2006/relationships/slideLayout" Target="../slideLayouts/slideLayout7.xml"/><Relationship Id="rId16" Type="http://schemas.openxmlformats.org/officeDocument/2006/relationships/image" Target="../media/image64.wmf"/><Relationship Id="rId1" Type="http://schemas.openxmlformats.org/officeDocument/2006/relationships/vmlDrawing" Target="../drawings/vmlDrawing24.vml"/><Relationship Id="rId6" Type="http://schemas.openxmlformats.org/officeDocument/2006/relationships/image" Target="../media/image59.wmf"/><Relationship Id="rId11" Type="http://schemas.openxmlformats.org/officeDocument/2006/relationships/oleObject" Target="../embeddings/oleObject64.bin"/><Relationship Id="rId5" Type="http://schemas.openxmlformats.org/officeDocument/2006/relationships/oleObject" Target="../embeddings/oleObject61.bin"/><Relationship Id="rId15" Type="http://schemas.openxmlformats.org/officeDocument/2006/relationships/oleObject" Target="../embeddings/oleObject66.bin"/><Relationship Id="rId10" Type="http://schemas.openxmlformats.org/officeDocument/2006/relationships/image" Target="../media/image61.wmf"/><Relationship Id="rId4" Type="http://schemas.openxmlformats.org/officeDocument/2006/relationships/image" Target="../media/image66.png"/><Relationship Id="rId9" Type="http://schemas.openxmlformats.org/officeDocument/2006/relationships/oleObject" Target="../embeddings/oleObject63.bin"/><Relationship Id="rId14" Type="http://schemas.openxmlformats.org/officeDocument/2006/relationships/image" Target="../media/image63.wmf"/></Relationships>
</file>

<file path=ppt/slides/_rels/slide33.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notesSlide" Target="../notesSlides/notesSlide26.xml"/><Relationship Id="rId7" Type="http://schemas.openxmlformats.org/officeDocument/2006/relationships/oleObject" Target="../embeddings/oleObject69.bin"/><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69.png"/><Relationship Id="rId5" Type="http://schemas.openxmlformats.org/officeDocument/2006/relationships/image" Target="../media/image67.wmf"/><Relationship Id="rId10" Type="http://schemas.openxmlformats.org/officeDocument/2006/relationships/image" Target="../media/image68.emf"/><Relationship Id="rId4" Type="http://schemas.openxmlformats.org/officeDocument/2006/relationships/oleObject" Target="../embeddings/oleObject68.bin"/><Relationship Id="rId9" Type="http://schemas.openxmlformats.org/officeDocument/2006/relationships/oleObject" Target="../embeddings/oleObject70.bin"/></Relationships>
</file>

<file path=ppt/slides/_rels/slide34.xml.rels><?xml version="1.0" encoding="UTF-8" standalone="yes"?>
<Relationships xmlns="http://schemas.openxmlformats.org/package/2006/relationships"><Relationship Id="rId8" Type="http://schemas.openxmlformats.org/officeDocument/2006/relationships/image" Target="../media/image71.wmf"/><Relationship Id="rId13" Type="http://schemas.openxmlformats.org/officeDocument/2006/relationships/oleObject" Target="../embeddings/oleObject75.bin"/><Relationship Id="rId3" Type="http://schemas.openxmlformats.org/officeDocument/2006/relationships/notesSlide" Target="../notesSlides/notesSlide27.xml"/><Relationship Id="rId7" Type="http://schemas.openxmlformats.org/officeDocument/2006/relationships/oleObject" Target="../embeddings/oleObject72.bin"/><Relationship Id="rId12" Type="http://schemas.openxmlformats.org/officeDocument/2006/relationships/image" Target="../media/image73.wmf"/><Relationship Id="rId2" Type="http://schemas.openxmlformats.org/officeDocument/2006/relationships/slideLayout" Target="../slideLayouts/slideLayout7.xml"/><Relationship Id="rId16" Type="http://schemas.openxmlformats.org/officeDocument/2006/relationships/image" Target="../media/image75.wmf"/><Relationship Id="rId1" Type="http://schemas.openxmlformats.org/officeDocument/2006/relationships/vmlDrawing" Target="../drawings/vmlDrawing26.vml"/><Relationship Id="rId6" Type="http://schemas.openxmlformats.org/officeDocument/2006/relationships/image" Target="../media/image70.wmf"/><Relationship Id="rId11" Type="http://schemas.openxmlformats.org/officeDocument/2006/relationships/oleObject" Target="../embeddings/oleObject74.bin"/><Relationship Id="rId5" Type="http://schemas.openxmlformats.org/officeDocument/2006/relationships/oleObject" Target="../embeddings/oleObject71.bin"/><Relationship Id="rId15" Type="http://schemas.openxmlformats.org/officeDocument/2006/relationships/oleObject" Target="../embeddings/oleObject76.bin"/><Relationship Id="rId10" Type="http://schemas.openxmlformats.org/officeDocument/2006/relationships/image" Target="../media/image72.wmf"/><Relationship Id="rId4" Type="http://schemas.openxmlformats.org/officeDocument/2006/relationships/image" Target="../media/image76.png"/><Relationship Id="rId9" Type="http://schemas.openxmlformats.org/officeDocument/2006/relationships/oleObject" Target="../embeddings/oleObject73.bin"/><Relationship Id="rId14" Type="http://schemas.openxmlformats.org/officeDocument/2006/relationships/image" Target="../media/image74.wmf"/></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home.cern/science/experiments/tote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notesSlide" Target="../notesSlides/notesSlide5.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5.wmf"/><Relationship Id="rId10" Type="http://schemas.openxmlformats.org/officeDocument/2006/relationships/image" Target="../media/image7.wmf"/><Relationship Id="rId4" Type="http://schemas.openxmlformats.org/officeDocument/2006/relationships/oleObject" Target="../embeddings/oleObject1.bin"/><Relationship Id="rId9"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notesSlide" Target="../notesSlides/notesSlide6.xml"/><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8/27/2021</a:t>
            </a:r>
          </a:p>
        </p:txBody>
      </p:sp>
      <p:sp>
        <p:nvSpPr>
          <p:cNvPr id="3" name="Footer Placeholder 2"/>
          <p:cNvSpPr>
            <a:spLocks noGrp="1"/>
          </p:cNvSpPr>
          <p:nvPr>
            <p:ph type="ftr" sz="quarter" idx="11"/>
          </p:nvPr>
        </p:nvSpPr>
        <p:spPr/>
        <p:txBody>
          <a:bodyPr/>
          <a:lstStyle/>
          <a:p>
            <a:r>
              <a:rPr lang="en-US"/>
              <a:t>PHY 711  Fall 2021 --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a:p>
        </p:txBody>
      </p:sp>
      <p:sp>
        <p:nvSpPr>
          <p:cNvPr id="5" name="TextBox 4"/>
          <p:cNvSpPr txBox="1"/>
          <p:nvPr/>
        </p:nvSpPr>
        <p:spPr>
          <a:xfrm>
            <a:off x="228600" y="762000"/>
            <a:ext cx="8686800" cy="5001369"/>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1100" b="1" dirty="0"/>
          </a:p>
          <a:p>
            <a:pPr algn="ctr"/>
            <a:endParaRPr lang="en-US" sz="1100" b="1" dirty="0"/>
          </a:p>
          <a:p>
            <a:pPr algn="ctr"/>
            <a:endParaRPr lang="en-US" sz="1100" b="1" dirty="0"/>
          </a:p>
          <a:p>
            <a:pPr algn="ctr"/>
            <a:r>
              <a:rPr lang="en-US" sz="3200" b="1" dirty="0"/>
              <a:t>Discussion notes for Lecture 3</a:t>
            </a:r>
          </a:p>
          <a:p>
            <a:pPr algn="ctr"/>
            <a:endParaRPr lang="en-US" sz="3200" b="1" dirty="0"/>
          </a:p>
          <a:p>
            <a:pPr algn="ctr">
              <a:spcBef>
                <a:spcPts val="1200"/>
              </a:spcBef>
            </a:pPr>
            <a:r>
              <a:rPr lang="en-US" sz="3200" b="1" dirty="0">
                <a:solidFill>
                  <a:schemeClr val="folHlink"/>
                </a:solidFill>
              </a:rPr>
              <a:t>Scattering theory – Coordinate frames</a:t>
            </a:r>
          </a:p>
          <a:p>
            <a:pPr algn="ctr">
              <a:spcBef>
                <a:spcPts val="1200"/>
              </a:spcBef>
            </a:pPr>
            <a:r>
              <a:rPr lang="en-US" sz="3200" b="1" dirty="0">
                <a:solidFill>
                  <a:schemeClr val="folHlink"/>
                </a:solidFill>
              </a:rPr>
              <a:t>Center of mass and laboratory frames</a:t>
            </a:r>
          </a:p>
          <a:p>
            <a:pPr>
              <a:spcBef>
                <a:spcPts val="1200"/>
              </a:spcBef>
            </a:pPr>
            <a:endParaRPr lang="en-US" sz="3200" b="1" dirty="0">
              <a:solidFill>
                <a:schemeClr val="folHlink"/>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8/27/2021</a:t>
            </a:r>
          </a:p>
        </p:txBody>
      </p:sp>
      <p:sp>
        <p:nvSpPr>
          <p:cNvPr id="3" name="Footer Placeholder 2"/>
          <p:cNvSpPr>
            <a:spLocks noGrp="1"/>
          </p:cNvSpPr>
          <p:nvPr>
            <p:ph type="ftr" sz="quarter" idx="11"/>
          </p:nvPr>
        </p:nvSpPr>
        <p:spPr/>
        <p:txBody>
          <a:bodyPr/>
          <a:lstStyle/>
          <a:p>
            <a:r>
              <a:rPr lang="en-US"/>
              <a:t>PHY 711  Fall 2021 --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a:p>
        </p:txBody>
      </p:sp>
      <p:sp>
        <p:nvSpPr>
          <p:cNvPr id="5" name="TextBox 4"/>
          <p:cNvSpPr txBox="1"/>
          <p:nvPr/>
        </p:nvSpPr>
        <p:spPr>
          <a:xfrm>
            <a:off x="533400" y="533400"/>
            <a:ext cx="6934200" cy="461665"/>
          </a:xfrm>
          <a:prstGeom prst="rect">
            <a:avLst/>
          </a:prstGeom>
          <a:noFill/>
        </p:spPr>
        <p:txBody>
          <a:bodyPr wrap="square" rtlCol="0">
            <a:spAutoFit/>
          </a:bodyPr>
          <a:lstStyle/>
          <a:p>
            <a:r>
              <a:rPr lang="en-US" sz="2400" dirty="0">
                <a:latin typeface="+mj-lt"/>
              </a:rPr>
              <a:t>Simple example – collision of hard spheres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60" y="3872935"/>
            <a:ext cx="5029740" cy="2375465"/>
          </a:xfrm>
          <a:prstGeom prst="rect">
            <a:avLst/>
          </a:prstGeom>
        </p:spPr>
      </p:pic>
      <p:pic>
        <p:nvPicPr>
          <p:cNvPr id="7"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1720" t="52419" r="47628" b="23790"/>
          <a:stretch/>
        </p:blipFill>
        <p:spPr bwMode="auto">
          <a:xfrm>
            <a:off x="462280" y="1066800"/>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62000" y="3276600"/>
            <a:ext cx="4114800" cy="461665"/>
          </a:xfrm>
          <a:prstGeom prst="rect">
            <a:avLst/>
          </a:prstGeom>
          <a:noFill/>
        </p:spPr>
        <p:txBody>
          <a:bodyPr wrap="square" rtlCol="0">
            <a:spAutoFit/>
          </a:bodyPr>
          <a:lstStyle/>
          <a:p>
            <a:r>
              <a:rPr lang="en-US" sz="2400" dirty="0">
                <a:latin typeface="+mj-lt"/>
              </a:rPr>
              <a:t>Microscopic view:</a:t>
            </a:r>
          </a:p>
        </p:txBody>
      </p:sp>
      <p:graphicFrame>
        <p:nvGraphicFramePr>
          <p:cNvPr id="11" name="Object 10"/>
          <p:cNvGraphicFramePr>
            <a:graphicFrameLocks noChangeAspect="1"/>
          </p:cNvGraphicFramePr>
          <p:nvPr>
            <p:extLst>
              <p:ext uri="{D42A27DB-BD31-4B8C-83A1-F6EECF244321}">
                <p14:modId xmlns:p14="http://schemas.microsoft.com/office/powerpoint/2010/main" val="2711409069"/>
              </p:ext>
            </p:extLst>
          </p:nvPr>
        </p:nvGraphicFramePr>
        <p:xfrm>
          <a:off x="5029200" y="1631102"/>
          <a:ext cx="2832100" cy="1542860"/>
        </p:xfrm>
        <a:graphic>
          <a:graphicData uri="http://schemas.openxmlformats.org/presentationml/2006/ole">
            <mc:AlternateContent xmlns:mc="http://schemas.openxmlformats.org/markup-compatibility/2006">
              <mc:Choice xmlns:v="urn:schemas-microsoft-com:vml" Requires="v">
                <p:oleObj spid="_x0000_s30547" name="Equation" r:id="rId6" imgW="1701720" imgH="927000" progId="Equation.DSMT4">
                  <p:embed/>
                </p:oleObj>
              </mc:Choice>
              <mc:Fallback>
                <p:oleObj name="Equation" r:id="rId6" imgW="1701720" imgH="927000" progId="Equation.DSMT4">
                  <p:embed/>
                  <p:pic>
                    <p:nvPicPr>
                      <p:cNvPr id="0" name=""/>
                      <p:cNvPicPr>
                        <a:picLocks noChangeAspect="1" noChangeArrowheads="1"/>
                      </p:cNvPicPr>
                      <p:nvPr/>
                    </p:nvPicPr>
                    <p:blipFill>
                      <a:blip r:embed="rId7"/>
                      <a:srcRect/>
                      <a:stretch>
                        <a:fillRect/>
                      </a:stretch>
                    </p:blipFill>
                    <p:spPr bwMode="auto">
                      <a:xfrm>
                        <a:off x="5029200" y="1631102"/>
                        <a:ext cx="2832100" cy="1542860"/>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022232181"/>
              </p:ext>
            </p:extLst>
          </p:nvPr>
        </p:nvGraphicFramePr>
        <p:xfrm>
          <a:off x="3473450" y="4610100"/>
          <a:ext cx="412750" cy="571500"/>
        </p:xfrm>
        <a:graphic>
          <a:graphicData uri="http://schemas.openxmlformats.org/presentationml/2006/ole">
            <mc:AlternateContent xmlns:mc="http://schemas.openxmlformats.org/markup-compatibility/2006">
              <mc:Choice xmlns:v="urn:schemas-microsoft-com:vml" Requires="v">
                <p:oleObj spid="_x0000_s30548" name="Equation" r:id="rId8" imgW="164880" imgH="228600" progId="Equation.DSMT4">
                  <p:embed/>
                </p:oleObj>
              </mc:Choice>
              <mc:Fallback>
                <p:oleObj name="Equation" r:id="rId8" imgW="164880" imgH="228600" progId="Equation.DSMT4">
                  <p:embed/>
                  <p:pic>
                    <p:nvPicPr>
                      <p:cNvPr id="0" name=""/>
                      <p:cNvPicPr/>
                      <p:nvPr/>
                    </p:nvPicPr>
                    <p:blipFill>
                      <a:blip r:embed="rId9"/>
                      <a:stretch>
                        <a:fillRect/>
                      </a:stretch>
                    </p:blipFill>
                    <p:spPr>
                      <a:xfrm>
                        <a:off x="3473450" y="4610100"/>
                        <a:ext cx="412750" cy="571500"/>
                      </a:xfrm>
                      <a:prstGeom prst="rect">
                        <a:avLst/>
                      </a:prstGeom>
                      <a:solidFill>
                        <a:schemeClr val="bg1"/>
                      </a:solid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107101975"/>
              </p:ext>
            </p:extLst>
          </p:nvPr>
        </p:nvGraphicFramePr>
        <p:xfrm>
          <a:off x="5200516" y="3143482"/>
          <a:ext cx="1765568" cy="756672"/>
        </p:xfrm>
        <a:graphic>
          <a:graphicData uri="http://schemas.openxmlformats.org/presentationml/2006/ole">
            <mc:AlternateContent xmlns:mc="http://schemas.openxmlformats.org/markup-compatibility/2006">
              <mc:Choice xmlns:v="urn:schemas-microsoft-com:vml" Requires="v">
                <p:oleObj spid="_x0000_s30549" name="Equation" r:id="rId10" imgW="799920" imgH="342720" progId="Equation.DSMT4">
                  <p:embed/>
                </p:oleObj>
              </mc:Choice>
              <mc:Fallback>
                <p:oleObj name="Equation" r:id="rId10" imgW="799920" imgH="342720" progId="Equation.DSMT4">
                  <p:embed/>
                  <p:pic>
                    <p:nvPicPr>
                      <p:cNvPr id="0" name=""/>
                      <p:cNvPicPr/>
                      <p:nvPr/>
                    </p:nvPicPr>
                    <p:blipFill>
                      <a:blip r:embed="rId11"/>
                      <a:stretch>
                        <a:fillRect/>
                      </a:stretch>
                    </p:blipFill>
                    <p:spPr>
                      <a:xfrm>
                        <a:off x="5200516" y="3143482"/>
                        <a:ext cx="1765568" cy="756672"/>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067420345"/>
              </p:ext>
            </p:extLst>
          </p:nvPr>
        </p:nvGraphicFramePr>
        <p:xfrm>
          <a:off x="4751614" y="3866060"/>
          <a:ext cx="3462337" cy="1082059"/>
        </p:xfrm>
        <a:graphic>
          <a:graphicData uri="http://schemas.openxmlformats.org/presentationml/2006/ole">
            <mc:AlternateContent xmlns:mc="http://schemas.openxmlformats.org/markup-compatibility/2006">
              <mc:Choice xmlns:v="urn:schemas-microsoft-com:vml" Requires="v">
                <p:oleObj spid="_x0000_s30550" name="Equation" r:id="rId12" imgW="1993680" imgH="622080" progId="Equation.DSMT4">
                  <p:embed/>
                </p:oleObj>
              </mc:Choice>
              <mc:Fallback>
                <p:oleObj name="Equation" r:id="rId12" imgW="1993680" imgH="622080" progId="Equation.DSMT4">
                  <p:embed/>
                  <p:pic>
                    <p:nvPicPr>
                      <p:cNvPr id="0" name=""/>
                      <p:cNvPicPr/>
                      <p:nvPr/>
                    </p:nvPicPr>
                    <p:blipFill>
                      <a:blip r:embed="rId13"/>
                      <a:stretch>
                        <a:fillRect/>
                      </a:stretch>
                    </p:blipFill>
                    <p:spPr>
                      <a:xfrm>
                        <a:off x="4751614" y="3866060"/>
                        <a:ext cx="3462337" cy="1082059"/>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35310201"/>
              </p:ext>
            </p:extLst>
          </p:nvPr>
        </p:nvGraphicFramePr>
        <p:xfrm>
          <a:off x="4751614" y="5021047"/>
          <a:ext cx="1922463" cy="1543050"/>
        </p:xfrm>
        <a:graphic>
          <a:graphicData uri="http://schemas.openxmlformats.org/presentationml/2006/ole">
            <mc:AlternateContent xmlns:mc="http://schemas.openxmlformats.org/markup-compatibility/2006">
              <mc:Choice xmlns:v="urn:schemas-microsoft-com:vml" Requires="v">
                <p:oleObj spid="_x0000_s30551" name="Equation" r:id="rId14" imgW="1155600" imgH="927000" progId="Equation.DSMT4">
                  <p:embed/>
                </p:oleObj>
              </mc:Choice>
              <mc:Fallback>
                <p:oleObj name="Equation" r:id="rId14" imgW="1155600" imgH="927000" progId="Equation.DSMT4">
                  <p:embed/>
                  <p:pic>
                    <p:nvPicPr>
                      <p:cNvPr id="0" name=""/>
                      <p:cNvPicPr>
                        <a:picLocks noChangeAspect="1" noChangeArrowheads="1"/>
                      </p:cNvPicPr>
                      <p:nvPr/>
                    </p:nvPicPr>
                    <p:blipFill>
                      <a:blip r:embed="rId15"/>
                      <a:srcRect/>
                      <a:stretch>
                        <a:fillRect/>
                      </a:stretch>
                    </p:blipFill>
                    <p:spPr bwMode="auto">
                      <a:xfrm>
                        <a:off x="4751614" y="5021047"/>
                        <a:ext cx="1922463" cy="1543050"/>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88448535"/>
              </p:ext>
            </p:extLst>
          </p:nvPr>
        </p:nvGraphicFramePr>
        <p:xfrm>
          <a:off x="3517900" y="2044700"/>
          <a:ext cx="914400" cy="198438"/>
        </p:xfrm>
        <a:graphic>
          <a:graphicData uri="http://schemas.openxmlformats.org/presentationml/2006/ole">
            <mc:AlternateContent xmlns:mc="http://schemas.openxmlformats.org/markup-compatibility/2006">
              <mc:Choice xmlns:v="urn:schemas-microsoft-com:vml" Requires="v">
                <p:oleObj spid="_x0000_s30552" name="Equation" r:id="rId16" imgW="914400" imgH="198720" progId="Equation.DSMT4">
                  <p:embed/>
                </p:oleObj>
              </mc:Choice>
              <mc:Fallback>
                <p:oleObj name="Equation" r:id="rId16" imgW="914400" imgH="198720" progId="Equation.DSMT4">
                  <p:embed/>
                  <p:pic>
                    <p:nvPicPr>
                      <p:cNvPr id="0" name=""/>
                      <p:cNvPicPr/>
                      <p:nvPr/>
                    </p:nvPicPr>
                    <p:blipFill>
                      <a:blip r:embed="rId17"/>
                      <a:stretch>
                        <a:fillRect/>
                      </a:stretch>
                    </p:blipFill>
                    <p:spPr>
                      <a:xfrm>
                        <a:off x="3517900" y="2044700"/>
                        <a:ext cx="914400" cy="198438"/>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422444247"/>
              </p:ext>
            </p:extLst>
          </p:nvPr>
        </p:nvGraphicFramePr>
        <p:xfrm>
          <a:off x="3517900" y="2044700"/>
          <a:ext cx="914400" cy="198438"/>
        </p:xfrm>
        <a:graphic>
          <a:graphicData uri="http://schemas.openxmlformats.org/presentationml/2006/ole">
            <mc:AlternateContent xmlns:mc="http://schemas.openxmlformats.org/markup-compatibility/2006">
              <mc:Choice xmlns:v="urn:schemas-microsoft-com:vml" Requires="v">
                <p:oleObj spid="_x0000_s30553" name="Equation" r:id="rId18" imgW="914400" imgH="198720" progId="Equation.DSMT4">
                  <p:embed/>
                </p:oleObj>
              </mc:Choice>
              <mc:Fallback>
                <p:oleObj name="Equation" r:id="rId18" imgW="914400" imgH="198720" progId="Equation.DSMT4">
                  <p:embed/>
                  <p:pic>
                    <p:nvPicPr>
                      <p:cNvPr id="0" name=""/>
                      <p:cNvPicPr/>
                      <p:nvPr/>
                    </p:nvPicPr>
                    <p:blipFill>
                      <a:blip r:embed="rId17"/>
                      <a:stretch>
                        <a:fillRect/>
                      </a:stretch>
                    </p:blipFill>
                    <p:spPr>
                      <a:xfrm>
                        <a:off x="3517900" y="2044700"/>
                        <a:ext cx="914400" cy="198438"/>
                      </a:xfrm>
                      <a:prstGeom prst="rect">
                        <a:avLst/>
                      </a:prstGeom>
                    </p:spPr>
                  </p:pic>
                </p:oleObj>
              </mc:Fallback>
            </mc:AlternateContent>
          </a:graphicData>
        </a:graphic>
      </p:graphicFrame>
    </p:spTree>
    <p:extLst>
      <p:ext uri="{BB962C8B-B14F-4D97-AF65-F5344CB8AC3E}">
        <p14:creationId xmlns:p14="http://schemas.microsoft.com/office/powerpoint/2010/main" val="756762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BD52A2-6328-4AC1-983F-B0116E391EC8}"/>
              </a:ext>
            </a:extLst>
          </p:cNvPr>
          <p:cNvSpPr>
            <a:spLocks noGrp="1"/>
          </p:cNvSpPr>
          <p:nvPr>
            <p:ph type="dt" sz="half" idx="10"/>
          </p:nvPr>
        </p:nvSpPr>
        <p:spPr/>
        <p:txBody>
          <a:bodyPr/>
          <a:lstStyle/>
          <a:p>
            <a:r>
              <a:rPr lang="en-US"/>
              <a:t>8/27/2021</a:t>
            </a:r>
            <a:endParaRPr lang="en-US" dirty="0"/>
          </a:p>
        </p:txBody>
      </p:sp>
      <p:sp>
        <p:nvSpPr>
          <p:cNvPr id="3" name="Footer Placeholder 2">
            <a:extLst>
              <a:ext uri="{FF2B5EF4-FFF2-40B4-BE49-F238E27FC236}">
                <a16:creationId xmlns:a16="http://schemas.microsoft.com/office/drawing/2014/main" id="{F0942934-8ED5-483B-870E-5235392BBD6B}"/>
              </a:ext>
            </a:extLst>
          </p:cNvPr>
          <p:cNvSpPr>
            <a:spLocks noGrp="1"/>
          </p:cNvSpPr>
          <p:nvPr>
            <p:ph type="ftr" sz="quarter" idx="11"/>
          </p:nvPr>
        </p:nvSpPr>
        <p:spPr/>
        <p:txBody>
          <a:bodyPr/>
          <a:lstStyle/>
          <a:p>
            <a:r>
              <a:rPr lang="en-US"/>
              <a:t>PHY 711  Fall 2021 -- Lecture 3</a:t>
            </a:r>
          </a:p>
        </p:txBody>
      </p:sp>
      <p:sp>
        <p:nvSpPr>
          <p:cNvPr id="4" name="Slide Number Placeholder 3">
            <a:extLst>
              <a:ext uri="{FF2B5EF4-FFF2-40B4-BE49-F238E27FC236}">
                <a16:creationId xmlns:a16="http://schemas.microsoft.com/office/drawing/2014/main" id="{4CA586C8-6C1B-4C5E-9AFB-0C9AA9216504}"/>
              </a:ext>
            </a:extLst>
          </p:cNvPr>
          <p:cNvSpPr>
            <a:spLocks noGrp="1"/>
          </p:cNvSpPr>
          <p:nvPr>
            <p:ph type="sldNum" sz="quarter" idx="12"/>
          </p:nvPr>
        </p:nvSpPr>
        <p:spPr/>
        <p:txBody>
          <a:bodyPr/>
          <a:lstStyle/>
          <a:p>
            <a:fld id="{CE368B07-CEBF-4C80-90AF-53B34FA04CF3}" type="slidenum">
              <a:rPr lang="en-US" smtClean="0"/>
              <a:t>11</a:t>
            </a:fld>
            <a:endParaRPr lang="en-US"/>
          </a:p>
        </p:txBody>
      </p:sp>
      <p:sp>
        <p:nvSpPr>
          <p:cNvPr id="7" name="TextBox 6">
            <a:extLst>
              <a:ext uri="{FF2B5EF4-FFF2-40B4-BE49-F238E27FC236}">
                <a16:creationId xmlns:a16="http://schemas.microsoft.com/office/drawing/2014/main" id="{6C59E58D-FF2F-4537-BB2F-08C54894DFE4}"/>
              </a:ext>
            </a:extLst>
          </p:cNvPr>
          <p:cNvSpPr txBox="1"/>
          <p:nvPr/>
        </p:nvSpPr>
        <p:spPr>
          <a:xfrm>
            <a:off x="304800" y="228600"/>
            <a:ext cx="8305800" cy="830997"/>
          </a:xfrm>
          <a:prstGeom prst="rect">
            <a:avLst/>
          </a:prstGeom>
          <a:noFill/>
        </p:spPr>
        <p:txBody>
          <a:bodyPr wrap="square" rtlCol="0">
            <a:spAutoFit/>
          </a:bodyPr>
          <a:lstStyle/>
          <a:p>
            <a:r>
              <a:rPr lang="en-US" sz="2400" dirty="0">
                <a:latin typeface="+mj-lt"/>
              </a:rPr>
              <a:t>Some more details of  form of </a:t>
            </a:r>
            <a:r>
              <a:rPr lang="en-US" sz="2400" i="1" dirty="0">
                <a:latin typeface="+mj-lt"/>
              </a:rPr>
              <a:t>b(</a:t>
            </a:r>
            <a:r>
              <a:rPr lang="en-US" sz="2400" i="1" dirty="0">
                <a:latin typeface="Symbol" panose="05050102010706020507" pitchFamily="18" charset="2"/>
              </a:rPr>
              <a:t>q</a:t>
            </a:r>
            <a:r>
              <a:rPr lang="en-US" sz="2400" i="1" dirty="0">
                <a:latin typeface="+mj-lt"/>
              </a:rPr>
              <a:t>)</a:t>
            </a:r>
            <a:endParaRPr lang="en-US" sz="2400" dirty="0"/>
          </a:p>
          <a:p>
            <a:endParaRPr lang="en-US" sz="2400" dirty="0">
              <a:latin typeface="+mj-lt"/>
            </a:endParaRPr>
          </a:p>
        </p:txBody>
      </p:sp>
      <p:pic>
        <p:nvPicPr>
          <p:cNvPr id="8" name="Picture 7">
            <a:extLst>
              <a:ext uri="{FF2B5EF4-FFF2-40B4-BE49-F238E27FC236}">
                <a16:creationId xmlns:a16="http://schemas.microsoft.com/office/drawing/2014/main" id="{7483FCB6-A4E9-4F3D-80F3-176DA09D2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390829"/>
            <a:ext cx="5029740" cy="2375465"/>
          </a:xfrm>
          <a:prstGeom prst="rect">
            <a:avLst/>
          </a:prstGeom>
        </p:spPr>
      </p:pic>
      <p:graphicFrame>
        <p:nvGraphicFramePr>
          <p:cNvPr id="9" name="Object 8">
            <a:extLst>
              <a:ext uri="{FF2B5EF4-FFF2-40B4-BE49-F238E27FC236}">
                <a16:creationId xmlns:a16="http://schemas.microsoft.com/office/drawing/2014/main" id="{0D3D3D52-A5FB-4B44-88E5-E43D57D3A8B7}"/>
              </a:ext>
            </a:extLst>
          </p:cNvPr>
          <p:cNvGraphicFramePr>
            <a:graphicFrameLocks noChangeAspect="1"/>
          </p:cNvGraphicFramePr>
          <p:nvPr>
            <p:extLst>
              <p:ext uri="{D42A27DB-BD31-4B8C-83A1-F6EECF244321}">
                <p14:modId xmlns:p14="http://schemas.microsoft.com/office/powerpoint/2010/main" val="1826813778"/>
              </p:ext>
            </p:extLst>
          </p:nvPr>
        </p:nvGraphicFramePr>
        <p:xfrm>
          <a:off x="3010170" y="2152457"/>
          <a:ext cx="412750" cy="571500"/>
        </p:xfrm>
        <a:graphic>
          <a:graphicData uri="http://schemas.openxmlformats.org/presentationml/2006/ole">
            <mc:AlternateContent xmlns:mc="http://schemas.openxmlformats.org/markup-compatibility/2006">
              <mc:Choice xmlns:v="urn:schemas-microsoft-com:vml" Requires="v">
                <p:oleObj spid="_x0000_s56420" name="Equation" r:id="rId4" imgW="164880" imgH="228600" progId="Equation.DSMT4">
                  <p:embed/>
                </p:oleObj>
              </mc:Choice>
              <mc:Fallback>
                <p:oleObj name="Equation" r:id="rId4" imgW="164880" imgH="228600" progId="Equation.DSMT4">
                  <p:embed/>
                  <p:pic>
                    <p:nvPicPr>
                      <p:cNvPr id="12" name="Object 11"/>
                      <p:cNvPicPr/>
                      <p:nvPr/>
                    </p:nvPicPr>
                    <p:blipFill>
                      <a:blip r:embed="rId5"/>
                      <a:stretch>
                        <a:fillRect/>
                      </a:stretch>
                    </p:blipFill>
                    <p:spPr>
                      <a:xfrm>
                        <a:off x="3010170" y="2152457"/>
                        <a:ext cx="412750" cy="571500"/>
                      </a:xfrm>
                      <a:prstGeom prst="rect">
                        <a:avLst/>
                      </a:prstGeom>
                      <a:solidFill>
                        <a:schemeClr val="bg1"/>
                      </a:solidFill>
                    </p:spPr>
                  </p:pic>
                </p:oleObj>
              </mc:Fallback>
            </mc:AlternateContent>
          </a:graphicData>
        </a:graphic>
      </p:graphicFrame>
      <p:cxnSp>
        <p:nvCxnSpPr>
          <p:cNvPr id="11" name="Straight Connector 10">
            <a:extLst>
              <a:ext uri="{FF2B5EF4-FFF2-40B4-BE49-F238E27FC236}">
                <a16:creationId xmlns:a16="http://schemas.microsoft.com/office/drawing/2014/main" id="{95E62F49-14F8-4778-BDF3-108900D9676D}"/>
              </a:ext>
            </a:extLst>
          </p:cNvPr>
          <p:cNvCxnSpPr/>
          <p:nvPr/>
        </p:nvCxnSpPr>
        <p:spPr>
          <a:xfrm>
            <a:off x="533400" y="5715000"/>
            <a:ext cx="7543800" cy="0"/>
          </a:xfrm>
          <a:prstGeom prst="line">
            <a:avLst/>
          </a:prstGeom>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47320D61-DABE-4C5E-B942-6C829F11C191}"/>
              </a:ext>
            </a:extLst>
          </p:cNvPr>
          <p:cNvCxnSpPr/>
          <p:nvPr/>
        </p:nvCxnSpPr>
        <p:spPr>
          <a:xfrm>
            <a:off x="2819400" y="4953000"/>
            <a:ext cx="990600" cy="76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81F89D6-FB30-4F41-9846-64FEFE0A6339}"/>
              </a:ext>
            </a:extLst>
          </p:cNvPr>
          <p:cNvCxnSpPr/>
          <p:nvPr/>
        </p:nvCxnSpPr>
        <p:spPr>
          <a:xfrm>
            <a:off x="3276600" y="4267200"/>
            <a:ext cx="533400" cy="14478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F7C26FC-61C9-436D-88E7-3B40A9689818}"/>
              </a:ext>
            </a:extLst>
          </p:cNvPr>
          <p:cNvSpPr txBox="1"/>
          <p:nvPr/>
        </p:nvSpPr>
        <p:spPr>
          <a:xfrm>
            <a:off x="2833069" y="4653266"/>
            <a:ext cx="603520" cy="584775"/>
          </a:xfrm>
          <a:prstGeom prst="rect">
            <a:avLst/>
          </a:prstGeom>
          <a:noFill/>
        </p:spPr>
        <p:txBody>
          <a:bodyPr wrap="square" rtlCol="0">
            <a:spAutoFit/>
          </a:bodyPr>
          <a:lstStyle/>
          <a:p>
            <a:r>
              <a:rPr lang="en-US" sz="3200" b="1" dirty="0">
                <a:latin typeface="+mj-lt"/>
              </a:rPr>
              <a:t>D</a:t>
            </a:r>
          </a:p>
        </p:txBody>
      </p:sp>
      <p:graphicFrame>
        <p:nvGraphicFramePr>
          <p:cNvPr id="17" name="Object 16">
            <a:extLst>
              <a:ext uri="{FF2B5EF4-FFF2-40B4-BE49-F238E27FC236}">
                <a16:creationId xmlns:a16="http://schemas.microsoft.com/office/drawing/2014/main" id="{6E1BD629-2963-43E2-9F29-3AA7038521CF}"/>
              </a:ext>
            </a:extLst>
          </p:cNvPr>
          <p:cNvGraphicFramePr>
            <a:graphicFrameLocks noChangeAspect="1"/>
          </p:cNvGraphicFramePr>
          <p:nvPr>
            <p:extLst>
              <p:ext uri="{D42A27DB-BD31-4B8C-83A1-F6EECF244321}">
                <p14:modId xmlns:p14="http://schemas.microsoft.com/office/powerpoint/2010/main" val="3863122423"/>
              </p:ext>
            </p:extLst>
          </p:nvPr>
        </p:nvGraphicFramePr>
        <p:xfrm>
          <a:off x="3810000" y="4876800"/>
          <a:ext cx="404813" cy="563563"/>
        </p:xfrm>
        <a:graphic>
          <a:graphicData uri="http://schemas.openxmlformats.org/presentationml/2006/ole">
            <mc:AlternateContent xmlns:mc="http://schemas.openxmlformats.org/markup-compatibility/2006">
              <mc:Choice xmlns:v="urn:schemas-microsoft-com:vml" Requires="v">
                <p:oleObj spid="_x0000_s56421" name="Equation" r:id="rId6" imgW="404078" imgH="564102" progId="Equation.DSMT4">
                  <p:embed/>
                </p:oleObj>
              </mc:Choice>
              <mc:Fallback>
                <p:oleObj name="Equation" r:id="rId6" imgW="404078" imgH="564102" progId="Equation.DSMT4">
                  <p:embed/>
                  <p:pic>
                    <p:nvPicPr>
                      <p:cNvPr id="0" name=""/>
                      <p:cNvPicPr/>
                      <p:nvPr/>
                    </p:nvPicPr>
                    <p:blipFill>
                      <a:blip r:embed="rId7"/>
                      <a:stretch>
                        <a:fillRect/>
                      </a:stretch>
                    </p:blipFill>
                    <p:spPr>
                      <a:xfrm>
                        <a:off x="3810000" y="4876800"/>
                        <a:ext cx="404813" cy="563563"/>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D73EE9BD-E7C8-49AC-8299-49BAE5C428A9}"/>
              </a:ext>
            </a:extLst>
          </p:cNvPr>
          <p:cNvGraphicFramePr>
            <a:graphicFrameLocks noChangeAspect="1"/>
          </p:cNvGraphicFramePr>
          <p:nvPr>
            <p:extLst>
              <p:ext uri="{D42A27DB-BD31-4B8C-83A1-F6EECF244321}">
                <p14:modId xmlns:p14="http://schemas.microsoft.com/office/powerpoint/2010/main" val="3048166127"/>
              </p:ext>
            </p:extLst>
          </p:nvPr>
        </p:nvGraphicFramePr>
        <p:xfrm>
          <a:off x="3124200" y="4876800"/>
          <a:ext cx="456636" cy="426194"/>
        </p:xfrm>
        <a:graphic>
          <a:graphicData uri="http://schemas.openxmlformats.org/presentationml/2006/ole">
            <mc:AlternateContent xmlns:mc="http://schemas.openxmlformats.org/markup-compatibility/2006">
              <mc:Choice xmlns:v="urn:schemas-microsoft-com:vml" Requires="v">
                <p:oleObj spid="_x0000_s56422" name="Equation" r:id="rId8" imgW="190440" imgH="177480" progId="Equation.DSMT4">
                  <p:embed/>
                </p:oleObj>
              </mc:Choice>
              <mc:Fallback>
                <p:oleObj name="Equation" r:id="rId8" imgW="190440" imgH="177480" progId="Equation.DSMT4">
                  <p:embed/>
                  <p:pic>
                    <p:nvPicPr>
                      <p:cNvPr id="0" name=""/>
                      <p:cNvPicPr/>
                      <p:nvPr/>
                    </p:nvPicPr>
                    <p:blipFill>
                      <a:blip r:embed="rId9"/>
                      <a:stretch>
                        <a:fillRect/>
                      </a:stretch>
                    </p:blipFill>
                    <p:spPr>
                      <a:xfrm>
                        <a:off x="3124200" y="4876800"/>
                        <a:ext cx="456636" cy="426194"/>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94FDD639-370A-44C7-A33A-7A1C1C525C83}"/>
              </a:ext>
            </a:extLst>
          </p:cNvPr>
          <p:cNvGraphicFramePr>
            <a:graphicFrameLocks noChangeAspect="1"/>
          </p:cNvGraphicFramePr>
          <p:nvPr>
            <p:extLst>
              <p:ext uri="{D42A27DB-BD31-4B8C-83A1-F6EECF244321}">
                <p14:modId xmlns:p14="http://schemas.microsoft.com/office/powerpoint/2010/main" val="2638078788"/>
              </p:ext>
            </p:extLst>
          </p:nvPr>
        </p:nvGraphicFramePr>
        <p:xfrm>
          <a:off x="2895600" y="5380037"/>
          <a:ext cx="434975" cy="411163"/>
        </p:xfrm>
        <a:graphic>
          <a:graphicData uri="http://schemas.openxmlformats.org/presentationml/2006/ole">
            <mc:AlternateContent xmlns:mc="http://schemas.openxmlformats.org/markup-compatibility/2006">
              <mc:Choice xmlns:v="urn:schemas-microsoft-com:vml" Requires="v">
                <p:oleObj spid="_x0000_s56423" name="Equation" r:id="rId10" imgW="434433" imgH="411480" progId="Equation.DSMT4">
                  <p:embed/>
                </p:oleObj>
              </mc:Choice>
              <mc:Fallback>
                <p:oleObj name="Equation" r:id="rId10" imgW="434433" imgH="411480" progId="Equation.DSMT4">
                  <p:embed/>
                  <p:pic>
                    <p:nvPicPr>
                      <p:cNvPr id="0" name=""/>
                      <p:cNvPicPr/>
                      <p:nvPr/>
                    </p:nvPicPr>
                    <p:blipFill>
                      <a:blip r:embed="rId11"/>
                      <a:stretch>
                        <a:fillRect/>
                      </a:stretch>
                    </p:blipFill>
                    <p:spPr>
                      <a:xfrm>
                        <a:off x="2895600" y="5380037"/>
                        <a:ext cx="434975" cy="411163"/>
                      </a:xfrm>
                      <a:prstGeom prst="rect">
                        <a:avLst/>
                      </a:prstGeom>
                    </p:spPr>
                  </p:pic>
                </p:oleObj>
              </mc:Fallback>
            </mc:AlternateContent>
          </a:graphicData>
        </a:graphic>
      </p:graphicFrame>
      <p:cxnSp>
        <p:nvCxnSpPr>
          <p:cNvPr id="21" name="Straight Connector 20">
            <a:extLst>
              <a:ext uri="{FF2B5EF4-FFF2-40B4-BE49-F238E27FC236}">
                <a16:creationId xmlns:a16="http://schemas.microsoft.com/office/drawing/2014/main" id="{C7B9B0A0-103B-4C2C-BF22-8789021E7785}"/>
              </a:ext>
            </a:extLst>
          </p:cNvPr>
          <p:cNvCxnSpPr>
            <a:cxnSpLocks/>
          </p:cNvCxnSpPr>
          <p:nvPr/>
        </p:nvCxnSpPr>
        <p:spPr>
          <a:xfrm>
            <a:off x="2794484" y="4953000"/>
            <a:ext cx="24916" cy="765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31BAF8B-4596-4E62-BC40-6E1E764E0894}"/>
              </a:ext>
            </a:extLst>
          </p:cNvPr>
          <p:cNvSpPr txBox="1"/>
          <p:nvPr/>
        </p:nvSpPr>
        <p:spPr>
          <a:xfrm>
            <a:off x="2368280" y="5054025"/>
            <a:ext cx="603520" cy="584775"/>
          </a:xfrm>
          <a:prstGeom prst="rect">
            <a:avLst/>
          </a:prstGeom>
          <a:noFill/>
        </p:spPr>
        <p:txBody>
          <a:bodyPr wrap="square" rtlCol="0">
            <a:spAutoFit/>
          </a:bodyPr>
          <a:lstStyle/>
          <a:p>
            <a:r>
              <a:rPr lang="en-US" sz="3200" b="1" dirty="0">
                <a:latin typeface="+mj-lt"/>
              </a:rPr>
              <a:t>b</a:t>
            </a:r>
          </a:p>
        </p:txBody>
      </p:sp>
      <p:graphicFrame>
        <p:nvGraphicFramePr>
          <p:cNvPr id="27" name="Object 26">
            <a:extLst>
              <a:ext uri="{FF2B5EF4-FFF2-40B4-BE49-F238E27FC236}">
                <a16:creationId xmlns:a16="http://schemas.microsoft.com/office/drawing/2014/main" id="{93585053-7001-4FA7-AEA1-AE8C48FE9CF2}"/>
              </a:ext>
            </a:extLst>
          </p:cNvPr>
          <p:cNvGraphicFramePr>
            <a:graphicFrameLocks noChangeAspect="1"/>
          </p:cNvGraphicFramePr>
          <p:nvPr>
            <p:extLst>
              <p:ext uri="{D42A27DB-BD31-4B8C-83A1-F6EECF244321}">
                <p14:modId xmlns:p14="http://schemas.microsoft.com/office/powerpoint/2010/main" val="352728486"/>
              </p:ext>
            </p:extLst>
          </p:nvPr>
        </p:nvGraphicFramePr>
        <p:xfrm>
          <a:off x="4857750" y="4073525"/>
          <a:ext cx="3760788" cy="1393825"/>
        </p:xfrm>
        <a:graphic>
          <a:graphicData uri="http://schemas.openxmlformats.org/presentationml/2006/ole">
            <mc:AlternateContent xmlns:mc="http://schemas.openxmlformats.org/markup-compatibility/2006">
              <mc:Choice xmlns:v="urn:schemas-microsoft-com:vml" Requires="v">
                <p:oleObj spid="_x0000_s56424" name="Equation" r:id="rId12" imgW="1714320" imgH="634680" progId="Equation.DSMT4">
                  <p:embed/>
                </p:oleObj>
              </mc:Choice>
              <mc:Fallback>
                <p:oleObj name="Equation" r:id="rId12" imgW="1714320" imgH="634680" progId="Equation.DSMT4">
                  <p:embed/>
                  <p:pic>
                    <p:nvPicPr>
                      <p:cNvPr id="0" name=""/>
                      <p:cNvPicPr/>
                      <p:nvPr/>
                    </p:nvPicPr>
                    <p:blipFill>
                      <a:blip r:embed="rId13"/>
                      <a:stretch>
                        <a:fillRect/>
                      </a:stretch>
                    </p:blipFill>
                    <p:spPr>
                      <a:xfrm>
                        <a:off x="4857750" y="4073525"/>
                        <a:ext cx="3760788" cy="1393825"/>
                      </a:xfrm>
                      <a:prstGeom prst="rect">
                        <a:avLst/>
                      </a:prstGeom>
                    </p:spPr>
                  </p:pic>
                </p:oleObj>
              </mc:Fallback>
            </mc:AlternateContent>
          </a:graphicData>
        </a:graphic>
      </p:graphicFrame>
    </p:spTree>
    <p:extLst>
      <p:ext uri="{BB962C8B-B14F-4D97-AF65-F5344CB8AC3E}">
        <p14:creationId xmlns:p14="http://schemas.microsoft.com/office/powerpoint/2010/main" val="210557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8/27/2021</a:t>
            </a:r>
          </a:p>
        </p:txBody>
      </p:sp>
      <p:sp>
        <p:nvSpPr>
          <p:cNvPr id="3" name="Footer Placeholder 2"/>
          <p:cNvSpPr>
            <a:spLocks noGrp="1"/>
          </p:cNvSpPr>
          <p:nvPr>
            <p:ph type="ftr" sz="quarter" idx="11"/>
          </p:nvPr>
        </p:nvSpPr>
        <p:spPr/>
        <p:txBody>
          <a:bodyPr/>
          <a:lstStyle/>
          <a:p>
            <a:r>
              <a:rPr lang="en-US"/>
              <a:t>PHY 711  Fall 2021 --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a:p>
        </p:txBody>
      </p:sp>
      <p:sp>
        <p:nvSpPr>
          <p:cNvPr id="5" name="TextBox 4"/>
          <p:cNvSpPr txBox="1"/>
          <p:nvPr/>
        </p:nvSpPr>
        <p:spPr>
          <a:xfrm>
            <a:off x="197395" y="-76200"/>
            <a:ext cx="8153400" cy="461665"/>
          </a:xfrm>
          <a:prstGeom prst="rect">
            <a:avLst/>
          </a:prstGeom>
          <a:noFill/>
        </p:spPr>
        <p:txBody>
          <a:bodyPr wrap="square" rtlCol="0">
            <a:spAutoFit/>
          </a:bodyPr>
          <a:lstStyle/>
          <a:p>
            <a:r>
              <a:rPr lang="en-US" sz="2400" dirty="0">
                <a:latin typeface="+mj-lt"/>
              </a:rPr>
              <a:t>Simple example – collision of hard spheres -- continued</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3980885"/>
            <a:ext cx="5029740" cy="2375465"/>
          </a:xfrm>
          <a:prstGeom prst="rect">
            <a:avLst/>
          </a:prstGeom>
        </p:spPr>
      </p:pic>
      <p:sp>
        <p:nvSpPr>
          <p:cNvPr id="7" name="TextBox 6"/>
          <p:cNvSpPr txBox="1"/>
          <p:nvPr/>
        </p:nvSpPr>
        <p:spPr>
          <a:xfrm>
            <a:off x="125550" y="3615760"/>
            <a:ext cx="4114800" cy="461665"/>
          </a:xfrm>
          <a:prstGeom prst="rect">
            <a:avLst/>
          </a:prstGeom>
          <a:noFill/>
        </p:spPr>
        <p:txBody>
          <a:bodyPr wrap="square" rtlCol="0">
            <a:spAutoFit/>
          </a:bodyPr>
          <a:lstStyle/>
          <a:p>
            <a:r>
              <a:rPr lang="en-US" sz="2400" dirty="0">
                <a:latin typeface="+mj-lt"/>
              </a:rPr>
              <a:t>Hard sphere:</a:t>
            </a:r>
          </a:p>
        </p:txBody>
      </p:sp>
      <p:graphicFrame>
        <p:nvGraphicFramePr>
          <p:cNvPr id="8" name="Object 7"/>
          <p:cNvGraphicFramePr>
            <a:graphicFrameLocks noChangeAspect="1"/>
          </p:cNvGraphicFramePr>
          <p:nvPr>
            <p:extLst>
              <p:ext uri="{D42A27DB-BD31-4B8C-83A1-F6EECF244321}">
                <p14:modId xmlns:p14="http://schemas.microsoft.com/office/powerpoint/2010/main" val="1265179499"/>
              </p:ext>
            </p:extLst>
          </p:nvPr>
        </p:nvGraphicFramePr>
        <p:xfrm>
          <a:off x="2895600" y="4724400"/>
          <a:ext cx="412750" cy="571500"/>
        </p:xfrm>
        <a:graphic>
          <a:graphicData uri="http://schemas.openxmlformats.org/presentationml/2006/ole">
            <mc:AlternateContent xmlns:mc="http://schemas.openxmlformats.org/markup-compatibility/2006">
              <mc:Choice xmlns:v="urn:schemas-microsoft-com:vml" Requires="v">
                <p:oleObj spid="_x0000_s33134" name="Equation" r:id="rId5" imgW="164880" imgH="228600" progId="Equation.DSMT4">
                  <p:embed/>
                </p:oleObj>
              </mc:Choice>
              <mc:Fallback>
                <p:oleObj name="Equation" r:id="rId5" imgW="164880" imgH="228600" progId="Equation.DSMT4">
                  <p:embed/>
                  <p:pic>
                    <p:nvPicPr>
                      <p:cNvPr id="0" name=""/>
                      <p:cNvPicPr/>
                      <p:nvPr/>
                    </p:nvPicPr>
                    <p:blipFill>
                      <a:blip r:embed="rId6"/>
                      <a:stretch>
                        <a:fillRect/>
                      </a:stretch>
                    </p:blipFill>
                    <p:spPr>
                      <a:xfrm>
                        <a:off x="2895600" y="4724400"/>
                        <a:ext cx="412750" cy="571500"/>
                      </a:xfrm>
                      <a:prstGeom prst="rect">
                        <a:avLst/>
                      </a:prstGeom>
                      <a:solidFill>
                        <a:schemeClr val="bg1"/>
                      </a:solidFill>
                    </p:spPr>
                  </p:pic>
                </p:oleObj>
              </mc:Fallback>
            </mc:AlternateContent>
          </a:graphicData>
        </a:graphic>
      </p:graphicFrame>
      <p:pic>
        <p:nvPicPr>
          <p:cNvPr id="12"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33849" t="57953" r="38697" b="12744"/>
          <a:stretch/>
        </p:blipFill>
        <p:spPr bwMode="auto">
          <a:xfrm>
            <a:off x="556261" y="762000"/>
            <a:ext cx="372654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an 9"/>
          <p:cNvSpPr/>
          <p:nvPr/>
        </p:nvSpPr>
        <p:spPr>
          <a:xfrm rot="13584771">
            <a:off x="3919745" y="453401"/>
            <a:ext cx="448649" cy="682407"/>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836526118"/>
              </p:ext>
            </p:extLst>
          </p:nvPr>
        </p:nvGraphicFramePr>
        <p:xfrm>
          <a:off x="5486400" y="4068694"/>
          <a:ext cx="1922462" cy="1585912"/>
        </p:xfrm>
        <a:graphic>
          <a:graphicData uri="http://schemas.openxmlformats.org/presentationml/2006/ole">
            <mc:AlternateContent xmlns:mc="http://schemas.openxmlformats.org/markup-compatibility/2006">
              <mc:Choice xmlns:v="urn:schemas-microsoft-com:vml" Requires="v">
                <p:oleObj spid="_x0000_s33135" name="Equation" r:id="rId8" imgW="1155600" imgH="952200" progId="Equation.DSMT4">
                  <p:embed/>
                </p:oleObj>
              </mc:Choice>
              <mc:Fallback>
                <p:oleObj name="Equation" r:id="rId8" imgW="1155600" imgH="952200" progId="Equation.DSMT4">
                  <p:embed/>
                  <p:pic>
                    <p:nvPicPr>
                      <p:cNvPr id="0" name=""/>
                      <p:cNvPicPr>
                        <a:picLocks noChangeAspect="1" noChangeArrowheads="1"/>
                      </p:cNvPicPr>
                      <p:nvPr/>
                    </p:nvPicPr>
                    <p:blipFill>
                      <a:blip r:embed="rId9"/>
                      <a:srcRect/>
                      <a:stretch>
                        <a:fillRect/>
                      </a:stretch>
                    </p:blipFill>
                    <p:spPr bwMode="auto">
                      <a:xfrm>
                        <a:off x="5486400" y="4068694"/>
                        <a:ext cx="1922462" cy="1585912"/>
                      </a:xfrm>
                      <a:prstGeom prst="rect">
                        <a:avLst/>
                      </a:prstGeom>
                      <a:noFill/>
                      <a:ln>
                        <a:no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103306151"/>
              </p:ext>
            </p:extLst>
          </p:nvPr>
        </p:nvGraphicFramePr>
        <p:xfrm>
          <a:off x="4419600" y="1255511"/>
          <a:ext cx="4564062" cy="1585912"/>
        </p:xfrm>
        <a:graphic>
          <a:graphicData uri="http://schemas.openxmlformats.org/presentationml/2006/ole">
            <mc:AlternateContent xmlns:mc="http://schemas.openxmlformats.org/markup-compatibility/2006">
              <mc:Choice xmlns:v="urn:schemas-microsoft-com:vml" Requires="v">
                <p:oleObj spid="_x0000_s33136" name="Equation" r:id="rId10" imgW="2743200" imgH="952200" progId="Equation.DSMT4">
                  <p:embed/>
                </p:oleObj>
              </mc:Choice>
              <mc:Fallback>
                <p:oleObj name="Equation" r:id="rId10" imgW="2743200" imgH="952200" progId="Equation.DSMT4">
                  <p:embed/>
                  <p:pic>
                    <p:nvPicPr>
                      <p:cNvPr id="0" name=""/>
                      <p:cNvPicPr>
                        <a:picLocks noChangeAspect="1" noChangeArrowheads="1"/>
                      </p:cNvPicPr>
                      <p:nvPr/>
                    </p:nvPicPr>
                    <p:blipFill>
                      <a:blip r:embed="rId11"/>
                      <a:srcRect/>
                      <a:stretch>
                        <a:fillRect/>
                      </a:stretch>
                    </p:blipFill>
                    <p:spPr bwMode="auto">
                      <a:xfrm>
                        <a:off x="4419600" y="1255511"/>
                        <a:ext cx="4564062" cy="158591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304060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2485EF-87C2-4F01-81F2-A3892048F377}"/>
              </a:ext>
            </a:extLst>
          </p:cNvPr>
          <p:cNvSpPr>
            <a:spLocks noGrp="1"/>
          </p:cNvSpPr>
          <p:nvPr>
            <p:ph type="dt" sz="half" idx="10"/>
          </p:nvPr>
        </p:nvSpPr>
        <p:spPr/>
        <p:txBody>
          <a:bodyPr/>
          <a:lstStyle/>
          <a:p>
            <a:r>
              <a:rPr lang="en-US"/>
              <a:t>8/27/2021</a:t>
            </a:r>
          </a:p>
        </p:txBody>
      </p:sp>
      <p:sp>
        <p:nvSpPr>
          <p:cNvPr id="3" name="Footer Placeholder 2">
            <a:extLst>
              <a:ext uri="{FF2B5EF4-FFF2-40B4-BE49-F238E27FC236}">
                <a16:creationId xmlns:a16="http://schemas.microsoft.com/office/drawing/2014/main" id="{8EBED705-49AC-4E26-906A-7881312FED44}"/>
              </a:ext>
            </a:extLst>
          </p:cNvPr>
          <p:cNvSpPr>
            <a:spLocks noGrp="1"/>
          </p:cNvSpPr>
          <p:nvPr>
            <p:ph type="ftr" sz="quarter" idx="11"/>
          </p:nvPr>
        </p:nvSpPr>
        <p:spPr/>
        <p:txBody>
          <a:bodyPr/>
          <a:lstStyle/>
          <a:p>
            <a:r>
              <a:rPr lang="en-US"/>
              <a:t>PHY 711  Fall 2021 -- Lecture 3</a:t>
            </a:r>
          </a:p>
        </p:txBody>
      </p:sp>
      <p:sp>
        <p:nvSpPr>
          <p:cNvPr id="4" name="Slide Number Placeholder 3">
            <a:extLst>
              <a:ext uri="{FF2B5EF4-FFF2-40B4-BE49-F238E27FC236}">
                <a16:creationId xmlns:a16="http://schemas.microsoft.com/office/drawing/2014/main" id="{75F5528C-755F-414F-8927-34B3AAB9F339}"/>
              </a:ext>
            </a:extLst>
          </p:cNvPr>
          <p:cNvSpPr>
            <a:spLocks noGrp="1"/>
          </p:cNvSpPr>
          <p:nvPr>
            <p:ph type="sldNum" sz="quarter" idx="12"/>
          </p:nvPr>
        </p:nvSpPr>
        <p:spPr/>
        <p:txBody>
          <a:bodyPr/>
          <a:lstStyle/>
          <a:p>
            <a:fld id="{CE368B07-CEBF-4C80-90AF-53B34FA04CF3}" type="slidenum">
              <a:rPr lang="en-US" smtClean="0"/>
              <a:t>13</a:t>
            </a:fld>
            <a:endParaRPr lang="en-US"/>
          </a:p>
        </p:txBody>
      </p:sp>
      <p:sp>
        <p:nvSpPr>
          <p:cNvPr id="5" name="TextBox 4">
            <a:extLst>
              <a:ext uri="{FF2B5EF4-FFF2-40B4-BE49-F238E27FC236}">
                <a16:creationId xmlns:a16="http://schemas.microsoft.com/office/drawing/2014/main" id="{3AC53214-BD61-4030-A248-6BAD3985DD89}"/>
              </a:ext>
            </a:extLst>
          </p:cNvPr>
          <p:cNvSpPr txBox="1"/>
          <p:nvPr/>
        </p:nvSpPr>
        <p:spPr>
          <a:xfrm>
            <a:off x="457200" y="2057400"/>
            <a:ext cx="8229600" cy="830997"/>
          </a:xfrm>
          <a:prstGeom prst="rect">
            <a:avLst/>
          </a:prstGeom>
          <a:noFill/>
        </p:spPr>
        <p:txBody>
          <a:bodyPr wrap="square" rtlCol="0">
            <a:spAutoFit/>
          </a:bodyPr>
          <a:lstStyle/>
          <a:p>
            <a:r>
              <a:rPr lang="en-US" sz="2400" dirty="0">
                <a:latin typeface="+mj-lt"/>
              </a:rPr>
              <a:t>Now consider the more general case of particle interactions and the corresponding scattering analysis.</a:t>
            </a:r>
          </a:p>
        </p:txBody>
      </p:sp>
      <p:sp>
        <p:nvSpPr>
          <p:cNvPr id="6" name="TextBox 5">
            <a:extLst>
              <a:ext uri="{FF2B5EF4-FFF2-40B4-BE49-F238E27FC236}">
                <a16:creationId xmlns:a16="http://schemas.microsoft.com/office/drawing/2014/main" id="{CFC9002D-7EC8-4CD9-9A5E-924EE4711036}"/>
              </a:ext>
            </a:extLst>
          </p:cNvPr>
          <p:cNvSpPr txBox="1"/>
          <p:nvPr/>
        </p:nvSpPr>
        <p:spPr>
          <a:xfrm>
            <a:off x="457200" y="3554105"/>
            <a:ext cx="8686800" cy="830997"/>
          </a:xfrm>
          <a:prstGeom prst="rect">
            <a:avLst/>
          </a:prstGeom>
          <a:noFill/>
        </p:spPr>
        <p:txBody>
          <a:bodyPr wrap="square" rtlCol="0">
            <a:spAutoFit/>
          </a:bodyPr>
          <a:lstStyle/>
          <a:p>
            <a:r>
              <a:rPr lang="en-US" sz="2400" dirty="0">
                <a:latin typeface="+mj-lt"/>
              </a:rPr>
              <a:t>Scattering theory can help us analyze the interaction potential </a:t>
            </a:r>
            <a:r>
              <a:rPr lang="en-US" sz="2400" i="1" dirty="0">
                <a:latin typeface="+mj-lt"/>
              </a:rPr>
              <a:t>V(r).   </a:t>
            </a:r>
            <a:r>
              <a:rPr lang="en-US" sz="2400" dirty="0">
                <a:latin typeface="+mj-lt"/>
              </a:rPr>
              <a:t>First we need to simply the number of variables.</a:t>
            </a:r>
          </a:p>
        </p:txBody>
      </p:sp>
    </p:spTree>
    <p:extLst>
      <p:ext uri="{BB962C8B-B14F-4D97-AF65-F5344CB8AC3E}">
        <p14:creationId xmlns:p14="http://schemas.microsoft.com/office/powerpoint/2010/main" val="712800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8/27/2021</a:t>
            </a:r>
          </a:p>
        </p:txBody>
      </p:sp>
      <p:sp>
        <p:nvSpPr>
          <p:cNvPr id="3" name="Footer Placeholder 2"/>
          <p:cNvSpPr>
            <a:spLocks noGrp="1"/>
          </p:cNvSpPr>
          <p:nvPr>
            <p:ph type="ftr" sz="quarter" idx="11"/>
          </p:nvPr>
        </p:nvSpPr>
        <p:spPr/>
        <p:txBody>
          <a:bodyPr/>
          <a:lstStyle/>
          <a:p>
            <a:r>
              <a:rPr lang="en-US"/>
              <a:t>PHY 711  Fall 2021 --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a:p>
        </p:txBody>
      </p:sp>
      <p:sp>
        <p:nvSpPr>
          <p:cNvPr id="5" name="TextBox 4"/>
          <p:cNvSpPr txBox="1"/>
          <p:nvPr/>
        </p:nvSpPr>
        <p:spPr>
          <a:xfrm>
            <a:off x="457200" y="609600"/>
            <a:ext cx="8382000" cy="461665"/>
          </a:xfrm>
          <a:prstGeom prst="rect">
            <a:avLst/>
          </a:prstGeom>
          <a:noFill/>
        </p:spPr>
        <p:txBody>
          <a:bodyPr wrap="square" rtlCol="0">
            <a:spAutoFit/>
          </a:bodyPr>
          <a:lstStyle/>
          <a:p>
            <a:r>
              <a:rPr lang="en-US" sz="2400" dirty="0">
                <a:latin typeface="+mj-lt"/>
              </a:rPr>
              <a:t>Classical mechanics of a conservative 2-particle system.</a:t>
            </a:r>
          </a:p>
        </p:txBody>
      </p:sp>
      <p:sp>
        <p:nvSpPr>
          <p:cNvPr id="6" name="Oval 5"/>
          <p:cNvSpPr/>
          <p:nvPr/>
        </p:nvSpPr>
        <p:spPr>
          <a:xfrm>
            <a:off x="2590800" y="182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00600" y="23622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2057400" y="1071265"/>
            <a:ext cx="0" cy="3236268"/>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981200" y="4267200"/>
            <a:ext cx="4343400" cy="40333"/>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057400" y="1899765"/>
            <a:ext cx="805133" cy="2387601"/>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057399" y="2520007"/>
            <a:ext cx="2933701" cy="1787526"/>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124200" y="1676400"/>
            <a:ext cx="838200" cy="461665"/>
          </a:xfrm>
          <a:prstGeom prst="rect">
            <a:avLst/>
          </a:prstGeom>
          <a:noFill/>
        </p:spPr>
        <p:txBody>
          <a:bodyPr wrap="square" rtlCol="0">
            <a:spAutoFit/>
          </a:bodyPr>
          <a:lstStyle/>
          <a:p>
            <a:r>
              <a:rPr lang="en-US" sz="2400" dirty="0">
                <a:latin typeface="+mj-lt"/>
              </a:rPr>
              <a:t>1</a:t>
            </a:r>
          </a:p>
        </p:txBody>
      </p:sp>
      <p:sp>
        <p:nvSpPr>
          <p:cNvPr id="19" name="TextBox 18"/>
          <p:cNvSpPr txBox="1"/>
          <p:nvPr/>
        </p:nvSpPr>
        <p:spPr>
          <a:xfrm>
            <a:off x="5250610" y="2250738"/>
            <a:ext cx="838200" cy="461665"/>
          </a:xfrm>
          <a:prstGeom prst="rect">
            <a:avLst/>
          </a:prstGeom>
          <a:noFill/>
        </p:spPr>
        <p:txBody>
          <a:bodyPr wrap="square" rtlCol="0">
            <a:spAutoFit/>
          </a:bodyPr>
          <a:lstStyle/>
          <a:p>
            <a:r>
              <a:rPr lang="en-US" sz="2400" dirty="0">
                <a:latin typeface="+mj-lt"/>
              </a:rPr>
              <a:t>2</a:t>
            </a:r>
          </a:p>
        </p:txBody>
      </p:sp>
      <p:graphicFrame>
        <p:nvGraphicFramePr>
          <p:cNvPr id="20" name="Object 19"/>
          <p:cNvGraphicFramePr>
            <a:graphicFrameLocks noChangeAspect="1"/>
          </p:cNvGraphicFramePr>
          <p:nvPr>
            <p:extLst>
              <p:ext uri="{D42A27DB-BD31-4B8C-83A1-F6EECF244321}">
                <p14:modId xmlns:p14="http://schemas.microsoft.com/office/powerpoint/2010/main" val="3770309706"/>
              </p:ext>
            </p:extLst>
          </p:nvPr>
        </p:nvGraphicFramePr>
        <p:xfrm>
          <a:off x="3505200" y="1219200"/>
          <a:ext cx="4299360" cy="958850"/>
        </p:xfrm>
        <a:graphic>
          <a:graphicData uri="http://schemas.openxmlformats.org/presentationml/2006/ole">
            <mc:AlternateContent xmlns:mc="http://schemas.openxmlformats.org/markup-compatibility/2006">
              <mc:Choice xmlns:v="urn:schemas-microsoft-com:vml" Requires="v">
                <p:oleObj spid="_x0000_s25907" name="Equation" r:id="rId4" imgW="1765080" imgH="393480" progId="Equation.DSMT4">
                  <p:embed/>
                </p:oleObj>
              </mc:Choice>
              <mc:Fallback>
                <p:oleObj name="Equation" r:id="rId4" imgW="1765080" imgH="393480" progId="Equation.DSMT4">
                  <p:embed/>
                  <p:pic>
                    <p:nvPicPr>
                      <p:cNvPr id="0" name=""/>
                      <p:cNvPicPr/>
                      <p:nvPr/>
                    </p:nvPicPr>
                    <p:blipFill>
                      <a:blip r:embed="rId5"/>
                      <a:stretch>
                        <a:fillRect/>
                      </a:stretch>
                    </p:blipFill>
                    <p:spPr>
                      <a:xfrm>
                        <a:off x="3505200" y="1219200"/>
                        <a:ext cx="4299360" cy="95885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092486557"/>
              </p:ext>
            </p:extLst>
          </p:nvPr>
        </p:nvGraphicFramePr>
        <p:xfrm>
          <a:off x="376238" y="4832350"/>
          <a:ext cx="8535987" cy="958850"/>
        </p:xfrm>
        <a:graphic>
          <a:graphicData uri="http://schemas.openxmlformats.org/presentationml/2006/ole">
            <mc:AlternateContent xmlns:mc="http://schemas.openxmlformats.org/markup-compatibility/2006">
              <mc:Choice xmlns:v="urn:schemas-microsoft-com:vml" Requires="v">
                <p:oleObj spid="_x0000_s25908" name="Equation" r:id="rId6" imgW="3504960" imgH="393480" progId="Equation.DSMT4">
                  <p:embed/>
                </p:oleObj>
              </mc:Choice>
              <mc:Fallback>
                <p:oleObj name="Equation" r:id="rId6" imgW="3504960" imgH="393480" progId="Equation.DSMT4">
                  <p:embed/>
                  <p:pic>
                    <p:nvPicPr>
                      <p:cNvPr id="0" name=""/>
                      <p:cNvPicPr/>
                      <p:nvPr/>
                    </p:nvPicPr>
                    <p:blipFill>
                      <a:blip r:embed="rId7"/>
                      <a:stretch>
                        <a:fillRect/>
                      </a:stretch>
                    </p:blipFill>
                    <p:spPr>
                      <a:xfrm>
                        <a:off x="376238" y="4832350"/>
                        <a:ext cx="8535987" cy="958850"/>
                      </a:xfrm>
                      <a:prstGeom prst="rect">
                        <a:avLst/>
                      </a:prstGeom>
                    </p:spPr>
                  </p:pic>
                </p:oleObj>
              </mc:Fallback>
            </mc:AlternateContent>
          </a:graphicData>
        </a:graphic>
      </p:graphicFrame>
      <p:sp>
        <p:nvSpPr>
          <p:cNvPr id="8" name="TextBox 7"/>
          <p:cNvSpPr txBox="1"/>
          <p:nvPr/>
        </p:nvSpPr>
        <p:spPr>
          <a:xfrm>
            <a:off x="152400" y="152400"/>
            <a:ext cx="9906000" cy="461665"/>
          </a:xfrm>
          <a:prstGeom prst="rect">
            <a:avLst/>
          </a:prstGeom>
          <a:noFill/>
        </p:spPr>
        <p:txBody>
          <a:bodyPr wrap="square" rtlCol="0">
            <a:spAutoFit/>
          </a:bodyPr>
          <a:lstStyle/>
          <a:p>
            <a:r>
              <a:rPr lang="en-US" sz="2400" dirty="0">
                <a:latin typeface="+mj-lt"/>
              </a:rPr>
              <a:t>Relationship of scattering cross-section to particle interactions --</a:t>
            </a:r>
          </a:p>
        </p:txBody>
      </p:sp>
    </p:spTree>
    <p:extLst>
      <p:ext uri="{BB962C8B-B14F-4D97-AF65-F5344CB8AC3E}">
        <p14:creationId xmlns:p14="http://schemas.microsoft.com/office/powerpoint/2010/main" val="2158285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8/27/2021</a:t>
            </a:r>
            <a:endParaRPr lang="en-US" dirty="0"/>
          </a:p>
        </p:txBody>
      </p:sp>
      <p:sp>
        <p:nvSpPr>
          <p:cNvPr id="3" name="Footer Placeholder 2"/>
          <p:cNvSpPr>
            <a:spLocks noGrp="1"/>
          </p:cNvSpPr>
          <p:nvPr>
            <p:ph type="ftr" sz="quarter" idx="11"/>
          </p:nvPr>
        </p:nvSpPr>
        <p:spPr/>
        <p:txBody>
          <a:bodyPr/>
          <a:lstStyle/>
          <a:p>
            <a:r>
              <a:rPr lang="en-US"/>
              <a:t>PHY 711  Fall 2021 --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228600" y="136525"/>
            <a:ext cx="8686800" cy="830997"/>
          </a:xfrm>
          <a:prstGeom prst="rect">
            <a:avLst/>
          </a:prstGeom>
          <a:noFill/>
        </p:spPr>
        <p:txBody>
          <a:bodyPr wrap="square" rtlCol="0">
            <a:spAutoFit/>
          </a:bodyPr>
          <a:lstStyle/>
          <a:p>
            <a:r>
              <a:rPr lang="en-US" sz="2400" dirty="0">
                <a:latin typeface="+mj-lt"/>
              </a:rPr>
              <a:t>Relationship between center of mass and laboratory frames of reference.    At and time </a:t>
            </a:r>
            <a:r>
              <a:rPr lang="en-US" sz="2400" i="1" dirty="0">
                <a:latin typeface="+mj-lt"/>
              </a:rPr>
              <a:t>t</a:t>
            </a:r>
            <a:r>
              <a:rPr lang="en-US" sz="2400" dirty="0">
                <a:latin typeface="+mj-lt"/>
              </a:rPr>
              <a:t>, the following relationships apply --</a:t>
            </a:r>
          </a:p>
        </p:txBody>
      </p:sp>
      <p:graphicFrame>
        <p:nvGraphicFramePr>
          <p:cNvPr id="6" name="Object 5"/>
          <p:cNvGraphicFramePr>
            <a:graphicFrameLocks noChangeAspect="1"/>
          </p:cNvGraphicFramePr>
          <p:nvPr>
            <p:extLst>
              <p:ext uri="{D42A27DB-BD31-4B8C-83A1-F6EECF244321}">
                <p14:modId xmlns:p14="http://schemas.microsoft.com/office/powerpoint/2010/main" val="4015696899"/>
              </p:ext>
            </p:extLst>
          </p:nvPr>
        </p:nvGraphicFramePr>
        <p:xfrm>
          <a:off x="641350" y="1130241"/>
          <a:ext cx="6413500" cy="1679575"/>
        </p:xfrm>
        <a:graphic>
          <a:graphicData uri="http://schemas.openxmlformats.org/presentationml/2006/ole">
            <mc:AlternateContent xmlns:mc="http://schemas.openxmlformats.org/markup-compatibility/2006">
              <mc:Choice xmlns:v="urn:schemas-microsoft-com:vml" Requires="v">
                <p:oleObj spid="_x0000_s28014" name="Equation" r:id="rId4" imgW="2717640" imgH="736560" progId="Equation.DSMT4">
                  <p:embed/>
                </p:oleObj>
              </mc:Choice>
              <mc:Fallback>
                <p:oleObj name="Equation" r:id="rId4" imgW="2717640" imgH="736560" progId="Equation.DSMT4">
                  <p:embed/>
                  <p:pic>
                    <p:nvPicPr>
                      <p:cNvPr id="0" name=""/>
                      <p:cNvPicPr>
                        <a:picLocks noChangeAspect="1" noChangeArrowheads="1"/>
                      </p:cNvPicPr>
                      <p:nvPr/>
                    </p:nvPicPr>
                    <p:blipFill>
                      <a:blip r:embed="rId5"/>
                      <a:srcRect/>
                      <a:stretch>
                        <a:fillRect/>
                      </a:stretch>
                    </p:blipFill>
                    <p:spPr bwMode="auto">
                      <a:xfrm>
                        <a:off x="641350" y="1130241"/>
                        <a:ext cx="64135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519460507"/>
              </p:ext>
            </p:extLst>
          </p:nvPr>
        </p:nvGraphicFramePr>
        <p:xfrm>
          <a:off x="457200" y="3038043"/>
          <a:ext cx="7516813" cy="3033712"/>
        </p:xfrm>
        <a:graphic>
          <a:graphicData uri="http://schemas.openxmlformats.org/presentationml/2006/ole">
            <mc:AlternateContent xmlns:mc="http://schemas.openxmlformats.org/markup-compatibility/2006">
              <mc:Choice xmlns:v="urn:schemas-microsoft-com:vml" Requires="v">
                <p:oleObj spid="_x0000_s28015" name="Equation" r:id="rId6" imgW="3085920" imgH="1244520" progId="Equation.DSMT4">
                  <p:embed/>
                </p:oleObj>
              </mc:Choice>
              <mc:Fallback>
                <p:oleObj name="Equation" r:id="rId6" imgW="3085920" imgH="1244520" progId="Equation.DSMT4">
                  <p:embed/>
                  <p:pic>
                    <p:nvPicPr>
                      <p:cNvPr id="0" name=""/>
                      <p:cNvPicPr/>
                      <p:nvPr/>
                    </p:nvPicPr>
                    <p:blipFill>
                      <a:blip r:embed="rId7"/>
                      <a:stretch>
                        <a:fillRect/>
                      </a:stretch>
                    </p:blipFill>
                    <p:spPr>
                      <a:xfrm>
                        <a:off x="457200" y="3038043"/>
                        <a:ext cx="7516813" cy="3033712"/>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E05463D4-039D-4AD6-9EC2-04C794500F1C}"/>
              </a:ext>
            </a:extLst>
          </p:cNvPr>
          <p:cNvGraphicFramePr>
            <a:graphicFrameLocks noChangeAspect="1"/>
          </p:cNvGraphicFramePr>
          <p:nvPr>
            <p:extLst>
              <p:ext uri="{D42A27DB-BD31-4B8C-83A1-F6EECF244321}">
                <p14:modId xmlns:p14="http://schemas.microsoft.com/office/powerpoint/2010/main" val="3354591576"/>
              </p:ext>
            </p:extLst>
          </p:nvPr>
        </p:nvGraphicFramePr>
        <p:xfrm>
          <a:off x="6553200" y="2762201"/>
          <a:ext cx="1812393" cy="676918"/>
        </p:xfrm>
        <a:graphic>
          <a:graphicData uri="http://schemas.openxmlformats.org/presentationml/2006/ole">
            <mc:AlternateContent xmlns:mc="http://schemas.openxmlformats.org/markup-compatibility/2006">
              <mc:Choice xmlns:v="urn:schemas-microsoft-com:vml" Requires="v">
                <p:oleObj spid="_x0000_s28016" name="Equation" r:id="rId8" imgW="1054080" imgH="393480" progId="Equation.DSMT4">
                  <p:embed/>
                </p:oleObj>
              </mc:Choice>
              <mc:Fallback>
                <p:oleObj name="Equation" r:id="rId8" imgW="1054080" imgH="393480" progId="Equation.DSMT4">
                  <p:embed/>
                  <p:pic>
                    <p:nvPicPr>
                      <p:cNvPr id="0" name=""/>
                      <p:cNvPicPr/>
                      <p:nvPr/>
                    </p:nvPicPr>
                    <p:blipFill>
                      <a:blip r:embed="rId9"/>
                      <a:stretch>
                        <a:fillRect/>
                      </a:stretch>
                    </p:blipFill>
                    <p:spPr>
                      <a:xfrm>
                        <a:off x="6553200" y="2762201"/>
                        <a:ext cx="1812393" cy="676918"/>
                      </a:xfrm>
                      <a:prstGeom prst="rect">
                        <a:avLst/>
                      </a:prstGeom>
                    </p:spPr>
                  </p:pic>
                </p:oleObj>
              </mc:Fallback>
            </mc:AlternateContent>
          </a:graphicData>
        </a:graphic>
      </p:graphicFrame>
    </p:spTree>
    <p:extLst>
      <p:ext uri="{BB962C8B-B14F-4D97-AF65-F5344CB8AC3E}">
        <p14:creationId xmlns:p14="http://schemas.microsoft.com/office/powerpoint/2010/main" val="2147335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8/27/2021</a:t>
            </a:r>
          </a:p>
        </p:txBody>
      </p:sp>
      <p:sp>
        <p:nvSpPr>
          <p:cNvPr id="3" name="Footer Placeholder 2"/>
          <p:cNvSpPr>
            <a:spLocks noGrp="1"/>
          </p:cNvSpPr>
          <p:nvPr>
            <p:ph type="ftr" sz="quarter" idx="11"/>
          </p:nvPr>
        </p:nvSpPr>
        <p:spPr/>
        <p:txBody>
          <a:bodyPr/>
          <a:lstStyle/>
          <a:p>
            <a:r>
              <a:rPr lang="en-US"/>
              <a:t>PHY 711  Fall 2021 --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a:p>
        </p:txBody>
      </p:sp>
      <p:sp>
        <p:nvSpPr>
          <p:cNvPr id="5" name="TextBox 4"/>
          <p:cNvSpPr txBox="1"/>
          <p:nvPr/>
        </p:nvSpPr>
        <p:spPr>
          <a:xfrm>
            <a:off x="457200" y="147330"/>
            <a:ext cx="8382000" cy="830997"/>
          </a:xfrm>
          <a:prstGeom prst="rect">
            <a:avLst/>
          </a:prstGeom>
          <a:noFill/>
        </p:spPr>
        <p:txBody>
          <a:bodyPr wrap="square" rtlCol="0">
            <a:spAutoFit/>
          </a:bodyPr>
          <a:lstStyle/>
          <a:p>
            <a:r>
              <a:rPr lang="en-US" sz="2400" dirty="0">
                <a:latin typeface="+mj-lt"/>
              </a:rPr>
              <a:t>Classical mechanics of a conservative 2-particle system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25645840"/>
              </p:ext>
            </p:extLst>
          </p:nvPr>
        </p:nvGraphicFramePr>
        <p:xfrm>
          <a:off x="457200" y="1893908"/>
          <a:ext cx="8474075" cy="1795463"/>
        </p:xfrm>
        <a:graphic>
          <a:graphicData uri="http://schemas.openxmlformats.org/presentationml/2006/ole">
            <mc:AlternateContent xmlns:mc="http://schemas.openxmlformats.org/markup-compatibility/2006">
              <mc:Choice xmlns:v="urn:schemas-microsoft-com:vml" Requires="v">
                <p:oleObj spid="_x0000_s27223" name="Equation" r:id="rId4" imgW="3479760" imgH="736560" progId="Equation.DSMT4">
                  <p:embed/>
                </p:oleObj>
              </mc:Choice>
              <mc:Fallback>
                <p:oleObj name="Equation" r:id="rId4" imgW="3479760" imgH="736560" progId="Equation.DSMT4">
                  <p:embed/>
                  <p:pic>
                    <p:nvPicPr>
                      <p:cNvPr id="0" name=""/>
                      <p:cNvPicPr/>
                      <p:nvPr/>
                    </p:nvPicPr>
                    <p:blipFill>
                      <a:blip r:embed="rId5"/>
                      <a:stretch>
                        <a:fillRect/>
                      </a:stretch>
                    </p:blipFill>
                    <p:spPr>
                      <a:xfrm>
                        <a:off x="457200" y="1893908"/>
                        <a:ext cx="8474075" cy="179546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340833778"/>
              </p:ext>
            </p:extLst>
          </p:nvPr>
        </p:nvGraphicFramePr>
        <p:xfrm>
          <a:off x="478971" y="957689"/>
          <a:ext cx="7023100" cy="958850"/>
        </p:xfrm>
        <a:graphic>
          <a:graphicData uri="http://schemas.openxmlformats.org/presentationml/2006/ole">
            <mc:AlternateContent xmlns:mc="http://schemas.openxmlformats.org/markup-compatibility/2006">
              <mc:Choice xmlns:v="urn:schemas-microsoft-com:vml" Requires="v">
                <p:oleObj spid="_x0000_s27224" name="Equation" r:id="rId6" imgW="2882880" imgH="393480" progId="Equation.DSMT4">
                  <p:embed/>
                </p:oleObj>
              </mc:Choice>
              <mc:Fallback>
                <p:oleObj name="Equation" r:id="rId6" imgW="2882880" imgH="393480" progId="Equation.DSMT4">
                  <p:embed/>
                  <p:pic>
                    <p:nvPicPr>
                      <p:cNvPr id="0" name=""/>
                      <p:cNvPicPr/>
                      <p:nvPr/>
                    </p:nvPicPr>
                    <p:blipFill>
                      <a:blip r:embed="rId7"/>
                      <a:stretch>
                        <a:fillRect/>
                      </a:stretch>
                    </p:blipFill>
                    <p:spPr>
                      <a:xfrm>
                        <a:off x="478971" y="957689"/>
                        <a:ext cx="7023100" cy="95885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85345097"/>
              </p:ext>
            </p:extLst>
          </p:nvPr>
        </p:nvGraphicFramePr>
        <p:xfrm>
          <a:off x="923844" y="3589894"/>
          <a:ext cx="6713537" cy="1114425"/>
        </p:xfrm>
        <a:graphic>
          <a:graphicData uri="http://schemas.openxmlformats.org/presentationml/2006/ole">
            <mc:AlternateContent xmlns:mc="http://schemas.openxmlformats.org/markup-compatibility/2006">
              <mc:Choice xmlns:v="urn:schemas-microsoft-com:vml" Requires="v">
                <p:oleObj spid="_x0000_s27225" name="Equation" r:id="rId8" imgW="2755800" imgH="457200" progId="Equation.DSMT4">
                  <p:embed/>
                </p:oleObj>
              </mc:Choice>
              <mc:Fallback>
                <p:oleObj name="Equation" r:id="rId8" imgW="2755800" imgH="457200" progId="Equation.DSMT4">
                  <p:embed/>
                  <p:pic>
                    <p:nvPicPr>
                      <p:cNvPr id="0" name=""/>
                      <p:cNvPicPr/>
                      <p:nvPr/>
                    </p:nvPicPr>
                    <p:blipFill>
                      <a:blip r:embed="rId9"/>
                      <a:stretch>
                        <a:fillRect/>
                      </a:stretch>
                    </p:blipFill>
                    <p:spPr>
                      <a:xfrm>
                        <a:off x="923844" y="3589894"/>
                        <a:ext cx="6713537" cy="111442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287033870"/>
              </p:ext>
            </p:extLst>
          </p:nvPr>
        </p:nvGraphicFramePr>
        <p:xfrm>
          <a:off x="923844" y="4746625"/>
          <a:ext cx="6465888" cy="1609725"/>
        </p:xfrm>
        <a:graphic>
          <a:graphicData uri="http://schemas.openxmlformats.org/presentationml/2006/ole">
            <mc:AlternateContent xmlns:mc="http://schemas.openxmlformats.org/markup-compatibility/2006">
              <mc:Choice xmlns:v="urn:schemas-microsoft-com:vml" Requires="v">
                <p:oleObj spid="_x0000_s27226" name="Equation" r:id="rId10" imgW="2654280" imgH="660240" progId="Equation.DSMT4">
                  <p:embed/>
                </p:oleObj>
              </mc:Choice>
              <mc:Fallback>
                <p:oleObj name="Equation" r:id="rId10" imgW="2654280" imgH="660240" progId="Equation.DSMT4">
                  <p:embed/>
                  <p:pic>
                    <p:nvPicPr>
                      <p:cNvPr id="0" name=""/>
                      <p:cNvPicPr/>
                      <p:nvPr/>
                    </p:nvPicPr>
                    <p:blipFill>
                      <a:blip r:embed="rId11"/>
                      <a:stretch>
                        <a:fillRect/>
                      </a:stretch>
                    </p:blipFill>
                    <p:spPr>
                      <a:xfrm>
                        <a:off x="923844" y="4746625"/>
                        <a:ext cx="6465888" cy="1609725"/>
                      </a:xfrm>
                      <a:prstGeom prst="rect">
                        <a:avLst/>
                      </a:prstGeom>
                    </p:spPr>
                  </p:pic>
                </p:oleObj>
              </mc:Fallback>
            </mc:AlternateContent>
          </a:graphicData>
        </a:graphic>
      </p:graphicFrame>
    </p:spTree>
    <p:extLst>
      <p:ext uri="{BB962C8B-B14F-4D97-AF65-F5344CB8AC3E}">
        <p14:creationId xmlns:p14="http://schemas.microsoft.com/office/powerpoint/2010/main" val="3211205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8/27/2021</a:t>
            </a:r>
          </a:p>
        </p:txBody>
      </p:sp>
      <p:sp>
        <p:nvSpPr>
          <p:cNvPr id="3" name="Footer Placeholder 2"/>
          <p:cNvSpPr>
            <a:spLocks noGrp="1"/>
          </p:cNvSpPr>
          <p:nvPr>
            <p:ph type="ftr" sz="quarter" idx="11"/>
          </p:nvPr>
        </p:nvSpPr>
        <p:spPr/>
        <p:txBody>
          <a:bodyPr/>
          <a:lstStyle/>
          <a:p>
            <a:r>
              <a:rPr lang="en-US"/>
              <a:t>PHY 711  Fall 2021 --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145768541"/>
              </p:ext>
            </p:extLst>
          </p:nvPr>
        </p:nvGraphicFramePr>
        <p:xfrm>
          <a:off x="1154112" y="381000"/>
          <a:ext cx="6465888" cy="1609725"/>
        </p:xfrm>
        <a:graphic>
          <a:graphicData uri="http://schemas.openxmlformats.org/presentationml/2006/ole">
            <mc:AlternateContent xmlns:mc="http://schemas.openxmlformats.org/markup-compatibility/2006">
              <mc:Choice xmlns:v="urn:schemas-microsoft-com:vml" Requires="v">
                <p:oleObj spid="_x0000_s42074" name="Equation" r:id="rId4" imgW="2654280" imgH="660240" progId="Equation.DSMT4">
                  <p:embed/>
                </p:oleObj>
              </mc:Choice>
              <mc:Fallback>
                <p:oleObj name="Equation" r:id="rId4" imgW="2654280" imgH="660240" progId="Equation.DSMT4">
                  <p:embed/>
                  <p:pic>
                    <p:nvPicPr>
                      <p:cNvPr id="10" name="Object 9"/>
                      <p:cNvPicPr/>
                      <p:nvPr/>
                    </p:nvPicPr>
                    <p:blipFill>
                      <a:blip r:embed="rId5"/>
                      <a:stretch>
                        <a:fillRect/>
                      </a:stretch>
                    </p:blipFill>
                    <p:spPr>
                      <a:xfrm>
                        <a:off x="1154112" y="381000"/>
                        <a:ext cx="6465888" cy="1609725"/>
                      </a:xfrm>
                      <a:prstGeom prst="rect">
                        <a:avLst/>
                      </a:prstGeom>
                    </p:spPr>
                  </p:pic>
                </p:oleObj>
              </mc:Fallback>
            </mc:AlternateContent>
          </a:graphicData>
        </a:graphic>
      </p:graphicFrame>
      <p:sp>
        <p:nvSpPr>
          <p:cNvPr id="7" name="Curved Right Arrow 6"/>
          <p:cNvSpPr/>
          <p:nvPr/>
        </p:nvSpPr>
        <p:spPr>
          <a:xfrm rot="20232985" flipV="1">
            <a:off x="887412" y="1676400"/>
            <a:ext cx="712788" cy="1447800"/>
          </a:xfrm>
          <a:prstGeom prst="curvedRightArrow">
            <a:avLst/>
          </a:prstGeom>
          <a:solidFill>
            <a:srgbClr val="DA32AA">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Right Arrow 10"/>
          <p:cNvSpPr/>
          <p:nvPr/>
        </p:nvSpPr>
        <p:spPr>
          <a:xfrm rot="20232985" flipV="1">
            <a:off x="2463688" y="1681732"/>
            <a:ext cx="712788" cy="1447800"/>
          </a:xfrm>
          <a:prstGeom prst="curvedRightArrow">
            <a:avLst/>
          </a:prstGeom>
          <a:solidFill>
            <a:srgbClr val="DA32AA">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Right Arrow 11"/>
          <p:cNvSpPr/>
          <p:nvPr/>
        </p:nvSpPr>
        <p:spPr>
          <a:xfrm rot="3545707" flipV="1">
            <a:off x="3705384" y="-318356"/>
            <a:ext cx="712788" cy="4245417"/>
          </a:xfrm>
          <a:prstGeom prst="curvedRightArrow">
            <a:avLst/>
          </a:prstGeom>
          <a:solidFill>
            <a:srgbClr val="DA32AA">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rot="20816047">
            <a:off x="629253" y="2772614"/>
            <a:ext cx="5344929" cy="1015663"/>
          </a:xfrm>
          <a:prstGeom prst="rect">
            <a:avLst/>
          </a:prstGeom>
          <a:noFill/>
        </p:spPr>
        <p:txBody>
          <a:bodyPr wrap="square" rtlCol="0">
            <a:spAutoFit/>
          </a:bodyPr>
          <a:lstStyle/>
          <a:p>
            <a:r>
              <a:rPr lang="en-US" sz="6000" dirty="0">
                <a:solidFill>
                  <a:srgbClr val="DA32AA"/>
                </a:solidFill>
                <a:latin typeface="+mj-lt"/>
              </a:rPr>
              <a:t>constants</a:t>
            </a:r>
          </a:p>
        </p:txBody>
      </p:sp>
      <p:sp>
        <p:nvSpPr>
          <p:cNvPr id="14" name="Curved Right Arrow 13"/>
          <p:cNvSpPr/>
          <p:nvPr/>
        </p:nvSpPr>
        <p:spPr>
          <a:xfrm rot="20232985" flipV="1">
            <a:off x="4991119" y="1509642"/>
            <a:ext cx="712788" cy="3263363"/>
          </a:xfrm>
          <a:prstGeom prst="curvedRigh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Right Arrow 14"/>
          <p:cNvSpPr/>
          <p:nvPr/>
        </p:nvSpPr>
        <p:spPr>
          <a:xfrm rot="20232985" flipV="1">
            <a:off x="6044406" y="1743575"/>
            <a:ext cx="712788" cy="3263363"/>
          </a:xfrm>
          <a:prstGeom prst="curvedRigh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rved Right Arrow 15"/>
          <p:cNvSpPr/>
          <p:nvPr/>
        </p:nvSpPr>
        <p:spPr>
          <a:xfrm rot="20232985" flipV="1">
            <a:off x="7141348" y="1534701"/>
            <a:ext cx="712788" cy="3263363"/>
          </a:xfrm>
          <a:prstGeom prst="curvedRigh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rot="20816047">
            <a:off x="4987159" y="4556740"/>
            <a:ext cx="4395148" cy="1015663"/>
          </a:xfrm>
          <a:prstGeom prst="rect">
            <a:avLst/>
          </a:prstGeom>
          <a:noFill/>
        </p:spPr>
        <p:txBody>
          <a:bodyPr wrap="square" rtlCol="0">
            <a:spAutoFit/>
          </a:bodyPr>
          <a:lstStyle/>
          <a:p>
            <a:r>
              <a:rPr lang="en-US" sz="6000" dirty="0">
                <a:solidFill>
                  <a:srgbClr val="00B050"/>
                </a:solidFill>
                <a:latin typeface="+mj-lt"/>
              </a:rPr>
              <a:t>vary in time</a:t>
            </a:r>
          </a:p>
        </p:txBody>
      </p:sp>
      <p:sp>
        <p:nvSpPr>
          <p:cNvPr id="18" name="TextBox 17"/>
          <p:cNvSpPr txBox="1"/>
          <p:nvPr/>
        </p:nvSpPr>
        <p:spPr>
          <a:xfrm>
            <a:off x="228600" y="5142312"/>
            <a:ext cx="4929246" cy="1200329"/>
          </a:xfrm>
          <a:prstGeom prst="rect">
            <a:avLst/>
          </a:prstGeom>
          <a:noFill/>
        </p:spPr>
        <p:txBody>
          <a:bodyPr wrap="square" rtlCol="0">
            <a:spAutoFit/>
          </a:bodyPr>
          <a:lstStyle/>
          <a:p>
            <a:r>
              <a:rPr lang="en-US" sz="2400" dirty="0">
                <a:latin typeface="+mj-lt"/>
              </a:rPr>
              <a:t>For scattering analysis only need to know trajectory </a:t>
            </a:r>
            <a:r>
              <a:rPr lang="en-US" sz="2400" b="1" dirty="0">
                <a:solidFill>
                  <a:srgbClr val="FF0000"/>
                </a:solidFill>
                <a:latin typeface="+mj-lt"/>
              </a:rPr>
              <a:t>before</a:t>
            </a:r>
            <a:r>
              <a:rPr lang="en-US" sz="2400" dirty="0">
                <a:latin typeface="+mj-lt"/>
              </a:rPr>
              <a:t> and </a:t>
            </a:r>
            <a:r>
              <a:rPr lang="en-US" sz="2400" b="1" dirty="0">
                <a:solidFill>
                  <a:srgbClr val="FF0000"/>
                </a:solidFill>
                <a:latin typeface="+mj-lt"/>
              </a:rPr>
              <a:t>after</a:t>
            </a:r>
          </a:p>
          <a:p>
            <a:r>
              <a:rPr lang="en-US" sz="2400" dirty="0">
                <a:latin typeface="+mj-lt"/>
              </a:rPr>
              <a:t>the collision.</a:t>
            </a:r>
          </a:p>
        </p:txBody>
      </p:sp>
    </p:spTree>
    <p:extLst>
      <p:ext uri="{BB962C8B-B14F-4D97-AF65-F5344CB8AC3E}">
        <p14:creationId xmlns:p14="http://schemas.microsoft.com/office/powerpoint/2010/main" val="182038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p:bldP spid="14" grpId="0" animBg="1"/>
      <p:bldP spid="15" grpId="0" animBg="1"/>
      <p:bldP spid="16" grpId="0" animBg="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4455695" y="1942639"/>
            <a:ext cx="3581400" cy="2849940"/>
          </a:xfrm>
          <a:prstGeom prst="ellipse">
            <a:avLst/>
          </a:prstGeom>
          <a:solidFill>
            <a:schemeClr val="accent2">
              <a:lumMod val="60000"/>
              <a:lumOff val="40000"/>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8/27/2021</a:t>
            </a:r>
          </a:p>
        </p:txBody>
      </p:sp>
      <p:sp>
        <p:nvSpPr>
          <p:cNvPr id="3" name="Footer Placeholder 2"/>
          <p:cNvSpPr>
            <a:spLocks noGrp="1"/>
          </p:cNvSpPr>
          <p:nvPr>
            <p:ph type="ftr" sz="quarter" idx="11"/>
          </p:nvPr>
        </p:nvSpPr>
        <p:spPr/>
        <p:txBody>
          <a:bodyPr/>
          <a:lstStyle/>
          <a:p>
            <a:r>
              <a:rPr lang="en-US"/>
              <a:t>PHY 711  Fall 2021 --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a:p>
        </p:txBody>
      </p:sp>
      <p:sp>
        <p:nvSpPr>
          <p:cNvPr id="5" name="TextBox 4"/>
          <p:cNvSpPr txBox="1"/>
          <p:nvPr/>
        </p:nvSpPr>
        <p:spPr>
          <a:xfrm>
            <a:off x="609600" y="381000"/>
            <a:ext cx="8382000" cy="1569660"/>
          </a:xfrm>
          <a:prstGeom prst="rect">
            <a:avLst/>
          </a:prstGeom>
          <a:noFill/>
        </p:spPr>
        <p:txBody>
          <a:bodyPr wrap="square" rtlCol="0">
            <a:spAutoFit/>
          </a:bodyPr>
          <a:lstStyle/>
          <a:p>
            <a:r>
              <a:rPr lang="en-US" sz="2400" dirty="0">
                <a:latin typeface="+mj-lt"/>
              </a:rPr>
              <a:t>Note:   The following analysis will be carried out in the center of mass frame of reference.</a:t>
            </a:r>
          </a:p>
          <a:p>
            <a:endParaRPr lang="en-US" sz="2400" dirty="0">
              <a:latin typeface="+mj-lt"/>
            </a:endParaRPr>
          </a:p>
          <a:p>
            <a:r>
              <a:rPr lang="en-US" sz="2400" dirty="0">
                <a:latin typeface="+mj-lt"/>
              </a:rPr>
              <a:t>In laboratory frame:                   In center-of-mass frame:</a:t>
            </a:r>
          </a:p>
        </p:txBody>
      </p:sp>
      <p:sp>
        <p:nvSpPr>
          <p:cNvPr id="6" name="Oval 5"/>
          <p:cNvSpPr/>
          <p:nvPr/>
        </p:nvSpPr>
        <p:spPr>
          <a:xfrm>
            <a:off x="1066800" y="2438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1219200" y="2514600"/>
            <a:ext cx="914400" cy="0"/>
          </a:xfrm>
          <a:prstGeom prst="straightConnector1">
            <a:avLst/>
          </a:prstGeom>
          <a:ln w="63500">
            <a:solidFill>
              <a:srgbClr val="DA32AA"/>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43000" y="2057400"/>
            <a:ext cx="685800" cy="461665"/>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sp>
        <p:nvSpPr>
          <p:cNvPr id="10" name="Oval 9"/>
          <p:cNvSpPr/>
          <p:nvPr/>
        </p:nvSpPr>
        <p:spPr>
          <a:xfrm>
            <a:off x="2590800" y="3200400"/>
            <a:ext cx="2286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200" y="2743200"/>
            <a:ext cx="647700" cy="457200"/>
          </a:xfrm>
          <a:prstGeom prst="rect">
            <a:avLst/>
          </a:prstGeom>
          <a:noFill/>
        </p:spPr>
        <p:txBody>
          <a:bodyPr wrap="square" rtlCol="0">
            <a:spAutoFit/>
          </a:bodyPr>
          <a:lstStyle/>
          <a:p>
            <a:r>
              <a:rPr lang="en-US" sz="2400" b="1" i="1" dirty="0">
                <a:solidFill>
                  <a:srgbClr val="FF0000"/>
                </a:solidFill>
                <a:latin typeface="+mj-lt"/>
              </a:rPr>
              <a:t>m</a:t>
            </a:r>
            <a:r>
              <a:rPr lang="en-US" sz="2400" b="1" i="1" baseline="-25000" dirty="0">
                <a:solidFill>
                  <a:srgbClr val="FF0000"/>
                </a:solidFill>
                <a:latin typeface="+mj-lt"/>
              </a:rPr>
              <a:t>1</a:t>
            </a:r>
            <a:endParaRPr lang="en-US" sz="2400" b="1" i="1" dirty="0">
              <a:solidFill>
                <a:srgbClr val="FF0000"/>
              </a:solidFill>
              <a:latin typeface="+mj-lt"/>
            </a:endParaRPr>
          </a:p>
        </p:txBody>
      </p:sp>
      <p:sp>
        <p:nvSpPr>
          <p:cNvPr id="12" name="TextBox 11"/>
          <p:cNvSpPr txBox="1"/>
          <p:nvPr/>
        </p:nvSpPr>
        <p:spPr>
          <a:xfrm>
            <a:off x="2552700" y="3657600"/>
            <a:ext cx="1181100" cy="461665"/>
          </a:xfrm>
          <a:prstGeom prst="rect">
            <a:avLst/>
          </a:prstGeom>
          <a:noFill/>
        </p:spPr>
        <p:txBody>
          <a:bodyPr wrap="square" rtlCol="0">
            <a:spAutoFit/>
          </a:bodyPr>
          <a:lstStyle/>
          <a:p>
            <a:r>
              <a:rPr lang="en-US" sz="2400" b="1" i="1" dirty="0" err="1">
                <a:latin typeface="+mj-lt"/>
              </a:rPr>
              <a:t>m</a:t>
            </a:r>
            <a:r>
              <a:rPr lang="en-US" sz="2400" b="1" i="1" baseline="-25000" dirty="0" err="1">
                <a:latin typeface="+mj-lt"/>
              </a:rPr>
              <a:t>target</a:t>
            </a:r>
            <a:endParaRPr lang="en-US" sz="2400" b="1" i="1" dirty="0">
              <a:latin typeface="+mj-lt"/>
            </a:endParaRPr>
          </a:p>
        </p:txBody>
      </p:sp>
      <p:sp>
        <p:nvSpPr>
          <p:cNvPr id="13" name="Oval 12"/>
          <p:cNvSpPr/>
          <p:nvPr/>
        </p:nvSpPr>
        <p:spPr>
          <a:xfrm>
            <a:off x="5334000" y="2357735"/>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5486400" y="2433935"/>
            <a:ext cx="457200" cy="0"/>
          </a:xfrm>
          <a:prstGeom prst="straightConnector1">
            <a:avLst/>
          </a:prstGeom>
          <a:ln w="63500">
            <a:solidFill>
              <a:srgbClr val="DA32AA"/>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410200" y="1976735"/>
            <a:ext cx="685800" cy="461665"/>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sp>
        <p:nvSpPr>
          <p:cNvPr id="16" name="Oval 15"/>
          <p:cNvSpPr/>
          <p:nvPr/>
        </p:nvSpPr>
        <p:spPr>
          <a:xfrm>
            <a:off x="6858000" y="3119735"/>
            <a:ext cx="2286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105400" y="2286000"/>
            <a:ext cx="647700" cy="457200"/>
          </a:xfrm>
          <a:prstGeom prst="rect">
            <a:avLst/>
          </a:prstGeom>
          <a:noFill/>
        </p:spPr>
        <p:txBody>
          <a:bodyPr wrap="square" rtlCol="0">
            <a:spAutoFit/>
          </a:bodyPr>
          <a:lstStyle/>
          <a:p>
            <a:r>
              <a:rPr lang="en-US" sz="2400" b="1" i="1" dirty="0">
                <a:solidFill>
                  <a:srgbClr val="FF0000"/>
                </a:solidFill>
                <a:latin typeface="Symbol" pitchFamily="18" charset="2"/>
              </a:rPr>
              <a:t>m</a:t>
            </a:r>
          </a:p>
        </p:txBody>
      </p:sp>
      <p:sp>
        <p:nvSpPr>
          <p:cNvPr id="18" name="TextBox 17"/>
          <p:cNvSpPr txBox="1"/>
          <p:nvPr/>
        </p:nvSpPr>
        <p:spPr>
          <a:xfrm>
            <a:off x="6819900" y="3249623"/>
            <a:ext cx="1181100" cy="461665"/>
          </a:xfrm>
          <a:prstGeom prst="rect">
            <a:avLst/>
          </a:prstGeom>
          <a:noFill/>
        </p:spPr>
        <p:txBody>
          <a:bodyPr wrap="square" rtlCol="0">
            <a:spAutoFit/>
          </a:bodyPr>
          <a:lstStyle/>
          <a:p>
            <a:r>
              <a:rPr lang="en-US" sz="2400" b="1" i="1" dirty="0">
                <a:latin typeface="+mj-lt"/>
              </a:rPr>
              <a:t>origin</a:t>
            </a:r>
          </a:p>
        </p:txBody>
      </p:sp>
      <p:cxnSp>
        <p:nvCxnSpPr>
          <p:cNvPr id="21" name="Straight Arrow Connector 20"/>
          <p:cNvCxnSpPr/>
          <p:nvPr/>
        </p:nvCxnSpPr>
        <p:spPr>
          <a:xfrm>
            <a:off x="8001000" y="3200400"/>
            <a:ext cx="609600" cy="0"/>
          </a:xfrm>
          <a:prstGeom prst="straightConnector1">
            <a:avLst/>
          </a:prstGeom>
          <a:ln w="635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121316" y="3117502"/>
            <a:ext cx="685800" cy="461665"/>
          </a:xfrm>
          <a:prstGeom prst="rect">
            <a:avLst/>
          </a:prstGeom>
          <a:noFill/>
        </p:spPr>
        <p:txBody>
          <a:bodyPr wrap="square" rtlCol="0">
            <a:spAutoFit/>
          </a:bodyPr>
          <a:lstStyle/>
          <a:p>
            <a:r>
              <a:rPr lang="en-US" sz="2400" dirty="0" err="1">
                <a:latin typeface="+mj-lt"/>
              </a:rPr>
              <a:t>v</a:t>
            </a:r>
            <a:r>
              <a:rPr lang="en-US" sz="2400" baseline="-25000" dirty="0" err="1">
                <a:latin typeface="+mj-lt"/>
              </a:rPr>
              <a:t>CM</a:t>
            </a:r>
            <a:endParaRPr lang="en-US" sz="2400" dirty="0">
              <a:latin typeface="+mj-lt"/>
            </a:endParaRPr>
          </a:p>
        </p:txBody>
      </p:sp>
      <p:cxnSp>
        <p:nvCxnSpPr>
          <p:cNvPr id="25" name="Straight Arrow Connector 24"/>
          <p:cNvCxnSpPr/>
          <p:nvPr/>
        </p:nvCxnSpPr>
        <p:spPr>
          <a:xfrm flipH="1" flipV="1">
            <a:off x="5386136" y="2486071"/>
            <a:ext cx="1562100" cy="690265"/>
          </a:xfrm>
          <a:prstGeom prst="straightConnector1">
            <a:avLst/>
          </a:prstGeom>
          <a:ln w="635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905500" y="2743200"/>
            <a:ext cx="647700" cy="457200"/>
          </a:xfrm>
          <a:prstGeom prst="rect">
            <a:avLst/>
          </a:prstGeom>
          <a:noFill/>
        </p:spPr>
        <p:txBody>
          <a:bodyPr wrap="square" rtlCol="0">
            <a:spAutoFit/>
          </a:bodyPr>
          <a:lstStyle/>
          <a:p>
            <a:r>
              <a:rPr lang="en-US" sz="2400" b="1" i="1" dirty="0">
                <a:latin typeface="+mj-lt"/>
              </a:rPr>
              <a:t>r</a:t>
            </a:r>
          </a:p>
        </p:txBody>
      </p:sp>
      <p:sp>
        <p:nvSpPr>
          <p:cNvPr id="7" name="TextBox 6"/>
          <p:cNvSpPr txBox="1"/>
          <p:nvPr/>
        </p:nvSpPr>
        <p:spPr>
          <a:xfrm>
            <a:off x="193769" y="4762626"/>
            <a:ext cx="5973417" cy="1569660"/>
          </a:xfrm>
          <a:prstGeom prst="rect">
            <a:avLst/>
          </a:prstGeom>
          <a:noFill/>
        </p:spPr>
        <p:txBody>
          <a:bodyPr wrap="square" rtlCol="0">
            <a:spAutoFit/>
          </a:bodyPr>
          <a:lstStyle/>
          <a:p>
            <a:r>
              <a:rPr lang="en-US" sz="2400" dirty="0">
                <a:latin typeface="+mj-lt"/>
              </a:rPr>
              <a:t>Also note:   We are assuming that the interaction between particle and target </a:t>
            </a:r>
            <a:r>
              <a:rPr lang="en-US" sz="2400" i="1" dirty="0">
                <a:latin typeface="+mj-lt"/>
              </a:rPr>
              <a:t>V(r)</a:t>
            </a:r>
            <a:r>
              <a:rPr lang="en-US" sz="2400" dirty="0">
                <a:latin typeface="+mj-lt"/>
              </a:rPr>
              <a:t> conserves energy and angular momentum.</a:t>
            </a:r>
          </a:p>
        </p:txBody>
      </p:sp>
      <p:graphicFrame>
        <p:nvGraphicFramePr>
          <p:cNvPr id="19" name="Object 18"/>
          <p:cNvGraphicFramePr>
            <a:graphicFrameLocks noChangeAspect="1"/>
          </p:cNvGraphicFramePr>
          <p:nvPr>
            <p:extLst>
              <p:ext uri="{D42A27DB-BD31-4B8C-83A1-F6EECF244321}">
                <p14:modId xmlns:p14="http://schemas.microsoft.com/office/powerpoint/2010/main" val="106137497"/>
              </p:ext>
            </p:extLst>
          </p:nvPr>
        </p:nvGraphicFramePr>
        <p:xfrm>
          <a:off x="6553200" y="4897353"/>
          <a:ext cx="1879600" cy="1473200"/>
        </p:xfrm>
        <a:graphic>
          <a:graphicData uri="http://schemas.openxmlformats.org/presentationml/2006/ole">
            <mc:AlternateContent xmlns:mc="http://schemas.openxmlformats.org/markup-compatibility/2006">
              <mc:Choice xmlns:v="urn:schemas-microsoft-com:vml" Requires="v">
                <p:oleObj spid="_x0000_s4249" name="数式" r:id="rId4" imgW="939600" imgH="736560" progId="Equation.3">
                  <p:embed/>
                </p:oleObj>
              </mc:Choice>
              <mc:Fallback>
                <p:oleObj name="数式" r:id="rId4" imgW="939600" imgH="736560" progId="Equation.3">
                  <p:embed/>
                  <p:pic>
                    <p:nvPicPr>
                      <p:cNvPr id="0" name=""/>
                      <p:cNvPicPr>
                        <a:picLocks noChangeAspect="1" noChangeArrowheads="1"/>
                      </p:cNvPicPr>
                      <p:nvPr/>
                    </p:nvPicPr>
                    <p:blipFill>
                      <a:blip r:embed="rId5"/>
                      <a:srcRect/>
                      <a:stretch>
                        <a:fillRect/>
                      </a:stretch>
                    </p:blipFill>
                    <p:spPr bwMode="auto">
                      <a:xfrm>
                        <a:off x="6553200" y="4897353"/>
                        <a:ext cx="18796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62109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BC3C0F-238A-4964-94A1-8101E7C0BBE7}"/>
              </a:ext>
            </a:extLst>
          </p:cNvPr>
          <p:cNvSpPr>
            <a:spLocks noGrp="1"/>
          </p:cNvSpPr>
          <p:nvPr>
            <p:ph type="dt" sz="half" idx="10"/>
          </p:nvPr>
        </p:nvSpPr>
        <p:spPr/>
        <p:txBody>
          <a:bodyPr/>
          <a:lstStyle/>
          <a:p>
            <a:r>
              <a:rPr lang="en-US"/>
              <a:t>8/27/2021</a:t>
            </a:r>
          </a:p>
        </p:txBody>
      </p:sp>
      <p:sp>
        <p:nvSpPr>
          <p:cNvPr id="3" name="Footer Placeholder 2">
            <a:extLst>
              <a:ext uri="{FF2B5EF4-FFF2-40B4-BE49-F238E27FC236}">
                <a16:creationId xmlns:a16="http://schemas.microsoft.com/office/drawing/2014/main" id="{EA19E6B5-1589-46BC-B917-6E4DD50B4D71}"/>
              </a:ext>
            </a:extLst>
          </p:cNvPr>
          <p:cNvSpPr>
            <a:spLocks noGrp="1"/>
          </p:cNvSpPr>
          <p:nvPr>
            <p:ph type="ftr" sz="quarter" idx="11"/>
          </p:nvPr>
        </p:nvSpPr>
        <p:spPr/>
        <p:txBody>
          <a:bodyPr/>
          <a:lstStyle/>
          <a:p>
            <a:r>
              <a:rPr lang="en-US"/>
              <a:t>PHY 711  Fall 2021 -- Lecture 3</a:t>
            </a:r>
          </a:p>
        </p:txBody>
      </p:sp>
      <p:sp>
        <p:nvSpPr>
          <p:cNvPr id="4" name="Slide Number Placeholder 3">
            <a:extLst>
              <a:ext uri="{FF2B5EF4-FFF2-40B4-BE49-F238E27FC236}">
                <a16:creationId xmlns:a16="http://schemas.microsoft.com/office/drawing/2014/main" id="{E08C1822-D62F-44CE-862D-D84B693523CB}"/>
              </a:ext>
            </a:extLst>
          </p:cNvPr>
          <p:cNvSpPr>
            <a:spLocks noGrp="1"/>
          </p:cNvSpPr>
          <p:nvPr>
            <p:ph type="sldNum" sz="quarter" idx="12"/>
          </p:nvPr>
        </p:nvSpPr>
        <p:spPr/>
        <p:txBody>
          <a:bodyPr/>
          <a:lstStyle/>
          <a:p>
            <a:fld id="{CE368B07-CEBF-4C80-90AF-53B34FA04CF3}" type="slidenum">
              <a:rPr lang="en-US" smtClean="0"/>
              <a:t>19</a:t>
            </a:fld>
            <a:endParaRPr lang="en-US"/>
          </a:p>
        </p:txBody>
      </p:sp>
      <p:sp>
        <p:nvSpPr>
          <p:cNvPr id="5" name="TextBox 4">
            <a:extLst>
              <a:ext uri="{FF2B5EF4-FFF2-40B4-BE49-F238E27FC236}">
                <a16:creationId xmlns:a16="http://schemas.microsoft.com/office/drawing/2014/main" id="{1CEE342C-B06A-4364-A0B1-8ABEFF9B4B00}"/>
              </a:ext>
            </a:extLst>
          </p:cNvPr>
          <p:cNvSpPr txBox="1"/>
          <p:nvPr/>
        </p:nvSpPr>
        <p:spPr>
          <a:xfrm>
            <a:off x="457200" y="768577"/>
            <a:ext cx="7620000" cy="1200329"/>
          </a:xfrm>
          <a:prstGeom prst="rect">
            <a:avLst/>
          </a:prstGeom>
          <a:noFill/>
        </p:spPr>
        <p:txBody>
          <a:bodyPr wrap="square" rtlCol="0">
            <a:spAutoFit/>
          </a:bodyPr>
          <a:lstStyle/>
          <a:p>
            <a:r>
              <a:rPr lang="en-US" sz="2400" dirty="0">
                <a:latin typeface="+mj-lt"/>
              </a:rPr>
              <a:t>Typically, the laboratory frame is where the data is taken, but the center of mass frame is where the analysis is most straightforward.</a:t>
            </a:r>
          </a:p>
        </p:txBody>
      </p:sp>
      <p:graphicFrame>
        <p:nvGraphicFramePr>
          <p:cNvPr id="6" name="Object 5">
            <a:extLst>
              <a:ext uri="{FF2B5EF4-FFF2-40B4-BE49-F238E27FC236}">
                <a16:creationId xmlns:a16="http://schemas.microsoft.com/office/drawing/2014/main" id="{8F66A05F-E125-48C8-863D-4745C29C14EF}"/>
              </a:ext>
            </a:extLst>
          </p:cNvPr>
          <p:cNvGraphicFramePr>
            <a:graphicFrameLocks noChangeAspect="1"/>
          </p:cNvGraphicFramePr>
          <p:nvPr>
            <p:extLst>
              <p:ext uri="{D42A27DB-BD31-4B8C-83A1-F6EECF244321}">
                <p14:modId xmlns:p14="http://schemas.microsoft.com/office/powerpoint/2010/main" val="1156111217"/>
              </p:ext>
            </p:extLst>
          </p:nvPr>
        </p:nvGraphicFramePr>
        <p:xfrm>
          <a:off x="685800" y="2945377"/>
          <a:ext cx="6465888" cy="1609725"/>
        </p:xfrm>
        <a:graphic>
          <a:graphicData uri="http://schemas.openxmlformats.org/presentationml/2006/ole">
            <mc:AlternateContent xmlns:mc="http://schemas.openxmlformats.org/markup-compatibility/2006">
              <mc:Choice xmlns:v="urn:schemas-microsoft-com:vml" Requires="v">
                <p:oleObj spid="_x0000_s59407" name="Equation" r:id="rId3" imgW="2654280" imgH="660240" progId="Equation.DSMT4">
                  <p:embed/>
                </p:oleObj>
              </mc:Choice>
              <mc:Fallback>
                <p:oleObj name="Equation" r:id="rId3" imgW="2654280" imgH="660240" progId="Equation.DSMT4">
                  <p:embed/>
                  <p:pic>
                    <p:nvPicPr>
                      <p:cNvPr id="10" name="Object 9"/>
                      <p:cNvPicPr/>
                      <p:nvPr/>
                    </p:nvPicPr>
                    <p:blipFill>
                      <a:blip r:embed="rId4"/>
                      <a:stretch>
                        <a:fillRect/>
                      </a:stretch>
                    </p:blipFill>
                    <p:spPr>
                      <a:xfrm>
                        <a:off x="685800" y="2945377"/>
                        <a:ext cx="6465888" cy="1609725"/>
                      </a:xfrm>
                      <a:prstGeom prst="rect">
                        <a:avLst/>
                      </a:prstGeom>
                    </p:spPr>
                  </p:pic>
                </p:oleObj>
              </mc:Fallback>
            </mc:AlternateContent>
          </a:graphicData>
        </a:graphic>
      </p:graphicFrame>
      <p:sp>
        <p:nvSpPr>
          <p:cNvPr id="7" name="Arrow: Up 6">
            <a:extLst>
              <a:ext uri="{FF2B5EF4-FFF2-40B4-BE49-F238E27FC236}">
                <a16:creationId xmlns:a16="http://schemas.microsoft.com/office/drawing/2014/main" id="{E0B6EAF3-D00E-46B3-AEAA-55DEA07F87F9}"/>
              </a:ext>
            </a:extLst>
          </p:cNvPr>
          <p:cNvSpPr/>
          <p:nvPr/>
        </p:nvSpPr>
        <p:spPr>
          <a:xfrm>
            <a:off x="2133600" y="4800600"/>
            <a:ext cx="533400" cy="3651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799195BB-DFAD-4837-BFBB-A13A1565AEC4}"/>
              </a:ext>
            </a:extLst>
          </p:cNvPr>
          <p:cNvSpPr/>
          <p:nvPr/>
        </p:nvSpPr>
        <p:spPr>
          <a:xfrm>
            <a:off x="5029200" y="4800600"/>
            <a:ext cx="533400" cy="3651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90225EF-75FF-4F83-A976-CB84F1439BE5}"/>
              </a:ext>
            </a:extLst>
          </p:cNvPr>
          <p:cNvSpPr txBox="1"/>
          <p:nvPr/>
        </p:nvSpPr>
        <p:spPr>
          <a:xfrm>
            <a:off x="1752600" y="5226050"/>
            <a:ext cx="2209800" cy="457200"/>
          </a:xfrm>
          <a:prstGeom prst="rect">
            <a:avLst/>
          </a:prstGeom>
          <a:noFill/>
        </p:spPr>
        <p:txBody>
          <a:bodyPr wrap="square" rtlCol="0">
            <a:spAutoFit/>
          </a:bodyPr>
          <a:lstStyle/>
          <a:p>
            <a:r>
              <a:rPr lang="en-US" sz="2400" dirty="0">
                <a:latin typeface="+mj-lt"/>
              </a:rPr>
              <a:t>constant</a:t>
            </a:r>
          </a:p>
        </p:txBody>
      </p:sp>
      <p:sp>
        <p:nvSpPr>
          <p:cNvPr id="10" name="TextBox 9">
            <a:extLst>
              <a:ext uri="{FF2B5EF4-FFF2-40B4-BE49-F238E27FC236}">
                <a16:creationId xmlns:a16="http://schemas.microsoft.com/office/drawing/2014/main" id="{99457E8B-0A3C-4269-9627-D4F68FB358A0}"/>
              </a:ext>
            </a:extLst>
          </p:cNvPr>
          <p:cNvSpPr txBox="1"/>
          <p:nvPr/>
        </p:nvSpPr>
        <p:spPr>
          <a:xfrm>
            <a:off x="4343400" y="5181600"/>
            <a:ext cx="4495800" cy="830997"/>
          </a:xfrm>
          <a:prstGeom prst="rect">
            <a:avLst/>
          </a:prstGeom>
          <a:noFill/>
        </p:spPr>
        <p:txBody>
          <a:bodyPr wrap="square" rtlCol="0">
            <a:spAutoFit/>
          </a:bodyPr>
          <a:lstStyle/>
          <a:p>
            <a:r>
              <a:rPr lang="en-US" sz="2400" dirty="0">
                <a:latin typeface="+mj-lt"/>
              </a:rPr>
              <a:t>relative coordinate system; visualize as “in” </a:t>
            </a:r>
            <a:r>
              <a:rPr lang="en-US" sz="2400">
                <a:latin typeface="+mj-lt"/>
              </a:rPr>
              <a:t>CM frame</a:t>
            </a:r>
            <a:endParaRPr lang="en-US" sz="2400" dirty="0">
              <a:latin typeface="+mj-lt"/>
            </a:endParaRPr>
          </a:p>
        </p:txBody>
      </p:sp>
    </p:spTree>
    <p:extLst>
      <p:ext uri="{BB962C8B-B14F-4D97-AF65-F5344CB8AC3E}">
        <p14:creationId xmlns:p14="http://schemas.microsoft.com/office/powerpoint/2010/main" val="1169140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887F1A-38F7-4A74-A191-8763041254C1}"/>
              </a:ext>
            </a:extLst>
          </p:cNvPr>
          <p:cNvSpPr>
            <a:spLocks noGrp="1"/>
          </p:cNvSpPr>
          <p:nvPr>
            <p:ph type="dt" sz="half" idx="10"/>
          </p:nvPr>
        </p:nvSpPr>
        <p:spPr/>
        <p:txBody>
          <a:bodyPr/>
          <a:lstStyle/>
          <a:p>
            <a:r>
              <a:rPr lang="en-US"/>
              <a:t>8/27/2021</a:t>
            </a:r>
          </a:p>
        </p:txBody>
      </p:sp>
      <p:sp>
        <p:nvSpPr>
          <p:cNvPr id="3" name="Footer Placeholder 2">
            <a:extLst>
              <a:ext uri="{FF2B5EF4-FFF2-40B4-BE49-F238E27FC236}">
                <a16:creationId xmlns:a16="http://schemas.microsoft.com/office/drawing/2014/main" id="{B99F6433-5ECD-4655-9329-78EDB7763ABF}"/>
              </a:ext>
            </a:extLst>
          </p:cNvPr>
          <p:cNvSpPr>
            <a:spLocks noGrp="1"/>
          </p:cNvSpPr>
          <p:nvPr>
            <p:ph type="ftr" sz="quarter" idx="11"/>
          </p:nvPr>
        </p:nvSpPr>
        <p:spPr/>
        <p:txBody>
          <a:bodyPr/>
          <a:lstStyle/>
          <a:p>
            <a:r>
              <a:rPr lang="en-US"/>
              <a:t>PHY 711  Fall 2021 -- Lecture 3</a:t>
            </a:r>
          </a:p>
        </p:txBody>
      </p:sp>
      <p:sp>
        <p:nvSpPr>
          <p:cNvPr id="4" name="Slide Number Placeholder 3">
            <a:extLst>
              <a:ext uri="{FF2B5EF4-FFF2-40B4-BE49-F238E27FC236}">
                <a16:creationId xmlns:a16="http://schemas.microsoft.com/office/drawing/2014/main" id="{A29F2451-20AB-45CD-BA5C-02556B66770F}"/>
              </a:ext>
            </a:extLst>
          </p:cNvPr>
          <p:cNvSpPr>
            <a:spLocks noGrp="1"/>
          </p:cNvSpPr>
          <p:nvPr>
            <p:ph type="sldNum" sz="quarter" idx="12"/>
          </p:nvPr>
        </p:nvSpPr>
        <p:spPr/>
        <p:txBody>
          <a:bodyPr/>
          <a:lstStyle/>
          <a:p>
            <a:fld id="{CE368B07-CEBF-4C80-90AF-53B34FA04CF3}" type="slidenum">
              <a:rPr lang="en-US" smtClean="0"/>
              <a:t>2</a:t>
            </a:fld>
            <a:endParaRPr lang="en-US"/>
          </a:p>
        </p:txBody>
      </p:sp>
      <p:sp>
        <p:nvSpPr>
          <p:cNvPr id="5" name="TextBox 4">
            <a:extLst>
              <a:ext uri="{FF2B5EF4-FFF2-40B4-BE49-F238E27FC236}">
                <a16:creationId xmlns:a16="http://schemas.microsoft.com/office/drawing/2014/main" id="{E30C13DB-CFED-48AC-B64D-AFCE58C0FF96}"/>
              </a:ext>
            </a:extLst>
          </p:cNvPr>
          <p:cNvSpPr txBox="1"/>
          <p:nvPr/>
        </p:nvSpPr>
        <p:spPr>
          <a:xfrm>
            <a:off x="304800" y="0"/>
            <a:ext cx="8534400" cy="1477328"/>
          </a:xfrm>
          <a:prstGeom prst="rect">
            <a:avLst/>
          </a:prstGeom>
          <a:noFill/>
        </p:spPr>
        <p:txBody>
          <a:bodyPr wrap="square" rtlCol="0">
            <a:spAutoFit/>
          </a:bodyPr>
          <a:lstStyle/>
          <a:p>
            <a:r>
              <a:rPr lang="en-US" sz="2400" dirty="0">
                <a:latin typeface="+mj-lt"/>
              </a:rPr>
              <a:t>Your questions – </a:t>
            </a:r>
          </a:p>
          <a:p>
            <a:br>
              <a:rPr lang="en-US" sz="2400" dirty="0"/>
            </a:br>
            <a:r>
              <a:rPr lang="en-US" sz="2400" dirty="0"/>
              <a:t> </a:t>
            </a:r>
          </a:p>
          <a:p>
            <a:pPr marL="342900" indent="-342900">
              <a:buFont typeface="+mj-lt"/>
              <a:buAutoNum type="arabicPeriod"/>
            </a:pPr>
            <a:endParaRPr lang="en-US" dirty="0">
              <a:latin typeface="+mj-lt"/>
            </a:endParaRPr>
          </a:p>
        </p:txBody>
      </p:sp>
    </p:spTree>
    <p:extLst>
      <p:ext uri="{BB962C8B-B14F-4D97-AF65-F5344CB8AC3E}">
        <p14:creationId xmlns:p14="http://schemas.microsoft.com/office/powerpoint/2010/main" val="3355893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ln>
            <a:noFill/>
          </a:ln>
        </p:spPr>
        <p:txBody>
          <a:bodyPr/>
          <a:lstStyle/>
          <a:p>
            <a:r>
              <a:rPr lang="en-US"/>
              <a:t>8/27/2021</a:t>
            </a:r>
            <a:endParaRPr lang="en-US" dirty="0"/>
          </a:p>
        </p:txBody>
      </p:sp>
      <p:sp>
        <p:nvSpPr>
          <p:cNvPr id="3" name="Footer Placeholder 2"/>
          <p:cNvSpPr>
            <a:spLocks noGrp="1"/>
          </p:cNvSpPr>
          <p:nvPr>
            <p:ph type="ftr" sz="quarter" idx="11"/>
          </p:nvPr>
        </p:nvSpPr>
        <p:spPr/>
        <p:txBody>
          <a:bodyPr/>
          <a:lstStyle/>
          <a:p>
            <a:r>
              <a:rPr lang="en-US"/>
              <a:t>PHY 711  Fall 2021 --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p:cNvSpPr txBox="1"/>
          <p:nvPr/>
        </p:nvSpPr>
        <p:spPr>
          <a:xfrm>
            <a:off x="304800" y="-76200"/>
            <a:ext cx="7467600" cy="1938992"/>
          </a:xfrm>
          <a:prstGeom prst="rect">
            <a:avLst/>
          </a:prstGeom>
          <a:noFill/>
        </p:spPr>
        <p:txBody>
          <a:bodyPr wrap="square" rtlCol="0">
            <a:spAutoFit/>
          </a:bodyPr>
          <a:lstStyle/>
          <a:p>
            <a:r>
              <a:rPr lang="en-US" sz="2400" dirty="0">
                <a:latin typeface="+mj-lt"/>
              </a:rPr>
              <a:t>It is often convenient to analyze the scattering cross section in the center of mass reference frame. </a:t>
            </a:r>
          </a:p>
          <a:p>
            <a:endParaRPr lang="en-US" sz="2400" dirty="0">
              <a:latin typeface="+mj-lt"/>
            </a:endParaRPr>
          </a:p>
          <a:p>
            <a:r>
              <a:rPr lang="en-US" sz="2400" dirty="0">
                <a:latin typeface="+mj-lt"/>
              </a:rPr>
              <a:t>Relationship between normal laboratory reference and center of mass: </a:t>
            </a:r>
          </a:p>
        </p:txBody>
      </p:sp>
      <p:sp>
        <p:nvSpPr>
          <p:cNvPr id="6" name="TextBox 5"/>
          <p:cNvSpPr txBox="1"/>
          <p:nvPr/>
        </p:nvSpPr>
        <p:spPr>
          <a:xfrm>
            <a:off x="533400" y="1905000"/>
            <a:ext cx="7391400" cy="830997"/>
          </a:xfrm>
          <a:prstGeom prst="rect">
            <a:avLst/>
          </a:prstGeom>
          <a:noFill/>
        </p:spPr>
        <p:txBody>
          <a:bodyPr wrap="square" rtlCol="0">
            <a:spAutoFit/>
          </a:bodyPr>
          <a:lstStyle/>
          <a:p>
            <a:r>
              <a:rPr lang="en-US" sz="2400" dirty="0">
                <a:latin typeface="+mj-lt"/>
              </a:rPr>
              <a:t>Laboratory reference frame:</a:t>
            </a:r>
          </a:p>
          <a:p>
            <a:r>
              <a:rPr lang="en-US" sz="2400" dirty="0">
                <a:latin typeface="+mj-lt"/>
              </a:rPr>
              <a:t>         Before                                          After   </a:t>
            </a:r>
          </a:p>
        </p:txBody>
      </p:sp>
      <p:sp>
        <p:nvSpPr>
          <p:cNvPr id="7" name="Oval 6"/>
          <p:cNvSpPr/>
          <p:nvPr/>
        </p:nvSpPr>
        <p:spPr>
          <a:xfrm>
            <a:off x="5334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1676400" y="3200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a:off x="621030" y="3268980"/>
            <a:ext cx="6858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5800" y="3195935"/>
            <a:ext cx="621030" cy="461665"/>
          </a:xfrm>
          <a:prstGeom prst="rect">
            <a:avLst/>
          </a:prstGeom>
          <a:noFill/>
        </p:spPr>
        <p:txBody>
          <a:bodyPr wrap="square" rtlCol="0">
            <a:spAutoFit/>
          </a:bodyPr>
          <a:lstStyle/>
          <a:p>
            <a:r>
              <a:rPr lang="en-US" sz="2400" dirty="0">
                <a:latin typeface="+mj-lt"/>
              </a:rPr>
              <a:t>u</a:t>
            </a:r>
            <a:r>
              <a:rPr lang="en-US" sz="2400" baseline="-25000" dirty="0">
                <a:latin typeface="+mj-lt"/>
              </a:rPr>
              <a:t>1</a:t>
            </a:r>
            <a:endParaRPr lang="en-US" sz="2400" dirty="0">
              <a:latin typeface="+mj-lt"/>
            </a:endParaRPr>
          </a:p>
        </p:txBody>
      </p:sp>
      <p:sp>
        <p:nvSpPr>
          <p:cNvPr id="12" name="TextBox 11"/>
          <p:cNvSpPr txBox="1"/>
          <p:nvPr/>
        </p:nvSpPr>
        <p:spPr>
          <a:xfrm>
            <a:off x="1588770" y="3272135"/>
            <a:ext cx="1078230" cy="461665"/>
          </a:xfrm>
          <a:prstGeom prst="rect">
            <a:avLst/>
          </a:prstGeom>
          <a:noFill/>
        </p:spPr>
        <p:txBody>
          <a:bodyPr wrap="square" rtlCol="0">
            <a:spAutoFit/>
          </a:bodyPr>
          <a:lstStyle/>
          <a:p>
            <a:r>
              <a:rPr lang="en-US" sz="2400" dirty="0">
                <a:latin typeface="+mj-lt"/>
              </a:rPr>
              <a:t>u</a:t>
            </a:r>
            <a:r>
              <a:rPr lang="en-US" sz="2400" baseline="-25000" dirty="0">
                <a:latin typeface="+mj-lt"/>
              </a:rPr>
              <a:t>2</a:t>
            </a:r>
            <a:r>
              <a:rPr lang="en-US" sz="2400" dirty="0">
                <a:latin typeface="+mj-lt"/>
              </a:rPr>
              <a:t>=0</a:t>
            </a:r>
          </a:p>
        </p:txBody>
      </p:sp>
      <p:grpSp>
        <p:nvGrpSpPr>
          <p:cNvPr id="17" name="Group 16"/>
          <p:cNvGrpSpPr/>
          <p:nvPr/>
        </p:nvGrpSpPr>
        <p:grpSpPr>
          <a:xfrm>
            <a:off x="4953000" y="3204752"/>
            <a:ext cx="906780" cy="452848"/>
            <a:chOff x="5554980" y="2969187"/>
            <a:chExt cx="906780" cy="452848"/>
          </a:xfrm>
        </p:grpSpPr>
        <p:cxnSp>
          <p:nvCxnSpPr>
            <p:cNvPr id="13" name="Straight Arrow Connector 12"/>
            <p:cNvCxnSpPr/>
            <p:nvPr/>
          </p:nvCxnSpPr>
          <p:spPr>
            <a:xfrm flipV="1">
              <a:off x="5554980" y="3041035"/>
              <a:ext cx="830580" cy="381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309360" y="296918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Oval 15"/>
          <p:cNvSpPr/>
          <p:nvPr/>
        </p:nvSpPr>
        <p:spPr>
          <a:xfrm>
            <a:off x="5334000" y="3962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p:cNvCxnSpPr>
            <a:endCxn id="16" idx="5"/>
          </p:cNvCxnSpPr>
          <p:nvPr/>
        </p:nvCxnSpPr>
        <p:spPr>
          <a:xfrm>
            <a:off x="4953000" y="3657600"/>
            <a:ext cx="511082" cy="43488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865370" y="3124200"/>
            <a:ext cx="621030" cy="461665"/>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sp>
        <p:nvSpPr>
          <p:cNvPr id="22" name="TextBox 21"/>
          <p:cNvSpPr txBox="1"/>
          <p:nvPr/>
        </p:nvSpPr>
        <p:spPr>
          <a:xfrm>
            <a:off x="4789170" y="3657600"/>
            <a:ext cx="1078230" cy="461665"/>
          </a:xfrm>
          <a:prstGeom prst="rect">
            <a:avLst/>
          </a:prstGeom>
          <a:noFill/>
        </p:spPr>
        <p:txBody>
          <a:bodyPr wrap="square" rtlCol="0">
            <a:spAutoFit/>
          </a:bodyPr>
          <a:lstStyle/>
          <a:p>
            <a:r>
              <a:rPr lang="en-US" sz="2400" dirty="0">
                <a:latin typeface="+mj-lt"/>
              </a:rPr>
              <a:t>v</a:t>
            </a:r>
            <a:r>
              <a:rPr lang="en-US" sz="2400" baseline="-25000" dirty="0">
                <a:latin typeface="+mj-lt"/>
              </a:rPr>
              <a:t>2</a:t>
            </a:r>
            <a:endParaRPr lang="en-US" sz="2400" dirty="0">
              <a:latin typeface="+mj-lt"/>
            </a:endParaRPr>
          </a:p>
        </p:txBody>
      </p:sp>
      <p:cxnSp>
        <p:nvCxnSpPr>
          <p:cNvPr id="24" name="Straight Connector 23"/>
          <p:cNvCxnSpPr/>
          <p:nvPr/>
        </p:nvCxnSpPr>
        <p:spPr>
          <a:xfrm>
            <a:off x="4114800" y="3657600"/>
            <a:ext cx="2209800"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222079" y="5392093"/>
            <a:ext cx="838200" cy="461665"/>
          </a:xfrm>
          <a:prstGeom prst="rect">
            <a:avLst/>
          </a:prstGeom>
          <a:noFill/>
        </p:spPr>
        <p:txBody>
          <a:bodyPr wrap="square" rtlCol="0">
            <a:spAutoFit/>
          </a:bodyPr>
          <a:lstStyle/>
          <a:p>
            <a:r>
              <a:rPr lang="en-US" sz="2400" dirty="0">
                <a:latin typeface="Symbol" pitchFamily="18" charset="2"/>
              </a:rPr>
              <a:t>y</a:t>
            </a:r>
          </a:p>
        </p:txBody>
      </p:sp>
      <p:sp>
        <p:nvSpPr>
          <p:cNvPr id="28" name="TextBox 27"/>
          <p:cNvSpPr txBox="1"/>
          <p:nvPr/>
        </p:nvSpPr>
        <p:spPr>
          <a:xfrm>
            <a:off x="5334000" y="3576935"/>
            <a:ext cx="838200" cy="461665"/>
          </a:xfrm>
          <a:prstGeom prst="rect">
            <a:avLst/>
          </a:prstGeom>
          <a:noFill/>
        </p:spPr>
        <p:txBody>
          <a:bodyPr wrap="square" rtlCol="0">
            <a:spAutoFit/>
          </a:bodyPr>
          <a:lstStyle/>
          <a:p>
            <a:r>
              <a:rPr lang="en-US" sz="2400" dirty="0">
                <a:latin typeface="Symbol" pitchFamily="18" charset="2"/>
              </a:rPr>
              <a:t>z</a:t>
            </a:r>
          </a:p>
        </p:txBody>
      </p:sp>
      <p:sp>
        <p:nvSpPr>
          <p:cNvPr id="29" name="TextBox 28"/>
          <p:cNvSpPr txBox="1"/>
          <p:nvPr/>
        </p:nvSpPr>
        <p:spPr>
          <a:xfrm>
            <a:off x="457200" y="2743200"/>
            <a:ext cx="621030" cy="461665"/>
          </a:xfrm>
          <a:prstGeom prst="rect">
            <a:avLst/>
          </a:prstGeom>
          <a:noFill/>
        </p:spPr>
        <p:txBody>
          <a:bodyPr wrap="square" rtlCol="0">
            <a:spAutoFit/>
          </a:bodyPr>
          <a:lstStyle/>
          <a:p>
            <a:r>
              <a:rPr lang="en-US" sz="2400" dirty="0">
                <a:solidFill>
                  <a:srgbClr val="0070C0"/>
                </a:solidFill>
                <a:latin typeface="+mj-lt"/>
              </a:rPr>
              <a:t>m</a:t>
            </a:r>
            <a:r>
              <a:rPr lang="en-US" sz="2400" baseline="-25000" dirty="0">
                <a:solidFill>
                  <a:srgbClr val="0070C0"/>
                </a:solidFill>
                <a:latin typeface="+mj-lt"/>
              </a:rPr>
              <a:t>1</a:t>
            </a:r>
            <a:endParaRPr lang="en-US" sz="2400" dirty="0">
              <a:solidFill>
                <a:srgbClr val="0070C0"/>
              </a:solidFill>
              <a:latin typeface="+mj-lt"/>
            </a:endParaRPr>
          </a:p>
        </p:txBody>
      </p:sp>
      <p:sp>
        <p:nvSpPr>
          <p:cNvPr id="30" name="TextBox 29"/>
          <p:cNvSpPr txBox="1"/>
          <p:nvPr/>
        </p:nvSpPr>
        <p:spPr>
          <a:xfrm>
            <a:off x="1817370" y="2895600"/>
            <a:ext cx="621030" cy="461665"/>
          </a:xfrm>
          <a:prstGeom prst="rect">
            <a:avLst/>
          </a:prstGeom>
          <a:noFill/>
        </p:spPr>
        <p:txBody>
          <a:bodyPr wrap="square" rtlCol="0">
            <a:spAutoFit/>
          </a:bodyPr>
          <a:lstStyle/>
          <a:p>
            <a:r>
              <a:rPr lang="en-US" sz="2400" dirty="0">
                <a:solidFill>
                  <a:srgbClr val="FF0000"/>
                </a:solidFill>
                <a:latin typeface="+mj-lt"/>
              </a:rPr>
              <a:t>m</a:t>
            </a:r>
            <a:r>
              <a:rPr lang="en-US" sz="2400" baseline="-25000" dirty="0">
                <a:solidFill>
                  <a:srgbClr val="FF0000"/>
                </a:solidFill>
                <a:latin typeface="+mj-lt"/>
              </a:rPr>
              <a:t>2</a:t>
            </a:r>
            <a:endParaRPr lang="en-US" sz="2400" dirty="0">
              <a:solidFill>
                <a:srgbClr val="FF0000"/>
              </a:solidFill>
              <a:latin typeface="+mj-lt"/>
            </a:endParaRPr>
          </a:p>
        </p:txBody>
      </p:sp>
      <p:sp>
        <p:nvSpPr>
          <p:cNvPr id="31" name="TextBox 30"/>
          <p:cNvSpPr txBox="1"/>
          <p:nvPr/>
        </p:nvSpPr>
        <p:spPr>
          <a:xfrm>
            <a:off x="457200" y="4114800"/>
            <a:ext cx="7391400" cy="830997"/>
          </a:xfrm>
          <a:prstGeom prst="rect">
            <a:avLst/>
          </a:prstGeom>
          <a:noFill/>
        </p:spPr>
        <p:txBody>
          <a:bodyPr wrap="square" rtlCol="0">
            <a:spAutoFit/>
          </a:bodyPr>
          <a:lstStyle/>
          <a:p>
            <a:r>
              <a:rPr lang="en-US" sz="2400" dirty="0">
                <a:latin typeface="+mj-lt"/>
              </a:rPr>
              <a:t>Center of mass reference frame:</a:t>
            </a:r>
          </a:p>
          <a:p>
            <a:r>
              <a:rPr lang="en-US" sz="2400" dirty="0">
                <a:latin typeface="+mj-lt"/>
              </a:rPr>
              <a:t>         Before                                          After   </a:t>
            </a:r>
          </a:p>
        </p:txBody>
      </p:sp>
      <p:sp>
        <p:nvSpPr>
          <p:cNvPr id="32" name="Oval 31"/>
          <p:cNvSpPr/>
          <p:nvPr/>
        </p:nvSpPr>
        <p:spPr>
          <a:xfrm>
            <a:off x="457200" y="5410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1600200" y="54102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Arrow Connector 33"/>
          <p:cNvCxnSpPr/>
          <p:nvPr/>
        </p:nvCxnSpPr>
        <p:spPr>
          <a:xfrm>
            <a:off x="544830" y="5478780"/>
            <a:ext cx="533400" cy="1197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86740" y="5478780"/>
            <a:ext cx="621030" cy="461665"/>
          </a:xfrm>
          <a:prstGeom prst="rect">
            <a:avLst/>
          </a:prstGeom>
          <a:noFill/>
        </p:spPr>
        <p:txBody>
          <a:bodyPr wrap="square" rtlCol="0">
            <a:spAutoFit/>
          </a:bodyPr>
          <a:lstStyle/>
          <a:p>
            <a:r>
              <a:rPr lang="en-US" sz="2400" dirty="0">
                <a:latin typeface="+mj-lt"/>
              </a:rPr>
              <a:t>U</a:t>
            </a:r>
            <a:r>
              <a:rPr lang="en-US" sz="2400" baseline="-25000" dirty="0">
                <a:latin typeface="+mj-lt"/>
              </a:rPr>
              <a:t>1</a:t>
            </a:r>
            <a:endParaRPr lang="en-US" sz="2400" dirty="0">
              <a:latin typeface="+mj-lt"/>
            </a:endParaRPr>
          </a:p>
        </p:txBody>
      </p:sp>
      <p:sp>
        <p:nvSpPr>
          <p:cNvPr id="36" name="TextBox 35"/>
          <p:cNvSpPr txBox="1"/>
          <p:nvPr/>
        </p:nvSpPr>
        <p:spPr>
          <a:xfrm>
            <a:off x="1512570" y="5481935"/>
            <a:ext cx="1078230" cy="461665"/>
          </a:xfrm>
          <a:prstGeom prst="rect">
            <a:avLst/>
          </a:prstGeom>
          <a:noFill/>
        </p:spPr>
        <p:txBody>
          <a:bodyPr wrap="square" rtlCol="0">
            <a:spAutoFit/>
          </a:bodyPr>
          <a:lstStyle/>
          <a:p>
            <a:r>
              <a:rPr lang="en-US" sz="2400" dirty="0">
                <a:latin typeface="+mj-lt"/>
              </a:rPr>
              <a:t>U</a:t>
            </a:r>
            <a:r>
              <a:rPr lang="en-US" sz="2400" baseline="-25000" dirty="0">
                <a:latin typeface="+mj-lt"/>
              </a:rPr>
              <a:t>2</a:t>
            </a:r>
            <a:endParaRPr lang="en-US" sz="2400" dirty="0">
              <a:latin typeface="+mj-lt"/>
            </a:endParaRPr>
          </a:p>
        </p:txBody>
      </p:sp>
      <p:grpSp>
        <p:nvGrpSpPr>
          <p:cNvPr id="37" name="Group 36"/>
          <p:cNvGrpSpPr/>
          <p:nvPr/>
        </p:nvGrpSpPr>
        <p:grpSpPr>
          <a:xfrm>
            <a:off x="4953000" y="5166359"/>
            <a:ext cx="712470" cy="701041"/>
            <a:chOff x="5631180" y="2720994"/>
            <a:chExt cx="712470" cy="701041"/>
          </a:xfrm>
        </p:grpSpPr>
        <p:cxnSp>
          <p:nvCxnSpPr>
            <p:cNvPr id="38" name="Straight Arrow Connector 37"/>
            <p:cNvCxnSpPr>
              <a:endCxn id="39" idx="2"/>
            </p:cNvCxnSpPr>
            <p:nvPr/>
          </p:nvCxnSpPr>
          <p:spPr>
            <a:xfrm flipV="1">
              <a:off x="5631180" y="2797194"/>
              <a:ext cx="560070" cy="62484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6191250" y="272099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Oval 39"/>
          <p:cNvSpPr/>
          <p:nvPr/>
        </p:nvSpPr>
        <p:spPr>
          <a:xfrm>
            <a:off x="4331970" y="6387792"/>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Arrow Connector 40"/>
          <p:cNvCxnSpPr/>
          <p:nvPr/>
        </p:nvCxnSpPr>
        <p:spPr>
          <a:xfrm flipH="1">
            <a:off x="4419600" y="5889718"/>
            <a:ext cx="525780" cy="57427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773930" y="5161893"/>
            <a:ext cx="621030" cy="461665"/>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sp>
        <p:nvSpPr>
          <p:cNvPr id="43" name="TextBox 42"/>
          <p:cNvSpPr txBox="1"/>
          <p:nvPr/>
        </p:nvSpPr>
        <p:spPr>
          <a:xfrm>
            <a:off x="4718685" y="5946022"/>
            <a:ext cx="1078230" cy="461665"/>
          </a:xfrm>
          <a:prstGeom prst="rect">
            <a:avLst/>
          </a:prstGeom>
          <a:noFill/>
        </p:spPr>
        <p:txBody>
          <a:bodyPr wrap="square" rtlCol="0">
            <a:spAutoFit/>
          </a:bodyPr>
          <a:lstStyle/>
          <a:p>
            <a:r>
              <a:rPr lang="en-US" sz="2400" dirty="0">
                <a:latin typeface="+mj-lt"/>
              </a:rPr>
              <a:t>V</a:t>
            </a:r>
            <a:r>
              <a:rPr lang="en-US" sz="2400" baseline="-25000" dirty="0">
                <a:latin typeface="+mj-lt"/>
              </a:rPr>
              <a:t>2</a:t>
            </a:r>
            <a:endParaRPr lang="en-US" sz="2400" dirty="0">
              <a:latin typeface="+mj-lt"/>
            </a:endParaRPr>
          </a:p>
        </p:txBody>
      </p:sp>
      <p:cxnSp>
        <p:nvCxnSpPr>
          <p:cNvPr id="44" name="Straight Connector 43"/>
          <p:cNvCxnSpPr/>
          <p:nvPr/>
        </p:nvCxnSpPr>
        <p:spPr>
          <a:xfrm>
            <a:off x="4038600" y="5867400"/>
            <a:ext cx="2209800" cy="0"/>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425771" y="3299202"/>
            <a:ext cx="838200" cy="461665"/>
          </a:xfrm>
          <a:prstGeom prst="rect">
            <a:avLst/>
          </a:prstGeom>
          <a:noFill/>
        </p:spPr>
        <p:txBody>
          <a:bodyPr wrap="square" rtlCol="0">
            <a:spAutoFit/>
          </a:bodyPr>
          <a:lstStyle/>
          <a:p>
            <a:r>
              <a:rPr lang="en-US" sz="2400" dirty="0">
                <a:latin typeface="Symbol" pitchFamily="18" charset="2"/>
              </a:rPr>
              <a:t>q</a:t>
            </a:r>
          </a:p>
        </p:txBody>
      </p:sp>
      <p:sp>
        <p:nvSpPr>
          <p:cNvPr id="47" name="TextBox 46"/>
          <p:cNvSpPr txBox="1"/>
          <p:nvPr/>
        </p:nvSpPr>
        <p:spPr>
          <a:xfrm>
            <a:off x="381000" y="4953000"/>
            <a:ext cx="621030" cy="461665"/>
          </a:xfrm>
          <a:prstGeom prst="rect">
            <a:avLst/>
          </a:prstGeom>
          <a:noFill/>
        </p:spPr>
        <p:txBody>
          <a:bodyPr wrap="square" rtlCol="0">
            <a:spAutoFit/>
          </a:bodyPr>
          <a:lstStyle/>
          <a:p>
            <a:r>
              <a:rPr lang="en-US" sz="2400" dirty="0">
                <a:solidFill>
                  <a:srgbClr val="0070C0"/>
                </a:solidFill>
                <a:latin typeface="+mj-lt"/>
              </a:rPr>
              <a:t>m</a:t>
            </a:r>
            <a:r>
              <a:rPr lang="en-US" sz="2400" baseline="-25000" dirty="0">
                <a:solidFill>
                  <a:srgbClr val="0070C0"/>
                </a:solidFill>
                <a:latin typeface="+mj-lt"/>
              </a:rPr>
              <a:t>1</a:t>
            </a:r>
            <a:endParaRPr lang="en-US" sz="2400" dirty="0">
              <a:solidFill>
                <a:srgbClr val="0070C0"/>
              </a:solidFill>
              <a:latin typeface="+mj-lt"/>
            </a:endParaRPr>
          </a:p>
        </p:txBody>
      </p:sp>
      <p:sp>
        <p:nvSpPr>
          <p:cNvPr id="48" name="TextBox 47"/>
          <p:cNvSpPr txBox="1"/>
          <p:nvPr/>
        </p:nvSpPr>
        <p:spPr>
          <a:xfrm>
            <a:off x="1741170" y="5105400"/>
            <a:ext cx="621030" cy="461665"/>
          </a:xfrm>
          <a:prstGeom prst="rect">
            <a:avLst/>
          </a:prstGeom>
          <a:noFill/>
        </p:spPr>
        <p:txBody>
          <a:bodyPr wrap="square" rtlCol="0">
            <a:spAutoFit/>
          </a:bodyPr>
          <a:lstStyle/>
          <a:p>
            <a:r>
              <a:rPr lang="en-US" sz="2400" dirty="0">
                <a:solidFill>
                  <a:srgbClr val="FF0000"/>
                </a:solidFill>
                <a:latin typeface="+mj-lt"/>
              </a:rPr>
              <a:t>m</a:t>
            </a:r>
            <a:r>
              <a:rPr lang="en-US" sz="2400" baseline="-25000" dirty="0">
                <a:solidFill>
                  <a:srgbClr val="FF0000"/>
                </a:solidFill>
                <a:latin typeface="+mj-lt"/>
              </a:rPr>
              <a:t>2</a:t>
            </a:r>
            <a:endParaRPr lang="en-US" sz="2400" dirty="0">
              <a:solidFill>
                <a:srgbClr val="FF0000"/>
              </a:solidFill>
              <a:latin typeface="+mj-lt"/>
            </a:endParaRPr>
          </a:p>
        </p:txBody>
      </p:sp>
      <p:cxnSp>
        <p:nvCxnSpPr>
          <p:cNvPr id="50" name="Straight Arrow Connector 49"/>
          <p:cNvCxnSpPr/>
          <p:nvPr/>
        </p:nvCxnSpPr>
        <p:spPr>
          <a:xfrm flipH="1">
            <a:off x="1306830" y="5490752"/>
            <a:ext cx="36957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1FED5E1F-4D04-426F-A574-93109712E7E7}"/>
              </a:ext>
            </a:extLst>
          </p:cNvPr>
          <p:cNvSpPr txBox="1"/>
          <p:nvPr/>
        </p:nvSpPr>
        <p:spPr>
          <a:xfrm>
            <a:off x="4249340" y="5812750"/>
            <a:ext cx="838200" cy="461665"/>
          </a:xfrm>
          <a:prstGeom prst="rect">
            <a:avLst/>
          </a:prstGeom>
          <a:noFill/>
        </p:spPr>
        <p:txBody>
          <a:bodyPr wrap="square" rtlCol="0">
            <a:spAutoFit/>
          </a:bodyPr>
          <a:lstStyle/>
          <a:p>
            <a:r>
              <a:rPr lang="en-US" sz="2400" dirty="0">
                <a:latin typeface="Symbol" pitchFamily="18" charset="2"/>
              </a:rPr>
              <a:t>y</a:t>
            </a:r>
          </a:p>
        </p:txBody>
      </p:sp>
    </p:spTree>
    <p:extLst>
      <p:ext uri="{BB962C8B-B14F-4D97-AF65-F5344CB8AC3E}">
        <p14:creationId xmlns:p14="http://schemas.microsoft.com/office/powerpoint/2010/main" val="3661117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8/27/2021</a:t>
            </a:r>
            <a:endParaRPr lang="en-US" dirty="0"/>
          </a:p>
        </p:txBody>
      </p:sp>
      <p:sp>
        <p:nvSpPr>
          <p:cNvPr id="3" name="Footer Placeholder 2"/>
          <p:cNvSpPr>
            <a:spLocks noGrp="1"/>
          </p:cNvSpPr>
          <p:nvPr>
            <p:ph type="ftr" sz="quarter" idx="11"/>
          </p:nvPr>
        </p:nvSpPr>
        <p:spPr/>
        <p:txBody>
          <a:bodyPr/>
          <a:lstStyle/>
          <a:p>
            <a:r>
              <a:rPr lang="en-US"/>
              <a:t>PHY 711  Fall 2021 --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228600" y="304800"/>
            <a:ext cx="7239000" cy="830997"/>
          </a:xfrm>
          <a:prstGeom prst="rect">
            <a:avLst/>
          </a:prstGeom>
          <a:noFill/>
        </p:spPr>
        <p:txBody>
          <a:bodyPr wrap="square" rtlCol="0">
            <a:spAutoFit/>
          </a:bodyPr>
          <a:lstStyle/>
          <a:p>
            <a:r>
              <a:rPr lang="en-US" sz="2400" dirty="0">
                <a:latin typeface="+mj-lt"/>
              </a:rPr>
              <a:t>Relationship between center of mass and laboratory frames of reference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2008739259"/>
              </p:ext>
            </p:extLst>
          </p:nvPr>
        </p:nvGraphicFramePr>
        <p:xfrm>
          <a:off x="175260" y="1295400"/>
          <a:ext cx="8674101" cy="2243448"/>
        </p:xfrm>
        <a:graphic>
          <a:graphicData uri="http://schemas.openxmlformats.org/presentationml/2006/ole">
            <mc:AlternateContent xmlns:mc="http://schemas.openxmlformats.org/markup-compatibility/2006">
              <mc:Choice xmlns:v="urn:schemas-microsoft-com:vml" Requires="v">
                <p:oleObj spid="_x0000_s34028" name="数式" r:id="rId4" imgW="4127400" imgH="1104840" progId="Equation.3">
                  <p:embed/>
                </p:oleObj>
              </mc:Choice>
              <mc:Fallback>
                <p:oleObj name="数式" r:id="rId4" imgW="4127400" imgH="1104840" progId="Equation.3">
                  <p:embed/>
                  <p:pic>
                    <p:nvPicPr>
                      <p:cNvPr id="0" name=""/>
                      <p:cNvPicPr>
                        <a:picLocks noChangeAspect="1" noChangeArrowheads="1"/>
                      </p:cNvPicPr>
                      <p:nvPr/>
                    </p:nvPicPr>
                    <p:blipFill>
                      <a:blip r:embed="rId5"/>
                      <a:srcRect/>
                      <a:stretch>
                        <a:fillRect/>
                      </a:stretch>
                    </p:blipFill>
                    <p:spPr bwMode="auto">
                      <a:xfrm>
                        <a:off x="175260" y="1295400"/>
                        <a:ext cx="8674101" cy="2243448"/>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190500868"/>
              </p:ext>
            </p:extLst>
          </p:nvPr>
        </p:nvGraphicFramePr>
        <p:xfrm>
          <a:off x="457200" y="3886200"/>
          <a:ext cx="2530230" cy="1143000"/>
        </p:xfrm>
        <a:graphic>
          <a:graphicData uri="http://schemas.openxmlformats.org/presentationml/2006/ole">
            <mc:AlternateContent xmlns:mc="http://schemas.openxmlformats.org/markup-compatibility/2006">
              <mc:Choice xmlns:v="urn:schemas-microsoft-com:vml" Requires="v">
                <p:oleObj spid="_x0000_s34029" name="数式" r:id="rId6" imgW="977760" imgH="457200" progId="Equation.3">
                  <p:embed/>
                </p:oleObj>
              </mc:Choice>
              <mc:Fallback>
                <p:oleObj name="数式" r:id="rId6" imgW="977760" imgH="457200" progId="Equation.3">
                  <p:embed/>
                  <p:pic>
                    <p:nvPicPr>
                      <p:cNvPr id="0" name=""/>
                      <p:cNvPicPr>
                        <a:picLocks noChangeAspect="1" noChangeArrowheads="1"/>
                      </p:cNvPicPr>
                      <p:nvPr/>
                    </p:nvPicPr>
                    <p:blipFill>
                      <a:blip r:embed="rId7"/>
                      <a:srcRect/>
                      <a:stretch>
                        <a:fillRect/>
                      </a:stretch>
                    </p:blipFill>
                    <p:spPr bwMode="auto">
                      <a:xfrm>
                        <a:off x="457200" y="3886200"/>
                        <a:ext cx="2530230" cy="11430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56929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28600" y="5105400"/>
            <a:ext cx="5867400" cy="1143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r>
              <a:rPr lang="en-US"/>
              <a:t>8/27/2021</a:t>
            </a:r>
            <a:endParaRPr lang="en-US" dirty="0"/>
          </a:p>
        </p:txBody>
      </p:sp>
      <p:sp>
        <p:nvSpPr>
          <p:cNvPr id="3" name="Footer Placeholder 2"/>
          <p:cNvSpPr>
            <a:spLocks noGrp="1"/>
          </p:cNvSpPr>
          <p:nvPr>
            <p:ph type="ftr" sz="quarter" idx="11"/>
          </p:nvPr>
        </p:nvSpPr>
        <p:spPr/>
        <p:txBody>
          <a:bodyPr/>
          <a:lstStyle/>
          <a:p>
            <a:r>
              <a:rPr lang="en-US"/>
              <a:t>PHY 711  Fall 2021 --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16" name="TextBox 15"/>
          <p:cNvSpPr txBox="1"/>
          <p:nvPr/>
        </p:nvSpPr>
        <p:spPr>
          <a:xfrm>
            <a:off x="228600" y="304800"/>
            <a:ext cx="7239000" cy="830997"/>
          </a:xfrm>
          <a:prstGeom prst="rect">
            <a:avLst/>
          </a:prstGeom>
          <a:noFill/>
        </p:spPr>
        <p:txBody>
          <a:bodyPr wrap="square" rtlCol="0">
            <a:spAutoFit/>
          </a:bodyPr>
          <a:lstStyle/>
          <a:p>
            <a:r>
              <a:rPr lang="en-US" sz="2400" dirty="0">
                <a:latin typeface="+mj-lt"/>
              </a:rPr>
              <a:t>Relationship between center of mass and laboratory frames of reference for the scattering particle 1</a:t>
            </a:r>
          </a:p>
        </p:txBody>
      </p:sp>
      <p:graphicFrame>
        <p:nvGraphicFramePr>
          <p:cNvPr id="17" name="Object 16"/>
          <p:cNvGraphicFramePr>
            <a:graphicFrameLocks noChangeAspect="1"/>
          </p:cNvGraphicFramePr>
          <p:nvPr>
            <p:extLst>
              <p:ext uri="{D42A27DB-BD31-4B8C-83A1-F6EECF244321}">
                <p14:modId xmlns:p14="http://schemas.microsoft.com/office/powerpoint/2010/main" val="2958395103"/>
              </p:ext>
            </p:extLst>
          </p:nvPr>
        </p:nvGraphicFramePr>
        <p:xfrm>
          <a:off x="200025" y="3671888"/>
          <a:ext cx="5935663" cy="2605087"/>
        </p:xfrm>
        <a:graphic>
          <a:graphicData uri="http://schemas.openxmlformats.org/presentationml/2006/ole">
            <mc:AlternateContent xmlns:mc="http://schemas.openxmlformats.org/markup-compatibility/2006">
              <mc:Choice xmlns:v="urn:schemas-microsoft-com:vml" Requires="v">
                <p:oleObj spid="_x0000_s34935" name="Equation" r:id="rId4" imgW="2514600" imgH="1143000" progId="Equation.DSMT4">
                  <p:embed/>
                </p:oleObj>
              </mc:Choice>
              <mc:Fallback>
                <p:oleObj name="Equation" r:id="rId4" imgW="2514600" imgH="1143000" progId="Equation.DSMT4">
                  <p:embed/>
                  <p:pic>
                    <p:nvPicPr>
                      <p:cNvPr id="0" name=""/>
                      <p:cNvPicPr>
                        <a:picLocks noChangeAspect="1" noChangeArrowheads="1"/>
                      </p:cNvPicPr>
                      <p:nvPr/>
                    </p:nvPicPr>
                    <p:blipFill>
                      <a:blip r:embed="rId5"/>
                      <a:srcRect/>
                      <a:stretch>
                        <a:fillRect/>
                      </a:stretch>
                    </p:blipFill>
                    <p:spPr bwMode="auto">
                      <a:xfrm>
                        <a:off x="200025" y="3671888"/>
                        <a:ext cx="5935663"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Right Arrow 19"/>
          <p:cNvSpPr/>
          <p:nvPr/>
        </p:nvSpPr>
        <p:spPr>
          <a:xfrm rot="13294200">
            <a:off x="6030892" y="6019798"/>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598246" y="5676900"/>
            <a:ext cx="1859954" cy="830997"/>
          </a:xfrm>
          <a:prstGeom prst="rect">
            <a:avLst/>
          </a:prstGeom>
          <a:noFill/>
        </p:spPr>
        <p:txBody>
          <a:bodyPr wrap="square" rtlCol="0">
            <a:spAutoFit/>
          </a:bodyPr>
          <a:lstStyle/>
          <a:p>
            <a:r>
              <a:rPr lang="en-US" sz="2400" dirty="0">
                <a:latin typeface="+mj-lt"/>
              </a:rPr>
              <a:t>For elastic </a:t>
            </a:r>
          </a:p>
          <a:p>
            <a:r>
              <a:rPr lang="en-US" sz="2400" dirty="0">
                <a:latin typeface="+mj-lt"/>
              </a:rPr>
              <a:t> scattering</a:t>
            </a:r>
          </a:p>
        </p:txBody>
      </p:sp>
      <p:grpSp>
        <p:nvGrpSpPr>
          <p:cNvPr id="23" name="Group 22">
            <a:extLst>
              <a:ext uri="{FF2B5EF4-FFF2-40B4-BE49-F238E27FC236}">
                <a16:creationId xmlns:a16="http://schemas.microsoft.com/office/drawing/2014/main" id="{81A13D28-F7E5-4B6C-9F5C-429425254927}"/>
              </a:ext>
            </a:extLst>
          </p:cNvPr>
          <p:cNvGrpSpPr/>
          <p:nvPr/>
        </p:nvGrpSpPr>
        <p:grpSpPr>
          <a:xfrm>
            <a:off x="2656332" y="1493004"/>
            <a:ext cx="4267200" cy="1656118"/>
            <a:chOff x="2656332" y="1493004"/>
            <a:chExt cx="4267200" cy="1656118"/>
          </a:xfrm>
        </p:grpSpPr>
        <p:cxnSp>
          <p:nvCxnSpPr>
            <p:cNvPr id="5" name="Straight Arrow Connector 4"/>
            <p:cNvCxnSpPr/>
            <p:nvPr/>
          </p:nvCxnSpPr>
          <p:spPr>
            <a:xfrm flipV="1">
              <a:off x="4299204" y="2239763"/>
              <a:ext cx="784098" cy="87477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976622" y="2130939"/>
              <a:ext cx="213360" cy="217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03167" y="2152274"/>
              <a:ext cx="869442" cy="646331"/>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cxnSp>
          <p:nvCxnSpPr>
            <p:cNvPr id="8" name="Straight Arrow Connector 7"/>
            <p:cNvCxnSpPr>
              <a:stCxn id="6" idx="2"/>
            </p:cNvCxnSpPr>
            <p:nvPr/>
          </p:nvCxnSpPr>
          <p:spPr>
            <a:xfrm flipV="1">
              <a:off x="4976622" y="2239763"/>
              <a:ext cx="1093470" cy="1"/>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09972" y="1493004"/>
              <a:ext cx="1600200" cy="646331"/>
            </a:xfrm>
            <a:prstGeom prst="rect">
              <a:avLst/>
            </a:prstGeom>
            <a:noFill/>
          </p:spPr>
          <p:txBody>
            <a:bodyPr wrap="square" rtlCol="0">
              <a:spAutoFit/>
            </a:bodyPr>
            <a:lstStyle/>
            <a:p>
              <a:r>
                <a:rPr lang="en-US" sz="2400" dirty="0">
                  <a:latin typeface="+mj-lt"/>
                </a:rPr>
                <a:t>V</a:t>
              </a:r>
              <a:r>
                <a:rPr lang="en-US" sz="2400" baseline="-25000" dirty="0">
                  <a:latin typeface="+mj-lt"/>
                </a:rPr>
                <a:t>CM</a:t>
              </a:r>
              <a:endParaRPr lang="en-US" sz="2400" dirty="0">
                <a:latin typeface="+mj-lt"/>
              </a:endParaRPr>
            </a:p>
          </p:txBody>
        </p:sp>
        <p:cxnSp>
          <p:nvCxnSpPr>
            <p:cNvPr id="10" name="Straight Arrow Connector 9"/>
            <p:cNvCxnSpPr/>
            <p:nvPr/>
          </p:nvCxnSpPr>
          <p:spPr>
            <a:xfrm flipV="1">
              <a:off x="4299204" y="2239764"/>
              <a:ext cx="1610868" cy="8747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27370" y="2346444"/>
              <a:ext cx="869442" cy="646331"/>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cxnSp>
          <p:nvCxnSpPr>
            <p:cNvPr id="12" name="Straight Connector 11"/>
            <p:cNvCxnSpPr/>
            <p:nvPr/>
          </p:nvCxnSpPr>
          <p:spPr>
            <a:xfrm>
              <a:off x="2656332" y="3114540"/>
              <a:ext cx="426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05896" y="2611342"/>
              <a:ext cx="973455" cy="461665"/>
            </a:xfrm>
            <a:prstGeom prst="rect">
              <a:avLst/>
            </a:prstGeom>
            <a:noFill/>
          </p:spPr>
          <p:txBody>
            <a:bodyPr wrap="square" rtlCol="0">
              <a:spAutoFit/>
            </a:bodyPr>
            <a:lstStyle/>
            <a:p>
              <a:r>
                <a:rPr lang="en-US" sz="2400" dirty="0">
                  <a:solidFill>
                    <a:srgbClr val="00B050"/>
                  </a:solidFill>
                  <a:latin typeface="Symbol" pitchFamily="18" charset="2"/>
                </a:rPr>
                <a:t>y</a:t>
              </a:r>
            </a:p>
          </p:txBody>
        </p:sp>
        <p:sp>
          <p:nvSpPr>
            <p:cNvPr id="14" name="TextBox 13"/>
            <p:cNvSpPr txBox="1"/>
            <p:nvPr/>
          </p:nvSpPr>
          <p:spPr>
            <a:xfrm>
              <a:off x="5122545" y="2590800"/>
              <a:ext cx="973455" cy="461665"/>
            </a:xfrm>
            <a:prstGeom prst="rect">
              <a:avLst/>
            </a:prstGeom>
            <a:noFill/>
          </p:spPr>
          <p:txBody>
            <a:bodyPr wrap="square" rtlCol="0">
              <a:spAutoFit/>
            </a:bodyPr>
            <a:lstStyle/>
            <a:p>
              <a:r>
                <a:rPr lang="en-US" sz="2400" dirty="0">
                  <a:solidFill>
                    <a:srgbClr val="FF0000"/>
                  </a:solidFill>
                  <a:latin typeface="Symbol" pitchFamily="18" charset="2"/>
                </a:rPr>
                <a:t>q</a:t>
              </a:r>
            </a:p>
          </p:txBody>
        </p:sp>
        <p:sp>
          <p:nvSpPr>
            <p:cNvPr id="18" name="Arc 17">
              <a:extLst>
                <a:ext uri="{FF2B5EF4-FFF2-40B4-BE49-F238E27FC236}">
                  <a16:creationId xmlns:a16="http://schemas.microsoft.com/office/drawing/2014/main" id="{441B4A71-F44E-44BA-93A7-9F6A9971CADB}"/>
                </a:ext>
              </a:extLst>
            </p:cNvPr>
            <p:cNvSpPr/>
            <p:nvPr/>
          </p:nvSpPr>
          <p:spPr>
            <a:xfrm>
              <a:off x="5110470" y="2580131"/>
              <a:ext cx="369380" cy="544069"/>
            </a:xfrm>
            <a:prstGeom prst="arc">
              <a:avLst>
                <a:gd name="adj1" fmla="val 16200000"/>
                <a:gd name="adj2" fmla="val 4316147"/>
              </a:avLst>
            </a:prstGeom>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22" name="Arc 21">
              <a:extLst>
                <a:ext uri="{FF2B5EF4-FFF2-40B4-BE49-F238E27FC236}">
                  <a16:creationId xmlns:a16="http://schemas.microsoft.com/office/drawing/2014/main" id="{72715D4B-3D8D-463E-859E-D002C9CC9F37}"/>
                </a:ext>
              </a:extLst>
            </p:cNvPr>
            <p:cNvSpPr/>
            <p:nvPr/>
          </p:nvSpPr>
          <p:spPr>
            <a:xfrm rot="21184664">
              <a:off x="4628744" y="2611099"/>
              <a:ext cx="369380" cy="538023"/>
            </a:xfrm>
            <a:prstGeom prst="arc">
              <a:avLst>
                <a:gd name="adj1" fmla="val 16020976"/>
                <a:gd name="adj2" fmla="val 4316147"/>
              </a:avLst>
            </a:prstGeom>
            <a:ln w="57150">
              <a:solidFill>
                <a:srgbClr val="00B05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089150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8/27/2021</a:t>
            </a:r>
            <a:endParaRPr lang="en-US" dirty="0"/>
          </a:p>
        </p:txBody>
      </p:sp>
      <p:sp>
        <p:nvSpPr>
          <p:cNvPr id="3" name="Footer Placeholder 2"/>
          <p:cNvSpPr>
            <a:spLocks noGrp="1"/>
          </p:cNvSpPr>
          <p:nvPr>
            <p:ph type="ftr" sz="quarter" idx="11"/>
          </p:nvPr>
        </p:nvSpPr>
        <p:spPr/>
        <p:txBody>
          <a:bodyPr/>
          <a:lstStyle/>
          <a:p>
            <a:r>
              <a:rPr lang="en-US"/>
              <a:t>PHY 711  Fall 2021 --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228600" y="228600"/>
            <a:ext cx="8229600" cy="1200329"/>
          </a:xfrm>
          <a:prstGeom prst="rect">
            <a:avLst/>
          </a:prstGeom>
          <a:noFill/>
        </p:spPr>
        <p:txBody>
          <a:bodyPr wrap="square" rtlCol="0">
            <a:spAutoFit/>
          </a:bodyPr>
          <a:lstStyle/>
          <a:p>
            <a:r>
              <a:rPr lang="en-US" sz="2400" dirty="0">
                <a:latin typeface="+mj-lt"/>
              </a:rPr>
              <a:t>Digression – elastic scattering</a:t>
            </a:r>
          </a:p>
          <a:p>
            <a:endParaRPr lang="en-US" sz="2400" dirty="0">
              <a:latin typeface="+mj-lt"/>
            </a:endParaRPr>
          </a:p>
          <a:p>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699881496"/>
              </p:ext>
            </p:extLst>
          </p:nvPr>
        </p:nvGraphicFramePr>
        <p:xfrm>
          <a:off x="685800" y="990600"/>
          <a:ext cx="7863736" cy="1447800"/>
        </p:xfrm>
        <a:graphic>
          <a:graphicData uri="http://schemas.openxmlformats.org/presentationml/2006/ole">
            <mc:AlternateContent xmlns:mc="http://schemas.openxmlformats.org/markup-compatibility/2006">
              <mc:Choice xmlns:v="urn:schemas-microsoft-com:vml" Requires="v">
                <p:oleObj spid="_x0000_s36187" name="数式" r:id="rId4" imgW="2666880" imgH="507960" progId="Equation.3">
                  <p:embed/>
                </p:oleObj>
              </mc:Choice>
              <mc:Fallback>
                <p:oleObj name="数式" r:id="rId4" imgW="2666880" imgH="507960" progId="Equation.3">
                  <p:embed/>
                  <p:pic>
                    <p:nvPicPr>
                      <p:cNvPr id="0" name=""/>
                      <p:cNvPicPr>
                        <a:picLocks noChangeAspect="1" noChangeArrowheads="1"/>
                      </p:cNvPicPr>
                      <p:nvPr/>
                    </p:nvPicPr>
                    <p:blipFill>
                      <a:blip r:embed="rId5"/>
                      <a:srcRect/>
                      <a:stretch>
                        <a:fillRect/>
                      </a:stretch>
                    </p:blipFill>
                    <p:spPr bwMode="auto">
                      <a:xfrm>
                        <a:off x="685800" y="990600"/>
                        <a:ext cx="7863736" cy="1447800"/>
                      </a:xfrm>
                      <a:prstGeom prst="rect">
                        <a:avLst/>
                      </a:prstGeom>
                      <a:noFill/>
                      <a:ln>
                        <a:noFill/>
                      </a:ln>
                    </p:spPr>
                  </p:pic>
                </p:oleObj>
              </mc:Fallback>
            </mc:AlternateContent>
          </a:graphicData>
        </a:graphic>
      </p:graphicFrame>
      <p:cxnSp>
        <p:nvCxnSpPr>
          <p:cNvPr id="8" name="Straight Connector 7"/>
          <p:cNvCxnSpPr/>
          <p:nvPr/>
        </p:nvCxnSpPr>
        <p:spPr>
          <a:xfrm flipV="1">
            <a:off x="4343400" y="685800"/>
            <a:ext cx="1524000" cy="1066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400800" y="1524000"/>
            <a:ext cx="1524000" cy="1066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9080" y="2371635"/>
            <a:ext cx="8229600" cy="1200329"/>
          </a:xfrm>
          <a:prstGeom prst="rect">
            <a:avLst/>
          </a:prstGeom>
          <a:noFill/>
        </p:spPr>
        <p:txBody>
          <a:bodyPr wrap="square" rtlCol="0">
            <a:spAutoFit/>
          </a:bodyPr>
          <a:lstStyle/>
          <a:p>
            <a:r>
              <a:rPr lang="en-US" sz="2400" dirty="0">
                <a:latin typeface="+mj-lt"/>
              </a:rPr>
              <a:t>Also note:</a:t>
            </a:r>
          </a:p>
          <a:p>
            <a:endParaRPr lang="en-US" sz="2400" dirty="0">
              <a:latin typeface="+mj-lt"/>
            </a:endParaRPr>
          </a:p>
          <a:p>
            <a:endParaRPr lang="en-US" sz="2400" dirty="0">
              <a:latin typeface="+mj-lt"/>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3851110863"/>
              </p:ext>
            </p:extLst>
          </p:nvPr>
        </p:nvGraphicFramePr>
        <p:xfrm>
          <a:off x="838200" y="2971799"/>
          <a:ext cx="7439648" cy="1676400"/>
        </p:xfrm>
        <a:graphic>
          <a:graphicData uri="http://schemas.openxmlformats.org/presentationml/2006/ole">
            <mc:AlternateContent xmlns:mc="http://schemas.openxmlformats.org/markup-compatibility/2006">
              <mc:Choice xmlns:v="urn:schemas-microsoft-com:vml" Requires="v">
                <p:oleObj spid="_x0000_s36188" name="数式" r:id="rId6" imgW="2831760" imgH="660240" progId="Equation.3">
                  <p:embed/>
                </p:oleObj>
              </mc:Choice>
              <mc:Fallback>
                <p:oleObj name="数式" r:id="rId6" imgW="2831760" imgH="660240" progId="Equation.3">
                  <p:embed/>
                  <p:pic>
                    <p:nvPicPr>
                      <p:cNvPr id="0" name=""/>
                      <p:cNvPicPr>
                        <a:picLocks noChangeAspect="1" noChangeArrowheads="1"/>
                      </p:cNvPicPr>
                      <p:nvPr/>
                    </p:nvPicPr>
                    <p:blipFill>
                      <a:blip r:embed="rId7"/>
                      <a:srcRect/>
                      <a:stretch>
                        <a:fillRect/>
                      </a:stretch>
                    </p:blipFill>
                    <p:spPr bwMode="auto">
                      <a:xfrm>
                        <a:off x="838200" y="2971799"/>
                        <a:ext cx="7439648" cy="1676400"/>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647221459"/>
              </p:ext>
            </p:extLst>
          </p:nvPr>
        </p:nvGraphicFramePr>
        <p:xfrm>
          <a:off x="1066800" y="4648200"/>
          <a:ext cx="5843588" cy="1679575"/>
        </p:xfrm>
        <a:graphic>
          <a:graphicData uri="http://schemas.openxmlformats.org/presentationml/2006/ole">
            <mc:AlternateContent xmlns:mc="http://schemas.openxmlformats.org/markup-compatibility/2006">
              <mc:Choice xmlns:v="urn:schemas-microsoft-com:vml" Requires="v">
                <p:oleObj spid="_x0000_s36189" name="数式" r:id="rId8" imgW="2476440" imgH="736560" progId="Equation.3">
                  <p:embed/>
                </p:oleObj>
              </mc:Choice>
              <mc:Fallback>
                <p:oleObj name="数式" r:id="rId8" imgW="2476440" imgH="736560" progId="Equation.3">
                  <p:embed/>
                  <p:pic>
                    <p:nvPicPr>
                      <p:cNvPr id="0" name=""/>
                      <p:cNvPicPr>
                        <a:picLocks noChangeAspect="1" noChangeArrowheads="1"/>
                      </p:cNvPicPr>
                      <p:nvPr/>
                    </p:nvPicPr>
                    <p:blipFill>
                      <a:blip r:embed="rId9"/>
                      <a:srcRect/>
                      <a:stretch>
                        <a:fillRect/>
                      </a:stretch>
                    </p:blipFill>
                    <p:spPr bwMode="auto">
                      <a:xfrm>
                        <a:off x="1066800" y="4648200"/>
                        <a:ext cx="5843588"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34948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F08A70-8F92-4CF5-A001-E0BEA39E9891}"/>
              </a:ext>
            </a:extLst>
          </p:cNvPr>
          <p:cNvSpPr>
            <a:spLocks noGrp="1"/>
          </p:cNvSpPr>
          <p:nvPr>
            <p:ph type="dt" sz="half" idx="10"/>
          </p:nvPr>
        </p:nvSpPr>
        <p:spPr/>
        <p:txBody>
          <a:bodyPr/>
          <a:lstStyle/>
          <a:p>
            <a:r>
              <a:rPr lang="en-US"/>
              <a:t>8/27/2021</a:t>
            </a:r>
          </a:p>
        </p:txBody>
      </p:sp>
      <p:sp>
        <p:nvSpPr>
          <p:cNvPr id="3" name="Footer Placeholder 2">
            <a:extLst>
              <a:ext uri="{FF2B5EF4-FFF2-40B4-BE49-F238E27FC236}">
                <a16:creationId xmlns:a16="http://schemas.microsoft.com/office/drawing/2014/main" id="{C54A8317-6A29-483E-883B-A5D7593F46D5}"/>
              </a:ext>
            </a:extLst>
          </p:cNvPr>
          <p:cNvSpPr>
            <a:spLocks noGrp="1"/>
          </p:cNvSpPr>
          <p:nvPr>
            <p:ph type="ftr" sz="quarter" idx="11"/>
          </p:nvPr>
        </p:nvSpPr>
        <p:spPr/>
        <p:txBody>
          <a:bodyPr/>
          <a:lstStyle/>
          <a:p>
            <a:r>
              <a:rPr lang="en-US"/>
              <a:t>PHY 711  Fall 2021 -- Lecture 3</a:t>
            </a:r>
          </a:p>
        </p:txBody>
      </p:sp>
      <p:sp>
        <p:nvSpPr>
          <p:cNvPr id="4" name="Slide Number Placeholder 3">
            <a:extLst>
              <a:ext uri="{FF2B5EF4-FFF2-40B4-BE49-F238E27FC236}">
                <a16:creationId xmlns:a16="http://schemas.microsoft.com/office/drawing/2014/main" id="{6BA4832D-854E-47D5-BDC0-84E672CC57BC}"/>
              </a:ext>
            </a:extLst>
          </p:cNvPr>
          <p:cNvSpPr>
            <a:spLocks noGrp="1"/>
          </p:cNvSpPr>
          <p:nvPr>
            <p:ph type="sldNum" sz="quarter" idx="12"/>
          </p:nvPr>
        </p:nvSpPr>
        <p:spPr/>
        <p:txBody>
          <a:bodyPr/>
          <a:lstStyle/>
          <a:p>
            <a:fld id="{CE368B07-CEBF-4C80-90AF-53B34FA04CF3}" type="slidenum">
              <a:rPr lang="en-US" smtClean="0"/>
              <a:t>24</a:t>
            </a:fld>
            <a:endParaRPr lang="en-US"/>
          </a:p>
        </p:txBody>
      </p:sp>
      <p:sp>
        <p:nvSpPr>
          <p:cNvPr id="5" name="TextBox 4">
            <a:extLst>
              <a:ext uri="{FF2B5EF4-FFF2-40B4-BE49-F238E27FC236}">
                <a16:creationId xmlns:a16="http://schemas.microsoft.com/office/drawing/2014/main" id="{5DFF2502-3A34-4839-88E4-E6B683FC4285}"/>
              </a:ext>
            </a:extLst>
          </p:cNvPr>
          <p:cNvSpPr txBox="1"/>
          <p:nvPr/>
        </p:nvSpPr>
        <p:spPr>
          <a:xfrm>
            <a:off x="457200" y="304800"/>
            <a:ext cx="7924800" cy="1200329"/>
          </a:xfrm>
          <a:prstGeom prst="rect">
            <a:avLst/>
          </a:prstGeom>
          <a:noFill/>
        </p:spPr>
        <p:txBody>
          <a:bodyPr wrap="square" rtlCol="0">
            <a:spAutoFit/>
          </a:bodyPr>
          <a:lstStyle/>
          <a:p>
            <a:r>
              <a:rPr lang="en-US" sz="2400" dirty="0">
                <a:latin typeface="+mj-lt"/>
              </a:rPr>
              <a:t>Summary of results --</a:t>
            </a:r>
            <a:endParaRPr lang="en-US" sz="2400" dirty="0"/>
          </a:p>
          <a:p>
            <a:endParaRPr lang="en-US" sz="2400" dirty="0">
              <a:latin typeface="+mj-lt"/>
            </a:endParaRPr>
          </a:p>
          <a:p>
            <a:endParaRPr lang="en-US" sz="2400" dirty="0">
              <a:latin typeface="+mj-lt"/>
            </a:endParaRPr>
          </a:p>
        </p:txBody>
      </p:sp>
      <p:graphicFrame>
        <p:nvGraphicFramePr>
          <p:cNvPr id="6" name="Object 5">
            <a:extLst>
              <a:ext uri="{FF2B5EF4-FFF2-40B4-BE49-F238E27FC236}">
                <a16:creationId xmlns:a16="http://schemas.microsoft.com/office/drawing/2014/main" id="{D8E940D4-C139-4C8E-B27E-C9C122A3FFCE}"/>
              </a:ext>
            </a:extLst>
          </p:cNvPr>
          <p:cNvGraphicFramePr>
            <a:graphicFrameLocks noChangeAspect="1"/>
          </p:cNvGraphicFramePr>
          <p:nvPr>
            <p:extLst>
              <p:ext uri="{D42A27DB-BD31-4B8C-83A1-F6EECF244321}">
                <p14:modId xmlns:p14="http://schemas.microsoft.com/office/powerpoint/2010/main" val="1538488398"/>
              </p:ext>
            </p:extLst>
          </p:nvPr>
        </p:nvGraphicFramePr>
        <p:xfrm>
          <a:off x="617537" y="1219200"/>
          <a:ext cx="5935663" cy="2605087"/>
        </p:xfrm>
        <a:graphic>
          <a:graphicData uri="http://schemas.openxmlformats.org/presentationml/2006/ole">
            <mc:AlternateContent xmlns:mc="http://schemas.openxmlformats.org/markup-compatibility/2006">
              <mc:Choice xmlns:v="urn:schemas-microsoft-com:vml" Requires="v">
                <p:oleObj spid="_x0000_s58404" name="Equation" r:id="rId3" imgW="2514600" imgH="1143000" progId="Equation.DSMT4">
                  <p:embed/>
                </p:oleObj>
              </mc:Choice>
              <mc:Fallback>
                <p:oleObj name="Equation" r:id="rId3" imgW="2514600" imgH="1143000" progId="Equation.DSMT4">
                  <p:embed/>
                  <p:pic>
                    <p:nvPicPr>
                      <p:cNvPr id="17" name="Object 16"/>
                      <p:cNvPicPr>
                        <a:picLocks noChangeAspect="1" noChangeArrowheads="1"/>
                      </p:cNvPicPr>
                      <p:nvPr/>
                    </p:nvPicPr>
                    <p:blipFill>
                      <a:blip r:embed="rId4"/>
                      <a:srcRect/>
                      <a:stretch>
                        <a:fillRect/>
                      </a:stretch>
                    </p:blipFill>
                    <p:spPr bwMode="auto">
                      <a:xfrm>
                        <a:off x="617537" y="1219200"/>
                        <a:ext cx="5935663"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Arrow: Up 6">
            <a:extLst>
              <a:ext uri="{FF2B5EF4-FFF2-40B4-BE49-F238E27FC236}">
                <a16:creationId xmlns:a16="http://schemas.microsoft.com/office/drawing/2014/main" id="{90CF4904-E3D7-4BE8-9926-8764BE5E9090}"/>
              </a:ext>
            </a:extLst>
          </p:cNvPr>
          <p:cNvSpPr/>
          <p:nvPr/>
        </p:nvSpPr>
        <p:spPr>
          <a:xfrm>
            <a:off x="2527300" y="4099491"/>
            <a:ext cx="6858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3D880FE9-8EE5-46DA-B4EF-34AE4FA8921A}"/>
              </a:ext>
            </a:extLst>
          </p:cNvPr>
          <p:cNvSpPr/>
          <p:nvPr/>
        </p:nvSpPr>
        <p:spPr>
          <a:xfrm>
            <a:off x="5080000" y="4111814"/>
            <a:ext cx="6858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D3C7C29-E112-432C-BA40-1DF75510E67F}"/>
              </a:ext>
            </a:extLst>
          </p:cNvPr>
          <p:cNvSpPr txBox="1"/>
          <p:nvPr/>
        </p:nvSpPr>
        <p:spPr>
          <a:xfrm>
            <a:off x="1676400" y="4557068"/>
            <a:ext cx="2590800" cy="461665"/>
          </a:xfrm>
          <a:prstGeom prst="rect">
            <a:avLst/>
          </a:prstGeom>
          <a:noFill/>
        </p:spPr>
        <p:txBody>
          <a:bodyPr wrap="square" rtlCol="0">
            <a:spAutoFit/>
          </a:bodyPr>
          <a:lstStyle/>
          <a:p>
            <a:r>
              <a:rPr lang="en-US" sz="2400" dirty="0">
                <a:latin typeface="+mj-lt"/>
              </a:rPr>
              <a:t>General case</a:t>
            </a:r>
          </a:p>
        </p:txBody>
      </p:sp>
      <p:sp>
        <p:nvSpPr>
          <p:cNvPr id="10" name="TextBox 9">
            <a:extLst>
              <a:ext uri="{FF2B5EF4-FFF2-40B4-BE49-F238E27FC236}">
                <a16:creationId xmlns:a16="http://schemas.microsoft.com/office/drawing/2014/main" id="{B361BACE-FFD2-4784-B2A6-0A9F08C82285}"/>
              </a:ext>
            </a:extLst>
          </p:cNvPr>
          <p:cNvSpPr txBox="1"/>
          <p:nvPr/>
        </p:nvSpPr>
        <p:spPr>
          <a:xfrm>
            <a:off x="4419600" y="4567535"/>
            <a:ext cx="2895600" cy="830997"/>
          </a:xfrm>
          <a:prstGeom prst="rect">
            <a:avLst/>
          </a:prstGeom>
          <a:noFill/>
        </p:spPr>
        <p:txBody>
          <a:bodyPr wrap="square" rtlCol="0">
            <a:spAutoFit/>
          </a:bodyPr>
          <a:lstStyle/>
          <a:p>
            <a:r>
              <a:rPr lang="en-US" sz="2400" dirty="0">
                <a:latin typeface="+mj-lt"/>
              </a:rPr>
              <a:t>Special case of elastic scattering</a:t>
            </a:r>
          </a:p>
        </p:txBody>
      </p:sp>
      <p:graphicFrame>
        <p:nvGraphicFramePr>
          <p:cNvPr id="11" name="Object 10">
            <a:extLst>
              <a:ext uri="{FF2B5EF4-FFF2-40B4-BE49-F238E27FC236}">
                <a16:creationId xmlns:a16="http://schemas.microsoft.com/office/drawing/2014/main" id="{24194BD4-861A-4E8B-9DB4-E49890A2A42A}"/>
              </a:ext>
            </a:extLst>
          </p:cNvPr>
          <p:cNvGraphicFramePr>
            <a:graphicFrameLocks noChangeAspect="1"/>
          </p:cNvGraphicFramePr>
          <p:nvPr>
            <p:extLst>
              <p:ext uri="{D42A27DB-BD31-4B8C-83A1-F6EECF244321}">
                <p14:modId xmlns:p14="http://schemas.microsoft.com/office/powerpoint/2010/main" val="2034818447"/>
              </p:ext>
            </p:extLst>
          </p:nvPr>
        </p:nvGraphicFramePr>
        <p:xfrm>
          <a:off x="2857500" y="5376338"/>
          <a:ext cx="2895600" cy="955829"/>
        </p:xfrm>
        <a:graphic>
          <a:graphicData uri="http://schemas.openxmlformats.org/presentationml/2006/ole">
            <mc:AlternateContent xmlns:mc="http://schemas.openxmlformats.org/markup-compatibility/2006">
              <mc:Choice xmlns:v="urn:schemas-microsoft-com:vml" Requires="v">
                <p:oleObj spid="_x0000_s58405" name="Equation" r:id="rId5" imgW="1307880" imgH="431640" progId="Equation.DSMT4">
                  <p:embed/>
                </p:oleObj>
              </mc:Choice>
              <mc:Fallback>
                <p:oleObj name="Equation" r:id="rId5" imgW="1307880" imgH="431640" progId="Equation.DSMT4">
                  <p:embed/>
                  <p:pic>
                    <p:nvPicPr>
                      <p:cNvPr id="0" name=""/>
                      <p:cNvPicPr/>
                      <p:nvPr/>
                    </p:nvPicPr>
                    <p:blipFill>
                      <a:blip r:embed="rId6"/>
                      <a:stretch>
                        <a:fillRect/>
                      </a:stretch>
                    </p:blipFill>
                    <p:spPr>
                      <a:xfrm>
                        <a:off x="2857500" y="5376338"/>
                        <a:ext cx="2895600" cy="955829"/>
                      </a:xfrm>
                      <a:prstGeom prst="rect">
                        <a:avLst/>
                      </a:prstGeom>
                    </p:spPr>
                  </p:pic>
                </p:oleObj>
              </mc:Fallback>
            </mc:AlternateContent>
          </a:graphicData>
        </a:graphic>
      </p:graphicFrame>
    </p:spTree>
    <p:extLst>
      <p:ext uri="{BB962C8B-B14F-4D97-AF65-F5344CB8AC3E}">
        <p14:creationId xmlns:p14="http://schemas.microsoft.com/office/powerpoint/2010/main" val="3838072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8/27/2021</a:t>
            </a:r>
            <a:endParaRPr lang="en-US" dirty="0"/>
          </a:p>
        </p:txBody>
      </p:sp>
      <p:sp>
        <p:nvSpPr>
          <p:cNvPr id="3" name="Footer Placeholder 2"/>
          <p:cNvSpPr>
            <a:spLocks noGrp="1"/>
          </p:cNvSpPr>
          <p:nvPr>
            <p:ph type="ftr" sz="quarter" idx="11"/>
          </p:nvPr>
        </p:nvSpPr>
        <p:spPr/>
        <p:txBody>
          <a:bodyPr/>
          <a:lstStyle/>
          <a:p>
            <a:r>
              <a:rPr lang="en-US"/>
              <a:t>PHY 711  Fall 2021 --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16" name="TextBox 15"/>
          <p:cNvSpPr txBox="1"/>
          <p:nvPr/>
        </p:nvSpPr>
        <p:spPr>
          <a:xfrm>
            <a:off x="228600" y="304800"/>
            <a:ext cx="7239000" cy="1200329"/>
          </a:xfrm>
          <a:prstGeom prst="rect">
            <a:avLst/>
          </a:prstGeom>
          <a:noFill/>
        </p:spPr>
        <p:txBody>
          <a:bodyPr wrap="square" rtlCol="0">
            <a:spAutoFit/>
          </a:bodyPr>
          <a:lstStyle/>
          <a:p>
            <a:r>
              <a:rPr lang="en-US" sz="2400" dirty="0">
                <a:latin typeface="+mj-lt"/>
              </a:rPr>
              <a:t>Relationship between center of mass and laboratory frames of reference – continued  (elastic scattering)</a:t>
            </a:r>
          </a:p>
          <a:p>
            <a:endParaRPr lang="en-US" sz="2400" dirty="0">
              <a:latin typeface="+mj-lt"/>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1818874440"/>
              </p:ext>
            </p:extLst>
          </p:nvPr>
        </p:nvGraphicFramePr>
        <p:xfrm>
          <a:off x="223838" y="5000625"/>
          <a:ext cx="6718300" cy="1157288"/>
        </p:xfrm>
        <a:graphic>
          <a:graphicData uri="http://schemas.openxmlformats.org/presentationml/2006/ole">
            <mc:AlternateContent xmlns:mc="http://schemas.openxmlformats.org/markup-compatibility/2006">
              <mc:Choice xmlns:v="urn:schemas-microsoft-com:vml" Requires="v">
                <p:oleObj spid="_x0000_s37100" name="Equation" r:id="rId4" imgW="2933640" imgH="507960" progId="Equation.DSMT4">
                  <p:embed/>
                </p:oleObj>
              </mc:Choice>
              <mc:Fallback>
                <p:oleObj name="Equation" r:id="rId4" imgW="2933640" imgH="507960" progId="Equation.DSMT4">
                  <p:embed/>
                  <p:pic>
                    <p:nvPicPr>
                      <p:cNvPr id="0" name=""/>
                      <p:cNvPicPr>
                        <a:picLocks noChangeAspect="1" noChangeArrowheads="1"/>
                      </p:cNvPicPr>
                      <p:nvPr/>
                    </p:nvPicPr>
                    <p:blipFill>
                      <a:blip r:embed="rId5"/>
                      <a:srcRect/>
                      <a:stretch>
                        <a:fillRect/>
                      </a:stretch>
                    </p:blipFill>
                    <p:spPr bwMode="auto">
                      <a:xfrm>
                        <a:off x="223838" y="5000625"/>
                        <a:ext cx="67183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2" name="Group 21">
            <a:extLst>
              <a:ext uri="{FF2B5EF4-FFF2-40B4-BE49-F238E27FC236}">
                <a16:creationId xmlns:a16="http://schemas.microsoft.com/office/drawing/2014/main" id="{2846E9C8-C272-4BEF-8A41-24D538F26359}"/>
              </a:ext>
            </a:extLst>
          </p:cNvPr>
          <p:cNvGrpSpPr/>
          <p:nvPr/>
        </p:nvGrpSpPr>
        <p:grpSpPr>
          <a:xfrm>
            <a:off x="3886200" y="1219200"/>
            <a:ext cx="4267200" cy="1656118"/>
            <a:chOff x="2656332" y="1493004"/>
            <a:chExt cx="4267200" cy="1656118"/>
          </a:xfrm>
        </p:grpSpPr>
        <p:cxnSp>
          <p:nvCxnSpPr>
            <p:cNvPr id="23" name="Straight Arrow Connector 22">
              <a:extLst>
                <a:ext uri="{FF2B5EF4-FFF2-40B4-BE49-F238E27FC236}">
                  <a16:creationId xmlns:a16="http://schemas.microsoft.com/office/drawing/2014/main" id="{27052740-6925-4FC3-9C0A-17C55E76B152}"/>
                </a:ext>
              </a:extLst>
            </p:cNvPr>
            <p:cNvCxnSpPr/>
            <p:nvPr/>
          </p:nvCxnSpPr>
          <p:spPr>
            <a:xfrm flipV="1">
              <a:off x="4299204" y="2239763"/>
              <a:ext cx="784098" cy="87477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FAD6B786-0179-45A2-8E96-391A54354FB0}"/>
                </a:ext>
              </a:extLst>
            </p:cNvPr>
            <p:cNvSpPr/>
            <p:nvPr/>
          </p:nvSpPr>
          <p:spPr>
            <a:xfrm>
              <a:off x="4976622" y="2130939"/>
              <a:ext cx="213360" cy="217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C003741-15CE-4013-BFA9-C8E0C4C99BD6}"/>
                </a:ext>
              </a:extLst>
            </p:cNvPr>
            <p:cNvSpPr txBox="1"/>
            <p:nvPr/>
          </p:nvSpPr>
          <p:spPr>
            <a:xfrm>
              <a:off x="4003167" y="2152274"/>
              <a:ext cx="869442" cy="646331"/>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cxnSp>
          <p:nvCxnSpPr>
            <p:cNvPr id="26" name="Straight Arrow Connector 25">
              <a:extLst>
                <a:ext uri="{FF2B5EF4-FFF2-40B4-BE49-F238E27FC236}">
                  <a16:creationId xmlns:a16="http://schemas.microsoft.com/office/drawing/2014/main" id="{29D28BE6-575B-4975-A792-287413A9B088}"/>
                </a:ext>
              </a:extLst>
            </p:cNvPr>
            <p:cNvCxnSpPr>
              <a:stCxn id="24" idx="2"/>
            </p:cNvCxnSpPr>
            <p:nvPr/>
          </p:nvCxnSpPr>
          <p:spPr>
            <a:xfrm flipV="1">
              <a:off x="4976622" y="2239763"/>
              <a:ext cx="1093470" cy="1"/>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F132F22-21FC-4673-B9CA-85E80C332268}"/>
                </a:ext>
              </a:extLst>
            </p:cNvPr>
            <p:cNvSpPr txBox="1"/>
            <p:nvPr/>
          </p:nvSpPr>
          <p:spPr>
            <a:xfrm>
              <a:off x="5109972" y="1493004"/>
              <a:ext cx="1600200" cy="646331"/>
            </a:xfrm>
            <a:prstGeom prst="rect">
              <a:avLst/>
            </a:prstGeom>
            <a:noFill/>
          </p:spPr>
          <p:txBody>
            <a:bodyPr wrap="square" rtlCol="0">
              <a:spAutoFit/>
            </a:bodyPr>
            <a:lstStyle/>
            <a:p>
              <a:r>
                <a:rPr lang="en-US" sz="2400" dirty="0">
                  <a:latin typeface="+mj-lt"/>
                </a:rPr>
                <a:t>V</a:t>
              </a:r>
              <a:r>
                <a:rPr lang="en-US" sz="2400" baseline="-25000" dirty="0">
                  <a:latin typeface="+mj-lt"/>
                </a:rPr>
                <a:t>CM</a:t>
              </a:r>
              <a:endParaRPr lang="en-US" sz="2400" dirty="0">
                <a:latin typeface="+mj-lt"/>
              </a:endParaRPr>
            </a:p>
          </p:txBody>
        </p:sp>
        <p:cxnSp>
          <p:nvCxnSpPr>
            <p:cNvPr id="28" name="Straight Arrow Connector 27">
              <a:extLst>
                <a:ext uri="{FF2B5EF4-FFF2-40B4-BE49-F238E27FC236}">
                  <a16:creationId xmlns:a16="http://schemas.microsoft.com/office/drawing/2014/main" id="{0EDD8436-F5A7-44A2-BC5D-017F59E5D85B}"/>
                </a:ext>
              </a:extLst>
            </p:cNvPr>
            <p:cNvCxnSpPr/>
            <p:nvPr/>
          </p:nvCxnSpPr>
          <p:spPr>
            <a:xfrm flipV="1">
              <a:off x="4299204" y="2239764"/>
              <a:ext cx="1610868" cy="8747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DB8EA7B-C817-45D6-9F9F-2D1C858D8F6D}"/>
                </a:ext>
              </a:extLst>
            </p:cNvPr>
            <p:cNvSpPr txBox="1"/>
            <p:nvPr/>
          </p:nvSpPr>
          <p:spPr>
            <a:xfrm>
              <a:off x="5627370" y="2346444"/>
              <a:ext cx="869442" cy="646331"/>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cxnSp>
          <p:nvCxnSpPr>
            <p:cNvPr id="30" name="Straight Connector 29">
              <a:extLst>
                <a:ext uri="{FF2B5EF4-FFF2-40B4-BE49-F238E27FC236}">
                  <a16:creationId xmlns:a16="http://schemas.microsoft.com/office/drawing/2014/main" id="{E1716E97-4C77-401E-AF09-3B1C5B2160F7}"/>
                </a:ext>
              </a:extLst>
            </p:cNvPr>
            <p:cNvCxnSpPr/>
            <p:nvPr/>
          </p:nvCxnSpPr>
          <p:spPr>
            <a:xfrm>
              <a:off x="2656332" y="3114540"/>
              <a:ext cx="4267200"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1857D1B-873A-4BBD-89E0-C94618A1BA5B}"/>
                </a:ext>
              </a:extLst>
            </p:cNvPr>
            <p:cNvSpPr txBox="1"/>
            <p:nvPr/>
          </p:nvSpPr>
          <p:spPr>
            <a:xfrm>
              <a:off x="4505896" y="2611342"/>
              <a:ext cx="973455" cy="461665"/>
            </a:xfrm>
            <a:prstGeom prst="rect">
              <a:avLst/>
            </a:prstGeom>
            <a:noFill/>
          </p:spPr>
          <p:txBody>
            <a:bodyPr wrap="square" rtlCol="0">
              <a:spAutoFit/>
            </a:bodyPr>
            <a:lstStyle/>
            <a:p>
              <a:r>
                <a:rPr lang="en-US" sz="2400" dirty="0">
                  <a:solidFill>
                    <a:srgbClr val="00B050"/>
                  </a:solidFill>
                  <a:latin typeface="Symbol" pitchFamily="18" charset="2"/>
                </a:rPr>
                <a:t>y</a:t>
              </a:r>
            </a:p>
          </p:txBody>
        </p:sp>
        <p:sp>
          <p:nvSpPr>
            <p:cNvPr id="32" name="TextBox 31">
              <a:extLst>
                <a:ext uri="{FF2B5EF4-FFF2-40B4-BE49-F238E27FC236}">
                  <a16:creationId xmlns:a16="http://schemas.microsoft.com/office/drawing/2014/main" id="{536DA615-EC79-496A-A683-05D183E5D541}"/>
                </a:ext>
              </a:extLst>
            </p:cNvPr>
            <p:cNvSpPr txBox="1"/>
            <p:nvPr/>
          </p:nvSpPr>
          <p:spPr>
            <a:xfrm>
              <a:off x="5122545" y="2590800"/>
              <a:ext cx="973455" cy="461665"/>
            </a:xfrm>
            <a:prstGeom prst="rect">
              <a:avLst/>
            </a:prstGeom>
            <a:noFill/>
          </p:spPr>
          <p:txBody>
            <a:bodyPr wrap="square" rtlCol="0">
              <a:spAutoFit/>
            </a:bodyPr>
            <a:lstStyle/>
            <a:p>
              <a:r>
                <a:rPr lang="en-US" sz="2400" dirty="0">
                  <a:solidFill>
                    <a:srgbClr val="FF0000"/>
                  </a:solidFill>
                  <a:latin typeface="Symbol" pitchFamily="18" charset="2"/>
                </a:rPr>
                <a:t>q</a:t>
              </a:r>
            </a:p>
          </p:txBody>
        </p:sp>
        <p:sp>
          <p:nvSpPr>
            <p:cNvPr id="33" name="Arc 32">
              <a:extLst>
                <a:ext uri="{FF2B5EF4-FFF2-40B4-BE49-F238E27FC236}">
                  <a16:creationId xmlns:a16="http://schemas.microsoft.com/office/drawing/2014/main" id="{F25C348D-2807-498F-9B04-083A081D39E4}"/>
                </a:ext>
              </a:extLst>
            </p:cNvPr>
            <p:cNvSpPr/>
            <p:nvPr/>
          </p:nvSpPr>
          <p:spPr>
            <a:xfrm>
              <a:off x="5110470" y="2580131"/>
              <a:ext cx="369380" cy="544069"/>
            </a:xfrm>
            <a:prstGeom prst="arc">
              <a:avLst>
                <a:gd name="adj1" fmla="val 16200000"/>
                <a:gd name="adj2" fmla="val 4316147"/>
              </a:avLst>
            </a:prstGeom>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2A2D3A7B-315E-4268-B4FC-6600EB08CE72}"/>
                </a:ext>
              </a:extLst>
            </p:cNvPr>
            <p:cNvSpPr/>
            <p:nvPr/>
          </p:nvSpPr>
          <p:spPr>
            <a:xfrm rot="21184664">
              <a:off x="4628744" y="2611099"/>
              <a:ext cx="369380" cy="538023"/>
            </a:xfrm>
            <a:prstGeom prst="arc">
              <a:avLst>
                <a:gd name="adj1" fmla="val 16020976"/>
                <a:gd name="adj2" fmla="val 4316147"/>
              </a:avLst>
            </a:prstGeom>
            <a:ln w="57150">
              <a:solidFill>
                <a:srgbClr val="00B05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graphicFrame>
        <p:nvGraphicFramePr>
          <p:cNvPr id="35" name="Object 34">
            <a:extLst>
              <a:ext uri="{FF2B5EF4-FFF2-40B4-BE49-F238E27FC236}">
                <a16:creationId xmlns:a16="http://schemas.microsoft.com/office/drawing/2014/main" id="{2C141EA5-7DB2-4044-B20D-01E0202C74B2}"/>
              </a:ext>
            </a:extLst>
          </p:cNvPr>
          <p:cNvGraphicFramePr>
            <a:graphicFrameLocks noChangeAspect="1"/>
          </p:cNvGraphicFramePr>
          <p:nvPr>
            <p:extLst>
              <p:ext uri="{D42A27DB-BD31-4B8C-83A1-F6EECF244321}">
                <p14:modId xmlns:p14="http://schemas.microsoft.com/office/powerpoint/2010/main" val="797987094"/>
              </p:ext>
            </p:extLst>
          </p:nvPr>
        </p:nvGraphicFramePr>
        <p:xfrm>
          <a:off x="301329" y="1964621"/>
          <a:ext cx="5935663" cy="2605087"/>
        </p:xfrm>
        <a:graphic>
          <a:graphicData uri="http://schemas.openxmlformats.org/presentationml/2006/ole">
            <mc:AlternateContent xmlns:mc="http://schemas.openxmlformats.org/markup-compatibility/2006">
              <mc:Choice xmlns:v="urn:schemas-microsoft-com:vml" Requires="v">
                <p:oleObj spid="_x0000_s37101" name="Equation" r:id="rId6" imgW="2514600" imgH="1143000" progId="Equation.DSMT4">
                  <p:embed/>
                </p:oleObj>
              </mc:Choice>
              <mc:Fallback>
                <p:oleObj name="Equation" r:id="rId6" imgW="2514600" imgH="1143000" progId="Equation.DSMT4">
                  <p:embed/>
                  <p:pic>
                    <p:nvPicPr>
                      <p:cNvPr id="17" name="Object 16"/>
                      <p:cNvPicPr>
                        <a:picLocks noChangeAspect="1" noChangeArrowheads="1"/>
                      </p:cNvPicPr>
                      <p:nvPr/>
                    </p:nvPicPr>
                    <p:blipFill>
                      <a:blip r:embed="rId7"/>
                      <a:srcRect/>
                      <a:stretch>
                        <a:fillRect/>
                      </a:stretch>
                    </p:blipFill>
                    <p:spPr bwMode="auto">
                      <a:xfrm>
                        <a:off x="301329" y="1964621"/>
                        <a:ext cx="5935663"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3556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4337DC2F-D794-4E8A-AC77-20B60D1584CC}"/>
              </a:ext>
            </a:extLst>
          </p:cNvPr>
          <p:cNvGraphicFramePr>
            <a:graphicFrameLocks noChangeAspect="1"/>
          </p:cNvGraphicFramePr>
          <p:nvPr>
            <p:extLst>
              <p:ext uri="{D42A27DB-BD31-4B8C-83A1-F6EECF244321}">
                <p14:modId xmlns:p14="http://schemas.microsoft.com/office/powerpoint/2010/main" val="1064678280"/>
              </p:ext>
            </p:extLst>
          </p:nvPr>
        </p:nvGraphicFramePr>
        <p:xfrm>
          <a:off x="572927" y="914716"/>
          <a:ext cx="4368155" cy="1980881"/>
        </p:xfrm>
        <a:graphic>
          <a:graphicData uri="http://schemas.openxmlformats.org/presentationml/2006/ole">
            <mc:AlternateContent xmlns:mc="http://schemas.openxmlformats.org/markup-compatibility/2006">
              <mc:Choice xmlns:v="urn:schemas-microsoft-com:vml" Requires="v">
                <p:oleObj spid="_x0000_s1033" name="Equation" r:id="rId3" imgW="1460160" imgH="685800" progId="Equation.DSMT4">
                  <p:embed/>
                </p:oleObj>
              </mc:Choice>
              <mc:Fallback>
                <p:oleObj name="Equation" r:id="rId3" imgW="1460160" imgH="685800" progId="Equation.DSMT4">
                  <p:embed/>
                  <p:pic>
                    <p:nvPicPr>
                      <p:cNvPr id="4" name="Object 3">
                        <a:extLst>
                          <a:ext uri="{FF2B5EF4-FFF2-40B4-BE49-F238E27FC236}">
                            <a16:creationId xmlns:a16="http://schemas.microsoft.com/office/drawing/2014/main" id="{4337DC2F-D794-4E8A-AC77-20B60D1584CC}"/>
                          </a:ext>
                        </a:extLst>
                      </p:cNvPr>
                      <p:cNvPicPr>
                        <a:picLocks noChangeAspect="1" noChangeArrowheads="1"/>
                      </p:cNvPicPr>
                      <p:nvPr/>
                    </p:nvPicPr>
                    <p:blipFill>
                      <a:blip r:embed="rId4"/>
                      <a:srcRect/>
                      <a:stretch>
                        <a:fillRect/>
                      </a:stretch>
                    </p:blipFill>
                    <p:spPr bwMode="auto">
                      <a:xfrm>
                        <a:off x="572927" y="914716"/>
                        <a:ext cx="4368155" cy="1980881"/>
                      </a:xfrm>
                      <a:prstGeom prst="rect">
                        <a:avLst/>
                      </a:prstGeom>
                      <a:noFill/>
                      <a:ln>
                        <a:noFill/>
                      </a:ln>
                    </p:spPr>
                  </p:pic>
                </p:oleObj>
              </mc:Fallback>
            </mc:AlternateContent>
          </a:graphicData>
        </a:graphic>
      </p:graphicFrame>
      <p:grpSp>
        <p:nvGrpSpPr>
          <p:cNvPr id="5" name="Group 4">
            <a:extLst>
              <a:ext uri="{FF2B5EF4-FFF2-40B4-BE49-F238E27FC236}">
                <a16:creationId xmlns:a16="http://schemas.microsoft.com/office/drawing/2014/main" id="{8C8A1C3C-3460-4609-9FFD-067009FEFC68}"/>
              </a:ext>
            </a:extLst>
          </p:cNvPr>
          <p:cNvGrpSpPr/>
          <p:nvPr/>
        </p:nvGrpSpPr>
        <p:grpSpPr>
          <a:xfrm>
            <a:off x="5257800" y="1256977"/>
            <a:ext cx="3200400" cy="1242089"/>
            <a:chOff x="2656332" y="1493004"/>
            <a:chExt cx="4267200" cy="1656118"/>
          </a:xfrm>
        </p:grpSpPr>
        <p:cxnSp>
          <p:nvCxnSpPr>
            <p:cNvPr id="6" name="Straight Arrow Connector 5">
              <a:extLst>
                <a:ext uri="{FF2B5EF4-FFF2-40B4-BE49-F238E27FC236}">
                  <a16:creationId xmlns:a16="http://schemas.microsoft.com/office/drawing/2014/main" id="{17CBA557-DC80-45C3-BD71-20365A1EE30F}"/>
                </a:ext>
              </a:extLst>
            </p:cNvPr>
            <p:cNvCxnSpPr/>
            <p:nvPr/>
          </p:nvCxnSpPr>
          <p:spPr>
            <a:xfrm flipV="1">
              <a:off x="4299204" y="2239763"/>
              <a:ext cx="784098" cy="87477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D88D1F42-09FF-4824-9BBE-B6E9FA0F1697}"/>
                </a:ext>
              </a:extLst>
            </p:cNvPr>
            <p:cNvSpPr/>
            <p:nvPr/>
          </p:nvSpPr>
          <p:spPr>
            <a:xfrm>
              <a:off x="4976622" y="2130939"/>
              <a:ext cx="213360" cy="217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extBox 7">
              <a:extLst>
                <a:ext uri="{FF2B5EF4-FFF2-40B4-BE49-F238E27FC236}">
                  <a16:creationId xmlns:a16="http://schemas.microsoft.com/office/drawing/2014/main" id="{E851B07F-82C5-4609-83BF-F3F335598C5F}"/>
                </a:ext>
              </a:extLst>
            </p:cNvPr>
            <p:cNvSpPr txBox="1"/>
            <p:nvPr/>
          </p:nvSpPr>
          <p:spPr>
            <a:xfrm>
              <a:off x="4003167" y="2152274"/>
              <a:ext cx="869442" cy="646331"/>
            </a:xfrm>
            <a:prstGeom prst="rect">
              <a:avLst/>
            </a:prstGeom>
            <a:noFill/>
          </p:spPr>
          <p:txBody>
            <a:bodyPr wrap="square" rtlCol="0">
              <a:spAutoFit/>
            </a:bodyPr>
            <a:lstStyle/>
            <a:p>
              <a:r>
                <a:rPr lang="en-US" sz="1800" dirty="0">
                  <a:latin typeface="+mj-lt"/>
                </a:rPr>
                <a:t>V</a:t>
              </a:r>
              <a:r>
                <a:rPr lang="en-US" sz="1800" baseline="-25000" dirty="0">
                  <a:latin typeface="+mj-lt"/>
                </a:rPr>
                <a:t>1</a:t>
              </a:r>
              <a:endParaRPr lang="en-US" sz="1800" dirty="0">
                <a:latin typeface="+mj-lt"/>
              </a:endParaRPr>
            </a:p>
          </p:txBody>
        </p:sp>
        <p:cxnSp>
          <p:nvCxnSpPr>
            <p:cNvPr id="9" name="Straight Arrow Connector 8">
              <a:extLst>
                <a:ext uri="{FF2B5EF4-FFF2-40B4-BE49-F238E27FC236}">
                  <a16:creationId xmlns:a16="http://schemas.microsoft.com/office/drawing/2014/main" id="{91CCBE1A-895B-4E6F-809B-B83AFF6A4209}"/>
                </a:ext>
              </a:extLst>
            </p:cNvPr>
            <p:cNvCxnSpPr>
              <a:stCxn id="7" idx="2"/>
            </p:cNvCxnSpPr>
            <p:nvPr/>
          </p:nvCxnSpPr>
          <p:spPr>
            <a:xfrm flipV="1">
              <a:off x="4976622" y="2239763"/>
              <a:ext cx="1093470" cy="1"/>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2928D34-3117-48BA-B27B-B6DF7881D181}"/>
                </a:ext>
              </a:extLst>
            </p:cNvPr>
            <p:cNvSpPr txBox="1"/>
            <p:nvPr/>
          </p:nvSpPr>
          <p:spPr>
            <a:xfrm>
              <a:off x="5109972" y="1493004"/>
              <a:ext cx="1600200" cy="646331"/>
            </a:xfrm>
            <a:prstGeom prst="rect">
              <a:avLst/>
            </a:prstGeom>
            <a:noFill/>
          </p:spPr>
          <p:txBody>
            <a:bodyPr wrap="square" rtlCol="0">
              <a:spAutoFit/>
            </a:bodyPr>
            <a:lstStyle/>
            <a:p>
              <a:r>
                <a:rPr lang="en-US" sz="1800" dirty="0">
                  <a:latin typeface="+mj-lt"/>
                </a:rPr>
                <a:t>V</a:t>
              </a:r>
              <a:r>
                <a:rPr lang="en-US" sz="1800" baseline="-25000" dirty="0">
                  <a:latin typeface="+mj-lt"/>
                </a:rPr>
                <a:t>CM</a:t>
              </a:r>
              <a:endParaRPr lang="en-US" sz="1800" dirty="0">
                <a:latin typeface="+mj-lt"/>
              </a:endParaRPr>
            </a:p>
          </p:txBody>
        </p:sp>
        <p:cxnSp>
          <p:nvCxnSpPr>
            <p:cNvPr id="11" name="Straight Arrow Connector 10">
              <a:extLst>
                <a:ext uri="{FF2B5EF4-FFF2-40B4-BE49-F238E27FC236}">
                  <a16:creationId xmlns:a16="http://schemas.microsoft.com/office/drawing/2014/main" id="{5C028C87-CC8D-440A-A134-43D996305C7A}"/>
                </a:ext>
              </a:extLst>
            </p:cNvPr>
            <p:cNvCxnSpPr/>
            <p:nvPr/>
          </p:nvCxnSpPr>
          <p:spPr>
            <a:xfrm flipV="1">
              <a:off x="4299204" y="2239764"/>
              <a:ext cx="1610868" cy="8747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D7CA265-2DE6-49D9-AFF3-AB9E03C1FBAE}"/>
                </a:ext>
              </a:extLst>
            </p:cNvPr>
            <p:cNvSpPr txBox="1"/>
            <p:nvPr/>
          </p:nvSpPr>
          <p:spPr>
            <a:xfrm>
              <a:off x="5627370" y="2346444"/>
              <a:ext cx="869442" cy="646331"/>
            </a:xfrm>
            <a:prstGeom prst="rect">
              <a:avLst/>
            </a:prstGeom>
            <a:noFill/>
          </p:spPr>
          <p:txBody>
            <a:bodyPr wrap="square" rtlCol="0">
              <a:spAutoFit/>
            </a:bodyPr>
            <a:lstStyle/>
            <a:p>
              <a:r>
                <a:rPr lang="en-US" sz="1800" dirty="0">
                  <a:latin typeface="+mj-lt"/>
                </a:rPr>
                <a:t>v</a:t>
              </a:r>
              <a:r>
                <a:rPr lang="en-US" sz="1800" baseline="-25000" dirty="0">
                  <a:latin typeface="+mj-lt"/>
                </a:rPr>
                <a:t>1</a:t>
              </a:r>
              <a:endParaRPr lang="en-US" sz="1800" dirty="0">
                <a:latin typeface="+mj-lt"/>
              </a:endParaRPr>
            </a:p>
          </p:txBody>
        </p:sp>
        <p:cxnSp>
          <p:nvCxnSpPr>
            <p:cNvPr id="13" name="Straight Connector 12">
              <a:extLst>
                <a:ext uri="{FF2B5EF4-FFF2-40B4-BE49-F238E27FC236}">
                  <a16:creationId xmlns:a16="http://schemas.microsoft.com/office/drawing/2014/main" id="{1225A02A-8871-4EF1-BA2B-56B182284C73}"/>
                </a:ext>
              </a:extLst>
            </p:cNvPr>
            <p:cNvCxnSpPr/>
            <p:nvPr/>
          </p:nvCxnSpPr>
          <p:spPr>
            <a:xfrm>
              <a:off x="2656332" y="3114540"/>
              <a:ext cx="426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AD0254A-9E58-461F-B9D0-5E5DD95BC170}"/>
                </a:ext>
              </a:extLst>
            </p:cNvPr>
            <p:cNvSpPr txBox="1"/>
            <p:nvPr/>
          </p:nvSpPr>
          <p:spPr>
            <a:xfrm>
              <a:off x="4505896" y="2611342"/>
              <a:ext cx="973455" cy="461665"/>
            </a:xfrm>
            <a:prstGeom prst="rect">
              <a:avLst/>
            </a:prstGeom>
            <a:noFill/>
          </p:spPr>
          <p:txBody>
            <a:bodyPr wrap="square" rtlCol="0">
              <a:spAutoFit/>
            </a:bodyPr>
            <a:lstStyle/>
            <a:p>
              <a:r>
                <a:rPr lang="en-US" sz="1800" dirty="0">
                  <a:solidFill>
                    <a:srgbClr val="00B050"/>
                  </a:solidFill>
                  <a:latin typeface="Symbol" pitchFamily="18" charset="2"/>
                </a:rPr>
                <a:t>y</a:t>
              </a:r>
            </a:p>
          </p:txBody>
        </p:sp>
        <p:sp>
          <p:nvSpPr>
            <p:cNvPr id="15" name="TextBox 14">
              <a:extLst>
                <a:ext uri="{FF2B5EF4-FFF2-40B4-BE49-F238E27FC236}">
                  <a16:creationId xmlns:a16="http://schemas.microsoft.com/office/drawing/2014/main" id="{97C76F79-988F-4D03-9D34-196437189150}"/>
                </a:ext>
              </a:extLst>
            </p:cNvPr>
            <p:cNvSpPr txBox="1"/>
            <p:nvPr/>
          </p:nvSpPr>
          <p:spPr>
            <a:xfrm>
              <a:off x="5122545" y="2590800"/>
              <a:ext cx="973455" cy="461665"/>
            </a:xfrm>
            <a:prstGeom prst="rect">
              <a:avLst/>
            </a:prstGeom>
            <a:noFill/>
          </p:spPr>
          <p:txBody>
            <a:bodyPr wrap="square" rtlCol="0">
              <a:spAutoFit/>
            </a:bodyPr>
            <a:lstStyle/>
            <a:p>
              <a:r>
                <a:rPr lang="en-US" sz="1800" dirty="0">
                  <a:solidFill>
                    <a:srgbClr val="FF0000"/>
                  </a:solidFill>
                  <a:latin typeface="Symbol" pitchFamily="18" charset="2"/>
                </a:rPr>
                <a:t>q</a:t>
              </a:r>
            </a:p>
          </p:txBody>
        </p:sp>
        <p:sp>
          <p:nvSpPr>
            <p:cNvPr id="16" name="Arc 15">
              <a:extLst>
                <a:ext uri="{FF2B5EF4-FFF2-40B4-BE49-F238E27FC236}">
                  <a16:creationId xmlns:a16="http://schemas.microsoft.com/office/drawing/2014/main" id="{1125A24C-2D12-40A4-81F7-255BFE125FE3}"/>
                </a:ext>
              </a:extLst>
            </p:cNvPr>
            <p:cNvSpPr/>
            <p:nvPr/>
          </p:nvSpPr>
          <p:spPr>
            <a:xfrm>
              <a:off x="5110470" y="2580131"/>
              <a:ext cx="369380" cy="544069"/>
            </a:xfrm>
            <a:prstGeom prst="arc">
              <a:avLst>
                <a:gd name="adj1" fmla="val 16200000"/>
                <a:gd name="adj2" fmla="val 4316147"/>
              </a:avLst>
            </a:prstGeom>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1350"/>
            </a:p>
          </p:txBody>
        </p:sp>
        <p:sp>
          <p:nvSpPr>
            <p:cNvPr id="17" name="Arc 16">
              <a:extLst>
                <a:ext uri="{FF2B5EF4-FFF2-40B4-BE49-F238E27FC236}">
                  <a16:creationId xmlns:a16="http://schemas.microsoft.com/office/drawing/2014/main" id="{8E790B4D-64C3-41DA-91E8-CAA6FF8328E8}"/>
                </a:ext>
              </a:extLst>
            </p:cNvPr>
            <p:cNvSpPr/>
            <p:nvPr/>
          </p:nvSpPr>
          <p:spPr>
            <a:xfrm rot="21184664">
              <a:off x="4628744" y="2611099"/>
              <a:ext cx="369380" cy="538023"/>
            </a:xfrm>
            <a:prstGeom prst="arc">
              <a:avLst>
                <a:gd name="adj1" fmla="val 16020976"/>
                <a:gd name="adj2" fmla="val 4316147"/>
              </a:avLst>
            </a:prstGeom>
            <a:ln w="57150">
              <a:solidFill>
                <a:srgbClr val="00B05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1350"/>
            </a:p>
          </p:txBody>
        </p:sp>
      </p:grpSp>
      <p:sp>
        <p:nvSpPr>
          <p:cNvPr id="18" name="TextBox 17">
            <a:extLst>
              <a:ext uri="{FF2B5EF4-FFF2-40B4-BE49-F238E27FC236}">
                <a16:creationId xmlns:a16="http://schemas.microsoft.com/office/drawing/2014/main" id="{6AAF0495-26B7-4ABE-BA58-8AD5B4C3D710}"/>
              </a:ext>
            </a:extLst>
          </p:cNvPr>
          <p:cNvSpPr txBox="1"/>
          <p:nvPr/>
        </p:nvSpPr>
        <p:spPr>
          <a:xfrm>
            <a:off x="281520" y="213636"/>
            <a:ext cx="6928701" cy="461665"/>
          </a:xfrm>
          <a:prstGeom prst="rect">
            <a:avLst/>
          </a:prstGeom>
          <a:noFill/>
        </p:spPr>
        <p:txBody>
          <a:bodyPr wrap="square" rtlCol="0">
            <a:spAutoFit/>
          </a:bodyPr>
          <a:lstStyle/>
          <a:p>
            <a:r>
              <a:rPr lang="en-US" sz="2400" dirty="0"/>
              <a:t>More details -- from the diagram and equations -- </a:t>
            </a:r>
          </a:p>
        </p:txBody>
      </p:sp>
      <p:sp>
        <p:nvSpPr>
          <p:cNvPr id="19" name="TextBox 18">
            <a:extLst>
              <a:ext uri="{FF2B5EF4-FFF2-40B4-BE49-F238E27FC236}">
                <a16:creationId xmlns:a16="http://schemas.microsoft.com/office/drawing/2014/main" id="{62253271-1B20-4846-B3C2-1E27F7D1F410}"/>
              </a:ext>
            </a:extLst>
          </p:cNvPr>
          <p:cNvSpPr txBox="1"/>
          <p:nvPr/>
        </p:nvSpPr>
        <p:spPr>
          <a:xfrm>
            <a:off x="531071" y="2979823"/>
            <a:ext cx="7719480" cy="461665"/>
          </a:xfrm>
          <a:prstGeom prst="rect">
            <a:avLst/>
          </a:prstGeom>
          <a:noFill/>
        </p:spPr>
        <p:txBody>
          <a:bodyPr wrap="square" rtlCol="0">
            <a:spAutoFit/>
          </a:bodyPr>
          <a:lstStyle/>
          <a:p>
            <a:r>
              <a:rPr lang="en-US" sz="2400" dirty="0"/>
              <a:t>Take the dot product of the first equation with itself</a:t>
            </a:r>
          </a:p>
        </p:txBody>
      </p:sp>
      <p:graphicFrame>
        <p:nvGraphicFramePr>
          <p:cNvPr id="20" name="Object 19">
            <a:extLst>
              <a:ext uri="{FF2B5EF4-FFF2-40B4-BE49-F238E27FC236}">
                <a16:creationId xmlns:a16="http://schemas.microsoft.com/office/drawing/2014/main" id="{8B1D4E09-14D7-4E3D-A148-DD6D600B986F}"/>
              </a:ext>
            </a:extLst>
          </p:cNvPr>
          <p:cNvGraphicFramePr>
            <a:graphicFrameLocks noChangeAspect="1"/>
          </p:cNvGraphicFramePr>
          <p:nvPr>
            <p:extLst>
              <p:ext uri="{D42A27DB-BD31-4B8C-83A1-F6EECF244321}">
                <p14:modId xmlns:p14="http://schemas.microsoft.com/office/powerpoint/2010/main" val="2329840192"/>
              </p:ext>
            </p:extLst>
          </p:nvPr>
        </p:nvGraphicFramePr>
        <p:xfrm>
          <a:off x="685800" y="3534189"/>
          <a:ext cx="6913441" cy="1580216"/>
        </p:xfrm>
        <a:graphic>
          <a:graphicData uri="http://schemas.openxmlformats.org/presentationml/2006/ole">
            <mc:AlternateContent xmlns:mc="http://schemas.openxmlformats.org/markup-compatibility/2006">
              <mc:Choice xmlns:v="urn:schemas-microsoft-com:vml" Requires="v">
                <p:oleObj spid="_x0000_s1034" name="Equation" r:id="rId5" imgW="3555720" imgH="812520" progId="Equation.DSMT4">
                  <p:embed/>
                </p:oleObj>
              </mc:Choice>
              <mc:Fallback>
                <p:oleObj name="Equation" r:id="rId5" imgW="3555720" imgH="812520" progId="Equation.DSMT4">
                  <p:embed/>
                  <p:pic>
                    <p:nvPicPr>
                      <p:cNvPr id="20" name="Object 19">
                        <a:extLst>
                          <a:ext uri="{FF2B5EF4-FFF2-40B4-BE49-F238E27FC236}">
                            <a16:creationId xmlns:a16="http://schemas.microsoft.com/office/drawing/2014/main" id="{8B1D4E09-14D7-4E3D-A148-DD6D600B986F}"/>
                          </a:ext>
                        </a:extLst>
                      </p:cNvPr>
                      <p:cNvPicPr/>
                      <p:nvPr/>
                    </p:nvPicPr>
                    <p:blipFill>
                      <a:blip r:embed="rId6"/>
                      <a:stretch>
                        <a:fillRect/>
                      </a:stretch>
                    </p:blipFill>
                    <p:spPr>
                      <a:xfrm>
                        <a:off x="685800" y="3534189"/>
                        <a:ext cx="6913441" cy="1580216"/>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430DB98E-D181-4C7A-9008-D2982B48B5D5}"/>
              </a:ext>
            </a:extLst>
          </p:cNvPr>
          <p:cNvGraphicFramePr>
            <a:graphicFrameLocks noChangeAspect="1"/>
          </p:cNvGraphicFramePr>
          <p:nvPr>
            <p:extLst>
              <p:ext uri="{D42A27DB-BD31-4B8C-83A1-F6EECF244321}">
                <p14:modId xmlns:p14="http://schemas.microsoft.com/office/powerpoint/2010/main" val="2884809001"/>
              </p:ext>
            </p:extLst>
          </p:nvPr>
        </p:nvGraphicFramePr>
        <p:xfrm>
          <a:off x="844550" y="5364163"/>
          <a:ext cx="6283325" cy="1157287"/>
        </p:xfrm>
        <a:graphic>
          <a:graphicData uri="http://schemas.openxmlformats.org/presentationml/2006/ole">
            <mc:AlternateContent xmlns:mc="http://schemas.openxmlformats.org/markup-compatibility/2006">
              <mc:Choice xmlns:v="urn:schemas-microsoft-com:vml" Requires="v">
                <p:oleObj spid="_x0000_s1035" name="Equation" r:id="rId7" imgW="2743200" imgH="507960" progId="Equation.DSMT4">
                  <p:embed/>
                </p:oleObj>
              </mc:Choice>
              <mc:Fallback>
                <p:oleObj name="Equation" r:id="rId7" imgW="2743200" imgH="507960" progId="Equation.DSMT4">
                  <p:embed/>
                  <p:pic>
                    <p:nvPicPr>
                      <p:cNvPr id="18" name="Object 17"/>
                      <p:cNvPicPr>
                        <a:picLocks noChangeAspect="1" noChangeArrowheads="1"/>
                      </p:cNvPicPr>
                      <p:nvPr/>
                    </p:nvPicPr>
                    <p:blipFill>
                      <a:blip r:embed="rId8"/>
                      <a:srcRect/>
                      <a:stretch>
                        <a:fillRect/>
                      </a:stretch>
                    </p:blipFill>
                    <p:spPr bwMode="auto">
                      <a:xfrm>
                        <a:off x="844550" y="5364163"/>
                        <a:ext cx="6283325"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Date Placeholder 1">
            <a:extLst>
              <a:ext uri="{FF2B5EF4-FFF2-40B4-BE49-F238E27FC236}">
                <a16:creationId xmlns:a16="http://schemas.microsoft.com/office/drawing/2014/main" id="{A4E67887-D398-478D-907D-C9820D318A45}"/>
              </a:ext>
            </a:extLst>
          </p:cNvPr>
          <p:cNvSpPr>
            <a:spLocks noGrp="1"/>
          </p:cNvSpPr>
          <p:nvPr>
            <p:ph type="dt" sz="half" idx="10"/>
          </p:nvPr>
        </p:nvSpPr>
        <p:spPr/>
        <p:txBody>
          <a:bodyPr/>
          <a:lstStyle/>
          <a:p>
            <a:r>
              <a:rPr lang="en-US"/>
              <a:t>8/27/2021</a:t>
            </a:r>
          </a:p>
        </p:txBody>
      </p:sp>
      <p:sp>
        <p:nvSpPr>
          <p:cNvPr id="3" name="Footer Placeholder 2">
            <a:extLst>
              <a:ext uri="{FF2B5EF4-FFF2-40B4-BE49-F238E27FC236}">
                <a16:creationId xmlns:a16="http://schemas.microsoft.com/office/drawing/2014/main" id="{02E6E1E0-57E0-4152-A4F5-9229213E7DD8}"/>
              </a:ext>
            </a:extLst>
          </p:cNvPr>
          <p:cNvSpPr>
            <a:spLocks noGrp="1"/>
          </p:cNvSpPr>
          <p:nvPr>
            <p:ph type="ftr" sz="quarter" idx="11"/>
          </p:nvPr>
        </p:nvSpPr>
        <p:spPr/>
        <p:txBody>
          <a:bodyPr/>
          <a:lstStyle/>
          <a:p>
            <a:r>
              <a:rPr lang="en-US"/>
              <a:t>PHY 711  Fall 2021 -- Lecture 3</a:t>
            </a:r>
          </a:p>
        </p:txBody>
      </p:sp>
      <p:sp>
        <p:nvSpPr>
          <p:cNvPr id="23" name="Slide Number Placeholder 22">
            <a:extLst>
              <a:ext uri="{FF2B5EF4-FFF2-40B4-BE49-F238E27FC236}">
                <a16:creationId xmlns:a16="http://schemas.microsoft.com/office/drawing/2014/main" id="{C8A99CAD-5230-4E4B-9BC4-A15F257622EA}"/>
              </a:ext>
            </a:extLst>
          </p:cNvPr>
          <p:cNvSpPr>
            <a:spLocks noGrp="1"/>
          </p:cNvSpPr>
          <p:nvPr>
            <p:ph type="sldNum" sz="quarter" idx="12"/>
          </p:nvPr>
        </p:nvSpPr>
        <p:spPr/>
        <p:txBody>
          <a:bodyPr/>
          <a:lstStyle/>
          <a:p>
            <a:fld id="{CE368B07-CEBF-4C80-90AF-53B34FA04CF3}" type="slidenum">
              <a:rPr lang="en-US" smtClean="0"/>
              <a:t>26</a:t>
            </a:fld>
            <a:endParaRPr lang="en-US"/>
          </a:p>
        </p:txBody>
      </p:sp>
    </p:spTree>
    <p:extLst>
      <p:ext uri="{BB962C8B-B14F-4D97-AF65-F5344CB8AC3E}">
        <p14:creationId xmlns:p14="http://schemas.microsoft.com/office/powerpoint/2010/main" val="1599680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8/27/2021</a:t>
            </a:r>
            <a:endParaRPr lang="en-US" dirty="0"/>
          </a:p>
        </p:txBody>
      </p:sp>
      <p:sp>
        <p:nvSpPr>
          <p:cNvPr id="3" name="Footer Placeholder 2"/>
          <p:cNvSpPr>
            <a:spLocks noGrp="1"/>
          </p:cNvSpPr>
          <p:nvPr>
            <p:ph type="ftr" sz="quarter" idx="11"/>
          </p:nvPr>
        </p:nvSpPr>
        <p:spPr/>
        <p:txBody>
          <a:bodyPr/>
          <a:lstStyle/>
          <a:p>
            <a:r>
              <a:rPr lang="en-US"/>
              <a:t>PHY 711  Fall 2021 --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sp>
        <p:nvSpPr>
          <p:cNvPr id="5" name="TextBox 4"/>
          <p:cNvSpPr txBox="1"/>
          <p:nvPr/>
        </p:nvSpPr>
        <p:spPr>
          <a:xfrm>
            <a:off x="533400" y="457200"/>
            <a:ext cx="8077200" cy="461665"/>
          </a:xfrm>
          <a:prstGeom prst="rect">
            <a:avLst/>
          </a:prstGeom>
          <a:noFill/>
        </p:spPr>
        <p:txBody>
          <a:bodyPr wrap="square" rtlCol="0">
            <a:spAutoFit/>
          </a:bodyPr>
          <a:lstStyle/>
          <a:p>
            <a:r>
              <a:rPr lang="en-US" sz="2400" dirty="0">
                <a:latin typeface="+mj-lt"/>
              </a:rPr>
              <a:t>Differential cross sections in different reference frames</a:t>
            </a:r>
          </a:p>
        </p:txBody>
      </p:sp>
      <p:graphicFrame>
        <p:nvGraphicFramePr>
          <p:cNvPr id="6" name="Object 5"/>
          <p:cNvGraphicFramePr>
            <a:graphicFrameLocks noChangeAspect="1"/>
          </p:cNvGraphicFramePr>
          <p:nvPr>
            <p:extLst>
              <p:ext uri="{D42A27DB-BD31-4B8C-83A1-F6EECF244321}">
                <p14:modId xmlns:p14="http://schemas.microsoft.com/office/powerpoint/2010/main" val="3318701071"/>
              </p:ext>
            </p:extLst>
          </p:nvPr>
        </p:nvGraphicFramePr>
        <p:xfrm>
          <a:off x="581025" y="962025"/>
          <a:ext cx="5065713" cy="2141538"/>
        </p:xfrm>
        <a:graphic>
          <a:graphicData uri="http://schemas.openxmlformats.org/presentationml/2006/ole">
            <mc:AlternateContent xmlns:mc="http://schemas.openxmlformats.org/markup-compatibility/2006">
              <mc:Choice xmlns:v="urn:schemas-microsoft-com:vml" Requires="v">
                <p:oleObj spid="_x0000_s38124" name="Equation" r:id="rId4" imgW="2145960" imgH="939600" progId="Equation.DSMT4">
                  <p:embed/>
                </p:oleObj>
              </mc:Choice>
              <mc:Fallback>
                <p:oleObj name="Equation" r:id="rId4" imgW="2145960" imgH="939600" progId="Equation.DSMT4">
                  <p:embed/>
                  <p:pic>
                    <p:nvPicPr>
                      <p:cNvPr id="0" name=""/>
                      <p:cNvPicPr>
                        <a:picLocks noChangeAspect="1" noChangeArrowheads="1"/>
                      </p:cNvPicPr>
                      <p:nvPr/>
                    </p:nvPicPr>
                    <p:blipFill>
                      <a:blip r:embed="rId5"/>
                      <a:srcRect/>
                      <a:stretch>
                        <a:fillRect/>
                      </a:stretch>
                    </p:blipFill>
                    <p:spPr bwMode="auto">
                      <a:xfrm>
                        <a:off x="581025" y="962025"/>
                        <a:ext cx="5065713"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30868020"/>
              </p:ext>
            </p:extLst>
          </p:nvPr>
        </p:nvGraphicFramePr>
        <p:xfrm>
          <a:off x="685800" y="3389796"/>
          <a:ext cx="6630988" cy="2984500"/>
        </p:xfrm>
        <a:graphic>
          <a:graphicData uri="http://schemas.openxmlformats.org/presentationml/2006/ole">
            <mc:AlternateContent xmlns:mc="http://schemas.openxmlformats.org/markup-compatibility/2006">
              <mc:Choice xmlns:v="urn:schemas-microsoft-com:vml" Requires="v">
                <p:oleObj spid="_x0000_s38125" name="Equation" r:id="rId6" imgW="2895480" imgH="1307880" progId="Equation.DSMT4">
                  <p:embed/>
                </p:oleObj>
              </mc:Choice>
              <mc:Fallback>
                <p:oleObj name="Equation" r:id="rId6" imgW="2895480" imgH="1307880" progId="Equation.DSMT4">
                  <p:embed/>
                  <p:pic>
                    <p:nvPicPr>
                      <p:cNvPr id="0" name=""/>
                      <p:cNvPicPr>
                        <a:picLocks noChangeAspect="1" noChangeArrowheads="1"/>
                      </p:cNvPicPr>
                      <p:nvPr/>
                    </p:nvPicPr>
                    <p:blipFill>
                      <a:blip r:embed="rId7"/>
                      <a:srcRect/>
                      <a:stretch>
                        <a:fillRect/>
                      </a:stretch>
                    </p:blipFill>
                    <p:spPr bwMode="auto">
                      <a:xfrm>
                        <a:off x="685800" y="3389796"/>
                        <a:ext cx="6630988" cy="29845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90705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8/27/2021</a:t>
            </a:r>
            <a:endParaRPr lang="en-US" dirty="0"/>
          </a:p>
        </p:txBody>
      </p:sp>
      <p:sp>
        <p:nvSpPr>
          <p:cNvPr id="3" name="Footer Placeholder 2"/>
          <p:cNvSpPr>
            <a:spLocks noGrp="1"/>
          </p:cNvSpPr>
          <p:nvPr>
            <p:ph type="ftr" sz="quarter" idx="11"/>
          </p:nvPr>
        </p:nvSpPr>
        <p:spPr/>
        <p:txBody>
          <a:bodyPr/>
          <a:lstStyle/>
          <a:p>
            <a:r>
              <a:rPr lang="en-US"/>
              <a:t>PHY 711  Fall 2021 --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sp>
        <p:nvSpPr>
          <p:cNvPr id="5" name="TextBox 4"/>
          <p:cNvSpPr txBox="1"/>
          <p:nvPr/>
        </p:nvSpPr>
        <p:spPr>
          <a:xfrm>
            <a:off x="533400" y="457200"/>
            <a:ext cx="8077200" cy="830997"/>
          </a:xfrm>
          <a:prstGeom prst="rect">
            <a:avLst/>
          </a:prstGeom>
          <a:noFill/>
        </p:spPr>
        <p:txBody>
          <a:bodyPr wrap="square" rtlCol="0">
            <a:spAutoFit/>
          </a:bodyPr>
          <a:lstStyle/>
          <a:p>
            <a:r>
              <a:rPr lang="en-US" sz="2400" dirty="0">
                <a:latin typeface="+mj-lt"/>
              </a:rPr>
              <a:t>Differential cross sections in different reference frames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194176135"/>
              </p:ext>
            </p:extLst>
          </p:nvPr>
        </p:nvGraphicFramePr>
        <p:xfrm>
          <a:off x="461963" y="1482725"/>
          <a:ext cx="5305425" cy="1100138"/>
        </p:xfrm>
        <a:graphic>
          <a:graphicData uri="http://schemas.openxmlformats.org/presentationml/2006/ole">
            <mc:AlternateContent xmlns:mc="http://schemas.openxmlformats.org/markup-compatibility/2006">
              <mc:Choice xmlns:v="urn:schemas-microsoft-com:vml" Requires="v">
                <p:oleObj spid="_x0000_s40286" name="Equation" r:id="rId4" imgW="2247840" imgH="482400" progId="Equation.DSMT4">
                  <p:embed/>
                </p:oleObj>
              </mc:Choice>
              <mc:Fallback>
                <p:oleObj name="Equation" r:id="rId4" imgW="2247840" imgH="482400" progId="Equation.DSMT4">
                  <p:embed/>
                  <p:pic>
                    <p:nvPicPr>
                      <p:cNvPr id="0" name=""/>
                      <p:cNvPicPr>
                        <a:picLocks noChangeAspect="1" noChangeArrowheads="1"/>
                      </p:cNvPicPr>
                      <p:nvPr/>
                    </p:nvPicPr>
                    <p:blipFill>
                      <a:blip r:embed="rId5"/>
                      <a:srcRect/>
                      <a:stretch>
                        <a:fillRect/>
                      </a:stretch>
                    </p:blipFill>
                    <p:spPr bwMode="auto">
                      <a:xfrm>
                        <a:off x="461963" y="1482725"/>
                        <a:ext cx="5305425"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153960308"/>
              </p:ext>
            </p:extLst>
          </p:nvPr>
        </p:nvGraphicFramePr>
        <p:xfrm>
          <a:off x="106363" y="3028950"/>
          <a:ext cx="8932862" cy="1331913"/>
        </p:xfrm>
        <a:graphic>
          <a:graphicData uri="http://schemas.openxmlformats.org/presentationml/2006/ole">
            <mc:AlternateContent xmlns:mc="http://schemas.openxmlformats.org/markup-compatibility/2006">
              <mc:Choice xmlns:v="urn:schemas-microsoft-com:vml" Requires="v">
                <p:oleObj spid="_x0000_s40287" name="Equation" r:id="rId6" imgW="3784320" imgH="583920" progId="Equation.DSMT4">
                  <p:embed/>
                </p:oleObj>
              </mc:Choice>
              <mc:Fallback>
                <p:oleObj name="Equation" r:id="rId6" imgW="3784320" imgH="583920" progId="Equation.DSMT4">
                  <p:embed/>
                  <p:pic>
                    <p:nvPicPr>
                      <p:cNvPr id="0" name=""/>
                      <p:cNvPicPr>
                        <a:picLocks noChangeAspect="1" noChangeArrowheads="1"/>
                      </p:cNvPicPr>
                      <p:nvPr/>
                    </p:nvPicPr>
                    <p:blipFill>
                      <a:blip r:embed="rId7"/>
                      <a:srcRect/>
                      <a:stretch>
                        <a:fillRect/>
                      </a:stretch>
                    </p:blipFill>
                    <p:spPr bwMode="auto">
                      <a:xfrm>
                        <a:off x="106363" y="3028950"/>
                        <a:ext cx="8932862"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765943781"/>
              </p:ext>
            </p:extLst>
          </p:nvPr>
        </p:nvGraphicFramePr>
        <p:xfrm>
          <a:off x="657225" y="4800600"/>
          <a:ext cx="4735513" cy="984250"/>
        </p:xfrm>
        <a:graphic>
          <a:graphicData uri="http://schemas.openxmlformats.org/presentationml/2006/ole">
            <mc:AlternateContent xmlns:mc="http://schemas.openxmlformats.org/markup-compatibility/2006">
              <mc:Choice xmlns:v="urn:schemas-microsoft-com:vml" Requires="v">
                <p:oleObj spid="_x0000_s40288" name="Equation" r:id="rId8" imgW="2006280" imgH="431640" progId="Equation.DSMT4">
                  <p:embed/>
                </p:oleObj>
              </mc:Choice>
              <mc:Fallback>
                <p:oleObj name="Equation" r:id="rId8" imgW="2006280" imgH="431640" progId="Equation.DSMT4">
                  <p:embed/>
                  <p:pic>
                    <p:nvPicPr>
                      <p:cNvPr id="0" name=""/>
                      <p:cNvPicPr>
                        <a:picLocks noChangeAspect="1" noChangeArrowheads="1"/>
                      </p:cNvPicPr>
                      <p:nvPr/>
                    </p:nvPicPr>
                    <p:blipFill>
                      <a:blip r:embed="rId9"/>
                      <a:srcRect/>
                      <a:stretch>
                        <a:fillRect/>
                      </a:stretch>
                    </p:blipFill>
                    <p:spPr bwMode="auto">
                      <a:xfrm>
                        <a:off x="657225" y="4800600"/>
                        <a:ext cx="473551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4724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8/27/2021</a:t>
            </a:r>
            <a:endParaRPr lang="en-US" dirty="0"/>
          </a:p>
        </p:txBody>
      </p:sp>
      <p:sp>
        <p:nvSpPr>
          <p:cNvPr id="3" name="Footer Placeholder 2"/>
          <p:cNvSpPr>
            <a:spLocks noGrp="1"/>
          </p:cNvSpPr>
          <p:nvPr>
            <p:ph type="ftr" sz="quarter" idx="11"/>
          </p:nvPr>
        </p:nvSpPr>
        <p:spPr/>
        <p:txBody>
          <a:bodyPr/>
          <a:lstStyle/>
          <a:p>
            <a:r>
              <a:rPr lang="en-US"/>
              <a:t>PHY 711  Fall 2021 --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sp>
        <p:nvSpPr>
          <p:cNvPr id="5" name="TextBox 4"/>
          <p:cNvSpPr txBox="1"/>
          <p:nvPr/>
        </p:nvSpPr>
        <p:spPr>
          <a:xfrm>
            <a:off x="167640" y="2654915"/>
            <a:ext cx="8077200" cy="461665"/>
          </a:xfrm>
          <a:prstGeom prst="rect">
            <a:avLst/>
          </a:prstGeom>
          <a:noFill/>
        </p:spPr>
        <p:txBody>
          <a:bodyPr wrap="square" rtlCol="0">
            <a:spAutoFit/>
          </a:bodyPr>
          <a:lstStyle/>
          <a:p>
            <a:r>
              <a:rPr lang="en-US" sz="2400" dirty="0">
                <a:latin typeface="+mj-lt"/>
              </a:rPr>
              <a:t>Example:    suppose </a:t>
            </a:r>
            <a:r>
              <a:rPr lang="en-US" sz="2400" i="1" dirty="0">
                <a:latin typeface="+mj-lt"/>
              </a:rPr>
              <a:t> m</a:t>
            </a:r>
            <a:r>
              <a:rPr lang="en-US" sz="2400" i="1" baseline="-25000" dirty="0">
                <a:latin typeface="+mj-lt"/>
              </a:rPr>
              <a:t>1</a:t>
            </a:r>
            <a:r>
              <a:rPr lang="en-US" sz="2400" i="1" dirty="0">
                <a:latin typeface="+mj-lt"/>
              </a:rPr>
              <a:t> = m</a:t>
            </a:r>
            <a:r>
              <a:rPr lang="en-US" sz="2400" i="1" baseline="-25000" dirty="0">
                <a:latin typeface="+mj-lt"/>
              </a:rPr>
              <a:t>2</a:t>
            </a:r>
            <a:endParaRPr lang="en-US" sz="2400" dirty="0">
              <a:latin typeface="+mj-lt"/>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211862634"/>
              </p:ext>
            </p:extLst>
          </p:nvPr>
        </p:nvGraphicFramePr>
        <p:xfrm>
          <a:off x="184150" y="3087688"/>
          <a:ext cx="6388100" cy="1909762"/>
        </p:xfrm>
        <a:graphic>
          <a:graphicData uri="http://schemas.openxmlformats.org/presentationml/2006/ole">
            <mc:AlternateContent xmlns:mc="http://schemas.openxmlformats.org/markup-compatibility/2006">
              <mc:Choice xmlns:v="urn:schemas-microsoft-com:vml" Requires="v">
                <p:oleObj spid="_x0000_s41426" name="Equation" r:id="rId4" imgW="2705040" imgH="838080" progId="Equation.DSMT4">
                  <p:embed/>
                </p:oleObj>
              </mc:Choice>
              <mc:Fallback>
                <p:oleObj name="Equation" r:id="rId4" imgW="2705040" imgH="838080" progId="Equation.DSMT4">
                  <p:embed/>
                  <p:pic>
                    <p:nvPicPr>
                      <p:cNvPr id="0" name=""/>
                      <p:cNvPicPr>
                        <a:picLocks noChangeAspect="1" noChangeArrowheads="1"/>
                      </p:cNvPicPr>
                      <p:nvPr/>
                    </p:nvPicPr>
                    <p:blipFill>
                      <a:blip r:embed="rId5"/>
                      <a:srcRect/>
                      <a:stretch>
                        <a:fillRect/>
                      </a:stretch>
                    </p:blipFill>
                    <p:spPr bwMode="auto">
                      <a:xfrm>
                        <a:off x="184150" y="3087688"/>
                        <a:ext cx="6388100"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974117366"/>
              </p:ext>
            </p:extLst>
          </p:nvPr>
        </p:nvGraphicFramePr>
        <p:xfrm>
          <a:off x="671513" y="5105400"/>
          <a:ext cx="5305425" cy="1100138"/>
        </p:xfrm>
        <a:graphic>
          <a:graphicData uri="http://schemas.openxmlformats.org/presentationml/2006/ole">
            <mc:AlternateContent xmlns:mc="http://schemas.openxmlformats.org/markup-compatibility/2006">
              <mc:Choice xmlns:v="urn:schemas-microsoft-com:vml" Requires="v">
                <p:oleObj spid="_x0000_s41427" name="Equation" r:id="rId6" imgW="2247840" imgH="482400" progId="Equation.DSMT4">
                  <p:embed/>
                </p:oleObj>
              </mc:Choice>
              <mc:Fallback>
                <p:oleObj name="Equation" r:id="rId6" imgW="2247840" imgH="482400" progId="Equation.DSMT4">
                  <p:embed/>
                  <p:pic>
                    <p:nvPicPr>
                      <p:cNvPr id="0" name=""/>
                      <p:cNvPicPr>
                        <a:picLocks noChangeAspect="1" noChangeArrowheads="1"/>
                      </p:cNvPicPr>
                      <p:nvPr/>
                    </p:nvPicPr>
                    <p:blipFill>
                      <a:blip r:embed="rId7"/>
                      <a:srcRect/>
                      <a:stretch>
                        <a:fillRect/>
                      </a:stretch>
                    </p:blipFill>
                    <p:spPr bwMode="auto">
                      <a:xfrm>
                        <a:off x="671513" y="5105400"/>
                        <a:ext cx="5305425"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a:extLst>
              <a:ext uri="{FF2B5EF4-FFF2-40B4-BE49-F238E27FC236}">
                <a16:creationId xmlns:a16="http://schemas.microsoft.com/office/drawing/2014/main" id="{B945D164-AB08-4201-8866-D0E748543CAD}"/>
              </a:ext>
            </a:extLst>
          </p:cNvPr>
          <p:cNvGraphicFramePr>
            <a:graphicFrameLocks noChangeAspect="1"/>
          </p:cNvGraphicFramePr>
          <p:nvPr>
            <p:extLst>
              <p:ext uri="{D42A27DB-BD31-4B8C-83A1-F6EECF244321}">
                <p14:modId xmlns:p14="http://schemas.microsoft.com/office/powerpoint/2010/main" val="697493199"/>
              </p:ext>
            </p:extLst>
          </p:nvPr>
        </p:nvGraphicFramePr>
        <p:xfrm>
          <a:off x="167640" y="213318"/>
          <a:ext cx="8932862" cy="1331913"/>
        </p:xfrm>
        <a:graphic>
          <a:graphicData uri="http://schemas.openxmlformats.org/presentationml/2006/ole">
            <mc:AlternateContent xmlns:mc="http://schemas.openxmlformats.org/markup-compatibility/2006">
              <mc:Choice xmlns:v="urn:schemas-microsoft-com:vml" Requires="v">
                <p:oleObj spid="_x0000_s41428" name="Equation" r:id="rId8" imgW="3784320" imgH="583920" progId="Equation.DSMT4">
                  <p:embed/>
                </p:oleObj>
              </mc:Choice>
              <mc:Fallback>
                <p:oleObj name="Equation" r:id="rId8" imgW="3784320" imgH="583920" progId="Equation.DSMT4">
                  <p:embed/>
                  <p:pic>
                    <p:nvPicPr>
                      <p:cNvPr id="8" name="Object 7"/>
                      <p:cNvPicPr>
                        <a:picLocks noChangeAspect="1" noChangeArrowheads="1"/>
                      </p:cNvPicPr>
                      <p:nvPr/>
                    </p:nvPicPr>
                    <p:blipFill>
                      <a:blip r:embed="rId9"/>
                      <a:srcRect/>
                      <a:stretch>
                        <a:fillRect/>
                      </a:stretch>
                    </p:blipFill>
                    <p:spPr bwMode="auto">
                      <a:xfrm>
                        <a:off x="167640" y="213318"/>
                        <a:ext cx="8932862"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a:extLst>
              <a:ext uri="{FF2B5EF4-FFF2-40B4-BE49-F238E27FC236}">
                <a16:creationId xmlns:a16="http://schemas.microsoft.com/office/drawing/2014/main" id="{26FC5440-5E21-4517-AA48-BA9E831D9D1C}"/>
              </a:ext>
            </a:extLst>
          </p:cNvPr>
          <p:cNvGraphicFramePr>
            <a:graphicFrameLocks noChangeAspect="1"/>
          </p:cNvGraphicFramePr>
          <p:nvPr>
            <p:extLst>
              <p:ext uri="{D42A27DB-BD31-4B8C-83A1-F6EECF244321}">
                <p14:modId xmlns:p14="http://schemas.microsoft.com/office/powerpoint/2010/main" val="460951003"/>
              </p:ext>
            </p:extLst>
          </p:nvPr>
        </p:nvGraphicFramePr>
        <p:xfrm>
          <a:off x="161014" y="1472386"/>
          <a:ext cx="4732337" cy="976313"/>
        </p:xfrm>
        <a:graphic>
          <a:graphicData uri="http://schemas.openxmlformats.org/presentationml/2006/ole">
            <mc:AlternateContent xmlns:mc="http://schemas.openxmlformats.org/markup-compatibility/2006">
              <mc:Choice xmlns:v="urn:schemas-microsoft-com:vml" Requires="v">
                <p:oleObj spid="_x0000_s41429" name="Equation" r:id="rId10" imgW="4731989" imgH="975582" progId="Equation.DSMT4">
                  <p:embed/>
                </p:oleObj>
              </mc:Choice>
              <mc:Fallback>
                <p:oleObj name="Equation" r:id="rId10" imgW="4731989" imgH="975582" progId="Equation.DSMT4">
                  <p:embed/>
                  <p:pic>
                    <p:nvPicPr>
                      <p:cNvPr id="0" name=""/>
                      <p:cNvPicPr/>
                      <p:nvPr/>
                    </p:nvPicPr>
                    <p:blipFill>
                      <a:blip r:embed="rId11"/>
                      <a:stretch>
                        <a:fillRect/>
                      </a:stretch>
                    </p:blipFill>
                    <p:spPr>
                      <a:xfrm>
                        <a:off x="161014" y="1472386"/>
                        <a:ext cx="4732337" cy="976313"/>
                      </a:xfrm>
                      <a:prstGeom prst="rect">
                        <a:avLst/>
                      </a:prstGeom>
                    </p:spPr>
                  </p:pic>
                </p:oleObj>
              </mc:Fallback>
            </mc:AlternateContent>
          </a:graphicData>
        </a:graphic>
      </p:graphicFrame>
    </p:spTree>
    <p:extLst>
      <p:ext uri="{BB962C8B-B14F-4D97-AF65-F5344CB8AC3E}">
        <p14:creationId xmlns:p14="http://schemas.microsoft.com/office/powerpoint/2010/main" val="2124792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8/27/2021</a:t>
            </a:r>
          </a:p>
        </p:txBody>
      </p:sp>
      <p:sp>
        <p:nvSpPr>
          <p:cNvPr id="3" name="Footer Placeholder 2"/>
          <p:cNvSpPr>
            <a:spLocks noGrp="1"/>
          </p:cNvSpPr>
          <p:nvPr>
            <p:ph type="ftr" sz="quarter" idx="11"/>
          </p:nvPr>
        </p:nvSpPr>
        <p:spPr/>
        <p:txBody>
          <a:bodyPr/>
          <a:lstStyle/>
          <a:p>
            <a:r>
              <a:rPr lang="en-US"/>
              <a:t>PHY 711  Fall 2021 --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a:p>
        </p:txBody>
      </p:sp>
      <p:sp>
        <p:nvSpPr>
          <p:cNvPr id="6" name="Right Arrow 5"/>
          <p:cNvSpPr/>
          <p:nvPr/>
        </p:nvSpPr>
        <p:spPr>
          <a:xfrm>
            <a:off x="95658" y="4343400"/>
            <a:ext cx="609600" cy="609600"/>
          </a:xfrm>
          <a:prstGeom prst="rightArrow">
            <a:avLst/>
          </a:prstGeom>
          <a:solidFill>
            <a:srgbClr val="FF00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698CF63-57AB-44BF-AC93-8C809D2FFC82}"/>
              </a:ext>
            </a:extLst>
          </p:cNvPr>
          <p:cNvPicPr>
            <a:picLocks noChangeAspect="1"/>
          </p:cNvPicPr>
          <p:nvPr/>
        </p:nvPicPr>
        <p:blipFill>
          <a:blip r:embed="rId3"/>
          <a:stretch>
            <a:fillRect/>
          </a:stretch>
        </p:blipFill>
        <p:spPr>
          <a:xfrm>
            <a:off x="718510" y="457200"/>
            <a:ext cx="8256525" cy="5391150"/>
          </a:xfrm>
          <a:prstGeom prst="rect">
            <a:avLst/>
          </a:prstGeom>
        </p:spPr>
      </p:pic>
    </p:spTree>
    <p:extLst>
      <p:ext uri="{BB962C8B-B14F-4D97-AF65-F5344CB8AC3E}">
        <p14:creationId xmlns:p14="http://schemas.microsoft.com/office/powerpoint/2010/main" val="1639959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8/27/2021</a:t>
            </a:r>
            <a:endParaRPr lang="en-US" dirty="0"/>
          </a:p>
        </p:txBody>
      </p:sp>
      <p:sp>
        <p:nvSpPr>
          <p:cNvPr id="3" name="Footer Placeholder 2"/>
          <p:cNvSpPr>
            <a:spLocks noGrp="1"/>
          </p:cNvSpPr>
          <p:nvPr>
            <p:ph type="ftr" sz="quarter" idx="11"/>
          </p:nvPr>
        </p:nvSpPr>
        <p:spPr/>
        <p:txBody>
          <a:bodyPr/>
          <a:lstStyle/>
          <a:p>
            <a:r>
              <a:rPr lang="en-US"/>
              <a:t>PHY 711  Fall 2021 --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p:cNvSpPr txBox="1"/>
          <p:nvPr/>
        </p:nvSpPr>
        <p:spPr>
          <a:xfrm>
            <a:off x="419595" y="128378"/>
            <a:ext cx="8077200" cy="1200329"/>
          </a:xfrm>
          <a:prstGeom prst="rect">
            <a:avLst/>
          </a:prstGeom>
          <a:noFill/>
        </p:spPr>
        <p:txBody>
          <a:bodyPr wrap="square" rtlCol="0">
            <a:spAutoFit/>
          </a:bodyPr>
          <a:lstStyle/>
          <a:p>
            <a:r>
              <a:rPr lang="en-US" sz="2400" b="1" dirty="0">
                <a:latin typeface="+mj-lt"/>
              </a:rPr>
              <a:t>Summary --</a:t>
            </a:r>
          </a:p>
          <a:p>
            <a:r>
              <a:rPr lang="en-US" sz="2400" dirty="0">
                <a:latin typeface="+mj-lt"/>
              </a:rPr>
              <a:t>Differential cross sections in different reference frames – continued:</a:t>
            </a:r>
          </a:p>
        </p:txBody>
      </p:sp>
      <p:sp>
        <p:nvSpPr>
          <p:cNvPr id="7" name="TextBox 6"/>
          <p:cNvSpPr txBox="1"/>
          <p:nvPr/>
        </p:nvSpPr>
        <p:spPr>
          <a:xfrm>
            <a:off x="5646738" y="4421946"/>
            <a:ext cx="3197225" cy="461665"/>
          </a:xfrm>
          <a:prstGeom prst="rect">
            <a:avLst/>
          </a:prstGeom>
          <a:noFill/>
        </p:spPr>
        <p:txBody>
          <a:bodyPr wrap="square" rtlCol="0">
            <a:spAutoFit/>
          </a:bodyPr>
          <a:lstStyle/>
          <a:p>
            <a:r>
              <a:rPr lang="en-US" sz="2400" dirty="0">
                <a:latin typeface="+mj-lt"/>
              </a:rPr>
              <a:t>For elastic scattering</a:t>
            </a:r>
          </a:p>
        </p:txBody>
      </p:sp>
      <p:graphicFrame>
        <p:nvGraphicFramePr>
          <p:cNvPr id="10" name="Object 9">
            <a:extLst>
              <a:ext uri="{FF2B5EF4-FFF2-40B4-BE49-F238E27FC236}">
                <a16:creationId xmlns:a16="http://schemas.microsoft.com/office/drawing/2014/main" id="{00EA0BC3-7CCF-4545-8857-9579E548C2D5}"/>
              </a:ext>
            </a:extLst>
          </p:cNvPr>
          <p:cNvGraphicFramePr>
            <a:graphicFrameLocks noChangeAspect="1"/>
          </p:cNvGraphicFramePr>
          <p:nvPr>
            <p:extLst>
              <p:ext uri="{D42A27DB-BD31-4B8C-83A1-F6EECF244321}">
                <p14:modId xmlns:p14="http://schemas.microsoft.com/office/powerpoint/2010/main" val="2490416845"/>
              </p:ext>
            </p:extLst>
          </p:nvPr>
        </p:nvGraphicFramePr>
        <p:xfrm>
          <a:off x="609600" y="1644222"/>
          <a:ext cx="5295900" cy="1089025"/>
        </p:xfrm>
        <a:graphic>
          <a:graphicData uri="http://schemas.openxmlformats.org/presentationml/2006/ole">
            <mc:AlternateContent xmlns:mc="http://schemas.openxmlformats.org/markup-compatibility/2006">
              <mc:Choice xmlns:v="urn:schemas-microsoft-com:vml" Requires="v">
                <p:oleObj spid="_x0000_s43263" name="Equation" r:id="rId4" imgW="5295807" imgH="1089799" progId="Equation.DSMT4">
                  <p:embed/>
                </p:oleObj>
              </mc:Choice>
              <mc:Fallback>
                <p:oleObj name="Equation" r:id="rId4" imgW="5295807" imgH="1089799" progId="Equation.DSMT4">
                  <p:embed/>
                  <p:pic>
                    <p:nvPicPr>
                      <p:cNvPr id="0" name=""/>
                      <p:cNvPicPr/>
                      <p:nvPr/>
                    </p:nvPicPr>
                    <p:blipFill>
                      <a:blip r:embed="rId5"/>
                      <a:stretch>
                        <a:fillRect/>
                      </a:stretch>
                    </p:blipFill>
                    <p:spPr>
                      <a:xfrm>
                        <a:off x="609600" y="1644222"/>
                        <a:ext cx="5295900" cy="108902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7B1A2E06-F348-499E-9F80-23A0E52FB8A1}"/>
              </a:ext>
            </a:extLst>
          </p:cNvPr>
          <p:cNvGraphicFramePr>
            <a:graphicFrameLocks noChangeAspect="1"/>
          </p:cNvGraphicFramePr>
          <p:nvPr>
            <p:extLst>
              <p:ext uri="{D42A27DB-BD31-4B8C-83A1-F6EECF244321}">
                <p14:modId xmlns:p14="http://schemas.microsoft.com/office/powerpoint/2010/main" val="2597953714"/>
              </p:ext>
            </p:extLst>
          </p:nvPr>
        </p:nvGraphicFramePr>
        <p:xfrm>
          <a:off x="110331" y="2769214"/>
          <a:ext cx="8923338" cy="1317625"/>
        </p:xfrm>
        <a:graphic>
          <a:graphicData uri="http://schemas.openxmlformats.org/presentationml/2006/ole">
            <mc:AlternateContent xmlns:mc="http://schemas.openxmlformats.org/markup-compatibility/2006">
              <mc:Choice xmlns:v="urn:schemas-microsoft-com:vml" Requires="v">
                <p:oleObj spid="_x0000_s43264" name="Equation" r:id="rId6" imgW="8923051" imgH="1318232" progId="Equation.DSMT4">
                  <p:embed/>
                </p:oleObj>
              </mc:Choice>
              <mc:Fallback>
                <p:oleObj name="Equation" r:id="rId6" imgW="8923051" imgH="1318232" progId="Equation.DSMT4">
                  <p:embed/>
                  <p:pic>
                    <p:nvPicPr>
                      <p:cNvPr id="0" name=""/>
                      <p:cNvPicPr/>
                      <p:nvPr/>
                    </p:nvPicPr>
                    <p:blipFill>
                      <a:blip r:embed="rId7"/>
                      <a:stretch>
                        <a:fillRect/>
                      </a:stretch>
                    </p:blipFill>
                    <p:spPr>
                      <a:xfrm>
                        <a:off x="110331" y="2769214"/>
                        <a:ext cx="8923338" cy="1317625"/>
                      </a:xfrm>
                      <a:prstGeom prst="rect">
                        <a:avLst/>
                      </a:prstGeom>
                      <a:solidFill>
                        <a:srgbClr val="FFFF00"/>
                      </a:solidFill>
                    </p:spPr>
                  </p:pic>
                </p:oleObj>
              </mc:Fallback>
            </mc:AlternateContent>
          </a:graphicData>
        </a:graphic>
      </p:graphicFrame>
      <p:graphicFrame>
        <p:nvGraphicFramePr>
          <p:cNvPr id="12" name="Object 11">
            <a:extLst>
              <a:ext uri="{FF2B5EF4-FFF2-40B4-BE49-F238E27FC236}">
                <a16:creationId xmlns:a16="http://schemas.microsoft.com/office/drawing/2014/main" id="{56587C66-F511-442D-A85E-64E96AD27152}"/>
              </a:ext>
            </a:extLst>
          </p:cNvPr>
          <p:cNvGraphicFramePr>
            <a:graphicFrameLocks noChangeAspect="1"/>
          </p:cNvGraphicFramePr>
          <p:nvPr>
            <p:extLst>
              <p:ext uri="{D42A27DB-BD31-4B8C-83A1-F6EECF244321}">
                <p14:modId xmlns:p14="http://schemas.microsoft.com/office/powerpoint/2010/main" val="3055706659"/>
              </p:ext>
            </p:extLst>
          </p:nvPr>
        </p:nvGraphicFramePr>
        <p:xfrm>
          <a:off x="419595" y="4514601"/>
          <a:ext cx="4732337" cy="976313"/>
        </p:xfrm>
        <a:graphic>
          <a:graphicData uri="http://schemas.openxmlformats.org/presentationml/2006/ole">
            <mc:AlternateContent xmlns:mc="http://schemas.openxmlformats.org/markup-compatibility/2006">
              <mc:Choice xmlns:v="urn:schemas-microsoft-com:vml" Requires="v">
                <p:oleObj spid="_x0000_s43265" name="Equation" r:id="rId8" imgW="4731989" imgH="975582" progId="Equation.DSMT4">
                  <p:embed/>
                </p:oleObj>
              </mc:Choice>
              <mc:Fallback>
                <p:oleObj name="Equation" r:id="rId8" imgW="4731989" imgH="975582" progId="Equation.DSMT4">
                  <p:embed/>
                  <p:pic>
                    <p:nvPicPr>
                      <p:cNvPr id="6" name="Object 5">
                        <a:extLst>
                          <a:ext uri="{FF2B5EF4-FFF2-40B4-BE49-F238E27FC236}">
                            <a16:creationId xmlns:a16="http://schemas.microsoft.com/office/drawing/2014/main" id="{26FC5440-5E21-4517-AA48-BA9E831D9D1C}"/>
                          </a:ext>
                        </a:extLst>
                      </p:cNvPr>
                      <p:cNvPicPr/>
                      <p:nvPr/>
                    </p:nvPicPr>
                    <p:blipFill>
                      <a:blip r:embed="rId9"/>
                      <a:stretch>
                        <a:fillRect/>
                      </a:stretch>
                    </p:blipFill>
                    <p:spPr>
                      <a:xfrm>
                        <a:off x="419595" y="4514601"/>
                        <a:ext cx="4732337" cy="976313"/>
                      </a:xfrm>
                      <a:prstGeom prst="rect">
                        <a:avLst/>
                      </a:prstGeom>
                    </p:spPr>
                  </p:pic>
                </p:oleObj>
              </mc:Fallback>
            </mc:AlternateContent>
          </a:graphicData>
        </a:graphic>
      </p:graphicFrame>
    </p:spTree>
    <p:extLst>
      <p:ext uri="{BB962C8B-B14F-4D97-AF65-F5344CB8AC3E}">
        <p14:creationId xmlns:p14="http://schemas.microsoft.com/office/powerpoint/2010/main" val="915328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8/27/2021</a:t>
            </a:r>
          </a:p>
        </p:txBody>
      </p:sp>
      <p:sp>
        <p:nvSpPr>
          <p:cNvPr id="3" name="Footer Placeholder 2"/>
          <p:cNvSpPr>
            <a:spLocks noGrp="1"/>
          </p:cNvSpPr>
          <p:nvPr>
            <p:ph type="ftr" sz="quarter" idx="11"/>
          </p:nvPr>
        </p:nvSpPr>
        <p:spPr/>
        <p:txBody>
          <a:bodyPr/>
          <a:lstStyle/>
          <a:p>
            <a:r>
              <a:rPr lang="en-US"/>
              <a:t>PHY 711  Fall 2021 --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a:p>
        </p:txBody>
      </p:sp>
      <p:sp>
        <p:nvSpPr>
          <p:cNvPr id="5" name="TextBox 4"/>
          <p:cNvSpPr txBox="1"/>
          <p:nvPr/>
        </p:nvSpPr>
        <p:spPr>
          <a:xfrm>
            <a:off x="457200" y="304800"/>
            <a:ext cx="8229600" cy="830997"/>
          </a:xfrm>
          <a:prstGeom prst="rect">
            <a:avLst/>
          </a:prstGeom>
          <a:noFill/>
        </p:spPr>
        <p:txBody>
          <a:bodyPr wrap="square" rtlCol="0">
            <a:spAutoFit/>
          </a:bodyPr>
          <a:lstStyle/>
          <a:p>
            <a:r>
              <a:rPr lang="en-US" sz="2400" dirty="0">
                <a:latin typeface="+mj-lt"/>
              </a:rPr>
              <a:t>Hard sphere example – continued</a:t>
            </a:r>
          </a:p>
          <a:p>
            <a:r>
              <a:rPr lang="en-US" sz="2400" dirty="0">
                <a:latin typeface="+mj-lt"/>
              </a:rPr>
              <a:t>                         </a:t>
            </a:r>
            <a:r>
              <a:rPr lang="en-US" sz="2400" i="1" dirty="0">
                <a:latin typeface="+mj-lt"/>
              </a:rPr>
              <a:t>m</a:t>
            </a:r>
            <a:r>
              <a:rPr lang="en-US" sz="2400" i="1" baseline="-25000" dirty="0">
                <a:latin typeface="+mj-lt"/>
              </a:rPr>
              <a:t>1</a:t>
            </a:r>
            <a:r>
              <a:rPr lang="en-US" sz="2400" i="1" dirty="0">
                <a:latin typeface="+mj-lt"/>
              </a:rPr>
              <a:t>=m</a:t>
            </a:r>
            <a:r>
              <a:rPr lang="en-US" sz="2400" i="1" baseline="-25000" dirty="0">
                <a:latin typeface="+mj-lt"/>
              </a:rPr>
              <a:t>2</a:t>
            </a:r>
            <a:endParaRPr lang="en-US" sz="2400" dirty="0">
              <a:latin typeface="+mj-lt"/>
            </a:endParaRPr>
          </a:p>
        </p:txBody>
      </p:sp>
      <p:sp>
        <p:nvSpPr>
          <p:cNvPr id="6" name="TextBox 5"/>
          <p:cNvSpPr txBox="1"/>
          <p:nvPr/>
        </p:nvSpPr>
        <p:spPr>
          <a:xfrm>
            <a:off x="457200" y="1371600"/>
            <a:ext cx="3581400" cy="461665"/>
          </a:xfrm>
          <a:prstGeom prst="rect">
            <a:avLst/>
          </a:prstGeom>
          <a:noFill/>
        </p:spPr>
        <p:txBody>
          <a:bodyPr wrap="square" rtlCol="0">
            <a:spAutoFit/>
          </a:bodyPr>
          <a:lstStyle/>
          <a:p>
            <a:r>
              <a:rPr lang="en-US" sz="2400" dirty="0">
                <a:latin typeface="+mj-lt"/>
              </a:rPr>
              <a:t>Center of mass frame</a:t>
            </a:r>
          </a:p>
        </p:txBody>
      </p:sp>
      <p:sp>
        <p:nvSpPr>
          <p:cNvPr id="7" name="TextBox 6"/>
          <p:cNvSpPr txBox="1"/>
          <p:nvPr/>
        </p:nvSpPr>
        <p:spPr>
          <a:xfrm>
            <a:off x="5029200" y="1371600"/>
            <a:ext cx="3581400" cy="461665"/>
          </a:xfrm>
          <a:prstGeom prst="rect">
            <a:avLst/>
          </a:prstGeom>
          <a:noFill/>
        </p:spPr>
        <p:txBody>
          <a:bodyPr wrap="square" rtlCol="0">
            <a:spAutoFit/>
          </a:bodyPr>
          <a:lstStyle/>
          <a:p>
            <a:r>
              <a:rPr lang="en-US" sz="2400" dirty="0">
                <a:latin typeface="+mj-lt"/>
              </a:rPr>
              <a:t>Lab frame</a:t>
            </a:r>
          </a:p>
        </p:txBody>
      </p:sp>
      <p:graphicFrame>
        <p:nvGraphicFramePr>
          <p:cNvPr id="8" name="Object 7"/>
          <p:cNvGraphicFramePr>
            <a:graphicFrameLocks noChangeAspect="1"/>
          </p:cNvGraphicFramePr>
          <p:nvPr>
            <p:extLst>
              <p:ext uri="{D42A27DB-BD31-4B8C-83A1-F6EECF244321}">
                <p14:modId xmlns:p14="http://schemas.microsoft.com/office/powerpoint/2010/main" val="2913585489"/>
              </p:ext>
            </p:extLst>
          </p:nvPr>
        </p:nvGraphicFramePr>
        <p:xfrm>
          <a:off x="673100" y="2119313"/>
          <a:ext cx="2808288" cy="1627187"/>
        </p:xfrm>
        <a:graphic>
          <a:graphicData uri="http://schemas.openxmlformats.org/presentationml/2006/ole">
            <mc:AlternateContent xmlns:mc="http://schemas.openxmlformats.org/markup-compatibility/2006">
              <mc:Choice xmlns:v="urn:schemas-microsoft-com:vml" Requires="v">
                <p:oleObj spid="_x0000_s46410" name="Equation" r:id="rId4" imgW="1688760" imgH="977760" progId="Equation.DSMT4">
                  <p:embed/>
                </p:oleObj>
              </mc:Choice>
              <mc:Fallback>
                <p:oleObj name="Equation" r:id="rId4" imgW="1688760" imgH="977760" progId="Equation.DSMT4">
                  <p:embed/>
                  <p:pic>
                    <p:nvPicPr>
                      <p:cNvPr id="8" name="Object 7"/>
                      <p:cNvPicPr>
                        <a:picLocks noChangeAspect="1" noChangeArrowheads="1"/>
                      </p:cNvPicPr>
                      <p:nvPr/>
                    </p:nvPicPr>
                    <p:blipFill>
                      <a:blip r:embed="rId5"/>
                      <a:srcRect/>
                      <a:stretch>
                        <a:fillRect/>
                      </a:stretch>
                    </p:blipFill>
                    <p:spPr bwMode="auto">
                      <a:xfrm>
                        <a:off x="673100" y="2119313"/>
                        <a:ext cx="2808288" cy="1627187"/>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906851061"/>
              </p:ext>
            </p:extLst>
          </p:nvPr>
        </p:nvGraphicFramePr>
        <p:xfrm>
          <a:off x="4240213" y="2147888"/>
          <a:ext cx="4624387" cy="1065212"/>
        </p:xfrm>
        <a:graphic>
          <a:graphicData uri="http://schemas.openxmlformats.org/presentationml/2006/ole">
            <mc:AlternateContent xmlns:mc="http://schemas.openxmlformats.org/markup-compatibility/2006">
              <mc:Choice xmlns:v="urn:schemas-microsoft-com:vml" Requires="v">
                <p:oleObj spid="_x0000_s46411" name="Equation" r:id="rId6" imgW="2920680" imgH="698400" progId="Equation.DSMT4">
                  <p:embed/>
                </p:oleObj>
              </mc:Choice>
              <mc:Fallback>
                <p:oleObj name="Equation" r:id="rId6" imgW="2920680" imgH="698400" progId="Equation.DSMT4">
                  <p:embed/>
                  <p:pic>
                    <p:nvPicPr>
                      <p:cNvPr id="9" name="Object 8"/>
                      <p:cNvPicPr>
                        <a:picLocks noChangeAspect="1" noChangeArrowheads="1"/>
                      </p:cNvPicPr>
                      <p:nvPr/>
                    </p:nvPicPr>
                    <p:blipFill>
                      <a:blip r:embed="rId7"/>
                      <a:srcRect/>
                      <a:stretch>
                        <a:fillRect/>
                      </a:stretch>
                    </p:blipFill>
                    <p:spPr bwMode="auto">
                      <a:xfrm>
                        <a:off x="4240213" y="2147888"/>
                        <a:ext cx="4624387" cy="1065212"/>
                      </a:xfrm>
                      <a:prstGeom prst="rect">
                        <a:avLst/>
                      </a:prstGeom>
                      <a:noFill/>
                      <a:ln>
                        <a:noFill/>
                      </a:ln>
                    </p:spPr>
                  </p:pic>
                </p:oleObj>
              </mc:Fallback>
            </mc:AlternateContent>
          </a:graphicData>
        </a:graphic>
      </p:graphicFrame>
      <p:grpSp>
        <p:nvGrpSpPr>
          <p:cNvPr id="12" name="Group 11"/>
          <p:cNvGrpSpPr/>
          <p:nvPr/>
        </p:nvGrpSpPr>
        <p:grpSpPr>
          <a:xfrm>
            <a:off x="661988" y="3733800"/>
            <a:ext cx="8097837" cy="2725738"/>
            <a:chOff x="661988" y="3733800"/>
            <a:chExt cx="8097837" cy="2725738"/>
          </a:xfrm>
        </p:grpSpPr>
        <p:graphicFrame>
          <p:nvGraphicFramePr>
            <p:cNvPr id="10" name="Object 9"/>
            <p:cNvGraphicFramePr>
              <a:graphicFrameLocks noChangeAspect="1"/>
            </p:cNvGraphicFramePr>
            <p:nvPr>
              <p:extLst>
                <p:ext uri="{D42A27DB-BD31-4B8C-83A1-F6EECF244321}">
                  <p14:modId xmlns:p14="http://schemas.microsoft.com/office/powerpoint/2010/main" val="2465439752"/>
                </p:ext>
              </p:extLst>
            </p:nvPr>
          </p:nvGraphicFramePr>
          <p:xfrm>
            <a:off x="661988" y="3768725"/>
            <a:ext cx="3019425" cy="2576513"/>
          </p:xfrm>
          <a:graphic>
            <a:graphicData uri="http://schemas.openxmlformats.org/presentationml/2006/ole">
              <mc:AlternateContent xmlns:mc="http://schemas.openxmlformats.org/markup-compatibility/2006">
                <mc:Choice xmlns:v="urn:schemas-microsoft-com:vml" Requires="v">
                  <p:oleObj spid="_x0000_s46412" name="Equation" r:id="rId8" imgW="1815840" imgH="1549080" progId="Equation.DSMT4">
                    <p:embed/>
                  </p:oleObj>
                </mc:Choice>
                <mc:Fallback>
                  <p:oleObj name="Equation" r:id="rId8" imgW="1815840" imgH="1549080" progId="Equation.DSMT4">
                    <p:embed/>
                    <p:pic>
                      <p:nvPicPr>
                        <p:cNvPr id="10" name="Object 9"/>
                        <p:cNvPicPr>
                          <a:picLocks noChangeAspect="1" noChangeArrowheads="1"/>
                        </p:cNvPicPr>
                        <p:nvPr/>
                      </p:nvPicPr>
                      <p:blipFill>
                        <a:blip r:embed="rId9"/>
                        <a:srcRect/>
                        <a:stretch>
                          <a:fillRect/>
                        </a:stretch>
                      </p:blipFill>
                      <p:spPr bwMode="auto">
                        <a:xfrm>
                          <a:off x="661988" y="3768725"/>
                          <a:ext cx="3019425" cy="2576513"/>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889730114"/>
                </p:ext>
              </p:extLst>
            </p:nvPr>
          </p:nvGraphicFramePr>
          <p:xfrm>
            <a:off x="4346575" y="3733800"/>
            <a:ext cx="4413250" cy="2725738"/>
          </p:xfrm>
          <a:graphic>
            <a:graphicData uri="http://schemas.openxmlformats.org/presentationml/2006/ole">
              <mc:AlternateContent xmlns:mc="http://schemas.openxmlformats.org/markup-compatibility/2006">
                <mc:Choice xmlns:v="urn:schemas-microsoft-com:vml" Requires="v">
                  <p:oleObj spid="_x0000_s46413" name="Equation" r:id="rId10" imgW="2654280" imgH="1638000" progId="Equation.DSMT4">
                    <p:embed/>
                  </p:oleObj>
                </mc:Choice>
                <mc:Fallback>
                  <p:oleObj name="Equation" r:id="rId10" imgW="2654280" imgH="1638000" progId="Equation.DSMT4">
                    <p:embed/>
                    <p:pic>
                      <p:nvPicPr>
                        <p:cNvPr id="11" name="Object 10"/>
                        <p:cNvPicPr>
                          <a:picLocks noChangeAspect="1" noChangeArrowheads="1"/>
                        </p:cNvPicPr>
                        <p:nvPr/>
                      </p:nvPicPr>
                      <p:blipFill>
                        <a:blip r:embed="rId11"/>
                        <a:srcRect/>
                        <a:stretch>
                          <a:fillRect/>
                        </a:stretch>
                      </p:blipFill>
                      <p:spPr bwMode="auto">
                        <a:xfrm>
                          <a:off x="4346575" y="3733800"/>
                          <a:ext cx="4413250" cy="2725738"/>
                        </a:xfrm>
                        <a:prstGeom prst="rect">
                          <a:avLst/>
                        </a:prstGeom>
                        <a:noFill/>
                        <a:ln>
                          <a:noFill/>
                        </a:ln>
                      </p:spPr>
                    </p:pic>
                  </p:oleObj>
                </mc:Fallback>
              </mc:AlternateContent>
            </a:graphicData>
          </a:graphic>
        </p:graphicFrame>
      </p:grpSp>
    </p:spTree>
    <p:extLst>
      <p:ext uri="{BB962C8B-B14F-4D97-AF65-F5344CB8AC3E}">
        <p14:creationId xmlns:p14="http://schemas.microsoft.com/office/powerpoint/2010/main" val="104566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914525" y="909637"/>
            <a:ext cx="5314950" cy="5038725"/>
          </a:xfrm>
          <a:prstGeom prst="rect">
            <a:avLst/>
          </a:prstGeom>
        </p:spPr>
      </p:pic>
      <p:sp>
        <p:nvSpPr>
          <p:cNvPr id="2" name="Date Placeholder 1"/>
          <p:cNvSpPr>
            <a:spLocks noGrp="1"/>
          </p:cNvSpPr>
          <p:nvPr>
            <p:ph type="dt" sz="half" idx="10"/>
          </p:nvPr>
        </p:nvSpPr>
        <p:spPr/>
        <p:txBody>
          <a:bodyPr/>
          <a:lstStyle/>
          <a:p>
            <a:r>
              <a:rPr lang="en-US"/>
              <a:t>8/27/2021</a:t>
            </a:r>
          </a:p>
        </p:txBody>
      </p:sp>
      <p:sp>
        <p:nvSpPr>
          <p:cNvPr id="3" name="Footer Placeholder 2"/>
          <p:cNvSpPr>
            <a:spLocks noGrp="1"/>
          </p:cNvSpPr>
          <p:nvPr>
            <p:ph type="ftr" sz="quarter" idx="11"/>
          </p:nvPr>
        </p:nvSpPr>
        <p:spPr/>
        <p:txBody>
          <a:bodyPr/>
          <a:lstStyle/>
          <a:p>
            <a:r>
              <a:rPr lang="en-US"/>
              <a:t>PHY 711  Fall 2021 --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a:p>
        </p:txBody>
      </p:sp>
      <p:sp>
        <p:nvSpPr>
          <p:cNvPr id="6" name="TextBox 5"/>
          <p:cNvSpPr txBox="1"/>
          <p:nvPr/>
        </p:nvSpPr>
        <p:spPr>
          <a:xfrm>
            <a:off x="152400" y="84015"/>
            <a:ext cx="7467600" cy="830997"/>
          </a:xfrm>
          <a:prstGeom prst="rect">
            <a:avLst/>
          </a:prstGeom>
          <a:noFill/>
        </p:spPr>
        <p:txBody>
          <a:bodyPr wrap="square" rtlCol="0">
            <a:spAutoFit/>
          </a:bodyPr>
          <a:lstStyle/>
          <a:p>
            <a:r>
              <a:rPr lang="en-US" sz="2400" dirty="0">
                <a:latin typeface="+mj-lt"/>
              </a:rPr>
              <a:t>Scattering cross section for hard sphere in lab frame for various mass ratios:</a:t>
            </a:r>
          </a:p>
        </p:txBody>
      </p:sp>
      <p:graphicFrame>
        <p:nvGraphicFramePr>
          <p:cNvPr id="7" name="Object 6"/>
          <p:cNvGraphicFramePr>
            <a:graphicFrameLocks noChangeAspect="1"/>
          </p:cNvGraphicFramePr>
          <p:nvPr>
            <p:extLst>
              <p:ext uri="{D42A27DB-BD31-4B8C-83A1-F6EECF244321}">
                <p14:modId xmlns:p14="http://schemas.microsoft.com/office/powerpoint/2010/main" val="274329981"/>
              </p:ext>
            </p:extLst>
          </p:nvPr>
        </p:nvGraphicFramePr>
        <p:xfrm>
          <a:off x="5718175" y="5800725"/>
          <a:ext cx="509588" cy="703263"/>
        </p:xfrm>
        <a:graphic>
          <a:graphicData uri="http://schemas.openxmlformats.org/presentationml/2006/ole">
            <mc:AlternateContent xmlns:mc="http://schemas.openxmlformats.org/markup-compatibility/2006">
              <mc:Choice xmlns:v="urn:schemas-microsoft-com:vml" Requires="v">
                <p:oleObj spid="_x0000_s51776" name="Equation" r:id="rId5" imgW="164880" imgH="228600" progId="Equation.DSMT4">
                  <p:embed/>
                </p:oleObj>
              </mc:Choice>
              <mc:Fallback>
                <p:oleObj name="Equation" r:id="rId5" imgW="164880" imgH="228600" progId="Equation.DSMT4">
                  <p:embed/>
                  <p:pic>
                    <p:nvPicPr>
                      <p:cNvPr id="7" name="Object 6"/>
                      <p:cNvPicPr/>
                      <p:nvPr/>
                    </p:nvPicPr>
                    <p:blipFill>
                      <a:blip r:embed="rId6"/>
                      <a:stretch>
                        <a:fillRect/>
                      </a:stretch>
                    </p:blipFill>
                    <p:spPr>
                      <a:xfrm>
                        <a:off x="5718175" y="5800725"/>
                        <a:ext cx="509588" cy="70326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61243280"/>
              </p:ext>
            </p:extLst>
          </p:nvPr>
        </p:nvGraphicFramePr>
        <p:xfrm>
          <a:off x="95250" y="2406650"/>
          <a:ext cx="1790700" cy="1022350"/>
        </p:xfrm>
        <a:graphic>
          <a:graphicData uri="http://schemas.openxmlformats.org/presentationml/2006/ole">
            <mc:AlternateContent xmlns:mc="http://schemas.openxmlformats.org/markup-compatibility/2006">
              <mc:Choice xmlns:v="urn:schemas-microsoft-com:vml" Requires="v">
                <p:oleObj spid="_x0000_s51777" name="Equation" r:id="rId7" imgW="1180800" imgH="698400" progId="Equation.DSMT4">
                  <p:embed/>
                </p:oleObj>
              </mc:Choice>
              <mc:Fallback>
                <p:oleObj name="Equation" r:id="rId7" imgW="1180800" imgH="698400" progId="Equation.DSMT4">
                  <p:embed/>
                  <p:pic>
                    <p:nvPicPr>
                      <p:cNvPr id="8" name="Object 7"/>
                      <p:cNvPicPr>
                        <a:picLocks noChangeAspect="1" noChangeArrowheads="1"/>
                      </p:cNvPicPr>
                      <p:nvPr/>
                    </p:nvPicPr>
                    <p:blipFill>
                      <a:blip r:embed="rId8"/>
                      <a:srcRect/>
                      <a:stretch>
                        <a:fillRect/>
                      </a:stretch>
                    </p:blipFill>
                    <p:spPr bwMode="auto">
                      <a:xfrm>
                        <a:off x="95250" y="2406650"/>
                        <a:ext cx="1790700" cy="1022350"/>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147808615"/>
              </p:ext>
            </p:extLst>
          </p:nvPr>
        </p:nvGraphicFramePr>
        <p:xfrm>
          <a:off x="3287713" y="947738"/>
          <a:ext cx="942975" cy="911225"/>
        </p:xfrm>
        <a:graphic>
          <a:graphicData uri="http://schemas.openxmlformats.org/presentationml/2006/ole">
            <mc:AlternateContent xmlns:mc="http://schemas.openxmlformats.org/markup-compatibility/2006">
              <mc:Choice xmlns:v="urn:schemas-microsoft-com:vml" Requires="v">
                <p:oleObj spid="_x0000_s51778" name="Equation" r:id="rId9" imgW="622080" imgH="622080" progId="Equation.DSMT4">
                  <p:embed/>
                </p:oleObj>
              </mc:Choice>
              <mc:Fallback>
                <p:oleObj name="Equation" r:id="rId9" imgW="622080" imgH="622080" progId="Equation.DSMT4">
                  <p:embed/>
                  <p:pic>
                    <p:nvPicPr>
                      <p:cNvPr id="9" name="Object 8"/>
                      <p:cNvPicPr>
                        <a:picLocks noChangeAspect="1" noChangeArrowheads="1"/>
                      </p:cNvPicPr>
                      <p:nvPr/>
                    </p:nvPicPr>
                    <p:blipFill>
                      <a:blip r:embed="rId10"/>
                      <a:srcRect/>
                      <a:stretch>
                        <a:fillRect/>
                      </a:stretch>
                    </p:blipFill>
                    <p:spPr bwMode="auto">
                      <a:xfrm>
                        <a:off x="3287713" y="947738"/>
                        <a:ext cx="942975" cy="911225"/>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367127664"/>
              </p:ext>
            </p:extLst>
          </p:nvPr>
        </p:nvGraphicFramePr>
        <p:xfrm>
          <a:off x="4114800" y="2045769"/>
          <a:ext cx="1270000" cy="911225"/>
        </p:xfrm>
        <a:graphic>
          <a:graphicData uri="http://schemas.openxmlformats.org/presentationml/2006/ole">
            <mc:AlternateContent xmlns:mc="http://schemas.openxmlformats.org/markup-compatibility/2006">
              <mc:Choice xmlns:v="urn:schemas-microsoft-com:vml" Requires="v">
                <p:oleObj spid="_x0000_s51779" name="Equation" r:id="rId11" imgW="838080" imgH="622080" progId="Equation.DSMT4">
                  <p:embed/>
                </p:oleObj>
              </mc:Choice>
              <mc:Fallback>
                <p:oleObj name="Equation" r:id="rId11" imgW="838080" imgH="622080" progId="Equation.DSMT4">
                  <p:embed/>
                  <p:pic>
                    <p:nvPicPr>
                      <p:cNvPr id="10" name="Object 9"/>
                      <p:cNvPicPr>
                        <a:picLocks noChangeAspect="1" noChangeArrowheads="1"/>
                      </p:cNvPicPr>
                      <p:nvPr/>
                    </p:nvPicPr>
                    <p:blipFill>
                      <a:blip r:embed="rId12"/>
                      <a:srcRect/>
                      <a:stretch>
                        <a:fillRect/>
                      </a:stretch>
                    </p:blipFill>
                    <p:spPr bwMode="auto">
                      <a:xfrm>
                        <a:off x="4114800" y="2045769"/>
                        <a:ext cx="1270000" cy="911225"/>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596442806"/>
              </p:ext>
            </p:extLst>
          </p:nvPr>
        </p:nvGraphicFramePr>
        <p:xfrm>
          <a:off x="4438650" y="2992438"/>
          <a:ext cx="1250950" cy="911225"/>
        </p:xfrm>
        <a:graphic>
          <a:graphicData uri="http://schemas.openxmlformats.org/presentationml/2006/ole">
            <mc:AlternateContent xmlns:mc="http://schemas.openxmlformats.org/markup-compatibility/2006">
              <mc:Choice xmlns:v="urn:schemas-microsoft-com:vml" Requires="v">
                <p:oleObj spid="_x0000_s51780" name="Equation" r:id="rId13" imgW="825480" imgH="622080" progId="Equation.DSMT4">
                  <p:embed/>
                </p:oleObj>
              </mc:Choice>
              <mc:Fallback>
                <p:oleObj name="Equation" r:id="rId13" imgW="825480" imgH="622080" progId="Equation.DSMT4">
                  <p:embed/>
                  <p:pic>
                    <p:nvPicPr>
                      <p:cNvPr id="11" name="Object 10"/>
                      <p:cNvPicPr>
                        <a:picLocks noChangeAspect="1" noChangeArrowheads="1"/>
                      </p:cNvPicPr>
                      <p:nvPr/>
                    </p:nvPicPr>
                    <p:blipFill>
                      <a:blip r:embed="rId14"/>
                      <a:srcRect/>
                      <a:stretch>
                        <a:fillRect/>
                      </a:stretch>
                    </p:blipFill>
                    <p:spPr bwMode="auto">
                      <a:xfrm>
                        <a:off x="4438650" y="2992438"/>
                        <a:ext cx="1250950" cy="911225"/>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046637182"/>
              </p:ext>
            </p:extLst>
          </p:nvPr>
        </p:nvGraphicFramePr>
        <p:xfrm>
          <a:off x="3133725" y="4436710"/>
          <a:ext cx="1250950" cy="911225"/>
        </p:xfrm>
        <a:graphic>
          <a:graphicData uri="http://schemas.openxmlformats.org/presentationml/2006/ole">
            <mc:AlternateContent xmlns:mc="http://schemas.openxmlformats.org/markup-compatibility/2006">
              <mc:Choice xmlns:v="urn:schemas-microsoft-com:vml" Requires="v">
                <p:oleObj spid="_x0000_s51781" name="Equation" r:id="rId15" imgW="825480" imgH="622080" progId="Equation.DSMT4">
                  <p:embed/>
                </p:oleObj>
              </mc:Choice>
              <mc:Fallback>
                <p:oleObj name="Equation" r:id="rId15" imgW="825480" imgH="622080" progId="Equation.DSMT4">
                  <p:embed/>
                  <p:pic>
                    <p:nvPicPr>
                      <p:cNvPr id="12" name="Object 11"/>
                      <p:cNvPicPr>
                        <a:picLocks noChangeAspect="1" noChangeArrowheads="1"/>
                      </p:cNvPicPr>
                      <p:nvPr/>
                    </p:nvPicPr>
                    <p:blipFill>
                      <a:blip r:embed="rId16"/>
                      <a:srcRect/>
                      <a:stretch>
                        <a:fillRect/>
                      </a:stretch>
                    </p:blipFill>
                    <p:spPr bwMode="auto">
                      <a:xfrm>
                        <a:off x="3133725" y="4436710"/>
                        <a:ext cx="1250950" cy="911225"/>
                      </a:xfrm>
                      <a:prstGeom prst="rect">
                        <a:avLst/>
                      </a:prstGeom>
                      <a:noFill/>
                      <a:ln>
                        <a:no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9912717"/>
              </p:ext>
            </p:extLst>
          </p:nvPr>
        </p:nvGraphicFramePr>
        <p:xfrm>
          <a:off x="7110413" y="3754438"/>
          <a:ext cx="1019175" cy="911225"/>
        </p:xfrm>
        <a:graphic>
          <a:graphicData uri="http://schemas.openxmlformats.org/presentationml/2006/ole">
            <mc:AlternateContent xmlns:mc="http://schemas.openxmlformats.org/markup-compatibility/2006">
              <mc:Choice xmlns:v="urn:schemas-microsoft-com:vml" Requires="v">
                <p:oleObj spid="_x0000_s51782" name="Equation" r:id="rId17" imgW="672840" imgH="622080" progId="Equation.DSMT4">
                  <p:embed/>
                </p:oleObj>
              </mc:Choice>
              <mc:Fallback>
                <p:oleObj name="Equation" r:id="rId17" imgW="672840" imgH="622080" progId="Equation.DSMT4">
                  <p:embed/>
                  <p:pic>
                    <p:nvPicPr>
                      <p:cNvPr id="15" name="Object 14"/>
                      <p:cNvPicPr>
                        <a:picLocks noChangeAspect="1" noChangeArrowheads="1"/>
                      </p:cNvPicPr>
                      <p:nvPr/>
                    </p:nvPicPr>
                    <p:blipFill>
                      <a:blip r:embed="rId18"/>
                      <a:srcRect/>
                      <a:stretch>
                        <a:fillRect/>
                      </a:stretch>
                    </p:blipFill>
                    <p:spPr bwMode="auto">
                      <a:xfrm>
                        <a:off x="7110413" y="3754438"/>
                        <a:ext cx="1019175" cy="911225"/>
                      </a:xfrm>
                      <a:prstGeom prst="rect">
                        <a:avLst/>
                      </a:prstGeom>
                      <a:noFill/>
                      <a:ln>
                        <a:noFill/>
                      </a:ln>
                    </p:spPr>
                  </p:pic>
                </p:oleObj>
              </mc:Fallback>
            </mc:AlternateContent>
          </a:graphicData>
        </a:graphic>
      </p:graphicFrame>
      <p:sp>
        <p:nvSpPr>
          <p:cNvPr id="13" name="Left Arrow 12"/>
          <p:cNvSpPr/>
          <p:nvPr/>
        </p:nvSpPr>
        <p:spPr>
          <a:xfrm>
            <a:off x="3494880" y="2379090"/>
            <a:ext cx="619919" cy="211710"/>
          </a:xfrm>
          <a:prstGeom prst="leftArrow">
            <a:avLst/>
          </a:prstGeom>
          <a:solidFill>
            <a:schemeClr val="tx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Arrow 15"/>
          <p:cNvSpPr/>
          <p:nvPr/>
        </p:nvSpPr>
        <p:spPr>
          <a:xfrm>
            <a:off x="3799681" y="3369690"/>
            <a:ext cx="619919" cy="211710"/>
          </a:xfrm>
          <a:prstGeom prst="lef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 Arrow 16"/>
          <p:cNvSpPr/>
          <p:nvPr/>
        </p:nvSpPr>
        <p:spPr>
          <a:xfrm rot="5400000">
            <a:off x="2814240" y="4299418"/>
            <a:ext cx="619919" cy="211710"/>
          </a:xfrm>
          <a:prstGeom prst="leftArrow">
            <a:avLst/>
          </a:prstGeom>
          <a:solidFill>
            <a:srgbClr val="0070C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3630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8/27/2021</a:t>
            </a:r>
          </a:p>
        </p:txBody>
      </p:sp>
      <p:sp>
        <p:nvSpPr>
          <p:cNvPr id="3" name="Footer Placeholder 2"/>
          <p:cNvSpPr>
            <a:spLocks noGrp="1"/>
          </p:cNvSpPr>
          <p:nvPr>
            <p:ph type="ftr" sz="quarter" idx="11"/>
          </p:nvPr>
        </p:nvSpPr>
        <p:spPr/>
        <p:txBody>
          <a:bodyPr/>
          <a:lstStyle/>
          <a:p>
            <a:r>
              <a:rPr lang="en-US"/>
              <a:t>PHY 711  Fall 2021 --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320249882"/>
              </p:ext>
            </p:extLst>
          </p:nvPr>
        </p:nvGraphicFramePr>
        <p:xfrm>
          <a:off x="303213" y="457200"/>
          <a:ext cx="8156575" cy="1355725"/>
        </p:xfrm>
        <a:graphic>
          <a:graphicData uri="http://schemas.openxmlformats.org/presentationml/2006/ole">
            <mc:AlternateContent xmlns:mc="http://schemas.openxmlformats.org/markup-compatibility/2006">
              <mc:Choice xmlns:v="urn:schemas-microsoft-com:vml" Requires="v">
                <p:oleObj spid="_x0000_s52464" name="Equation" r:id="rId4" imgW="5727600" imgH="952200" progId="Equation.DSMT4">
                  <p:embed/>
                </p:oleObj>
              </mc:Choice>
              <mc:Fallback>
                <p:oleObj name="Equation" r:id="rId4" imgW="5727600" imgH="952200" progId="Equation.DSMT4">
                  <p:embed/>
                  <p:pic>
                    <p:nvPicPr>
                      <p:cNvPr id="5" name="Object 4"/>
                      <p:cNvPicPr/>
                      <p:nvPr/>
                    </p:nvPicPr>
                    <p:blipFill>
                      <a:blip r:embed="rId5"/>
                      <a:stretch>
                        <a:fillRect/>
                      </a:stretch>
                    </p:blipFill>
                    <p:spPr>
                      <a:xfrm>
                        <a:off x="303213" y="457200"/>
                        <a:ext cx="8156575" cy="1355725"/>
                      </a:xfrm>
                      <a:prstGeom prst="rect">
                        <a:avLst/>
                      </a:prstGeom>
                    </p:spPr>
                  </p:pic>
                </p:oleObj>
              </mc:Fallback>
            </mc:AlternateContent>
          </a:graphicData>
        </a:graphic>
      </p:graphicFrame>
      <p:pic>
        <p:nvPicPr>
          <p:cNvPr id="6" name="Picture 5"/>
          <p:cNvPicPr>
            <a:picLocks noChangeAspect="1"/>
          </p:cNvPicPr>
          <p:nvPr/>
        </p:nvPicPr>
        <p:blipFill>
          <a:blip r:embed="rId6"/>
          <a:stretch>
            <a:fillRect/>
          </a:stretch>
        </p:blipFill>
        <p:spPr>
          <a:xfrm>
            <a:off x="152400" y="4813191"/>
            <a:ext cx="8991600" cy="1402518"/>
          </a:xfrm>
          <a:prstGeom prst="rect">
            <a:avLst/>
          </a:prstGeom>
        </p:spPr>
      </p:pic>
      <p:sp>
        <p:nvSpPr>
          <p:cNvPr id="7" name="TextBox 6"/>
          <p:cNvSpPr txBox="1"/>
          <p:nvPr/>
        </p:nvSpPr>
        <p:spPr>
          <a:xfrm>
            <a:off x="131619" y="4210885"/>
            <a:ext cx="4800600" cy="461665"/>
          </a:xfrm>
          <a:prstGeom prst="rect">
            <a:avLst/>
          </a:prstGeom>
          <a:noFill/>
        </p:spPr>
        <p:txBody>
          <a:bodyPr wrap="square" rtlCol="0">
            <a:spAutoFit/>
          </a:bodyPr>
          <a:lstStyle/>
          <a:p>
            <a:r>
              <a:rPr lang="en-US" sz="2400" dirty="0">
                <a:latin typeface="+mj-lt"/>
              </a:rPr>
              <a:t>Maple syntax:</a:t>
            </a:r>
          </a:p>
        </p:txBody>
      </p:sp>
      <p:graphicFrame>
        <p:nvGraphicFramePr>
          <p:cNvPr id="12" name="Object 11">
            <a:extLst>
              <a:ext uri="{FF2B5EF4-FFF2-40B4-BE49-F238E27FC236}">
                <a16:creationId xmlns:a16="http://schemas.microsoft.com/office/drawing/2014/main" id="{B911E887-552C-4C29-9FCB-3826A2B77BA2}"/>
              </a:ext>
            </a:extLst>
          </p:cNvPr>
          <p:cNvGraphicFramePr>
            <a:graphicFrameLocks noChangeAspect="1"/>
          </p:cNvGraphicFramePr>
          <p:nvPr>
            <p:extLst>
              <p:ext uri="{D42A27DB-BD31-4B8C-83A1-F6EECF244321}">
                <p14:modId xmlns:p14="http://schemas.microsoft.com/office/powerpoint/2010/main" val="2940638403"/>
              </p:ext>
            </p:extLst>
          </p:nvPr>
        </p:nvGraphicFramePr>
        <p:xfrm>
          <a:off x="293274" y="1809612"/>
          <a:ext cx="8923338" cy="1317625"/>
        </p:xfrm>
        <a:graphic>
          <a:graphicData uri="http://schemas.openxmlformats.org/presentationml/2006/ole">
            <mc:AlternateContent xmlns:mc="http://schemas.openxmlformats.org/markup-compatibility/2006">
              <mc:Choice xmlns:v="urn:schemas-microsoft-com:vml" Requires="v">
                <p:oleObj spid="_x0000_s52465" name="Equation" r:id="rId7" imgW="8923051" imgH="1318232" progId="Equation.DSMT4">
                  <p:embed/>
                </p:oleObj>
              </mc:Choice>
              <mc:Fallback>
                <p:oleObj name="Equation" r:id="rId7" imgW="8923051" imgH="1318232" progId="Equation.DSMT4">
                  <p:embed/>
                  <p:pic>
                    <p:nvPicPr>
                      <p:cNvPr id="11" name="Object 10">
                        <a:extLst>
                          <a:ext uri="{FF2B5EF4-FFF2-40B4-BE49-F238E27FC236}">
                            <a16:creationId xmlns:a16="http://schemas.microsoft.com/office/drawing/2014/main" id="{7B1A2E06-F348-499E-9F80-23A0E52FB8A1}"/>
                          </a:ext>
                        </a:extLst>
                      </p:cNvPr>
                      <p:cNvPicPr/>
                      <p:nvPr/>
                    </p:nvPicPr>
                    <p:blipFill>
                      <a:blip r:embed="rId8"/>
                      <a:stretch>
                        <a:fillRect/>
                      </a:stretch>
                    </p:blipFill>
                    <p:spPr>
                      <a:xfrm>
                        <a:off x="293274" y="1809612"/>
                        <a:ext cx="8923338" cy="1317625"/>
                      </a:xfrm>
                      <a:prstGeom prst="rect">
                        <a:avLst/>
                      </a:prstGeom>
                      <a:solidFill>
                        <a:srgbClr val="FFFF00"/>
                      </a:solidFill>
                    </p:spPr>
                  </p:pic>
                </p:oleObj>
              </mc:Fallback>
            </mc:AlternateContent>
          </a:graphicData>
        </a:graphic>
      </p:graphicFrame>
      <p:graphicFrame>
        <p:nvGraphicFramePr>
          <p:cNvPr id="8" name="Object 7">
            <a:extLst>
              <a:ext uri="{FF2B5EF4-FFF2-40B4-BE49-F238E27FC236}">
                <a16:creationId xmlns:a16="http://schemas.microsoft.com/office/drawing/2014/main" id="{B6405609-5301-4917-9652-6C7CB4C90417}"/>
              </a:ext>
            </a:extLst>
          </p:cNvPr>
          <p:cNvGraphicFramePr>
            <a:graphicFrameLocks noChangeAspect="1"/>
          </p:cNvGraphicFramePr>
          <p:nvPr>
            <p:extLst>
              <p:ext uri="{D42A27DB-BD31-4B8C-83A1-F6EECF244321}">
                <p14:modId xmlns:p14="http://schemas.microsoft.com/office/powerpoint/2010/main" val="1998485191"/>
              </p:ext>
            </p:extLst>
          </p:nvPr>
        </p:nvGraphicFramePr>
        <p:xfrm>
          <a:off x="309839" y="3195154"/>
          <a:ext cx="4724400" cy="976313"/>
        </p:xfrm>
        <a:graphic>
          <a:graphicData uri="http://schemas.openxmlformats.org/presentationml/2006/ole">
            <mc:AlternateContent xmlns:mc="http://schemas.openxmlformats.org/markup-compatibility/2006">
              <mc:Choice xmlns:v="urn:schemas-microsoft-com:vml" Requires="v">
                <p:oleObj spid="_x0000_s52466" name="Equation" r:id="rId9" imgW="4724524" imgH="975582" progId="Equation.DSMT4">
                  <p:embed/>
                </p:oleObj>
              </mc:Choice>
              <mc:Fallback>
                <p:oleObj name="Equation" r:id="rId9" imgW="4724524" imgH="975582" progId="Equation.DSMT4">
                  <p:embed/>
                  <p:pic>
                    <p:nvPicPr>
                      <p:cNvPr id="0" name=""/>
                      <p:cNvPicPr/>
                      <p:nvPr/>
                    </p:nvPicPr>
                    <p:blipFill>
                      <a:blip r:embed="rId10"/>
                      <a:stretch>
                        <a:fillRect/>
                      </a:stretch>
                    </p:blipFill>
                    <p:spPr>
                      <a:xfrm>
                        <a:off x="309839" y="3195154"/>
                        <a:ext cx="4724400" cy="976313"/>
                      </a:xfrm>
                      <a:prstGeom prst="rect">
                        <a:avLst/>
                      </a:prstGeom>
                    </p:spPr>
                  </p:pic>
                </p:oleObj>
              </mc:Fallback>
            </mc:AlternateContent>
          </a:graphicData>
        </a:graphic>
      </p:graphicFrame>
    </p:spTree>
    <p:extLst>
      <p:ext uri="{BB962C8B-B14F-4D97-AF65-F5344CB8AC3E}">
        <p14:creationId xmlns:p14="http://schemas.microsoft.com/office/powerpoint/2010/main" val="4112513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stretch>
            <a:fillRect/>
          </a:stretch>
        </p:blipFill>
        <p:spPr>
          <a:xfrm>
            <a:off x="666750" y="1247775"/>
            <a:ext cx="7810500" cy="4362450"/>
          </a:xfrm>
          <a:prstGeom prst="rect">
            <a:avLst/>
          </a:prstGeom>
        </p:spPr>
      </p:pic>
      <p:sp>
        <p:nvSpPr>
          <p:cNvPr id="2" name="Date Placeholder 1"/>
          <p:cNvSpPr>
            <a:spLocks noGrp="1"/>
          </p:cNvSpPr>
          <p:nvPr>
            <p:ph type="dt" sz="half" idx="10"/>
          </p:nvPr>
        </p:nvSpPr>
        <p:spPr/>
        <p:txBody>
          <a:bodyPr/>
          <a:lstStyle/>
          <a:p>
            <a:r>
              <a:rPr lang="en-US"/>
              <a:t>8/27/2021</a:t>
            </a:r>
          </a:p>
        </p:txBody>
      </p:sp>
      <p:sp>
        <p:nvSpPr>
          <p:cNvPr id="3" name="Footer Placeholder 2"/>
          <p:cNvSpPr>
            <a:spLocks noGrp="1"/>
          </p:cNvSpPr>
          <p:nvPr>
            <p:ph type="ftr" sz="quarter" idx="11"/>
          </p:nvPr>
        </p:nvSpPr>
        <p:spPr/>
        <p:txBody>
          <a:bodyPr/>
          <a:lstStyle/>
          <a:p>
            <a:r>
              <a:rPr lang="en-US"/>
              <a:t>PHY 711  Fall 2021 --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845532848"/>
              </p:ext>
            </p:extLst>
          </p:nvPr>
        </p:nvGraphicFramePr>
        <p:xfrm>
          <a:off x="1874520" y="1003935"/>
          <a:ext cx="1863725" cy="1074737"/>
        </p:xfrm>
        <a:graphic>
          <a:graphicData uri="http://schemas.openxmlformats.org/presentationml/2006/ole">
            <mc:AlternateContent xmlns:mc="http://schemas.openxmlformats.org/markup-compatibility/2006">
              <mc:Choice xmlns:v="urn:schemas-microsoft-com:vml" Requires="v">
                <p:oleObj spid="_x0000_s54766" name="数式" r:id="rId5" imgW="787320" imgH="444240" progId="Equation.3">
                  <p:embed/>
                </p:oleObj>
              </mc:Choice>
              <mc:Fallback>
                <p:oleObj name="数式" r:id="rId5" imgW="787320" imgH="444240" progId="Equation.3">
                  <p:embed/>
                  <p:pic>
                    <p:nvPicPr>
                      <p:cNvPr id="5" name="Object 4"/>
                      <p:cNvPicPr>
                        <a:picLocks noChangeAspect="1" noChangeArrowheads="1"/>
                      </p:cNvPicPr>
                      <p:nvPr/>
                    </p:nvPicPr>
                    <p:blipFill>
                      <a:blip r:embed="rId6"/>
                      <a:srcRect/>
                      <a:stretch>
                        <a:fillRect/>
                      </a:stretch>
                    </p:blipFill>
                    <p:spPr bwMode="auto">
                      <a:xfrm>
                        <a:off x="1874520" y="1003935"/>
                        <a:ext cx="186372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p:cNvCxnSpPr/>
          <p:nvPr/>
        </p:nvCxnSpPr>
        <p:spPr>
          <a:xfrm flipH="1">
            <a:off x="1874520" y="2003326"/>
            <a:ext cx="419100" cy="61577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62400" y="3581400"/>
            <a:ext cx="685800" cy="457200"/>
          </a:xfrm>
          <a:prstGeom prst="rect">
            <a:avLst/>
          </a:prstGeom>
          <a:noFill/>
        </p:spPr>
        <p:txBody>
          <a:bodyPr wrap="square" rtlCol="0">
            <a:spAutoFit/>
          </a:bodyPr>
          <a:lstStyle/>
          <a:p>
            <a:r>
              <a:rPr lang="en-US" sz="2400" b="1" i="1" dirty="0" err="1">
                <a:latin typeface="+mj-lt"/>
              </a:rPr>
              <a:t>E</a:t>
            </a:r>
            <a:r>
              <a:rPr lang="en-US" sz="2400" b="1" i="1" baseline="-25000" dirty="0" err="1">
                <a:latin typeface="+mj-lt"/>
              </a:rPr>
              <a:t>rel</a:t>
            </a:r>
            <a:endParaRPr lang="en-US" sz="2400" b="1" i="1" dirty="0">
              <a:latin typeface="+mj-lt"/>
            </a:endParaRPr>
          </a:p>
        </p:txBody>
      </p:sp>
      <p:cxnSp>
        <p:nvCxnSpPr>
          <p:cNvPr id="10" name="Straight Arrow Connector 9"/>
          <p:cNvCxnSpPr/>
          <p:nvPr/>
        </p:nvCxnSpPr>
        <p:spPr>
          <a:xfrm>
            <a:off x="2438400" y="4038600"/>
            <a:ext cx="0" cy="1524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71700" y="5379392"/>
            <a:ext cx="838200" cy="461665"/>
          </a:xfrm>
          <a:prstGeom prst="rect">
            <a:avLst/>
          </a:prstGeom>
          <a:noFill/>
        </p:spPr>
        <p:txBody>
          <a:bodyPr wrap="square" rtlCol="0">
            <a:spAutoFit/>
          </a:bodyPr>
          <a:lstStyle/>
          <a:p>
            <a:r>
              <a:rPr lang="en-US" sz="2400" i="1" dirty="0" err="1">
                <a:latin typeface="+mj-lt"/>
              </a:rPr>
              <a:t>r</a:t>
            </a:r>
            <a:r>
              <a:rPr lang="en-US" sz="2400" i="1" baseline="-25000" dirty="0" err="1">
                <a:latin typeface="+mj-lt"/>
              </a:rPr>
              <a:t>min</a:t>
            </a:r>
            <a:endParaRPr lang="en-US" sz="2400" i="1" dirty="0">
              <a:latin typeface="+mj-lt"/>
            </a:endParaRPr>
          </a:p>
        </p:txBody>
      </p:sp>
      <p:sp>
        <p:nvSpPr>
          <p:cNvPr id="6" name="TextBox 5"/>
          <p:cNvSpPr txBox="1"/>
          <p:nvPr/>
        </p:nvSpPr>
        <p:spPr>
          <a:xfrm>
            <a:off x="76200" y="14752"/>
            <a:ext cx="8610600" cy="830997"/>
          </a:xfrm>
          <a:prstGeom prst="rect">
            <a:avLst/>
          </a:prstGeom>
          <a:noFill/>
        </p:spPr>
        <p:txBody>
          <a:bodyPr wrap="square" rtlCol="0">
            <a:spAutoFit/>
          </a:bodyPr>
          <a:lstStyle/>
          <a:p>
            <a:r>
              <a:rPr lang="en-US" sz="2400" dirty="0">
                <a:latin typeface="+mj-lt"/>
              </a:rPr>
              <a:t>For a continuous potential interaction in center of mass reference frame:</a:t>
            </a:r>
          </a:p>
        </p:txBody>
      </p:sp>
      <p:graphicFrame>
        <p:nvGraphicFramePr>
          <p:cNvPr id="12" name="Object 11"/>
          <p:cNvGraphicFramePr>
            <a:graphicFrameLocks noChangeAspect="1"/>
          </p:cNvGraphicFramePr>
          <p:nvPr>
            <p:extLst>
              <p:ext uri="{D42A27DB-BD31-4B8C-83A1-F6EECF244321}">
                <p14:modId xmlns:p14="http://schemas.microsoft.com/office/powerpoint/2010/main" val="2353725100"/>
              </p:ext>
            </p:extLst>
          </p:nvPr>
        </p:nvGraphicFramePr>
        <p:xfrm>
          <a:off x="3581400" y="367630"/>
          <a:ext cx="4116388" cy="1114425"/>
        </p:xfrm>
        <a:graphic>
          <a:graphicData uri="http://schemas.openxmlformats.org/presentationml/2006/ole">
            <mc:AlternateContent xmlns:mc="http://schemas.openxmlformats.org/markup-compatibility/2006">
              <mc:Choice xmlns:v="urn:schemas-microsoft-com:vml" Requires="v">
                <p:oleObj spid="_x0000_s54767" name="Equation" r:id="rId7" imgW="1688760" imgH="457200" progId="Equation.DSMT4">
                  <p:embed/>
                </p:oleObj>
              </mc:Choice>
              <mc:Fallback>
                <p:oleObj name="Equation" r:id="rId7" imgW="1688760" imgH="457200" progId="Equation.DSMT4">
                  <p:embed/>
                  <p:pic>
                    <p:nvPicPr>
                      <p:cNvPr id="12" name="Object 11"/>
                      <p:cNvPicPr/>
                      <p:nvPr/>
                    </p:nvPicPr>
                    <p:blipFill>
                      <a:blip r:embed="rId8"/>
                      <a:stretch>
                        <a:fillRect/>
                      </a:stretch>
                    </p:blipFill>
                    <p:spPr>
                      <a:xfrm>
                        <a:off x="3581400" y="367630"/>
                        <a:ext cx="4116388" cy="1114425"/>
                      </a:xfrm>
                      <a:prstGeom prst="rect">
                        <a:avLst/>
                      </a:prstGeom>
                    </p:spPr>
                  </p:pic>
                </p:oleObj>
              </mc:Fallback>
            </mc:AlternateContent>
          </a:graphicData>
        </a:graphic>
      </p:graphicFrame>
      <p:sp>
        <p:nvSpPr>
          <p:cNvPr id="14" name="TextBox 13"/>
          <p:cNvSpPr txBox="1"/>
          <p:nvPr/>
        </p:nvSpPr>
        <p:spPr>
          <a:xfrm>
            <a:off x="3200400" y="2180058"/>
            <a:ext cx="6283552" cy="830997"/>
          </a:xfrm>
          <a:prstGeom prst="rect">
            <a:avLst/>
          </a:prstGeom>
          <a:noFill/>
        </p:spPr>
        <p:txBody>
          <a:bodyPr wrap="square" rtlCol="0">
            <a:spAutoFit/>
          </a:bodyPr>
          <a:lstStyle/>
          <a:p>
            <a:r>
              <a:rPr lang="en-US" sz="2400" dirty="0">
                <a:latin typeface="+mj-lt"/>
              </a:rPr>
              <a:t>Need to relate these parameters to differential cross section </a:t>
            </a:r>
          </a:p>
        </p:txBody>
      </p:sp>
      <p:graphicFrame>
        <p:nvGraphicFramePr>
          <p:cNvPr id="15" name="Object 14"/>
          <p:cNvGraphicFramePr>
            <a:graphicFrameLocks noChangeAspect="1"/>
          </p:cNvGraphicFramePr>
          <p:nvPr>
            <p:extLst>
              <p:ext uri="{D42A27DB-BD31-4B8C-83A1-F6EECF244321}">
                <p14:modId xmlns:p14="http://schemas.microsoft.com/office/powerpoint/2010/main" val="545030605"/>
              </p:ext>
            </p:extLst>
          </p:nvPr>
        </p:nvGraphicFramePr>
        <p:xfrm>
          <a:off x="1396062" y="2971800"/>
          <a:ext cx="661338" cy="393700"/>
        </p:xfrm>
        <a:graphic>
          <a:graphicData uri="http://schemas.openxmlformats.org/presentationml/2006/ole">
            <mc:AlternateContent xmlns:mc="http://schemas.openxmlformats.org/markup-compatibility/2006">
              <mc:Choice xmlns:v="urn:schemas-microsoft-com:vml" Requires="v">
                <p:oleObj spid="_x0000_s54768" name="Equation" r:id="rId9" imgW="457200" imgH="266400" progId="Equation.DSMT4">
                  <p:embed/>
                </p:oleObj>
              </mc:Choice>
              <mc:Fallback>
                <p:oleObj name="Equation" r:id="rId9" imgW="457200" imgH="266400" progId="Equation.DSMT4">
                  <p:embed/>
                  <p:pic>
                    <p:nvPicPr>
                      <p:cNvPr id="15" name="Object 14"/>
                      <p:cNvPicPr>
                        <a:picLocks noChangeAspect="1" noChangeArrowheads="1"/>
                      </p:cNvPicPr>
                      <p:nvPr/>
                    </p:nvPicPr>
                    <p:blipFill>
                      <a:blip r:embed="rId10"/>
                      <a:srcRect/>
                      <a:stretch>
                        <a:fillRect/>
                      </a:stretch>
                    </p:blipFill>
                    <p:spPr bwMode="auto">
                      <a:xfrm>
                        <a:off x="1396062" y="2971800"/>
                        <a:ext cx="661338" cy="393700"/>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511875253"/>
              </p:ext>
            </p:extLst>
          </p:nvPr>
        </p:nvGraphicFramePr>
        <p:xfrm>
          <a:off x="1280042" y="3954462"/>
          <a:ext cx="777358" cy="922338"/>
        </p:xfrm>
        <a:graphic>
          <a:graphicData uri="http://schemas.openxmlformats.org/presentationml/2006/ole">
            <mc:AlternateContent xmlns:mc="http://schemas.openxmlformats.org/markup-compatibility/2006">
              <mc:Choice xmlns:v="urn:schemas-microsoft-com:vml" Requires="v">
                <p:oleObj spid="_x0000_s54769" name="Equation" r:id="rId11" imgW="545760" imgH="634680" progId="Equation.DSMT4">
                  <p:embed/>
                </p:oleObj>
              </mc:Choice>
              <mc:Fallback>
                <p:oleObj name="Equation" r:id="rId11" imgW="545760" imgH="634680" progId="Equation.DSMT4">
                  <p:embed/>
                  <p:pic>
                    <p:nvPicPr>
                      <p:cNvPr id="16" name="Object 15"/>
                      <p:cNvPicPr>
                        <a:picLocks noChangeAspect="1" noChangeArrowheads="1"/>
                      </p:cNvPicPr>
                      <p:nvPr/>
                    </p:nvPicPr>
                    <p:blipFill>
                      <a:blip r:embed="rId12"/>
                      <a:srcRect/>
                      <a:stretch>
                        <a:fillRect/>
                      </a:stretch>
                    </p:blipFill>
                    <p:spPr bwMode="auto">
                      <a:xfrm>
                        <a:off x="1280042" y="3954462"/>
                        <a:ext cx="777358" cy="922338"/>
                      </a:xfrm>
                      <a:prstGeom prst="rect">
                        <a:avLst/>
                      </a:prstGeom>
                      <a:noFill/>
                      <a:ln>
                        <a:noFill/>
                      </a:ln>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198728766"/>
              </p:ext>
            </p:extLst>
          </p:nvPr>
        </p:nvGraphicFramePr>
        <p:xfrm>
          <a:off x="6864350" y="2721101"/>
          <a:ext cx="1666875" cy="1057275"/>
        </p:xfrm>
        <a:graphic>
          <a:graphicData uri="http://schemas.openxmlformats.org/presentationml/2006/ole">
            <mc:AlternateContent xmlns:mc="http://schemas.openxmlformats.org/markup-compatibility/2006">
              <mc:Choice xmlns:v="urn:schemas-microsoft-com:vml" Requires="v">
                <p:oleObj spid="_x0000_s54770" name="Equation" r:id="rId13" imgW="1002960" imgH="634680" progId="Equation.DSMT4">
                  <p:embed/>
                </p:oleObj>
              </mc:Choice>
              <mc:Fallback>
                <p:oleObj name="Equation" r:id="rId13" imgW="1002960" imgH="634680" progId="Equation.DSMT4">
                  <p:embed/>
                  <p:pic>
                    <p:nvPicPr>
                      <p:cNvPr id="17" name="Object 16"/>
                      <p:cNvPicPr>
                        <a:picLocks noChangeAspect="1" noChangeArrowheads="1"/>
                      </p:cNvPicPr>
                      <p:nvPr/>
                    </p:nvPicPr>
                    <p:blipFill>
                      <a:blip r:embed="rId14"/>
                      <a:srcRect/>
                      <a:stretch>
                        <a:fillRect/>
                      </a:stretch>
                    </p:blipFill>
                    <p:spPr bwMode="auto">
                      <a:xfrm>
                        <a:off x="6864350" y="2721101"/>
                        <a:ext cx="1666875" cy="1057275"/>
                      </a:xfrm>
                      <a:prstGeom prst="rect">
                        <a:avLst/>
                      </a:prstGeom>
                      <a:solidFill>
                        <a:srgbClr val="FFFF00"/>
                      </a:solidFill>
                      <a:ln>
                        <a:noFill/>
                      </a:ln>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745971499"/>
              </p:ext>
            </p:extLst>
          </p:nvPr>
        </p:nvGraphicFramePr>
        <p:xfrm>
          <a:off x="2824163" y="5313363"/>
          <a:ext cx="6029325" cy="1082675"/>
        </p:xfrm>
        <a:graphic>
          <a:graphicData uri="http://schemas.openxmlformats.org/presentationml/2006/ole">
            <mc:AlternateContent xmlns:mc="http://schemas.openxmlformats.org/markup-compatibility/2006">
              <mc:Choice xmlns:v="urn:schemas-microsoft-com:vml" Requires="v">
                <p:oleObj spid="_x0000_s54771" name="Equation" r:id="rId15" imgW="2476440" imgH="444240" progId="Equation.DSMT4">
                  <p:embed/>
                </p:oleObj>
              </mc:Choice>
              <mc:Fallback>
                <p:oleObj name="Equation" r:id="rId15" imgW="2476440" imgH="444240" progId="Equation.DSMT4">
                  <p:embed/>
                  <p:pic>
                    <p:nvPicPr>
                      <p:cNvPr id="18" name="Object 17"/>
                      <p:cNvPicPr/>
                      <p:nvPr/>
                    </p:nvPicPr>
                    <p:blipFill>
                      <a:blip r:embed="rId16"/>
                      <a:stretch>
                        <a:fillRect/>
                      </a:stretch>
                    </p:blipFill>
                    <p:spPr>
                      <a:xfrm>
                        <a:off x="2824163" y="5313363"/>
                        <a:ext cx="6029325" cy="1082675"/>
                      </a:xfrm>
                      <a:prstGeom prst="rect">
                        <a:avLst/>
                      </a:prstGeom>
                    </p:spPr>
                  </p:pic>
                </p:oleObj>
              </mc:Fallback>
            </mc:AlternateContent>
          </a:graphicData>
        </a:graphic>
      </p:graphicFrame>
    </p:spTree>
    <p:extLst>
      <p:ext uri="{BB962C8B-B14F-4D97-AF65-F5344CB8AC3E}">
        <p14:creationId xmlns:p14="http://schemas.microsoft.com/office/powerpoint/2010/main" val="4218929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BDAE04F-B1E1-40D9-A3CD-0B6D99EE5249}"/>
              </a:ext>
            </a:extLst>
          </p:cNvPr>
          <p:cNvPicPr>
            <a:picLocks noChangeAspect="1"/>
          </p:cNvPicPr>
          <p:nvPr/>
        </p:nvPicPr>
        <p:blipFill>
          <a:blip r:embed="rId2"/>
          <a:stretch>
            <a:fillRect/>
          </a:stretch>
        </p:blipFill>
        <p:spPr>
          <a:xfrm>
            <a:off x="0" y="2057400"/>
            <a:ext cx="9144000" cy="4993341"/>
          </a:xfrm>
          <a:prstGeom prst="rect">
            <a:avLst/>
          </a:prstGeom>
        </p:spPr>
      </p:pic>
      <p:sp>
        <p:nvSpPr>
          <p:cNvPr id="2" name="Date Placeholder 1">
            <a:extLst>
              <a:ext uri="{FF2B5EF4-FFF2-40B4-BE49-F238E27FC236}">
                <a16:creationId xmlns:a16="http://schemas.microsoft.com/office/drawing/2014/main" id="{E71C871E-6845-426A-AFC9-581AFB78B8C0}"/>
              </a:ext>
            </a:extLst>
          </p:cNvPr>
          <p:cNvSpPr>
            <a:spLocks noGrp="1"/>
          </p:cNvSpPr>
          <p:nvPr>
            <p:ph type="dt" sz="half" idx="10"/>
          </p:nvPr>
        </p:nvSpPr>
        <p:spPr/>
        <p:txBody>
          <a:bodyPr/>
          <a:lstStyle/>
          <a:p>
            <a:r>
              <a:rPr lang="en-US"/>
              <a:t>8/27/2021</a:t>
            </a:r>
          </a:p>
        </p:txBody>
      </p:sp>
      <p:sp>
        <p:nvSpPr>
          <p:cNvPr id="3" name="Footer Placeholder 2">
            <a:extLst>
              <a:ext uri="{FF2B5EF4-FFF2-40B4-BE49-F238E27FC236}">
                <a16:creationId xmlns:a16="http://schemas.microsoft.com/office/drawing/2014/main" id="{9E2C03D4-C289-4C45-A7EE-A3B757241099}"/>
              </a:ext>
            </a:extLst>
          </p:cNvPr>
          <p:cNvSpPr>
            <a:spLocks noGrp="1"/>
          </p:cNvSpPr>
          <p:nvPr>
            <p:ph type="ftr" sz="quarter" idx="11"/>
          </p:nvPr>
        </p:nvSpPr>
        <p:spPr/>
        <p:txBody>
          <a:bodyPr/>
          <a:lstStyle/>
          <a:p>
            <a:r>
              <a:rPr lang="en-US"/>
              <a:t>PHY 711  Fall 2021 -- Lecture 3</a:t>
            </a:r>
          </a:p>
        </p:txBody>
      </p:sp>
      <p:sp>
        <p:nvSpPr>
          <p:cNvPr id="4" name="Slide Number Placeholder 3">
            <a:extLst>
              <a:ext uri="{FF2B5EF4-FFF2-40B4-BE49-F238E27FC236}">
                <a16:creationId xmlns:a16="http://schemas.microsoft.com/office/drawing/2014/main" id="{53D5CF77-3722-41A7-8F1B-4B22EB85181C}"/>
              </a:ext>
            </a:extLst>
          </p:cNvPr>
          <p:cNvSpPr>
            <a:spLocks noGrp="1"/>
          </p:cNvSpPr>
          <p:nvPr>
            <p:ph type="sldNum" sz="quarter" idx="12"/>
          </p:nvPr>
        </p:nvSpPr>
        <p:spPr/>
        <p:txBody>
          <a:bodyPr/>
          <a:lstStyle/>
          <a:p>
            <a:fld id="{CE368B07-CEBF-4C80-90AF-53B34FA04CF3}" type="slidenum">
              <a:rPr lang="en-US" smtClean="0"/>
              <a:t>4</a:t>
            </a:fld>
            <a:endParaRPr lang="en-US"/>
          </a:p>
        </p:txBody>
      </p:sp>
      <p:sp>
        <p:nvSpPr>
          <p:cNvPr id="5" name="TextBox 4">
            <a:extLst>
              <a:ext uri="{FF2B5EF4-FFF2-40B4-BE49-F238E27FC236}">
                <a16:creationId xmlns:a16="http://schemas.microsoft.com/office/drawing/2014/main" id="{B1BAEC47-18E4-4D7C-9CE9-7DB0D9604C47}"/>
              </a:ext>
            </a:extLst>
          </p:cNvPr>
          <p:cNvSpPr txBox="1"/>
          <p:nvPr/>
        </p:nvSpPr>
        <p:spPr>
          <a:xfrm>
            <a:off x="3313" y="33507"/>
            <a:ext cx="7924800" cy="1200329"/>
          </a:xfrm>
          <a:prstGeom prst="rect">
            <a:avLst/>
          </a:prstGeom>
          <a:noFill/>
        </p:spPr>
        <p:txBody>
          <a:bodyPr wrap="square" rtlCol="0">
            <a:spAutoFit/>
          </a:bodyPr>
          <a:lstStyle/>
          <a:p>
            <a:r>
              <a:rPr lang="en-US" sz="2400" dirty="0">
                <a:latin typeface="+mj-lt"/>
              </a:rPr>
              <a:t>Clarification on homework #2</a:t>
            </a:r>
          </a:p>
          <a:p>
            <a:endParaRPr lang="en-US" sz="2400" dirty="0">
              <a:latin typeface="+mj-lt"/>
            </a:endParaRPr>
          </a:p>
          <a:p>
            <a:pPr marL="457200" indent="-457200">
              <a:buFont typeface="+mj-lt"/>
              <a:buAutoNum type="arabicPeriod"/>
            </a:pPr>
            <a:endParaRPr lang="en-US" sz="2400" dirty="0">
              <a:latin typeface="+mj-lt"/>
            </a:endParaRPr>
          </a:p>
        </p:txBody>
      </p:sp>
      <p:sp>
        <p:nvSpPr>
          <p:cNvPr id="7" name="TextBox 6">
            <a:extLst>
              <a:ext uri="{FF2B5EF4-FFF2-40B4-BE49-F238E27FC236}">
                <a16:creationId xmlns:a16="http://schemas.microsoft.com/office/drawing/2014/main" id="{49528E47-8061-4FDB-AB3C-5AA420CFC06B}"/>
              </a:ext>
            </a:extLst>
          </p:cNvPr>
          <p:cNvSpPr txBox="1"/>
          <p:nvPr/>
        </p:nvSpPr>
        <p:spPr>
          <a:xfrm>
            <a:off x="480391" y="2967335"/>
            <a:ext cx="5105400" cy="461665"/>
          </a:xfrm>
          <a:prstGeom prst="rect">
            <a:avLst/>
          </a:prstGeom>
          <a:noFill/>
        </p:spPr>
        <p:txBody>
          <a:bodyPr wrap="square" rtlCol="0">
            <a:spAutoFit/>
          </a:bodyPr>
          <a:lstStyle/>
          <a:p>
            <a:r>
              <a:rPr lang="en-US" sz="2400" b="1" dirty="0">
                <a:solidFill>
                  <a:srgbClr val="FF0000"/>
                </a:solidFill>
                <a:latin typeface="+mj-lt"/>
              </a:rPr>
              <a:t>Assume particle M is at rest.</a:t>
            </a:r>
          </a:p>
        </p:txBody>
      </p:sp>
      <p:sp>
        <p:nvSpPr>
          <p:cNvPr id="9" name="Rectangle 8">
            <a:extLst>
              <a:ext uri="{FF2B5EF4-FFF2-40B4-BE49-F238E27FC236}">
                <a16:creationId xmlns:a16="http://schemas.microsoft.com/office/drawing/2014/main" id="{2695A9F8-8A58-40BD-A373-A1EBF5FA1844}"/>
              </a:ext>
            </a:extLst>
          </p:cNvPr>
          <p:cNvSpPr/>
          <p:nvPr/>
        </p:nvSpPr>
        <p:spPr>
          <a:xfrm>
            <a:off x="92765" y="542707"/>
            <a:ext cx="8763000" cy="12648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94D18E2-7FDC-400C-883B-8E201BF3E2AC}"/>
              </a:ext>
            </a:extLst>
          </p:cNvPr>
          <p:cNvSpPr txBox="1"/>
          <p:nvPr/>
        </p:nvSpPr>
        <p:spPr>
          <a:xfrm>
            <a:off x="473765" y="542707"/>
            <a:ext cx="8382000" cy="1200329"/>
          </a:xfrm>
          <a:prstGeom prst="rect">
            <a:avLst/>
          </a:prstGeom>
          <a:noFill/>
        </p:spPr>
        <p:txBody>
          <a:bodyPr wrap="square" rtlCol="0">
            <a:spAutoFit/>
          </a:bodyPr>
          <a:lstStyle/>
          <a:p>
            <a:r>
              <a:rPr lang="en-US" sz="2400" dirty="0">
                <a:latin typeface="+mj-lt"/>
              </a:rPr>
              <a:t>The total energy of the system is a given constant and V</a:t>
            </a:r>
            <a:r>
              <a:rPr lang="en-US" sz="2400" baseline="-25000" dirty="0">
                <a:latin typeface="+mj-lt"/>
              </a:rPr>
              <a:t>0</a:t>
            </a:r>
            <a:r>
              <a:rPr lang="en-US" sz="2400" dirty="0">
                <a:latin typeface="+mj-lt"/>
              </a:rPr>
              <a:t> happens to a particular energy value (that hopefully makes the algebra of the problem somewhat convenient.).</a:t>
            </a:r>
          </a:p>
        </p:txBody>
      </p:sp>
    </p:spTree>
    <p:extLst>
      <p:ext uri="{BB962C8B-B14F-4D97-AF65-F5344CB8AC3E}">
        <p14:creationId xmlns:p14="http://schemas.microsoft.com/office/powerpoint/2010/main" val="384935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8/27/2021</a:t>
            </a:r>
          </a:p>
        </p:txBody>
      </p:sp>
      <p:sp>
        <p:nvSpPr>
          <p:cNvPr id="3" name="Footer Placeholder 2"/>
          <p:cNvSpPr>
            <a:spLocks noGrp="1"/>
          </p:cNvSpPr>
          <p:nvPr>
            <p:ph type="ftr" sz="quarter" idx="11"/>
          </p:nvPr>
        </p:nvSpPr>
        <p:spPr/>
        <p:txBody>
          <a:bodyPr/>
          <a:lstStyle/>
          <a:p>
            <a:r>
              <a:rPr lang="en-US"/>
              <a:t>PHY 711  Fall 2021 --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59" t="56558" r="33771" b="7628"/>
          <a:stretch/>
        </p:blipFill>
        <p:spPr bwMode="auto">
          <a:xfrm>
            <a:off x="990600" y="609592"/>
            <a:ext cx="7404596" cy="5867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152400"/>
            <a:ext cx="7772400" cy="457200"/>
          </a:xfrm>
          <a:prstGeom prst="rect">
            <a:avLst/>
          </a:prstGeom>
          <a:noFill/>
        </p:spPr>
        <p:txBody>
          <a:bodyPr wrap="square" rtlCol="0">
            <a:spAutoFit/>
          </a:bodyPr>
          <a:lstStyle/>
          <a:p>
            <a:r>
              <a:rPr lang="en-US" sz="2400" dirty="0">
                <a:latin typeface="+mj-lt"/>
              </a:rPr>
              <a:t>Scattering theory:</a:t>
            </a:r>
          </a:p>
        </p:txBody>
      </p:sp>
      <p:sp>
        <p:nvSpPr>
          <p:cNvPr id="6" name="Can 5"/>
          <p:cNvSpPr/>
          <p:nvPr/>
        </p:nvSpPr>
        <p:spPr>
          <a:xfrm rot="13584771">
            <a:off x="6611801" y="503013"/>
            <a:ext cx="615696" cy="846582"/>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186349" y="332866"/>
            <a:ext cx="1324502" cy="461665"/>
          </a:xfrm>
          <a:prstGeom prst="rect">
            <a:avLst/>
          </a:prstGeom>
          <a:noFill/>
        </p:spPr>
        <p:txBody>
          <a:bodyPr wrap="square" rtlCol="0">
            <a:spAutoFit/>
          </a:bodyPr>
          <a:lstStyle/>
          <a:p>
            <a:r>
              <a:rPr lang="en-US" sz="2400" dirty="0">
                <a:latin typeface="+mj-lt"/>
              </a:rPr>
              <a:t>detector</a:t>
            </a:r>
          </a:p>
        </p:txBody>
      </p:sp>
    </p:spTree>
    <p:extLst>
      <p:ext uri="{BB962C8B-B14F-4D97-AF65-F5344CB8AC3E}">
        <p14:creationId xmlns:p14="http://schemas.microsoft.com/office/powerpoint/2010/main" val="3690557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5503A7-323E-4A94-A1B5-1A22EB38B4AF}"/>
              </a:ext>
            </a:extLst>
          </p:cNvPr>
          <p:cNvSpPr>
            <a:spLocks noGrp="1"/>
          </p:cNvSpPr>
          <p:nvPr>
            <p:ph type="dt" sz="half" idx="10"/>
          </p:nvPr>
        </p:nvSpPr>
        <p:spPr/>
        <p:txBody>
          <a:bodyPr/>
          <a:lstStyle/>
          <a:p>
            <a:r>
              <a:rPr lang="en-US"/>
              <a:t>8/27/2021</a:t>
            </a:r>
          </a:p>
        </p:txBody>
      </p:sp>
      <p:sp>
        <p:nvSpPr>
          <p:cNvPr id="3" name="Footer Placeholder 2">
            <a:extLst>
              <a:ext uri="{FF2B5EF4-FFF2-40B4-BE49-F238E27FC236}">
                <a16:creationId xmlns:a16="http://schemas.microsoft.com/office/drawing/2014/main" id="{7AF0140D-4D1F-4519-9834-77BBB943BF34}"/>
              </a:ext>
            </a:extLst>
          </p:cNvPr>
          <p:cNvSpPr>
            <a:spLocks noGrp="1"/>
          </p:cNvSpPr>
          <p:nvPr>
            <p:ph type="ftr" sz="quarter" idx="11"/>
          </p:nvPr>
        </p:nvSpPr>
        <p:spPr/>
        <p:txBody>
          <a:bodyPr/>
          <a:lstStyle/>
          <a:p>
            <a:r>
              <a:rPr lang="en-US"/>
              <a:t>PHY 711  Fall 2021 -- Lecture 3</a:t>
            </a:r>
          </a:p>
        </p:txBody>
      </p:sp>
      <p:sp>
        <p:nvSpPr>
          <p:cNvPr id="4" name="Slide Number Placeholder 3">
            <a:extLst>
              <a:ext uri="{FF2B5EF4-FFF2-40B4-BE49-F238E27FC236}">
                <a16:creationId xmlns:a16="http://schemas.microsoft.com/office/drawing/2014/main" id="{0A5A12F9-9BAF-48E4-B8CA-E844B12FF414}"/>
              </a:ext>
            </a:extLst>
          </p:cNvPr>
          <p:cNvSpPr>
            <a:spLocks noGrp="1"/>
          </p:cNvSpPr>
          <p:nvPr>
            <p:ph type="sldNum" sz="quarter" idx="12"/>
          </p:nvPr>
        </p:nvSpPr>
        <p:spPr/>
        <p:txBody>
          <a:bodyPr/>
          <a:lstStyle/>
          <a:p>
            <a:fld id="{CE368B07-CEBF-4C80-90AF-53B34FA04CF3}" type="slidenum">
              <a:rPr lang="en-US" smtClean="0"/>
              <a:t>6</a:t>
            </a:fld>
            <a:endParaRPr lang="en-US"/>
          </a:p>
        </p:txBody>
      </p:sp>
      <p:sp>
        <p:nvSpPr>
          <p:cNvPr id="5" name="TextBox 4">
            <a:extLst>
              <a:ext uri="{FF2B5EF4-FFF2-40B4-BE49-F238E27FC236}">
                <a16:creationId xmlns:a16="http://schemas.microsoft.com/office/drawing/2014/main" id="{CD5C4699-D7D2-4362-A575-BA8BF116E21F}"/>
              </a:ext>
            </a:extLst>
          </p:cNvPr>
          <p:cNvSpPr txBox="1"/>
          <p:nvPr/>
        </p:nvSpPr>
        <p:spPr>
          <a:xfrm>
            <a:off x="152400" y="0"/>
            <a:ext cx="8305800" cy="461665"/>
          </a:xfrm>
          <a:prstGeom prst="rect">
            <a:avLst/>
          </a:prstGeom>
          <a:noFill/>
        </p:spPr>
        <p:txBody>
          <a:bodyPr wrap="square" rtlCol="0">
            <a:spAutoFit/>
          </a:bodyPr>
          <a:lstStyle/>
          <a:p>
            <a:r>
              <a:rPr lang="en-US" sz="2400" dirty="0">
                <a:latin typeface="+mj-lt"/>
              </a:rPr>
              <a:t>Can you think of examples of such an experimental setup?</a:t>
            </a:r>
          </a:p>
        </p:txBody>
      </p:sp>
      <p:sp>
        <p:nvSpPr>
          <p:cNvPr id="6" name="TextBox 5">
            <a:extLst>
              <a:ext uri="{FF2B5EF4-FFF2-40B4-BE49-F238E27FC236}">
                <a16:creationId xmlns:a16="http://schemas.microsoft.com/office/drawing/2014/main" id="{C5110FC4-EAB3-42EE-B21D-7ED7D3FDB3B0}"/>
              </a:ext>
            </a:extLst>
          </p:cNvPr>
          <p:cNvSpPr txBox="1"/>
          <p:nvPr/>
        </p:nvSpPr>
        <p:spPr>
          <a:xfrm>
            <a:off x="122583" y="685800"/>
            <a:ext cx="8305800" cy="2308324"/>
          </a:xfrm>
          <a:prstGeom prst="rect">
            <a:avLst/>
          </a:prstGeom>
          <a:noFill/>
        </p:spPr>
        <p:txBody>
          <a:bodyPr wrap="square" rtlCol="0">
            <a:spAutoFit/>
          </a:bodyPr>
          <a:lstStyle/>
          <a:p>
            <a:r>
              <a:rPr lang="en-US" sz="2400" dirty="0">
                <a:latin typeface="+mj-lt"/>
              </a:rPr>
              <a:t>Other experimental designs – </a:t>
            </a:r>
          </a:p>
          <a:p>
            <a:r>
              <a:rPr lang="en-US" sz="2400" dirty="0">
                <a:latin typeface="+mj-lt"/>
              </a:rPr>
              <a:t>       At CERN </a:t>
            </a:r>
            <a:r>
              <a:rPr lang="en-US" sz="2400" dirty="0">
                <a:latin typeface="+mj-lt"/>
                <a:hlinkClick r:id="rId3"/>
              </a:rPr>
              <a:t>https://home.cern/science/experiments/totem</a:t>
            </a:r>
            <a:r>
              <a:rPr lang="en-US" sz="2400" dirty="0">
                <a:latin typeface="+mj-lt"/>
              </a:rPr>
              <a:t> the study of highly energetic proton-proton scattering is designed in the center of mass frame of reference by accelerating two proton beams focused to collide head on in the Large Hadron Collider LHC facility.</a:t>
            </a:r>
          </a:p>
        </p:txBody>
      </p:sp>
      <p:pic>
        <p:nvPicPr>
          <p:cNvPr id="7" name="Picture 6">
            <a:extLst>
              <a:ext uri="{FF2B5EF4-FFF2-40B4-BE49-F238E27FC236}">
                <a16:creationId xmlns:a16="http://schemas.microsoft.com/office/drawing/2014/main" id="{3B160859-FE47-445A-8549-10B892B5EE18}"/>
              </a:ext>
            </a:extLst>
          </p:cNvPr>
          <p:cNvPicPr>
            <a:picLocks noChangeAspect="1"/>
          </p:cNvPicPr>
          <p:nvPr/>
        </p:nvPicPr>
        <p:blipFill>
          <a:blip r:embed="rId4"/>
          <a:stretch>
            <a:fillRect/>
          </a:stretch>
        </p:blipFill>
        <p:spPr>
          <a:xfrm>
            <a:off x="540026" y="3019425"/>
            <a:ext cx="7315200" cy="3457575"/>
          </a:xfrm>
          <a:prstGeom prst="rect">
            <a:avLst/>
          </a:prstGeom>
        </p:spPr>
      </p:pic>
      <p:sp>
        <p:nvSpPr>
          <p:cNvPr id="8" name="TextBox 7">
            <a:extLst>
              <a:ext uri="{FF2B5EF4-FFF2-40B4-BE49-F238E27FC236}">
                <a16:creationId xmlns:a16="http://schemas.microsoft.com/office/drawing/2014/main" id="{9239BA29-0619-4CCE-8681-F656989BB21E}"/>
              </a:ext>
            </a:extLst>
          </p:cNvPr>
          <p:cNvSpPr txBox="1"/>
          <p:nvPr/>
        </p:nvSpPr>
        <p:spPr>
          <a:xfrm>
            <a:off x="685800" y="3048000"/>
            <a:ext cx="6934200" cy="461665"/>
          </a:xfrm>
          <a:prstGeom prst="rect">
            <a:avLst/>
          </a:prstGeom>
          <a:noFill/>
        </p:spPr>
        <p:txBody>
          <a:bodyPr wrap="square" rtlCol="0">
            <a:spAutoFit/>
          </a:bodyPr>
          <a:lstStyle/>
          <a:p>
            <a:r>
              <a:rPr lang="en-US" sz="2400" dirty="0">
                <a:latin typeface="+mj-lt"/>
              </a:rPr>
              <a:t>Figure from CERN website </a:t>
            </a:r>
          </a:p>
        </p:txBody>
      </p:sp>
    </p:spTree>
    <p:extLst>
      <p:ext uri="{BB962C8B-B14F-4D97-AF65-F5344CB8AC3E}">
        <p14:creationId xmlns:p14="http://schemas.microsoft.com/office/powerpoint/2010/main" val="3771199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8/27/2021</a:t>
            </a:r>
          </a:p>
        </p:txBody>
      </p:sp>
      <p:sp>
        <p:nvSpPr>
          <p:cNvPr id="3" name="Footer Placeholder 2"/>
          <p:cNvSpPr>
            <a:spLocks noGrp="1"/>
          </p:cNvSpPr>
          <p:nvPr>
            <p:ph type="ftr" sz="quarter" idx="11"/>
          </p:nvPr>
        </p:nvSpPr>
        <p:spPr/>
        <p:txBody>
          <a:bodyPr/>
          <a:lstStyle/>
          <a:p>
            <a:r>
              <a:rPr lang="en-US"/>
              <a:t>PHY 711  Fall 2021 --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156296107"/>
              </p:ext>
            </p:extLst>
          </p:nvPr>
        </p:nvGraphicFramePr>
        <p:xfrm>
          <a:off x="685800" y="685800"/>
          <a:ext cx="7416800" cy="2235200"/>
        </p:xfrm>
        <a:graphic>
          <a:graphicData uri="http://schemas.openxmlformats.org/presentationml/2006/ole">
            <mc:AlternateContent xmlns:mc="http://schemas.openxmlformats.org/markup-compatibility/2006">
              <mc:Choice xmlns:v="urn:schemas-microsoft-com:vml" Requires="v">
                <p:oleObj spid="_x0000_s3530" name="数式" r:id="rId4" imgW="3708360" imgH="1117440" progId="Equation.3">
                  <p:embed/>
                </p:oleObj>
              </mc:Choice>
              <mc:Fallback>
                <p:oleObj name="数式" r:id="rId4" imgW="3708360" imgH="1117440" progId="Equation.3">
                  <p:embed/>
                  <p:pic>
                    <p:nvPicPr>
                      <p:cNvPr id="0" name=""/>
                      <p:cNvPicPr/>
                      <p:nvPr/>
                    </p:nvPicPr>
                    <p:blipFill>
                      <a:blip r:embed="rId5"/>
                      <a:stretch>
                        <a:fillRect/>
                      </a:stretch>
                    </p:blipFill>
                    <p:spPr>
                      <a:xfrm>
                        <a:off x="685800" y="685800"/>
                        <a:ext cx="7416800" cy="2235200"/>
                      </a:xfrm>
                      <a:prstGeom prst="rect">
                        <a:avLst/>
                      </a:prstGeom>
                    </p:spPr>
                  </p:pic>
                </p:oleObj>
              </mc:Fallback>
            </mc:AlternateContent>
          </a:graphicData>
        </a:graphic>
      </p:graphicFrame>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21720" t="52419" r="47628" b="23790"/>
          <a:stretch/>
        </p:blipFill>
        <p:spPr bwMode="auto">
          <a:xfrm>
            <a:off x="515734" y="3739921"/>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5823466"/>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9" name="Group 8"/>
          <p:cNvGrpSpPr/>
          <p:nvPr/>
        </p:nvGrpSpPr>
        <p:grpSpPr>
          <a:xfrm>
            <a:off x="4343400" y="3810000"/>
            <a:ext cx="4267200" cy="1339850"/>
            <a:chOff x="4648200" y="3048000"/>
            <a:chExt cx="4267200" cy="1339850"/>
          </a:xfrm>
        </p:grpSpPr>
        <p:sp>
          <p:nvSpPr>
            <p:cNvPr id="8" name="Rectangle 7"/>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80129797"/>
                </p:ext>
              </p:extLst>
            </p:nvPr>
          </p:nvGraphicFramePr>
          <p:xfrm>
            <a:off x="4787900" y="3117850"/>
            <a:ext cx="3987800" cy="1270000"/>
          </p:xfrm>
          <a:graphic>
            <a:graphicData uri="http://schemas.openxmlformats.org/presentationml/2006/ole">
              <mc:AlternateContent xmlns:mc="http://schemas.openxmlformats.org/markup-compatibility/2006">
                <mc:Choice xmlns:v="urn:schemas-microsoft-com:vml" Requires="v">
                  <p:oleObj spid="_x0000_s3531" name="数式" r:id="rId7" imgW="1993680" imgH="634680" progId="Equation.3">
                    <p:embed/>
                  </p:oleObj>
                </mc:Choice>
                <mc:Fallback>
                  <p:oleObj name="数式" r:id="rId7" imgW="1993680" imgH="634680" progId="Equation.3">
                    <p:embed/>
                    <p:pic>
                      <p:nvPicPr>
                        <p:cNvPr id="0" name=""/>
                        <p:cNvPicPr>
                          <a:picLocks noChangeAspect="1" noChangeArrowheads="1"/>
                        </p:cNvPicPr>
                        <p:nvPr/>
                      </p:nvPicPr>
                      <p:blipFill>
                        <a:blip r:embed="rId8"/>
                        <a:srcRect/>
                        <a:stretch>
                          <a:fillRect/>
                        </a:stretch>
                      </p:blipFill>
                      <p:spPr bwMode="auto">
                        <a:xfrm>
                          <a:off x="4787900" y="3117850"/>
                          <a:ext cx="3987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0" name="Donut 9"/>
          <p:cNvSpPr/>
          <p:nvPr/>
        </p:nvSpPr>
        <p:spPr>
          <a:xfrm>
            <a:off x="282642" y="3208421"/>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629352" y="3192379"/>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2" idx="1"/>
          </p:cNvCxnSpPr>
          <p:nvPr/>
        </p:nvCxnSpPr>
        <p:spPr>
          <a:xfrm flipH="1">
            <a:off x="834089" y="3272589"/>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2707454882"/>
              </p:ext>
            </p:extLst>
          </p:nvPr>
        </p:nvGraphicFramePr>
        <p:xfrm>
          <a:off x="1752600" y="3048000"/>
          <a:ext cx="1052512" cy="492125"/>
        </p:xfrm>
        <a:graphic>
          <a:graphicData uri="http://schemas.openxmlformats.org/presentationml/2006/ole">
            <mc:AlternateContent xmlns:mc="http://schemas.openxmlformats.org/markup-compatibility/2006">
              <mc:Choice xmlns:v="urn:schemas-microsoft-com:vml" Requires="v">
                <p:oleObj spid="_x0000_s3532" name="数式" r:id="rId9" imgW="444240" imgH="203040" progId="Equation.3">
                  <p:embed/>
                </p:oleObj>
              </mc:Choice>
              <mc:Fallback>
                <p:oleObj name="数式" r:id="rId9" imgW="444240" imgH="203040" progId="Equation.3">
                  <p:embed/>
                  <p:pic>
                    <p:nvPicPr>
                      <p:cNvPr id="0" name=""/>
                      <p:cNvPicPr>
                        <a:picLocks noChangeAspect="1" noChangeArrowheads="1"/>
                      </p:cNvPicPr>
                      <p:nvPr/>
                    </p:nvPicPr>
                    <p:blipFill>
                      <a:blip r:embed="rId10"/>
                      <a:srcRect/>
                      <a:stretch>
                        <a:fillRect/>
                      </a:stretch>
                    </p:blipFill>
                    <p:spPr bwMode="auto">
                      <a:xfrm>
                        <a:off x="1752600" y="3048000"/>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a:stCxn id="12" idx="2"/>
          </p:cNvCxnSpPr>
          <p:nvPr/>
        </p:nvCxnSpPr>
        <p:spPr>
          <a:xfrm>
            <a:off x="741747" y="3192379"/>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 y="3276600"/>
            <a:ext cx="172152" cy="461665"/>
          </a:xfrm>
          <a:prstGeom prst="rect">
            <a:avLst/>
          </a:prstGeom>
          <a:noFill/>
        </p:spPr>
        <p:txBody>
          <a:bodyPr wrap="square" rtlCol="0">
            <a:spAutoFit/>
          </a:bodyPr>
          <a:lstStyle/>
          <a:p>
            <a:r>
              <a:rPr lang="en-US" sz="2400" i="1" dirty="0">
                <a:latin typeface="+mj-lt"/>
              </a:rPr>
              <a:t>b</a:t>
            </a:r>
          </a:p>
        </p:txBody>
      </p:sp>
      <p:sp>
        <p:nvSpPr>
          <p:cNvPr id="11" name="Curved Right Arrow 10"/>
          <p:cNvSpPr/>
          <p:nvPr/>
        </p:nvSpPr>
        <p:spPr>
          <a:xfrm rot="8194652" flipH="1">
            <a:off x="180746" y="4022798"/>
            <a:ext cx="605123" cy="1064333"/>
          </a:xfrm>
          <a:prstGeom prst="curvedRightArrow">
            <a:avLst/>
          </a:prstGeom>
          <a:solidFill>
            <a:srgbClr val="DA32AA">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80954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6A66F4-53BA-4D86-8693-0CA7F81C904A}"/>
              </a:ext>
            </a:extLst>
          </p:cNvPr>
          <p:cNvSpPr>
            <a:spLocks noGrp="1"/>
          </p:cNvSpPr>
          <p:nvPr>
            <p:ph type="dt" sz="half" idx="10"/>
          </p:nvPr>
        </p:nvSpPr>
        <p:spPr/>
        <p:txBody>
          <a:bodyPr/>
          <a:lstStyle/>
          <a:p>
            <a:r>
              <a:rPr lang="en-US"/>
              <a:t>8/27/2021</a:t>
            </a:r>
          </a:p>
        </p:txBody>
      </p:sp>
      <p:sp>
        <p:nvSpPr>
          <p:cNvPr id="3" name="Footer Placeholder 2">
            <a:extLst>
              <a:ext uri="{FF2B5EF4-FFF2-40B4-BE49-F238E27FC236}">
                <a16:creationId xmlns:a16="http://schemas.microsoft.com/office/drawing/2014/main" id="{66D76D3B-4437-464B-9E11-AA5E6B4EE8B3}"/>
              </a:ext>
            </a:extLst>
          </p:cNvPr>
          <p:cNvSpPr>
            <a:spLocks noGrp="1"/>
          </p:cNvSpPr>
          <p:nvPr>
            <p:ph type="ftr" sz="quarter" idx="11"/>
          </p:nvPr>
        </p:nvSpPr>
        <p:spPr/>
        <p:txBody>
          <a:bodyPr/>
          <a:lstStyle/>
          <a:p>
            <a:r>
              <a:rPr lang="en-US"/>
              <a:t>PHY 711  Fall 2021 -- Lecture 3</a:t>
            </a:r>
          </a:p>
        </p:txBody>
      </p:sp>
      <p:sp>
        <p:nvSpPr>
          <p:cNvPr id="4" name="Slide Number Placeholder 3">
            <a:extLst>
              <a:ext uri="{FF2B5EF4-FFF2-40B4-BE49-F238E27FC236}">
                <a16:creationId xmlns:a16="http://schemas.microsoft.com/office/drawing/2014/main" id="{46FD45EB-3FB5-44F4-913C-92B4C4990957}"/>
              </a:ext>
            </a:extLst>
          </p:cNvPr>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a:extLst>
              <a:ext uri="{FF2B5EF4-FFF2-40B4-BE49-F238E27FC236}">
                <a16:creationId xmlns:a16="http://schemas.microsoft.com/office/drawing/2014/main" id="{93D24250-4D39-4DCD-98EB-2A06DE37C309}"/>
              </a:ext>
            </a:extLst>
          </p:cNvPr>
          <p:cNvSpPr txBox="1"/>
          <p:nvPr/>
        </p:nvSpPr>
        <p:spPr>
          <a:xfrm>
            <a:off x="304800" y="75685"/>
            <a:ext cx="8001000" cy="2677656"/>
          </a:xfrm>
          <a:prstGeom prst="rect">
            <a:avLst/>
          </a:prstGeom>
          <a:noFill/>
        </p:spPr>
        <p:txBody>
          <a:bodyPr wrap="square" rtlCol="0">
            <a:spAutoFit/>
          </a:bodyPr>
          <a:lstStyle/>
          <a:p>
            <a:r>
              <a:rPr lang="en-US" sz="2400" dirty="0"/>
              <a:t>More details --</a:t>
            </a:r>
          </a:p>
          <a:p>
            <a:endParaRPr lang="en-US" sz="2400" dirty="0"/>
          </a:p>
          <a:p>
            <a:r>
              <a:rPr lang="en-US" sz="2400" dirty="0"/>
              <a:t>We imagine that the beam of particles has a cylindrical geometry and that  the physics is totally uniform in the azimuthal direction.    The cross section of the beam is a circle. </a:t>
            </a:r>
          </a:p>
          <a:p>
            <a:endParaRPr lang="en-US" sz="2400" dirty="0">
              <a:latin typeface="+mj-lt"/>
            </a:endParaRPr>
          </a:p>
        </p:txBody>
      </p:sp>
      <p:sp>
        <p:nvSpPr>
          <p:cNvPr id="6" name="Oval 5">
            <a:extLst>
              <a:ext uri="{FF2B5EF4-FFF2-40B4-BE49-F238E27FC236}">
                <a16:creationId xmlns:a16="http://schemas.microsoft.com/office/drawing/2014/main" id="{4CCB446F-9186-4C85-9EE2-AE81A027C33F}"/>
              </a:ext>
            </a:extLst>
          </p:cNvPr>
          <p:cNvSpPr/>
          <p:nvPr/>
        </p:nvSpPr>
        <p:spPr>
          <a:xfrm>
            <a:off x="1143000" y="3886200"/>
            <a:ext cx="1295400" cy="12192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0711392-3994-470D-9A27-9C037A3B1E4A}"/>
              </a:ext>
            </a:extLst>
          </p:cNvPr>
          <p:cNvSpPr/>
          <p:nvPr/>
        </p:nvSpPr>
        <p:spPr>
          <a:xfrm>
            <a:off x="1752600" y="445008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4900BD6-7C1B-479A-90FB-E2C4F3EA76EE}"/>
              </a:ext>
            </a:extLst>
          </p:cNvPr>
          <p:cNvSpPr/>
          <p:nvPr/>
        </p:nvSpPr>
        <p:spPr>
          <a:xfrm>
            <a:off x="1706881" y="3810000"/>
            <a:ext cx="121919" cy="1524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Brace 8">
            <a:extLst>
              <a:ext uri="{FF2B5EF4-FFF2-40B4-BE49-F238E27FC236}">
                <a16:creationId xmlns:a16="http://schemas.microsoft.com/office/drawing/2014/main" id="{CF76FF79-2E4D-4221-8808-5FD1F3BCDFC8}"/>
              </a:ext>
            </a:extLst>
          </p:cNvPr>
          <p:cNvSpPr/>
          <p:nvPr/>
        </p:nvSpPr>
        <p:spPr>
          <a:xfrm rot="10800000">
            <a:off x="1371600" y="3838049"/>
            <a:ext cx="228600" cy="612032"/>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98A48FDF-E0BC-4F83-BA8C-9EEBADDAC171}"/>
              </a:ext>
            </a:extLst>
          </p:cNvPr>
          <p:cNvSpPr txBox="1"/>
          <p:nvPr/>
        </p:nvSpPr>
        <p:spPr>
          <a:xfrm>
            <a:off x="944881" y="3857387"/>
            <a:ext cx="304800" cy="461665"/>
          </a:xfrm>
          <a:prstGeom prst="rect">
            <a:avLst/>
          </a:prstGeom>
          <a:noFill/>
        </p:spPr>
        <p:txBody>
          <a:bodyPr wrap="square" rtlCol="0">
            <a:spAutoFit/>
          </a:bodyPr>
          <a:lstStyle/>
          <a:p>
            <a:r>
              <a:rPr lang="en-US" sz="2400" b="1" i="1" dirty="0">
                <a:latin typeface="+mj-lt"/>
              </a:rPr>
              <a:t>b</a:t>
            </a:r>
          </a:p>
        </p:txBody>
      </p:sp>
      <p:sp>
        <p:nvSpPr>
          <p:cNvPr id="11" name="TextBox 10">
            <a:extLst>
              <a:ext uri="{FF2B5EF4-FFF2-40B4-BE49-F238E27FC236}">
                <a16:creationId xmlns:a16="http://schemas.microsoft.com/office/drawing/2014/main" id="{514182ED-2B5D-4384-B618-67AA9678AF30}"/>
              </a:ext>
            </a:extLst>
          </p:cNvPr>
          <p:cNvSpPr txBox="1"/>
          <p:nvPr/>
        </p:nvSpPr>
        <p:spPr>
          <a:xfrm>
            <a:off x="2362200" y="3617268"/>
            <a:ext cx="5791200" cy="830997"/>
          </a:xfrm>
          <a:prstGeom prst="rect">
            <a:avLst/>
          </a:prstGeom>
          <a:noFill/>
        </p:spPr>
        <p:txBody>
          <a:bodyPr wrap="square" rtlCol="0">
            <a:spAutoFit/>
          </a:bodyPr>
          <a:lstStyle/>
          <a:p>
            <a:r>
              <a:rPr lang="en-US" sz="2400" b="1" dirty="0">
                <a:solidFill>
                  <a:srgbClr val="FF0000"/>
                </a:solidFill>
                <a:latin typeface="+mj-lt"/>
                <a:sym typeface="Wingdings" panose="05000000000000000000" pitchFamily="2" charset="2"/>
              </a:rPr>
              <a:t>This piece of the beam scatters into the detector at angle </a:t>
            </a:r>
            <a:r>
              <a:rPr lang="en-US" sz="2400" b="1" dirty="0">
                <a:solidFill>
                  <a:srgbClr val="FF0000"/>
                </a:solidFill>
                <a:latin typeface="Symbol" panose="05050102010706020507" pitchFamily="18" charset="2"/>
                <a:sym typeface="Wingdings" panose="05000000000000000000" pitchFamily="2" charset="2"/>
              </a:rPr>
              <a:t>q</a:t>
            </a:r>
            <a:endParaRPr lang="en-US" sz="2400" b="1" dirty="0">
              <a:solidFill>
                <a:srgbClr val="FF0000"/>
              </a:solidFill>
              <a:latin typeface="Symbol" panose="05050102010706020507" pitchFamily="18" charset="2"/>
            </a:endParaRPr>
          </a:p>
        </p:txBody>
      </p:sp>
      <p:sp>
        <p:nvSpPr>
          <p:cNvPr id="12" name="TextBox 11">
            <a:extLst>
              <a:ext uri="{FF2B5EF4-FFF2-40B4-BE49-F238E27FC236}">
                <a16:creationId xmlns:a16="http://schemas.microsoft.com/office/drawing/2014/main" id="{50F60936-01E4-4617-BEFF-DCC85B8C9700}"/>
              </a:ext>
            </a:extLst>
          </p:cNvPr>
          <p:cNvSpPr txBox="1"/>
          <p:nvPr/>
        </p:nvSpPr>
        <p:spPr>
          <a:xfrm>
            <a:off x="3657600" y="4469926"/>
            <a:ext cx="5251174" cy="1200329"/>
          </a:xfrm>
          <a:prstGeom prst="rect">
            <a:avLst/>
          </a:prstGeom>
          <a:noFill/>
        </p:spPr>
        <p:txBody>
          <a:bodyPr wrap="square" rtlCol="0">
            <a:spAutoFit/>
          </a:bodyPr>
          <a:lstStyle/>
          <a:p>
            <a:r>
              <a:rPr lang="en-US" sz="2400" dirty="0">
                <a:latin typeface="+mj-lt"/>
              </a:rPr>
              <a:t>This logic leads to the notion that b is a function of theta and we will try to find b(</a:t>
            </a:r>
            <a:r>
              <a:rPr lang="en-US" sz="2400" dirty="0">
                <a:latin typeface="Symbol" panose="05050102010706020507" pitchFamily="18" charset="2"/>
              </a:rPr>
              <a:t>q</a:t>
            </a:r>
            <a:r>
              <a:rPr lang="en-US" sz="2400" dirty="0">
                <a:latin typeface="+mj-lt"/>
              </a:rPr>
              <a:t>) for various cases.</a:t>
            </a:r>
          </a:p>
        </p:txBody>
      </p:sp>
      <p:sp>
        <p:nvSpPr>
          <p:cNvPr id="13" name="Arrow: Circular 12">
            <a:extLst>
              <a:ext uri="{FF2B5EF4-FFF2-40B4-BE49-F238E27FC236}">
                <a16:creationId xmlns:a16="http://schemas.microsoft.com/office/drawing/2014/main" id="{15659B12-050D-4B42-9B3A-E4DB0776B42C}"/>
              </a:ext>
            </a:extLst>
          </p:cNvPr>
          <p:cNvSpPr/>
          <p:nvPr/>
        </p:nvSpPr>
        <p:spPr>
          <a:xfrm rot="11977371">
            <a:off x="925341" y="4410405"/>
            <a:ext cx="1684700" cy="1316765"/>
          </a:xfrm>
          <a:prstGeom prst="circularArrow">
            <a:avLst>
              <a:gd name="adj1" fmla="val 0"/>
              <a:gd name="adj2" fmla="val 1142319"/>
              <a:gd name="adj3" fmla="val 19904793"/>
              <a:gd name="adj4" fmla="val 10800000"/>
              <a:gd name="adj5" fmla="val 131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4" name="Object 13">
            <a:extLst>
              <a:ext uri="{FF2B5EF4-FFF2-40B4-BE49-F238E27FC236}">
                <a16:creationId xmlns:a16="http://schemas.microsoft.com/office/drawing/2014/main" id="{5000EA1A-9220-436B-A682-9795BA45BF5A}"/>
              </a:ext>
            </a:extLst>
          </p:cNvPr>
          <p:cNvGraphicFramePr>
            <a:graphicFrameLocks noChangeAspect="1"/>
          </p:cNvGraphicFramePr>
          <p:nvPr>
            <p:extLst>
              <p:ext uri="{D42A27DB-BD31-4B8C-83A1-F6EECF244321}">
                <p14:modId xmlns:p14="http://schemas.microsoft.com/office/powerpoint/2010/main" val="3463243093"/>
              </p:ext>
            </p:extLst>
          </p:nvPr>
        </p:nvGraphicFramePr>
        <p:xfrm>
          <a:off x="298174" y="5609262"/>
          <a:ext cx="3235325" cy="522445"/>
        </p:xfrm>
        <a:graphic>
          <a:graphicData uri="http://schemas.openxmlformats.org/presentationml/2006/ole">
            <mc:AlternateContent xmlns:mc="http://schemas.openxmlformats.org/markup-compatibility/2006">
              <mc:Choice xmlns:v="urn:schemas-microsoft-com:vml" Requires="v">
                <p:oleObj spid="_x0000_s57368" name="Equation" r:id="rId3" imgW="1257120" imgH="203040" progId="Equation.DSMT4">
                  <p:embed/>
                </p:oleObj>
              </mc:Choice>
              <mc:Fallback>
                <p:oleObj name="Equation" r:id="rId3" imgW="1257120" imgH="203040" progId="Equation.DSMT4">
                  <p:embed/>
                  <p:pic>
                    <p:nvPicPr>
                      <p:cNvPr id="0" name=""/>
                      <p:cNvPicPr/>
                      <p:nvPr/>
                    </p:nvPicPr>
                    <p:blipFill>
                      <a:blip r:embed="rId4"/>
                      <a:stretch>
                        <a:fillRect/>
                      </a:stretch>
                    </p:blipFill>
                    <p:spPr>
                      <a:xfrm>
                        <a:off x="298174" y="5609262"/>
                        <a:ext cx="3235325" cy="522445"/>
                      </a:xfrm>
                      <a:prstGeom prst="rect">
                        <a:avLst/>
                      </a:prstGeom>
                    </p:spPr>
                  </p:pic>
                </p:oleObj>
              </mc:Fallback>
            </mc:AlternateContent>
          </a:graphicData>
        </a:graphic>
      </p:graphicFrame>
    </p:spTree>
    <p:extLst>
      <p:ext uri="{BB962C8B-B14F-4D97-AF65-F5344CB8AC3E}">
        <p14:creationId xmlns:p14="http://schemas.microsoft.com/office/powerpoint/2010/main" val="3203484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8/27/2021</a:t>
            </a:r>
          </a:p>
        </p:txBody>
      </p:sp>
      <p:sp>
        <p:nvSpPr>
          <p:cNvPr id="3" name="Footer Placeholder 2"/>
          <p:cNvSpPr>
            <a:spLocks noGrp="1"/>
          </p:cNvSpPr>
          <p:nvPr>
            <p:ph type="ftr" sz="quarter" idx="11"/>
          </p:nvPr>
        </p:nvSpPr>
        <p:spPr/>
        <p:txBody>
          <a:bodyPr/>
          <a:lstStyle/>
          <a:p>
            <a:r>
              <a:rPr lang="en-US"/>
              <a:t>PHY 711  Fall 2021 --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a:p>
        </p:txBody>
      </p:sp>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1720" t="52419" r="47628" b="23790"/>
          <a:stretch/>
        </p:blipFill>
        <p:spPr bwMode="auto">
          <a:xfrm>
            <a:off x="222069" y="1769436"/>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3400" y="3680884"/>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9" name="Group 8"/>
          <p:cNvGrpSpPr/>
          <p:nvPr/>
        </p:nvGrpSpPr>
        <p:grpSpPr>
          <a:xfrm>
            <a:off x="546724" y="4253670"/>
            <a:ext cx="4267200" cy="1339850"/>
            <a:chOff x="4648200" y="3048000"/>
            <a:chExt cx="4267200" cy="1339850"/>
          </a:xfrm>
        </p:grpSpPr>
        <p:sp>
          <p:nvSpPr>
            <p:cNvPr id="8" name="Rectangle 7"/>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80129797"/>
                </p:ext>
              </p:extLst>
            </p:nvPr>
          </p:nvGraphicFramePr>
          <p:xfrm>
            <a:off x="4787900" y="3117850"/>
            <a:ext cx="3987800" cy="1270000"/>
          </p:xfrm>
          <a:graphic>
            <a:graphicData uri="http://schemas.openxmlformats.org/presentationml/2006/ole">
              <mc:AlternateContent xmlns:mc="http://schemas.openxmlformats.org/markup-compatibility/2006">
                <mc:Choice xmlns:v="urn:schemas-microsoft-com:vml" Requires="v">
                  <p:oleObj spid="_x0000_s31993" name="数式" r:id="rId5" imgW="1993680" imgH="634680" progId="Equation.3">
                    <p:embed/>
                  </p:oleObj>
                </mc:Choice>
                <mc:Fallback>
                  <p:oleObj name="数式" r:id="rId5" imgW="1993680" imgH="634680" progId="Equation.3">
                    <p:embed/>
                    <p:pic>
                      <p:nvPicPr>
                        <p:cNvPr id="0" name=""/>
                        <p:cNvPicPr>
                          <a:picLocks noChangeAspect="1" noChangeArrowheads="1"/>
                        </p:cNvPicPr>
                        <p:nvPr/>
                      </p:nvPicPr>
                      <p:blipFill>
                        <a:blip r:embed="rId6"/>
                        <a:srcRect/>
                        <a:stretch>
                          <a:fillRect/>
                        </a:stretch>
                      </p:blipFill>
                      <p:spPr bwMode="auto">
                        <a:xfrm>
                          <a:off x="4787900" y="3117850"/>
                          <a:ext cx="3987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3" name="Group 12"/>
          <p:cNvGrpSpPr/>
          <p:nvPr/>
        </p:nvGrpSpPr>
        <p:grpSpPr>
          <a:xfrm>
            <a:off x="4639366" y="2241945"/>
            <a:ext cx="2522470" cy="1144343"/>
            <a:chOff x="282642" y="4418257"/>
            <a:chExt cx="2522470" cy="1144343"/>
          </a:xfrm>
        </p:grpSpPr>
        <p:sp>
          <p:nvSpPr>
            <p:cNvPr id="10" name="Donut 9"/>
            <p:cNvSpPr/>
            <p:nvPr/>
          </p:nvSpPr>
          <p:spPr>
            <a:xfrm>
              <a:off x="282642" y="4578678"/>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629352" y="4571641"/>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2" idx="1"/>
            </p:cNvCxnSpPr>
            <p:nvPr/>
          </p:nvCxnSpPr>
          <p:spPr>
            <a:xfrm flipH="1">
              <a:off x="834089" y="4651851"/>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3808901389"/>
                </p:ext>
              </p:extLst>
            </p:nvPr>
          </p:nvGraphicFramePr>
          <p:xfrm>
            <a:off x="1752600" y="4418257"/>
            <a:ext cx="1052512" cy="492125"/>
          </p:xfrm>
          <a:graphic>
            <a:graphicData uri="http://schemas.openxmlformats.org/presentationml/2006/ole">
              <mc:AlternateContent xmlns:mc="http://schemas.openxmlformats.org/markup-compatibility/2006">
                <mc:Choice xmlns:v="urn:schemas-microsoft-com:vml" Requires="v">
                  <p:oleObj spid="_x0000_s31994" name="数式" r:id="rId7" imgW="444240" imgH="203040" progId="Equation.3">
                    <p:embed/>
                  </p:oleObj>
                </mc:Choice>
                <mc:Fallback>
                  <p:oleObj name="数式" r:id="rId7" imgW="444240" imgH="203040" progId="Equation.3">
                    <p:embed/>
                    <p:pic>
                      <p:nvPicPr>
                        <p:cNvPr id="0" name=""/>
                        <p:cNvPicPr>
                          <a:picLocks noChangeAspect="1" noChangeArrowheads="1"/>
                        </p:cNvPicPr>
                        <p:nvPr/>
                      </p:nvPicPr>
                      <p:blipFill>
                        <a:blip r:embed="rId8"/>
                        <a:srcRect/>
                        <a:stretch>
                          <a:fillRect/>
                        </a:stretch>
                      </p:blipFill>
                      <p:spPr bwMode="auto">
                        <a:xfrm>
                          <a:off x="1752600" y="4418257"/>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p:nvPr/>
          </p:nvCxnSpPr>
          <p:spPr>
            <a:xfrm>
              <a:off x="741747" y="5037253"/>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 y="4646857"/>
              <a:ext cx="172152" cy="461665"/>
            </a:xfrm>
            <a:prstGeom prst="rect">
              <a:avLst/>
            </a:prstGeom>
            <a:noFill/>
          </p:spPr>
          <p:txBody>
            <a:bodyPr wrap="square" rtlCol="0">
              <a:spAutoFit/>
            </a:bodyPr>
            <a:lstStyle/>
            <a:p>
              <a:r>
                <a:rPr lang="en-US" sz="2400" i="1" dirty="0">
                  <a:latin typeface="+mj-lt"/>
                </a:rPr>
                <a:t>b</a:t>
              </a:r>
            </a:p>
          </p:txBody>
        </p:sp>
      </p:grpSp>
      <p:sp>
        <p:nvSpPr>
          <p:cNvPr id="11" name="TextBox 10"/>
          <p:cNvSpPr txBox="1"/>
          <p:nvPr/>
        </p:nvSpPr>
        <p:spPr>
          <a:xfrm>
            <a:off x="457200" y="76200"/>
            <a:ext cx="8534400" cy="1938992"/>
          </a:xfrm>
          <a:prstGeom prst="rect">
            <a:avLst/>
          </a:prstGeom>
          <a:noFill/>
        </p:spPr>
        <p:txBody>
          <a:bodyPr wrap="square" rtlCol="0">
            <a:spAutoFit/>
          </a:bodyPr>
          <a:lstStyle/>
          <a:p>
            <a:r>
              <a:rPr lang="en-US" sz="2400" b="1" dirty="0">
                <a:latin typeface="+mj-lt"/>
              </a:rPr>
              <a:t>Note:</a:t>
            </a:r>
            <a:r>
              <a:rPr lang="en-US" sz="2400" dirty="0">
                <a:latin typeface="+mj-lt"/>
              </a:rPr>
              <a:t>  The notion of cross section is common to many areas of  physics including classical mechanics, quantum mechanics, optics, etc.   Only in the </a:t>
            </a:r>
            <a:r>
              <a:rPr lang="en-US" sz="2400" b="1" dirty="0">
                <a:latin typeface="+mj-lt"/>
              </a:rPr>
              <a:t>classical mechanics </a:t>
            </a:r>
            <a:r>
              <a:rPr lang="en-US" sz="2400" dirty="0">
                <a:latin typeface="+mj-lt"/>
              </a:rPr>
              <a:t>can we calculate it from a knowledge of the particle trajectory as it relates to the scattering geometry.</a:t>
            </a:r>
          </a:p>
        </p:txBody>
      </p:sp>
      <p:sp>
        <p:nvSpPr>
          <p:cNvPr id="16" name="TextBox 15"/>
          <p:cNvSpPr txBox="1"/>
          <p:nvPr/>
        </p:nvSpPr>
        <p:spPr>
          <a:xfrm>
            <a:off x="5334000" y="4323520"/>
            <a:ext cx="3505200" cy="1200329"/>
          </a:xfrm>
          <a:prstGeom prst="rect">
            <a:avLst/>
          </a:prstGeom>
          <a:noFill/>
        </p:spPr>
        <p:txBody>
          <a:bodyPr wrap="square" rtlCol="0">
            <a:spAutoFit/>
          </a:bodyPr>
          <a:lstStyle/>
          <a:p>
            <a:r>
              <a:rPr lang="en-US" sz="2400" dirty="0">
                <a:latin typeface="+mj-lt"/>
              </a:rPr>
              <a:t>Note: We are assuming that the process is isotropic in </a:t>
            </a:r>
            <a:r>
              <a:rPr lang="en-US" sz="2400" dirty="0">
                <a:latin typeface="Symbol" panose="05050102010706020507" pitchFamily="18" charset="2"/>
              </a:rPr>
              <a:t>f </a:t>
            </a:r>
          </a:p>
        </p:txBody>
      </p:sp>
    </p:spTree>
    <p:extLst>
      <p:ext uri="{BB962C8B-B14F-4D97-AF65-F5344CB8AC3E}">
        <p14:creationId xmlns:p14="http://schemas.microsoft.com/office/powerpoint/2010/main" val="2070680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6796</TotalTime>
  <Words>1954</Words>
  <Application>Microsoft Office PowerPoint</Application>
  <PresentationFormat>On-screen Show (4:3)</PresentationFormat>
  <Paragraphs>283</Paragraphs>
  <Slides>34</Slides>
  <Notes>27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34</vt:i4>
      </vt:variant>
    </vt:vector>
  </HeadingPairs>
  <TitlesOfParts>
    <vt:vector size="40" baseType="lpstr">
      <vt:lpstr>Arial</vt:lpstr>
      <vt:lpstr>Calibri</vt:lpstr>
      <vt:lpstr>Symbol</vt:lpstr>
      <vt:lpstr>Office Theme</vt:lpstr>
      <vt:lpstr>数式</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354</cp:revision>
  <cp:lastPrinted>2020-08-29T22:33:07Z</cp:lastPrinted>
  <dcterms:created xsi:type="dcterms:W3CDTF">2012-01-10T18:32:24Z</dcterms:created>
  <dcterms:modified xsi:type="dcterms:W3CDTF">2021-08-26T03:03:08Z</dcterms:modified>
</cp:coreProperties>
</file>