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6" r:id="rId2"/>
    <p:sldId id="354" r:id="rId3"/>
    <p:sldId id="449" r:id="rId4"/>
    <p:sldId id="462" r:id="rId5"/>
    <p:sldId id="454" r:id="rId6"/>
    <p:sldId id="459" r:id="rId7"/>
    <p:sldId id="460" r:id="rId8"/>
    <p:sldId id="448" r:id="rId9"/>
    <p:sldId id="429" r:id="rId10"/>
    <p:sldId id="420" r:id="rId11"/>
    <p:sldId id="421" r:id="rId12"/>
    <p:sldId id="422" r:id="rId13"/>
    <p:sldId id="423" r:id="rId14"/>
    <p:sldId id="424" r:id="rId15"/>
    <p:sldId id="450" r:id="rId16"/>
    <p:sldId id="425" r:id="rId17"/>
    <p:sldId id="458" r:id="rId18"/>
    <p:sldId id="426" r:id="rId19"/>
    <p:sldId id="427" r:id="rId20"/>
    <p:sldId id="428" r:id="rId21"/>
    <p:sldId id="451" r:id="rId22"/>
    <p:sldId id="455" r:id="rId23"/>
    <p:sldId id="461" r:id="rId24"/>
    <p:sldId id="452"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75" d="100"/>
          <a:sy n="75" d="100"/>
        </p:scale>
        <p:origin x="43" y="53"/>
      </p:cViewPr>
      <p:guideLst>
        <p:guide orient="horz" pos="2160"/>
        <p:guide pos="2880"/>
      </p:guideLst>
    </p:cSldViewPr>
  </p:slideViewPr>
  <p:notesTextViewPr>
    <p:cViewPr>
      <p:scale>
        <a:sx n="1" d="1"/>
        <a:sy n="1" d="1"/>
      </p:scale>
      <p:origin x="0" y="0"/>
    </p:cViewPr>
  </p:notesTextViewPr>
  <p:sorterViewPr>
    <p:cViewPr>
      <p:scale>
        <a:sx n="100" d="100"/>
        <a:sy n="100" d="100"/>
      </p:scale>
      <p:origin x="0" y="-329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11/5/2021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11/5/2021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some solutions to the linear sound wave equations.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268810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plots of Bessel functions.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577063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boundary conditions for the sound wave within the pipe, focusing on the radial direction.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182353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Zeroes of the derivatives of Bessel functions.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483501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need to consider the boundary conditions for the air motion in the z direction where the paper can be either open or closed.    For the open, open pipe, we then find the resonant wavevectors.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090914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2390006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other boundary conditions and their resonances.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516882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what we will consider </a:t>
            </a:r>
            <a:r>
              <a:rPr lang="en-US"/>
              <a:t>on Monday</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2201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tentative schedule for the next several weeks.</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problem based on today’s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1377468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equations we derived last time.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638557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general, we will be interested in time harmonic solutions to the wave equation, where omega denotes the pure frequency of the wave.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948644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consider a pipe of length L and radius a.   In this pipe, we are interested in the behavior of the air.      Should you have such a piper at home, put your ear close to one end.     What do you hear?</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508748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the equations of linear air within the paper.   Cylindrical coordinates are the natural analysis tools for this case. </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875522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equation is separable in the radial, angular, z, and time variables.    Because of the cylindrical geometry,    the angular part takes the form of exp(I m phi), where m has to be an integer.    We also are motivated to assume that the Z(z) function has a sinusoidal form with an unknown constant alpha.     Finally, the equation for the radial equation now takes a familiar form.</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856486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certain assumptions, we can show that the radial solutions for the air motion, are Bessel functions of order m.</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50432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11/05/2021</a:t>
            </a:r>
            <a:endParaRPr lang="en-US" dirty="0"/>
          </a:p>
        </p:txBody>
      </p:sp>
      <p:sp>
        <p:nvSpPr>
          <p:cNvPr id="5" name="Footer Placeholder 4"/>
          <p:cNvSpPr>
            <a:spLocks noGrp="1"/>
          </p:cNvSpPr>
          <p:nvPr>
            <p:ph type="ftr" sz="quarter" idx="11"/>
          </p:nvPr>
        </p:nvSpPr>
        <p:spPr/>
        <p:txBody>
          <a:bodyPr/>
          <a:lstStyle/>
          <a:p>
            <a:r>
              <a:rPr lang="en-US"/>
              <a:t>PHY 711  Fall 2021 --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11/05/2021</a:t>
            </a:r>
            <a:endParaRPr lang="en-US" dirty="0"/>
          </a:p>
        </p:txBody>
      </p:sp>
      <p:sp>
        <p:nvSpPr>
          <p:cNvPr id="5" name="Footer Placeholder 4"/>
          <p:cNvSpPr>
            <a:spLocks noGrp="1"/>
          </p:cNvSpPr>
          <p:nvPr>
            <p:ph type="ftr" sz="quarter" idx="11"/>
          </p:nvPr>
        </p:nvSpPr>
        <p:spPr/>
        <p:txBody>
          <a:bodyPr/>
          <a:lstStyle/>
          <a:p>
            <a:r>
              <a:rPr lang="en-US"/>
              <a:t>PHY 711  Fall 2021 --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11/05/2021</a:t>
            </a:r>
            <a:endParaRPr lang="en-US" dirty="0"/>
          </a:p>
        </p:txBody>
      </p:sp>
      <p:sp>
        <p:nvSpPr>
          <p:cNvPr id="5" name="Footer Placeholder 4"/>
          <p:cNvSpPr>
            <a:spLocks noGrp="1"/>
          </p:cNvSpPr>
          <p:nvPr>
            <p:ph type="ftr" sz="quarter" idx="11"/>
          </p:nvPr>
        </p:nvSpPr>
        <p:spPr/>
        <p:txBody>
          <a:bodyPr/>
          <a:lstStyle/>
          <a:p>
            <a:r>
              <a:rPr lang="en-US"/>
              <a:t>PHY 711  Fall 2021 --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11/05/2021</a:t>
            </a:r>
            <a:endParaRPr lang="en-US" dirty="0"/>
          </a:p>
        </p:txBody>
      </p:sp>
      <p:sp>
        <p:nvSpPr>
          <p:cNvPr id="5" name="Footer Placeholder 4"/>
          <p:cNvSpPr>
            <a:spLocks noGrp="1"/>
          </p:cNvSpPr>
          <p:nvPr>
            <p:ph type="ftr" sz="quarter" idx="11"/>
          </p:nvPr>
        </p:nvSpPr>
        <p:spPr/>
        <p:txBody>
          <a:bodyPr/>
          <a:lstStyle/>
          <a:p>
            <a:r>
              <a:rPr lang="en-US"/>
              <a:t>PHY 711  Fall 2021 --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11/05/2021</a:t>
            </a:r>
            <a:endParaRPr lang="en-US" dirty="0"/>
          </a:p>
        </p:txBody>
      </p:sp>
      <p:sp>
        <p:nvSpPr>
          <p:cNvPr id="5" name="Footer Placeholder 4"/>
          <p:cNvSpPr>
            <a:spLocks noGrp="1"/>
          </p:cNvSpPr>
          <p:nvPr>
            <p:ph type="ftr" sz="quarter" idx="11"/>
          </p:nvPr>
        </p:nvSpPr>
        <p:spPr/>
        <p:txBody>
          <a:bodyPr/>
          <a:lstStyle/>
          <a:p>
            <a:r>
              <a:rPr lang="en-US"/>
              <a:t>PHY 711  Fall 2021 -- Lecture 30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11/05/2021</a:t>
            </a:r>
            <a:endParaRPr lang="en-US" dirty="0"/>
          </a:p>
        </p:txBody>
      </p:sp>
      <p:sp>
        <p:nvSpPr>
          <p:cNvPr id="6" name="Footer Placeholder 5"/>
          <p:cNvSpPr>
            <a:spLocks noGrp="1"/>
          </p:cNvSpPr>
          <p:nvPr>
            <p:ph type="ftr" sz="quarter" idx="11"/>
          </p:nvPr>
        </p:nvSpPr>
        <p:spPr/>
        <p:txBody>
          <a:bodyPr/>
          <a:lstStyle/>
          <a:p>
            <a:r>
              <a:rPr lang="en-US"/>
              <a:t>PHY 711  Fall 2021 -- Lecture 30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11/05/2021</a:t>
            </a:r>
            <a:endParaRPr lang="en-US" dirty="0"/>
          </a:p>
        </p:txBody>
      </p:sp>
      <p:sp>
        <p:nvSpPr>
          <p:cNvPr id="8" name="Footer Placeholder 7"/>
          <p:cNvSpPr>
            <a:spLocks noGrp="1"/>
          </p:cNvSpPr>
          <p:nvPr>
            <p:ph type="ftr" sz="quarter" idx="11"/>
          </p:nvPr>
        </p:nvSpPr>
        <p:spPr/>
        <p:txBody>
          <a:bodyPr/>
          <a:lstStyle/>
          <a:p>
            <a:r>
              <a:rPr lang="en-US"/>
              <a:t>PHY 711  Fall 2021 -- Lecture 30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11/05/2021</a:t>
            </a:r>
            <a:endParaRPr lang="en-US" dirty="0"/>
          </a:p>
        </p:txBody>
      </p:sp>
      <p:sp>
        <p:nvSpPr>
          <p:cNvPr id="4" name="Footer Placeholder 3"/>
          <p:cNvSpPr>
            <a:spLocks noGrp="1"/>
          </p:cNvSpPr>
          <p:nvPr>
            <p:ph type="ftr" sz="quarter" idx="11"/>
          </p:nvPr>
        </p:nvSpPr>
        <p:spPr/>
        <p:txBody>
          <a:bodyPr/>
          <a:lstStyle/>
          <a:p>
            <a:r>
              <a:rPr lang="en-US"/>
              <a:t>PHY 711  Fall 2021 -- Lecture 30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11/05/2021</a:t>
            </a:r>
            <a:endParaRPr lang="en-US" dirty="0"/>
          </a:p>
        </p:txBody>
      </p:sp>
      <p:sp>
        <p:nvSpPr>
          <p:cNvPr id="6" name="Footer Placeholder 5"/>
          <p:cNvSpPr>
            <a:spLocks noGrp="1"/>
          </p:cNvSpPr>
          <p:nvPr>
            <p:ph type="ftr" sz="quarter" idx="11"/>
          </p:nvPr>
        </p:nvSpPr>
        <p:spPr/>
        <p:txBody>
          <a:bodyPr/>
          <a:lstStyle/>
          <a:p>
            <a:r>
              <a:rPr lang="en-US"/>
              <a:t>PHY 711  Fall 2021 -- Lecture 30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11/05/2021</a:t>
            </a:r>
            <a:endParaRPr lang="en-US" dirty="0"/>
          </a:p>
        </p:txBody>
      </p:sp>
      <p:sp>
        <p:nvSpPr>
          <p:cNvPr id="6" name="Footer Placeholder 5"/>
          <p:cNvSpPr>
            <a:spLocks noGrp="1"/>
          </p:cNvSpPr>
          <p:nvPr>
            <p:ph type="ftr" sz="quarter" idx="11"/>
          </p:nvPr>
        </p:nvSpPr>
        <p:spPr/>
        <p:txBody>
          <a:bodyPr/>
          <a:lstStyle/>
          <a:p>
            <a:r>
              <a:rPr lang="en-US"/>
              <a:t>PHY 711  Fall 2021 -- Lecture 30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11/05/2021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30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6.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21.wmf"/><Relationship Id="rId3" Type="http://schemas.openxmlformats.org/officeDocument/2006/relationships/notesSlide" Target="../notesSlides/notesSlide8.xml"/><Relationship Id="rId7" Type="http://schemas.openxmlformats.org/officeDocument/2006/relationships/image" Target="../media/image18.wmf"/><Relationship Id="rId12"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11" Type="http://schemas.openxmlformats.org/officeDocument/2006/relationships/image" Target="../media/image20.wmf"/><Relationship Id="rId5" Type="http://schemas.openxmlformats.org/officeDocument/2006/relationships/image" Target="../media/image17.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19.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4.wmf"/><Relationship Id="rId5" Type="http://schemas.openxmlformats.org/officeDocument/2006/relationships/oleObject" Target="../embeddings/oleObject22.bin"/><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4.bin"/><Relationship Id="rId5" Type="http://schemas.openxmlformats.org/officeDocument/2006/relationships/image" Target="../media/image26.wmf"/><Relationship Id="rId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8.wmf"/><Relationship Id="rId5" Type="http://schemas.openxmlformats.org/officeDocument/2006/relationships/oleObject" Target="../embeddings/oleObject25.bin"/><Relationship Id="rId4" Type="http://schemas.openxmlformats.org/officeDocument/2006/relationships/image" Target="../media/image29.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1.emf"/><Relationship Id="rId5" Type="http://schemas.openxmlformats.org/officeDocument/2006/relationships/oleObject" Target="../embeddings/oleObject27.bin"/><Relationship Id="rId4" Type="http://schemas.openxmlformats.org/officeDocument/2006/relationships/image" Target="../media/image30.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9.bin"/><Relationship Id="rId5" Type="http://schemas.openxmlformats.org/officeDocument/2006/relationships/image" Target="../media/image32.wmf"/><Relationship Id="rId4" Type="http://schemas.openxmlformats.org/officeDocument/2006/relationships/oleObject" Target="../embeddings/oleObject2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1.bin"/><Relationship Id="rId5" Type="http://schemas.openxmlformats.org/officeDocument/2006/relationships/image" Target="../media/image34.wmf"/><Relationship Id="rId4" Type="http://schemas.openxmlformats.org/officeDocument/2006/relationships/oleObject" Target="../embeddings/oleObject30.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3.bin"/><Relationship Id="rId5" Type="http://schemas.openxmlformats.org/officeDocument/2006/relationships/image" Target="../media/image36.wmf"/><Relationship Id="rId4" Type="http://schemas.openxmlformats.org/officeDocument/2006/relationships/oleObject" Target="../embeddings/oleObject32.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5.bin"/><Relationship Id="rId5" Type="http://schemas.openxmlformats.org/officeDocument/2006/relationships/image" Target="../media/image40.wmf"/><Relationship Id="rId4" Type="http://schemas.openxmlformats.org/officeDocument/2006/relationships/oleObject" Target="../embeddings/oleObject34.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5.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 Id="rId9"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0"/>
            <a:ext cx="9144000" cy="5878532"/>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2400" b="1" dirty="0"/>
          </a:p>
          <a:p>
            <a:pPr algn="ctr"/>
            <a:r>
              <a:rPr lang="en-US" sz="3200" b="1" dirty="0"/>
              <a:t>Discussion on Lecture 30 -- Chap. 9 of F&amp;W</a:t>
            </a:r>
            <a:endParaRPr lang="en-US" sz="3200" b="1" dirty="0">
              <a:solidFill>
                <a:schemeClr val="folHlink"/>
              </a:solidFill>
            </a:endParaRPr>
          </a:p>
          <a:p>
            <a:pPr marL="457200" lvl="2" algn="ctr">
              <a:spcBef>
                <a:spcPct val="50000"/>
              </a:spcBef>
            </a:pPr>
            <a:r>
              <a:rPr lang="en-US" sz="3200" b="1" dirty="0">
                <a:solidFill>
                  <a:schemeClr val="folHlink"/>
                </a:solidFill>
              </a:rPr>
              <a:t>Wave equation for sound in linear approximation</a:t>
            </a:r>
          </a:p>
          <a:p>
            <a:pPr marL="1428750" lvl="3" indent="-514350">
              <a:spcBef>
                <a:spcPct val="50000"/>
              </a:spcBef>
              <a:buFont typeface="+mj-lt"/>
              <a:buAutoNum type="arabicPeriod"/>
            </a:pPr>
            <a:r>
              <a:rPr lang="en-US" sz="3200" b="1" dirty="0">
                <a:solidFill>
                  <a:schemeClr val="folHlink"/>
                </a:solidFill>
              </a:rPr>
              <a:t>Wave equations for sound</a:t>
            </a:r>
          </a:p>
          <a:p>
            <a:pPr marL="1428750" lvl="3" indent="-514350">
              <a:spcBef>
                <a:spcPct val="50000"/>
              </a:spcBef>
              <a:buFont typeface="+mj-lt"/>
              <a:buAutoNum type="arabicPeriod"/>
            </a:pPr>
            <a:r>
              <a:rPr lang="en-US" sz="3200" b="1" dirty="0">
                <a:solidFill>
                  <a:schemeClr val="folHlink"/>
                </a:solidFill>
              </a:rPr>
              <a:t>Plane wave solutions</a:t>
            </a:r>
          </a:p>
          <a:p>
            <a:pPr marL="1428750" lvl="3" indent="-514350">
              <a:spcBef>
                <a:spcPct val="50000"/>
              </a:spcBef>
              <a:buFont typeface="+mj-lt"/>
              <a:buAutoNum type="arabicPeriod"/>
            </a:pPr>
            <a:r>
              <a:rPr lang="en-US" sz="3200" b="1" dirty="0">
                <a:solidFill>
                  <a:schemeClr val="folHlink"/>
                </a:solidFill>
                <a:sym typeface="Wingdings" pitchFamily="2" charset="2"/>
              </a:rPr>
              <a:t>Standing wave solutions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1066800" y="2570460"/>
            <a:ext cx="7239000" cy="461665"/>
          </a:xfrm>
          <a:prstGeom prst="rect">
            <a:avLst/>
          </a:prstGeom>
          <a:noFill/>
        </p:spPr>
        <p:txBody>
          <a:bodyPr wrap="square" rtlCol="0">
            <a:spAutoFit/>
          </a:bodyPr>
          <a:lstStyle/>
          <a:p>
            <a:r>
              <a:rPr lang="en-US" sz="2400" dirty="0">
                <a:latin typeface="+mj-lt"/>
              </a:rPr>
              <a:t>Time harmonic standing waves in a pipe</a:t>
            </a:r>
          </a:p>
        </p:txBody>
      </p:sp>
      <p:sp>
        <p:nvSpPr>
          <p:cNvPr id="6" name="Can 5"/>
          <p:cNvSpPr/>
          <p:nvPr/>
        </p:nvSpPr>
        <p:spPr>
          <a:xfrm>
            <a:off x="914400" y="3200400"/>
            <a:ext cx="914400" cy="3124200"/>
          </a:xfrm>
          <a:prstGeom prst="can">
            <a:avLst>
              <a:gd name="adj" fmla="val 43182"/>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381000" y="3429000"/>
            <a:ext cx="457200" cy="2743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6200" y="4648200"/>
            <a:ext cx="609600" cy="461665"/>
          </a:xfrm>
          <a:prstGeom prst="rect">
            <a:avLst/>
          </a:prstGeom>
          <a:noFill/>
        </p:spPr>
        <p:txBody>
          <a:bodyPr wrap="square" rtlCol="0">
            <a:spAutoFit/>
          </a:bodyPr>
          <a:lstStyle/>
          <a:p>
            <a:r>
              <a:rPr lang="en-US" sz="2400" b="1" i="1" dirty="0">
                <a:latin typeface="+mj-lt"/>
              </a:rPr>
              <a:t>L</a:t>
            </a:r>
          </a:p>
        </p:txBody>
      </p:sp>
      <p:cxnSp>
        <p:nvCxnSpPr>
          <p:cNvPr id="10" name="Straight Connector 9"/>
          <p:cNvCxnSpPr/>
          <p:nvPr/>
        </p:nvCxnSpPr>
        <p:spPr>
          <a:xfrm>
            <a:off x="1371600" y="3429000"/>
            <a:ext cx="3048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447800" y="3124200"/>
            <a:ext cx="609600" cy="461665"/>
          </a:xfrm>
          <a:prstGeom prst="rect">
            <a:avLst/>
          </a:prstGeom>
          <a:noFill/>
        </p:spPr>
        <p:txBody>
          <a:bodyPr wrap="square" rtlCol="0">
            <a:spAutoFit/>
          </a:bodyPr>
          <a:lstStyle/>
          <a:p>
            <a:r>
              <a:rPr lang="en-US" sz="2400" b="1" i="1" dirty="0">
                <a:latin typeface="+mj-lt"/>
              </a:rPr>
              <a:t>a</a:t>
            </a:r>
          </a:p>
        </p:txBody>
      </p:sp>
      <p:graphicFrame>
        <p:nvGraphicFramePr>
          <p:cNvPr id="12" name="Object 11"/>
          <p:cNvGraphicFramePr>
            <a:graphicFrameLocks noChangeAspect="1"/>
          </p:cNvGraphicFramePr>
          <p:nvPr>
            <p:extLst>
              <p:ext uri="{D42A27DB-BD31-4B8C-83A1-F6EECF244321}">
                <p14:modId xmlns:p14="http://schemas.microsoft.com/office/powerpoint/2010/main" val="1593801027"/>
              </p:ext>
            </p:extLst>
          </p:nvPr>
        </p:nvGraphicFramePr>
        <p:xfrm>
          <a:off x="2492188" y="3038213"/>
          <a:ext cx="3505200" cy="1279525"/>
        </p:xfrm>
        <a:graphic>
          <a:graphicData uri="http://schemas.openxmlformats.org/presentationml/2006/ole">
            <mc:AlternateContent xmlns:mc="http://schemas.openxmlformats.org/markup-compatibility/2006">
              <mc:Choice xmlns:v="urn:schemas-microsoft-com:vml" Requires="v">
                <p:oleObj spid="_x0000_s322719" name="数式" r:id="rId4" imgW="1104840" imgH="419040" progId="Equation.3">
                  <p:embed/>
                </p:oleObj>
              </mc:Choice>
              <mc:Fallback>
                <p:oleObj name="数式" r:id="rId4" imgW="110484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2188" y="3038213"/>
                        <a:ext cx="3505200" cy="12795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466073964"/>
              </p:ext>
            </p:extLst>
          </p:nvPr>
        </p:nvGraphicFramePr>
        <p:xfrm>
          <a:off x="2819400" y="4343400"/>
          <a:ext cx="4373562" cy="2012950"/>
        </p:xfrm>
        <a:graphic>
          <a:graphicData uri="http://schemas.openxmlformats.org/presentationml/2006/ole">
            <mc:AlternateContent xmlns:mc="http://schemas.openxmlformats.org/markup-compatibility/2006">
              <mc:Choice xmlns:v="urn:schemas-microsoft-com:vml" Requires="v">
                <p:oleObj spid="_x0000_s322720" name="Equation" r:id="rId6" imgW="1790640" imgH="850680" progId="Equation.DSMT4">
                  <p:embed/>
                </p:oleObj>
              </mc:Choice>
              <mc:Fallback>
                <p:oleObj name="Equation" r:id="rId6" imgW="1790640" imgH="850680" progId="Equation.DSMT4">
                  <p:embed/>
                  <p:pic>
                    <p:nvPicPr>
                      <p:cNvPr id="0" name=""/>
                      <p:cNvPicPr>
                        <a:picLocks noChangeAspect="1" noChangeArrowheads="1"/>
                      </p:cNvPicPr>
                      <p:nvPr/>
                    </p:nvPicPr>
                    <p:blipFill>
                      <a:blip r:embed="rId7"/>
                      <a:srcRect/>
                      <a:stretch>
                        <a:fillRect/>
                      </a:stretch>
                    </p:blipFill>
                    <p:spPr bwMode="auto">
                      <a:xfrm>
                        <a:off x="2819400" y="4343400"/>
                        <a:ext cx="4373562" cy="2012950"/>
                      </a:xfrm>
                      <a:prstGeom prst="rect">
                        <a:avLst/>
                      </a:prstGeom>
                      <a:noFill/>
                      <a:ln>
                        <a:noFill/>
                      </a:ln>
                    </p:spPr>
                  </p:pic>
                </p:oleObj>
              </mc:Fallback>
            </mc:AlternateContent>
          </a:graphicData>
        </a:graphic>
      </p:graphicFrame>
      <p:graphicFrame>
        <p:nvGraphicFramePr>
          <p:cNvPr id="13" name="Object 12">
            <a:extLst>
              <a:ext uri="{FF2B5EF4-FFF2-40B4-BE49-F238E27FC236}">
                <a16:creationId xmlns:a16="http://schemas.microsoft.com/office/drawing/2014/main" id="{0258871E-E385-4A6C-95D4-979FBF9FCDFB}"/>
              </a:ext>
            </a:extLst>
          </p:cNvPr>
          <p:cNvGraphicFramePr>
            <a:graphicFrameLocks noChangeAspect="1"/>
          </p:cNvGraphicFramePr>
          <p:nvPr>
            <p:extLst>
              <p:ext uri="{D42A27DB-BD31-4B8C-83A1-F6EECF244321}">
                <p14:modId xmlns:p14="http://schemas.microsoft.com/office/powerpoint/2010/main" val="967567379"/>
              </p:ext>
            </p:extLst>
          </p:nvPr>
        </p:nvGraphicFramePr>
        <p:xfrm>
          <a:off x="381000" y="150527"/>
          <a:ext cx="7002014" cy="2408957"/>
        </p:xfrm>
        <a:graphic>
          <a:graphicData uri="http://schemas.openxmlformats.org/presentationml/2006/ole">
            <mc:AlternateContent xmlns:mc="http://schemas.openxmlformats.org/markup-compatibility/2006">
              <mc:Choice xmlns:v="urn:schemas-microsoft-com:vml" Requires="v">
                <p:oleObj spid="_x0000_s322721" name="Equation" r:id="rId8" imgW="5359320" imgH="1917360" progId="Equation.DSMT4">
                  <p:embed/>
                </p:oleObj>
              </mc:Choice>
              <mc:Fallback>
                <p:oleObj name="Equation" r:id="rId8" imgW="5359320" imgH="1917360" progId="Equation.DSMT4">
                  <p:embed/>
                  <p:pic>
                    <p:nvPicPr>
                      <p:cNvPr id="6" name="Object 5"/>
                      <p:cNvPicPr>
                        <a:picLocks noChangeAspect="1" noChangeArrowheads="1"/>
                      </p:cNvPicPr>
                      <p:nvPr/>
                    </p:nvPicPr>
                    <p:blipFill>
                      <a:blip r:embed="rId9"/>
                      <a:srcRect/>
                      <a:stretch>
                        <a:fillRect/>
                      </a:stretch>
                    </p:blipFill>
                    <p:spPr bwMode="auto">
                      <a:xfrm>
                        <a:off x="381000" y="150527"/>
                        <a:ext cx="7002014" cy="24089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53016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912399280"/>
              </p:ext>
            </p:extLst>
          </p:nvPr>
        </p:nvGraphicFramePr>
        <p:xfrm>
          <a:off x="220663" y="1955800"/>
          <a:ext cx="8755062" cy="3683000"/>
        </p:xfrm>
        <a:graphic>
          <a:graphicData uri="http://schemas.openxmlformats.org/presentationml/2006/ole">
            <mc:AlternateContent xmlns:mc="http://schemas.openxmlformats.org/markup-compatibility/2006">
              <mc:Choice xmlns:v="urn:schemas-microsoft-com:vml" Requires="v">
                <p:oleObj spid="_x0000_s323736" name="Equation" r:id="rId4" imgW="3276360" imgH="1396800" progId="Equation.DSMT4">
                  <p:embed/>
                </p:oleObj>
              </mc:Choice>
              <mc:Fallback>
                <p:oleObj name="Equation" r:id="rId4" imgW="3276360" imgH="1396800" progId="Equation.DSMT4">
                  <p:embed/>
                  <p:pic>
                    <p:nvPicPr>
                      <p:cNvPr id="0" name=""/>
                      <p:cNvPicPr>
                        <a:picLocks noChangeAspect="1" noChangeArrowheads="1"/>
                      </p:cNvPicPr>
                      <p:nvPr/>
                    </p:nvPicPr>
                    <p:blipFill>
                      <a:blip r:embed="rId5"/>
                      <a:srcRect/>
                      <a:stretch>
                        <a:fillRect/>
                      </a:stretch>
                    </p:blipFill>
                    <p:spPr bwMode="auto">
                      <a:xfrm>
                        <a:off x="220663" y="1955800"/>
                        <a:ext cx="8755062" cy="368300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28773880"/>
              </p:ext>
            </p:extLst>
          </p:nvPr>
        </p:nvGraphicFramePr>
        <p:xfrm>
          <a:off x="609600" y="304800"/>
          <a:ext cx="7697788" cy="1279525"/>
        </p:xfrm>
        <a:graphic>
          <a:graphicData uri="http://schemas.openxmlformats.org/presentationml/2006/ole">
            <mc:AlternateContent xmlns:mc="http://schemas.openxmlformats.org/markup-compatibility/2006">
              <mc:Choice xmlns:v="urn:schemas-microsoft-com:vml" Requires="v">
                <p:oleObj spid="_x0000_s323737" name="数式" r:id="rId6" imgW="2425680" imgH="419040" progId="Equation.3">
                  <p:embed/>
                </p:oleObj>
              </mc:Choice>
              <mc:Fallback>
                <p:oleObj name="数式" r:id="rId6" imgW="2425680" imgH="419040" progId="Equation.3">
                  <p:embed/>
                  <p:pic>
                    <p:nvPicPr>
                      <p:cNvPr id="0" name=""/>
                      <p:cNvPicPr>
                        <a:picLocks noChangeAspect="1" noChangeArrowheads="1"/>
                      </p:cNvPicPr>
                      <p:nvPr/>
                    </p:nvPicPr>
                    <p:blipFill>
                      <a:blip r:embed="rId7"/>
                      <a:srcRect/>
                      <a:stretch>
                        <a:fillRect/>
                      </a:stretch>
                    </p:blipFill>
                    <p:spPr bwMode="auto">
                      <a:xfrm>
                        <a:off x="609600" y="304800"/>
                        <a:ext cx="7697788" cy="12795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43285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91638199"/>
              </p:ext>
            </p:extLst>
          </p:nvPr>
        </p:nvGraphicFramePr>
        <p:xfrm>
          <a:off x="0" y="228600"/>
          <a:ext cx="8916988" cy="1473200"/>
        </p:xfrm>
        <a:graphic>
          <a:graphicData uri="http://schemas.openxmlformats.org/presentationml/2006/ole">
            <mc:AlternateContent xmlns:mc="http://schemas.openxmlformats.org/markup-compatibility/2006">
              <mc:Choice xmlns:v="urn:schemas-microsoft-com:vml" Requires="v">
                <p:oleObj spid="_x0000_s324990" name="数式" r:id="rId4" imgW="2882880" imgH="482400" progId="Equation.3">
                  <p:embed/>
                </p:oleObj>
              </mc:Choice>
              <mc:Fallback>
                <p:oleObj name="数式" r:id="rId4" imgW="2882880" imgH="482400" progId="Equation.3">
                  <p:embed/>
                  <p:pic>
                    <p:nvPicPr>
                      <p:cNvPr id="0" name=""/>
                      <p:cNvPicPr>
                        <a:picLocks noChangeAspect="1" noChangeArrowheads="1"/>
                      </p:cNvPicPr>
                      <p:nvPr/>
                    </p:nvPicPr>
                    <p:blipFill>
                      <a:blip r:embed="rId5"/>
                      <a:srcRect/>
                      <a:stretch>
                        <a:fillRect/>
                      </a:stretch>
                    </p:blipFill>
                    <p:spPr bwMode="auto">
                      <a:xfrm>
                        <a:off x="0" y="228600"/>
                        <a:ext cx="8916988"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616513984"/>
              </p:ext>
            </p:extLst>
          </p:nvPr>
        </p:nvGraphicFramePr>
        <p:xfrm>
          <a:off x="304800" y="1905000"/>
          <a:ext cx="6205538" cy="696912"/>
        </p:xfrm>
        <a:graphic>
          <a:graphicData uri="http://schemas.openxmlformats.org/presentationml/2006/ole">
            <mc:AlternateContent xmlns:mc="http://schemas.openxmlformats.org/markup-compatibility/2006">
              <mc:Choice xmlns:v="urn:schemas-microsoft-com:vml" Requires="v">
                <p:oleObj spid="_x0000_s324991" name="数式" r:id="rId6" imgW="2006280" imgH="228600" progId="Equation.3">
                  <p:embed/>
                </p:oleObj>
              </mc:Choice>
              <mc:Fallback>
                <p:oleObj name="数式" r:id="rId6" imgW="2006280" imgH="228600" progId="Equation.3">
                  <p:embed/>
                  <p:pic>
                    <p:nvPicPr>
                      <p:cNvPr id="0" name=""/>
                      <p:cNvPicPr>
                        <a:picLocks noChangeAspect="1" noChangeArrowheads="1"/>
                      </p:cNvPicPr>
                      <p:nvPr/>
                    </p:nvPicPr>
                    <p:blipFill>
                      <a:blip r:embed="rId7"/>
                      <a:srcRect/>
                      <a:stretch>
                        <a:fillRect/>
                      </a:stretch>
                    </p:blipFill>
                    <p:spPr bwMode="auto">
                      <a:xfrm>
                        <a:off x="304800" y="1905000"/>
                        <a:ext cx="6205538" cy="69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32854514"/>
              </p:ext>
            </p:extLst>
          </p:nvPr>
        </p:nvGraphicFramePr>
        <p:xfrm>
          <a:off x="93663" y="2819400"/>
          <a:ext cx="9112250" cy="696913"/>
        </p:xfrm>
        <a:graphic>
          <a:graphicData uri="http://schemas.openxmlformats.org/presentationml/2006/ole">
            <mc:AlternateContent xmlns:mc="http://schemas.openxmlformats.org/markup-compatibility/2006">
              <mc:Choice xmlns:v="urn:schemas-microsoft-com:vml" Requires="v">
                <p:oleObj spid="_x0000_s324992" name="数式" r:id="rId8" imgW="2946240" imgH="228600" progId="Equation.3">
                  <p:embed/>
                </p:oleObj>
              </mc:Choice>
              <mc:Fallback>
                <p:oleObj name="数式" r:id="rId8" imgW="2946240" imgH="228600" progId="Equation.3">
                  <p:embed/>
                  <p:pic>
                    <p:nvPicPr>
                      <p:cNvPr id="0" name=""/>
                      <p:cNvPicPr>
                        <a:picLocks noChangeAspect="1" noChangeArrowheads="1"/>
                      </p:cNvPicPr>
                      <p:nvPr/>
                    </p:nvPicPr>
                    <p:blipFill>
                      <a:blip r:embed="rId9"/>
                      <a:srcRect/>
                      <a:stretch>
                        <a:fillRect/>
                      </a:stretch>
                    </p:blipFill>
                    <p:spPr bwMode="auto">
                      <a:xfrm>
                        <a:off x="93663" y="2819400"/>
                        <a:ext cx="911225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590035136"/>
              </p:ext>
            </p:extLst>
          </p:nvPr>
        </p:nvGraphicFramePr>
        <p:xfrm>
          <a:off x="152400" y="3634580"/>
          <a:ext cx="8167688" cy="774700"/>
        </p:xfrm>
        <a:graphic>
          <a:graphicData uri="http://schemas.openxmlformats.org/presentationml/2006/ole">
            <mc:AlternateContent xmlns:mc="http://schemas.openxmlformats.org/markup-compatibility/2006">
              <mc:Choice xmlns:v="urn:schemas-microsoft-com:vml" Requires="v">
                <p:oleObj spid="_x0000_s324993" name="Equation" r:id="rId10" imgW="2641320" imgH="253800" progId="Equation.DSMT4">
                  <p:embed/>
                </p:oleObj>
              </mc:Choice>
              <mc:Fallback>
                <p:oleObj name="Equation" r:id="rId10" imgW="2641320" imgH="253800" progId="Equation.DSMT4">
                  <p:embed/>
                  <p:pic>
                    <p:nvPicPr>
                      <p:cNvPr id="0" name=""/>
                      <p:cNvPicPr>
                        <a:picLocks noChangeAspect="1" noChangeArrowheads="1"/>
                      </p:cNvPicPr>
                      <p:nvPr/>
                    </p:nvPicPr>
                    <p:blipFill>
                      <a:blip r:embed="rId11"/>
                      <a:srcRect/>
                      <a:stretch>
                        <a:fillRect/>
                      </a:stretch>
                    </p:blipFill>
                    <p:spPr bwMode="auto">
                      <a:xfrm>
                        <a:off x="152400" y="3634580"/>
                        <a:ext cx="8167688"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885760773"/>
              </p:ext>
            </p:extLst>
          </p:nvPr>
        </p:nvGraphicFramePr>
        <p:xfrm>
          <a:off x="304800" y="4495800"/>
          <a:ext cx="7070725" cy="1473200"/>
        </p:xfrm>
        <a:graphic>
          <a:graphicData uri="http://schemas.openxmlformats.org/presentationml/2006/ole">
            <mc:AlternateContent xmlns:mc="http://schemas.openxmlformats.org/markup-compatibility/2006">
              <mc:Choice xmlns:v="urn:schemas-microsoft-com:vml" Requires="v">
                <p:oleObj spid="_x0000_s324994" name="数式" r:id="rId12" imgW="2286000" imgH="482400" progId="Equation.3">
                  <p:embed/>
                </p:oleObj>
              </mc:Choice>
              <mc:Fallback>
                <p:oleObj name="数式" r:id="rId12" imgW="2286000" imgH="482400" progId="Equation.3">
                  <p:embed/>
                  <p:pic>
                    <p:nvPicPr>
                      <p:cNvPr id="0" name=""/>
                      <p:cNvPicPr>
                        <a:picLocks noChangeAspect="1" noChangeArrowheads="1"/>
                      </p:cNvPicPr>
                      <p:nvPr/>
                    </p:nvPicPr>
                    <p:blipFill>
                      <a:blip r:embed="rId13"/>
                      <a:srcRect/>
                      <a:stretch>
                        <a:fillRect/>
                      </a:stretch>
                    </p:blipFill>
                    <p:spPr bwMode="auto">
                      <a:xfrm>
                        <a:off x="304800" y="4495800"/>
                        <a:ext cx="7070725"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98938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46584060"/>
              </p:ext>
            </p:extLst>
          </p:nvPr>
        </p:nvGraphicFramePr>
        <p:xfrm>
          <a:off x="-9525" y="2198688"/>
          <a:ext cx="9174163" cy="3973512"/>
        </p:xfrm>
        <a:graphic>
          <a:graphicData uri="http://schemas.openxmlformats.org/presentationml/2006/ole">
            <mc:AlternateContent xmlns:mc="http://schemas.openxmlformats.org/markup-compatibility/2006">
              <mc:Choice xmlns:v="urn:schemas-microsoft-com:vml" Requires="v">
                <p:oleObj spid="_x0000_s325782" name="Equation" r:id="rId4" imgW="3581280" imgH="1574640" progId="Equation.DSMT4">
                  <p:embed/>
                </p:oleObj>
              </mc:Choice>
              <mc:Fallback>
                <p:oleObj name="Equation" r:id="rId4" imgW="3581280" imgH="1574640" progId="Equation.DSMT4">
                  <p:embed/>
                  <p:pic>
                    <p:nvPicPr>
                      <p:cNvPr id="0" name=""/>
                      <p:cNvPicPr>
                        <a:picLocks noChangeAspect="1" noChangeArrowheads="1"/>
                      </p:cNvPicPr>
                      <p:nvPr/>
                    </p:nvPicPr>
                    <p:blipFill>
                      <a:blip r:embed="rId5"/>
                      <a:srcRect/>
                      <a:stretch>
                        <a:fillRect/>
                      </a:stretch>
                    </p:blipFill>
                    <p:spPr bwMode="auto">
                      <a:xfrm>
                        <a:off x="-9525" y="2198688"/>
                        <a:ext cx="9174163" cy="397351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83820562"/>
              </p:ext>
            </p:extLst>
          </p:nvPr>
        </p:nvGraphicFramePr>
        <p:xfrm>
          <a:off x="228600" y="304800"/>
          <a:ext cx="7070725" cy="1473200"/>
        </p:xfrm>
        <a:graphic>
          <a:graphicData uri="http://schemas.openxmlformats.org/presentationml/2006/ole">
            <mc:AlternateContent xmlns:mc="http://schemas.openxmlformats.org/markup-compatibility/2006">
              <mc:Choice xmlns:v="urn:schemas-microsoft-com:vml" Requires="v">
                <p:oleObj spid="_x0000_s325783" name="数式" r:id="rId6" imgW="2286000" imgH="482400" progId="Equation.3">
                  <p:embed/>
                </p:oleObj>
              </mc:Choice>
              <mc:Fallback>
                <p:oleObj name="数式" r:id="rId6" imgW="2286000" imgH="482400" progId="Equation.3">
                  <p:embed/>
                  <p:pic>
                    <p:nvPicPr>
                      <p:cNvPr id="0" name=""/>
                      <p:cNvPicPr>
                        <a:picLocks noChangeAspect="1" noChangeArrowheads="1"/>
                      </p:cNvPicPr>
                      <p:nvPr/>
                    </p:nvPicPr>
                    <p:blipFill>
                      <a:blip r:embed="rId7"/>
                      <a:srcRect/>
                      <a:stretch>
                        <a:fillRect/>
                      </a:stretch>
                    </p:blipFill>
                    <p:spPr bwMode="auto">
                      <a:xfrm>
                        <a:off x="228600" y="304800"/>
                        <a:ext cx="7070725"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4562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pic>
        <p:nvPicPr>
          <p:cNvPr id="3205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90600"/>
            <a:ext cx="64008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Object 4"/>
          <p:cNvGraphicFramePr>
            <a:graphicFrameLocks noChangeAspect="1"/>
          </p:cNvGraphicFramePr>
          <p:nvPr>
            <p:extLst>
              <p:ext uri="{D42A27DB-BD31-4B8C-83A1-F6EECF244321}">
                <p14:modId xmlns:p14="http://schemas.microsoft.com/office/powerpoint/2010/main" val="2058781872"/>
              </p:ext>
            </p:extLst>
          </p:nvPr>
        </p:nvGraphicFramePr>
        <p:xfrm>
          <a:off x="228600" y="228600"/>
          <a:ext cx="4164012" cy="576263"/>
        </p:xfrm>
        <a:graphic>
          <a:graphicData uri="http://schemas.openxmlformats.org/presentationml/2006/ole">
            <mc:AlternateContent xmlns:mc="http://schemas.openxmlformats.org/markup-compatibility/2006">
              <mc:Choice xmlns:v="urn:schemas-microsoft-com:vml" Requires="v">
                <p:oleObj spid="_x0000_s326731" name="数式" r:id="rId5" imgW="1625400" imgH="228600" progId="Equation.3">
                  <p:embed/>
                </p:oleObj>
              </mc:Choice>
              <mc:Fallback>
                <p:oleObj name="数式" r:id="rId5" imgW="1625400" imgH="228600" progId="Equation.3">
                  <p:embed/>
                  <p:pic>
                    <p:nvPicPr>
                      <p:cNvPr id="0" name=""/>
                      <p:cNvPicPr>
                        <a:picLocks noChangeAspect="1" noChangeArrowheads="1"/>
                      </p:cNvPicPr>
                      <p:nvPr/>
                    </p:nvPicPr>
                    <p:blipFill>
                      <a:blip r:embed="rId6"/>
                      <a:srcRect/>
                      <a:stretch>
                        <a:fillRect/>
                      </a:stretch>
                    </p:blipFill>
                    <p:spPr bwMode="auto">
                      <a:xfrm>
                        <a:off x="228600" y="228600"/>
                        <a:ext cx="41640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1066800" y="1371600"/>
            <a:ext cx="1295400" cy="461665"/>
          </a:xfrm>
          <a:prstGeom prst="rect">
            <a:avLst/>
          </a:prstGeom>
          <a:noFill/>
        </p:spPr>
        <p:txBody>
          <a:bodyPr wrap="square" rtlCol="0">
            <a:spAutoFit/>
          </a:bodyPr>
          <a:lstStyle/>
          <a:p>
            <a:r>
              <a:rPr lang="en-US" sz="2400" b="1" i="1" dirty="0">
                <a:latin typeface="+mj-lt"/>
              </a:rPr>
              <a:t>m=0</a:t>
            </a:r>
          </a:p>
        </p:txBody>
      </p:sp>
      <p:sp>
        <p:nvSpPr>
          <p:cNvPr id="8" name="TextBox 7"/>
          <p:cNvSpPr txBox="1"/>
          <p:nvPr/>
        </p:nvSpPr>
        <p:spPr>
          <a:xfrm>
            <a:off x="1524000" y="1930707"/>
            <a:ext cx="1295400" cy="461665"/>
          </a:xfrm>
          <a:prstGeom prst="rect">
            <a:avLst/>
          </a:prstGeom>
          <a:noFill/>
        </p:spPr>
        <p:txBody>
          <a:bodyPr wrap="square" rtlCol="0">
            <a:spAutoFit/>
          </a:bodyPr>
          <a:lstStyle/>
          <a:p>
            <a:r>
              <a:rPr lang="en-US" sz="2400" b="1" i="1" dirty="0">
                <a:latin typeface="+mj-lt"/>
              </a:rPr>
              <a:t>m=1</a:t>
            </a:r>
          </a:p>
        </p:txBody>
      </p:sp>
      <p:sp>
        <p:nvSpPr>
          <p:cNvPr id="9" name="TextBox 8"/>
          <p:cNvSpPr txBox="1"/>
          <p:nvPr/>
        </p:nvSpPr>
        <p:spPr>
          <a:xfrm>
            <a:off x="2819400" y="2414539"/>
            <a:ext cx="1295400" cy="461665"/>
          </a:xfrm>
          <a:prstGeom prst="rect">
            <a:avLst/>
          </a:prstGeom>
          <a:noFill/>
        </p:spPr>
        <p:txBody>
          <a:bodyPr wrap="square" rtlCol="0">
            <a:spAutoFit/>
          </a:bodyPr>
          <a:lstStyle/>
          <a:p>
            <a:r>
              <a:rPr lang="en-US" sz="2400" b="1" i="1" dirty="0">
                <a:latin typeface="+mj-lt"/>
              </a:rPr>
              <a:t>m=2</a:t>
            </a:r>
          </a:p>
        </p:txBody>
      </p:sp>
    </p:spTree>
    <p:extLst>
      <p:ext uri="{BB962C8B-B14F-4D97-AF65-F5344CB8AC3E}">
        <p14:creationId xmlns:p14="http://schemas.microsoft.com/office/powerpoint/2010/main" val="379265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64DE41-22E5-481C-A2CF-504E103CF6B5}"/>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5DE3EDB2-1574-457B-9CE6-79204CC619CE}"/>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ADC2782C-C00C-4C52-B99B-0DA2F092D497}"/>
              </a:ext>
            </a:extLst>
          </p:cNvPr>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a:extLst>
              <a:ext uri="{FF2B5EF4-FFF2-40B4-BE49-F238E27FC236}">
                <a16:creationId xmlns:a16="http://schemas.microsoft.com/office/drawing/2014/main" id="{EE91A757-9199-45E3-934F-E928D0CCEEE4}"/>
              </a:ext>
            </a:extLst>
          </p:cNvPr>
          <p:cNvGraphicFramePr>
            <a:graphicFrameLocks noChangeAspect="1"/>
          </p:cNvGraphicFramePr>
          <p:nvPr>
            <p:extLst>
              <p:ext uri="{D42A27DB-BD31-4B8C-83A1-F6EECF244321}">
                <p14:modId xmlns:p14="http://schemas.microsoft.com/office/powerpoint/2010/main" val="1157120214"/>
              </p:ext>
            </p:extLst>
          </p:nvPr>
        </p:nvGraphicFramePr>
        <p:xfrm>
          <a:off x="2979400" y="762000"/>
          <a:ext cx="5735782" cy="2057400"/>
        </p:xfrm>
        <a:graphic>
          <a:graphicData uri="http://schemas.openxmlformats.org/presentationml/2006/ole">
            <mc:AlternateContent xmlns:mc="http://schemas.openxmlformats.org/markup-compatibility/2006">
              <mc:Choice xmlns:v="urn:schemas-microsoft-com:vml" Requires="v">
                <p:oleObj spid="_x0000_s356418" name="Equation" r:id="rId4" imgW="2336760" imgH="838080" progId="Equation.DSMT4">
                  <p:embed/>
                </p:oleObj>
              </mc:Choice>
              <mc:Fallback>
                <p:oleObj name="Equation" r:id="rId4" imgW="2336760" imgH="838080" progId="Equation.DSMT4">
                  <p:embed/>
                  <p:pic>
                    <p:nvPicPr>
                      <p:cNvPr id="0" name=""/>
                      <p:cNvPicPr/>
                      <p:nvPr/>
                    </p:nvPicPr>
                    <p:blipFill>
                      <a:blip r:embed="rId5"/>
                      <a:stretch>
                        <a:fillRect/>
                      </a:stretch>
                    </p:blipFill>
                    <p:spPr>
                      <a:xfrm>
                        <a:off x="2979400" y="762000"/>
                        <a:ext cx="5735782" cy="20574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E74E96F9-C1A3-420A-B2E6-80F4925ADB4A}"/>
              </a:ext>
            </a:extLst>
          </p:cNvPr>
          <p:cNvSpPr txBox="1"/>
          <p:nvPr/>
        </p:nvSpPr>
        <p:spPr>
          <a:xfrm>
            <a:off x="228600" y="136525"/>
            <a:ext cx="8077200" cy="830997"/>
          </a:xfrm>
          <a:prstGeom prst="rect">
            <a:avLst/>
          </a:prstGeom>
          <a:noFill/>
        </p:spPr>
        <p:txBody>
          <a:bodyPr wrap="square" rtlCol="0">
            <a:spAutoFit/>
          </a:bodyPr>
          <a:lstStyle/>
          <a:p>
            <a:r>
              <a:rPr lang="en-US" sz="2400" dirty="0">
                <a:latin typeface="+mj-lt"/>
              </a:rPr>
              <a:t>Now recall the boundary conditions</a:t>
            </a:r>
          </a:p>
          <a:p>
            <a:endParaRPr lang="en-US" sz="2400" dirty="0">
              <a:latin typeface="+mj-lt"/>
            </a:endParaRPr>
          </a:p>
        </p:txBody>
      </p:sp>
      <p:sp>
        <p:nvSpPr>
          <p:cNvPr id="7" name="Can 5">
            <a:extLst>
              <a:ext uri="{FF2B5EF4-FFF2-40B4-BE49-F238E27FC236}">
                <a16:creationId xmlns:a16="http://schemas.microsoft.com/office/drawing/2014/main" id="{750A4D92-EFF1-4DD5-BD8E-C33791627980}"/>
              </a:ext>
            </a:extLst>
          </p:cNvPr>
          <p:cNvSpPr/>
          <p:nvPr/>
        </p:nvSpPr>
        <p:spPr>
          <a:xfrm>
            <a:off x="1447800" y="1524000"/>
            <a:ext cx="914400" cy="3124200"/>
          </a:xfrm>
          <a:prstGeom prst="can">
            <a:avLst>
              <a:gd name="adj" fmla="val 43182"/>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Brace 7">
            <a:extLst>
              <a:ext uri="{FF2B5EF4-FFF2-40B4-BE49-F238E27FC236}">
                <a16:creationId xmlns:a16="http://schemas.microsoft.com/office/drawing/2014/main" id="{1324D74C-2DD6-44E5-9042-2A21F4E511E1}"/>
              </a:ext>
            </a:extLst>
          </p:cNvPr>
          <p:cNvSpPr/>
          <p:nvPr/>
        </p:nvSpPr>
        <p:spPr>
          <a:xfrm>
            <a:off x="914400" y="1752600"/>
            <a:ext cx="457200" cy="2743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CED00207-101B-486A-B6C4-740A18D1FFE4}"/>
              </a:ext>
            </a:extLst>
          </p:cNvPr>
          <p:cNvSpPr txBox="1"/>
          <p:nvPr/>
        </p:nvSpPr>
        <p:spPr>
          <a:xfrm>
            <a:off x="609600" y="2971800"/>
            <a:ext cx="609600" cy="461665"/>
          </a:xfrm>
          <a:prstGeom prst="rect">
            <a:avLst/>
          </a:prstGeom>
          <a:noFill/>
        </p:spPr>
        <p:txBody>
          <a:bodyPr wrap="square" rtlCol="0">
            <a:spAutoFit/>
          </a:bodyPr>
          <a:lstStyle/>
          <a:p>
            <a:r>
              <a:rPr lang="en-US" sz="2400" b="1" i="1" dirty="0">
                <a:latin typeface="+mj-lt"/>
              </a:rPr>
              <a:t>L</a:t>
            </a:r>
          </a:p>
        </p:txBody>
      </p:sp>
      <p:cxnSp>
        <p:nvCxnSpPr>
          <p:cNvPr id="10" name="Straight Connector 9">
            <a:extLst>
              <a:ext uri="{FF2B5EF4-FFF2-40B4-BE49-F238E27FC236}">
                <a16:creationId xmlns:a16="http://schemas.microsoft.com/office/drawing/2014/main" id="{458D4A18-5E2A-4F8C-B2CD-CF5395119DC4}"/>
              </a:ext>
            </a:extLst>
          </p:cNvPr>
          <p:cNvCxnSpPr/>
          <p:nvPr/>
        </p:nvCxnSpPr>
        <p:spPr>
          <a:xfrm>
            <a:off x="1905000" y="1752600"/>
            <a:ext cx="3048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7682B89-ECCE-42E9-9925-1E5348F16AD5}"/>
              </a:ext>
            </a:extLst>
          </p:cNvPr>
          <p:cNvSpPr txBox="1"/>
          <p:nvPr/>
        </p:nvSpPr>
        <p:spPr>
          <a:xfrm>
            <a:off x="1981200" y="1447800"/>
            <a:ext cx="609600" cy="461665"/>
          </a:xfrm>
          <a:prstGeom prst="rect">
            <a:avLst/>
          </a:prstGeom>
          <a:noFill/>
        </p:spPr>
        <p:txBody>
          <a:bodyPr wrap="square" rtlCol="0">
            <a:spAutoFit/>
          </a:bodyPr>
          <a:lstStyle/>
          <a:p>
            <a:r>
              <a:rPr lang="en-US" sz="2400" b="1" i="1" dirty="0">
                <a:latin typeface="+mj-lt"/>
              </a:rPr>
              <a:t>a</a:t>
            </a:r>
          </a:p>
        </p:txBody>
      </p:sp>
      <p:graphicFrame>
        <p:nvGraphicFramePr>
          <p:cNvPr id="12" name="Object 11">
            <a:extLst>
              <a:ext uri="{FF2B5EF4-FFF2-40B4-BE49-F238E27FC236}">
                <a16:creationId xmlns:a16="http://schemas.microsoft.com/office/drawing/2014/main" id="{E453BF6E-BC03-4D36-8881-7374E55A7E87}"/>
              </a:ext>
            </a:extLst>
          </p:cNvPr>
          <p:cNvGraphicFramePr>
            <a:graphicFrameLocks noChangeAspect="1"/>
          </p:cNvGraphicFramePr>
          <p:nvPr>
            <p:extLst>
              <p:ext uri="{D42A27DB-BD31-4B8C-83A1-F6EECF244321}">
                <p14:modId xmlns:p14="http://schemas.microsoft.com/office/powerpoint/2010/main" val="3461441389"/>
              </p:ext>
            </p:extLst>
          </p:nvPr>
        </p:nvGraphicFramePr>
        <p:xfrm>
          <a:off x="2819400" y="3463636"/>
          <a:ext cx="6108700" cy="2774950"/>
        </p:xfrm>
        <a:graphic>
          <a:graphicData uri="http://schemas.openxmlformats.org/presentationml/2006/ole">
            <mc:AlternateContent xmlns:mc="http://schemas.openxmlformats.org/markup-compatibility/2006">
              <mc:Choice xmlns:v="urn:schemas-microsoft-com:vml" Requires="v">
                <p:oleObj spid="_x0000_s356419" name="Equation" r:id="rId6" imgW="2095200" imgH="952200" progId="Equation.DSMT4">
                  <p:embed/>
                </p:oleObj>
              </mc:Choice>
              <mc:Fallback>
                <p:oleObj name="Equation" r:id="rId6" imgW="2095200" imgH="952200" progId="Equation.DSMT4">
                  <p:embed/>
                  <p:pic>
                    <p:nvPicPr>
                      <p:cNvPr id="0" name=""/>
                      <p:cNvPicPr/>
                      <p:nvPr/>
                    </p:nvPicPr>
                    <p:blipFill>
                      <a:blip r:embed="rId7"/>
                      <a:stretch>
                        <a:fillRect/>
                      </a:stretch>
                    </p:blipFill>
                    <p:spPr>
                      <a:xfrm>
                        <a:off x="2819400" y="3463636"/>
                        <a:ext cx="6108700" cy="2774950"/>
                      </a:xfrm>
                      <a:prstGeom prst="rect">
                        <a:avLst/>
                      </a:prstGeom>
                    </p:spPr>
                  </p:pic>
                </p:oleObj>
              </mc:Fallback>
            </mc:AlternateContent>
          </a:graphicData>
        </a:graphic>
      </p:graphicFrame>
    </p:spTree>
    <p:extLst>
      <p:ext uri="{BB962C8B-B14F-4D97-AF65-F5344CB8AC3E}">
        <p14:creationId xmlns:p14="http://schemas.microsoft.com/office/powerpoint/2010/main" val="2886515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pSp>
        <p:nvGrpSpPr>
          <p:cNvPr id="6" name="Group 5"/>
          <p:cNvGrpSpPr/>
          <p:nvPr/>
        </p:nvGrpSpPr>
        <p:grpSpPr>
          <a:xfrm>
            <a:off x="304800" y="995065"/>
            <a:ext cx="6076950" cy="3810000"/>
            <a:chOff x="914400" y="1752600"/>
            <a:chExt cx="6076950" cy="3810000"/>
          </a:xfrm>
        </p:grpSpPr>
        <p:pic>
          <p:nvPicPr>
            <p:cNvPr id="32153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752600"/>
              <a:ext cx="6076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24000" y="3729335"/>
              <a:ext cx="1295400" cy="461665"/>
            </a:xfrm>
            <a:prstGeom prst="rect">
              <a:avLst/>
            </a:prstGeom>
            <a:noFill/>
          </p:spPr>
          <p:txBody>
            <a:bodyPr wrap="square" rtlCol="0">
              <a:spAutoFit/>
            </a:bodyPr>
            <a:lstStyle/>
            <a:p>
              <a:r>
                <a:rPr lang="en-US" sz="2400" b="1" i="1" dirty="0">
                  <a:latin typeface="+mj-lt"/>
                </a:rPr>
                <a:t>m=0</a:t>
              </a:r>
            </a:p>
          </p:txBody>
        </p:sp>
        <p:sp>
          <p:nvSpPr>
            <p:cNvPr id="8" name="TextBox 7"/>
            <p:cNvSpPr txBox="1"/>
            <p:nvPr/>
          </p:nvSpPr>
          <p:spPr>
            <a:xfrm>
              <a:off x="1752600" y="1752600"/>
              <a:ext cx="1295400" cy="461665"/>
            </a:xfrm>
            <a:prstGeom prst="rect">
              <a:avLst/>
            </a:prstGeom>
            <a:noFill/>
          </p:spPr>
          <p:txBody>
            <a:bodyPr wrap="square" rtlCol="0">
              <a:spAutoFit/>
            </a:bodyPr>
            <a:lstStyle/>
            <a:p>
              <a:r>
                <a:rPr lang="en-US" sz="2400" b="1" i="1" dirty="0">
                  <a:latin typeface="+mj-lt"/>
                </a:rPr>
                <a:t>m=1</a:t>
              </a:r>
            </a:p>
          </p:txBody>
        </p:sp>
        <p:sp>
          <p:nvSpPr>
            <p:cNvPr id="9" name="TextBox 8"/>
            <p:cNvSpPr txBox="1"/>
            <p:nvPr/>
          </p:nvSpPr>
          <p:spPr>
            <a:xfrm>
              <a:off x="2514600" y="2438400"/>
              <a:ext cx="1295400" cy="461665"/>
            </a:xfrm>
            <a:prstGeom prst="rect">
              <a:avLst/>
            </a:prstGeom>
            <a:noFill/>
          </p:spPr>
          <p:txBody>
            <a:bodyPr wrap="square" rtlCol="0">
              <a:spAutoFit/>
            </a:bodyPr>
            <a:lstStyle/>
            <a:p>
              <a:r>
                <a:rPr lang="en-US" sz="2400" b="1" i="1" dirty="0">
                  <a:latin typeface="+mj-lt"/>
                </a:rPr>
                <a:t>m=2</a:t>
              </a:r>
            </a:p>
          </p:txBody>
        </p:sp>
      </p:grpSp>
      <p:graphicFrame>
        <p:nvGraphicFramePr>
          <p:cNvPr id="5" name="Object 4"/>
          <p:cNvGraphicFramePr>
            <a:graphicFrameLocks noChangeAspect="1"/>
          </p:cNvGraphicFramePr>
          <p:nvPr>
            <p:extLst>
              <p:ext uri="{D42A27DB-BD31-4B8C-83A1-F6EECF244321}">
                <p14:modId xmlns:p14="http://schemas.microsoft.com/office/powerpoint/2010/main" val="3705087305"/>
              </p:ext>
            </p:extLst>
          </p:nvPr>
        </p:nvGraphicFramePr>
        <p:xfrm>
          <a:off x="304800" y="152400"/>
          <a:ext cx="6051550" cy="992187"/>
        </p:xfrm>
        <a:graphic>
          <a:graphicData uri="http://schemas.openxmlformats.org/presentationml/2006/ole">
            <mc:AlternateContent xmlns:mc="http://schemas.openxmlformats.org/markup-compatibility/2006">
              <mc:Choice xmlns:v="urn:schemas-microsoft-com:vml" Requires="v">
                <p:oleObj spid="_x0000_s327755" name="数式" r:id="rId5" imgW="2361960" imgH="393480" progId="Equation.3">
                  <p:embed/>
                </p:oleObj>
              </mc:Choice>
              <mc:Fallback>
                <p:oleObj name="数式" r:id="rId5" imgW="2361960" imgH="393480" progId="Equation.3">
                  <p:embed/>
                  <p:pic>
                    <p:nvPicPr>
                      <p:cNvPr id="0" name=""/>
                      <p:cNvPicPr>
                        <a:picLocks noChangeAspect="1" noChangeArrowheads="1"/>
                      </p:cNvPicPr>
                      <p:nvPr/>
                    </p:nvPicPr>
                    <p:blipFill>
                      <a:blip r:embed="rId6"/>
                      <a:srcRect/>
                      <a:stretch>
                        <a:fillRect/>
                      </a:stretch>
                    </p:blipFill>
                    <p:spPr bwMode="auto">
                      <a:xfrm>
                        <a:off x="304800" y="152400"/>
                        <a:ext cx="6051550" cy="99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TextBox 9"/>
          <p:cNvSpPr txBox="1"/>
          <p:nvPr/>
        </p:nvSpPr>
        <p:spPr>
          <a:xfrm>
            <a:off x="304800" y="5334000"/>
            <a:ext cx="8305800" cy="1200329"/>
          </a:xfrm>
          <a:prstGeom prst="rect">
            <a:avLst/>
          </a:prstGeom>
          <a:noFill/>
        </p:spPr>
        <p:txBody>
          <a:bodyPr wrap="square" rtlCol="0">
            <a:spAutoFit/>
          </a:bodyPr>
          <a:lstStyle/>
          <a:p>
            <a:r>
              <a:rPr lang="en-US" sz="2400" dirty="0">
                <a:latin typeface="+mj-lt"/>
              </a:rPr>
              <a:t>Zeros of derivatives:  m=0:  0.00000, 3.83171, 7.01559</a:t>
            </a:r>
          </a:p>
          <a:p>
            <a:r>
              <a:rPr lang="en-US" sz="2400" dirty="0">
                <a:latin typeface="+mj-lt"/>
              </a:rPr>
              <a:t>                                   m=1:  1.84118, 5.33144, 8.53632</a:t>
            </a:r>
          </a:p>
          <a:p>
            <a:r>
              <a:rPr lang="en-US" sz="2400" dirty="0">
                <a:latin typeface="+mj-lt"/>
              </a:rPr>
              <a:t>                                   m=2:  3.05424, 6.70613, 9.96947</a:t>
            </a:r>
          </a:p>
        </p:txBody>
      </p:sp>
    </p:spTree>
    <p:extLst>
      <p:ext uri="{BB962C8B-B14F-4D97-AF65-F5344CB8AC3E}">
        <p14:creationId xmlns:p14="http://schemas.microsoft.com/office/powerpoint/2010/main" val="2688285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9C3684-D026-44B9-9AF8-180786B4A375}"/>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28FCCABB-121C-4C38-BE3E-041F6144CFA6}"/>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75970938-E99C-44CD-807E-AC0E00F8CC90}"/>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69548F0F-7465-4174-B507-7F108268A5C7}"/>
              </a:ext>
            </a:extLst>
          </p:cNvPr>
          <p:cNvSpPr txBox="1"/>
          <p:nvPr/>
        </p:nvSpPr>
        <p:spPr>
          <a:xfrm>
            <a:off x="381000" y="1288703"/>
            <a:ext cx="8382000" cy="461665"/>
          </a:xfrm>
          <a:prstGeom prst="rect">
            <a:avLst/>
          </a:prstGeom>
          <a:noFill/>
        </p:spPr>
        <p:txBody>
          <a:bodyPr wrap="square" rtlCol="0">
            <a:spAutoFit/>
          </a:bodyPr>
          <a:lstStyle/>
          <a:p>
            <a:r>
              <a:rPr lang="en-US" sz="2400" dirty="0">
                <a:latin typeface="+mj-lt"/>
              </a:rPr>
              <a:t>Some details on the open pipe boundary conditions --</a:t>
            </a:r>
            <a:endParaRPr lang="en-US" dirty="0">
              <a:latin typeface="+mj-lt"/>
            </a:endParaRPr>
          </a:p>
        </p:txBody>
      </p:sp>
      <p:sp>
        <p:nvSpPr>
          <p:cNvPr id="6" name="TextBox 5">
            <a:extLst>
              <a:ext uri="{FF2B5EF4-FFF2-40B4-BE49-F238E27FC236}">
                <a16:creationId xmlns:a16="http://schemas.microsoft.com/office/drawing/2014/main" id="{44197065-3AD4-41C4-AC11-85CC08FDBFF5}"/>
              </a:ext>
            </a:extLst>
          </p:cNvPr>
          <p:cNvSpPr txBox="1"/>
          <p:nvPr/>
        </p:nvSpPr>
        <p:spPr>
          <a:xfrm>
            <a:off x="609600" y="2743200"/>
            <a:ext cx="7848600" cy="830997"/>
          </a:xfrm>
          <a:prstGeom prst="rect">
            <a:avLst/>
          </a:prstGeom>
          <a:noFill/>
        </p:spPr>
        <p:txBody>
          <a:bodyPr wrap="square" rtlCol="0">
            <a:spAutoFit/>
          </a:bodyPr>
          <a:lstStyle/>
          <a:p>
            <a:r>
              <a:rPr lang="en-US" sz="2400" dirty="0">
                <a:latin typeface="+mj-lt"/>
              </a:rPr>
              <a:t>Comment --  </a:t>
            </a:r>
          </a:p>
          <a:p>
            <a:r>
              <a:rPr lang="en-US" sz="2400" dirty="0">
                <a:latin typeface="+mj-lt"/>
              </a:rPr>
              <a:t>1.   Open pipe boundary condition</a:t>
            </a:r>
          </a:p>
        </p:txBody>
      </p:sp>
      <p:sp>
        <p:nvSpPr>
          <p:cNvPr id="7" name="Cylinder 6">
            <a:extLst>
              <a:ext uri="{FF2B5EF4-FFF2-40B4-BE49-F238E27FC236}">
                <a16:creationId xmlns:a16="http://schemas.microsoft.com/office/drawing/2014/main" id="{E23E17E8-FB67-4671-B664-DA7CF22F94C4}"/>
              </a:ext>
            </a:extLst>
          </p:cNvPr>
          <p:cNvSpPr/>
          <p:nvPr/>
        </p:nvSpPr>
        <p:spPr>
          <a:xfrm rot="5400000">
            <a:off x="1606550" y="3880207"/>
            <a:ext cx="457200" cy="1143000"/>
          </a:xfrm>
          <a:prstGeom prst="can">
            <a:avLst>
              <a:gd name="adj" fmla="val 565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ylinder 7">
            <a:extLst>
              <a:ext uri="{FF2B5EF4-FFF2-40B4-BE49-F238E27FC236}">
                <a16:creationId xmlns:a16="http://schemas.microsoft.com/office/drawing/2014/main" id="{8C25DB09-B1D4-4E1F-AA9E-5042E0DEA5AB}"/>
              </a:ext>
            </a:extLst>
          </p:cNvPr>
          <p:cNvSpPr/>
          <p:nvPr/>
        </p:nvSpPr>
        <p:spPr>
          <a:xfrm rot="5400000">
            <a:off x="4876800" y="3962400"/>
            <a:ext cx="457200" cy="1143000"/>
          </a:xfrm>
          <a:prstGeom prst="can">
            <a:avLst>
              <a:gd name="adj" fmla="val 56579"/>
            </a:avLst>
          </a:prstGeom>
          <a:pattFill prst="pct2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A3C1DCA-CD15-42F5-A2AE-7ECE719D93AD}"/>
              </a:ext>
            </a:extLst>
          </p:cNvPr>
          <p:cNvSpPr txBox="1"/>
          <p:nvPr/>
        </p:nvSpPr>
        <p:spPr>
          <a:xfrm>
            <a:off x="4838700" y="3761442"/>
            <a:ext cx="2362200" cy="461665"/>
          </a:xfrm>
          <a:prstGeom prst="rect">
            <a:avLst/>
          </a:prstGeom>
          <a:noFill/>
        </p:spPr>
        <p:txBody>
          <a:bodyPr wrap="square" rtlCol="0">
            <a:spAutoFit/>
          </a:bodyPr>
          <a:lstStyle/>
          <a:p>
            <a:r>
              <a:rPr lang="en-US" sz="2400" dirty="0">
                <a:latin typeface="+mj-lt"/>
              </a:rPr>
              <a:t>air in pipe</a:t>
            </a:r>
          </a:p>
        </p:txBody>
      </p:sp>
      <p:sp>
        <p:nvSpPr>
          <p:cNvPr id="10" name="Arrow: Curved Down 9">
            <a:extLst>
              <a:ext uri="{FF2B5EF4-FFF2-40B4-BE49-F238E27FC236}">
                <a16:creationId xmlns:a16="http://schemas.microsoft.com/office/drawing/2014/main" id="{1F19846B-DBD8-4E23-B8A4-E783BB0D1E1C}"/>
              </a:ext>
            </a:extLst>
          </p:cNvPr>
          <p:cNvSpPr/>
          <p:nvPr/>
        </p:nvSpPr>
        <p:spPr>
          <a:xfrm rot="4435080">
            <a:off x="4991575" y="4155122"/>
            <a:ext cx="423216" cy="24012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4C82BA2D-916E-475F-AEEA-8420D638B6BB}"/>
              </a:ext>
            </a:extLst>
          </p:cNvPr>
          <p:cNvSpPr txBox="1"/>
          <p:nvPr/>
        </p:nvSpPr>
        <p:spPr>
          <a:xfrm>
            <a:off x="3757918" y="4970224"/>
            <a:ext cx="3238500" cy="707886"/>
          </a:xfrm>
          <a:prstGeom prst="rect">
            <a:avLst/>
          </a:prstGeom>
          <a:noFill/>
        </p:spPr>
        <p:txBody>
          <a:bodyPr wrap="square" rtlCol="0">
            <a:spAutoFit/>
          </a:bodyPr>
          <a:lstStyle/>
          <a:p>
            <a:r>
              <a:rPr lang="en-US" sz="2000" dirty="0">
                <a:latin typeface="+mj-lt"/>
              </a:rPr>
              <a:t>open ends in contact with atmospheric pressure</a:t>
            </a:r>
          </a:p>
        </p:txBody>
      </p:sp>
      <p:sp>
        <p:nvSpPr>
          <p:cNvPr id="12" name="Arrow: Curved Down 11">
            <a:extLst>
              <a:ext uri="{FF2B5EF4-FFF2-40B4-BE49-F238E27FC236}">
                <a16:creationId xmlns:a16="http://schemas.microsoft.com/office/drawing/2014/main" id="{74F202A3-884F-4FBB-876D-E5EA10B3BEA2}"/>
              </a:ext>
            </a:extLst>
          </p:cNvPr>
          <p:cNvSpPr/>
          <p:nvPr/>
        </p:nvSpPr>
        <p:spPr>
          <a:xfrm rot="4435080" flipH="1" flipV="1">
            <a:off x="3979878" y="4519610"/>
            <a:ext cx="498321" cy="640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Arrow: Curved Down 12">
            <a:extLst>
              <a:ext uri="{FF2B5EF4-FFF2-40B4-BE49-F238E27FC236}">
                <a16:creationId xmlns:a16="http://schemas.microsoft.com/office/drawing/2014/main" id="{7468833C-5194-4EDC-9872-32CFEFF5F3D2}"/>
              </a:ext>
            </a:extLst>
          </p:cNvPr>
          <p:cNvSpPr/>
          <p:nvPr/>
        </p:nvSpPr>
        <p:spPr>
          <a:xfrm rot="5400000" flipH="1">
            <a:off x="5631252" y="4588515"/>
            <a:ext cx="571498" cy="34796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14" name="Object 13">
            <a:extLst>
              <a:ext uri="{FF2B5EF4-FFF2-40B4-BE49-F238E27FC236}">
                <a16:creationId xmlns:a16="http://schemas.microsoft.com/office/drawing/2014/main" id="{6D439001-4B71-4935-9E73-759534434586}"/>
              </a:ext>
            </a:extLst>
          </p:cNvPr>
          <p:cNvGraphicFramePr>
            <a:graphicFrameLocks noChangeAspect="1"/>
          </p:cNvGraphicFramePr>
          <p:nvPr/>
        </p:nvGraphicFramePr>
        <p:xfrm>
          <a:off x="5932488" y="4283075"/>
          <a:ext cx="1376362" cy="549275"/>
        </p:xfrm>
        <a:graphic>
          <a:graphicData uri="http://schemas.openxmlformats.org/presentationml/2006/ole">
            <mc:AlternateContent xmlns:mc="http://schemas.openxmlformats.org/markup-compatibility/2006">
              <mc:Choice xmlns:v="urn:schemas-microsoft-com:vml" Requires="v">
                <p:oleObj spid="_x0000_s359458" name="Equation" r:id="rId3" imgW="634680" imgH="253800" progId="Equation.DSMT4">
                  <p:embed/>
                </p:oleObj>
              </mc:Choice>
              <mc:Fallback>
                <p:oleObj name="Equation" r:id="rId3" imgW="634680" imgH="253800" progId="Equation.DSMT4">
                  <p:embed/>
                  <p:pic>
                    <p:nvPicPr>
                      <p:cNvPr id="14" name="Object 13">
                        <a:extLst>
                          <a:ext uri="{FF2B5EF4-FFF2-40B4-BE49-F238E27FC236}">
                            <a16:creationId xmlns:a16="http://schemas.microsoft.com/office/drawing/2014/main" id="{6D439001-4B71-4935-9E73-759534434586}"/>
                          </a:ext>
                        </a:extLst>
                      </p:cNvPr>
                      <p:cNvPicPr/>
                      <p:nvPr/>
                    </p:nvPicPr>
                    <p:blipFill>
                      <a:blip r:embed="rId4"/>
                      <a:stretch>
                        <a:fillRect/>
                      </a:stretch>
                    </p:blipFill>
                    <p:spPr>
                      <a:xfrm>
                        <a:off x="5932488" y="4283075"/>
                        <a:ext cx="1376362" cy="549275"/>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AFA1E0C5-F5DA-4A88-A3D0-D6DF1F72069D}"/>
              </a:ext>
            </a:extLst>
          </p:cNvPr>
          <p:cNvGraphicFramePr>
            <a:graphicFrameLocks noChangeAspect="1"/>
          </p:cNvGraphicFramePr>
          <p:nvPr/>
        </p:nvGraphicFramePr>
        <p:xfrm>
          <a:off x="3151490" y="4221162"/>
          <a:ext cx="1363663" cy="541337"/>
        </p:xfrm>
        <a:graphic>
          <a:graphicData uri="http://schemas.openxmlformats.org/presentationml/2006/ole">
            <mc:AlternateContent xmlns:mc="http://schemas.openxmlformats.org/markup-compatibility/2006">
              <mc:Choice xmlns:v="urn:schemas-microsoft-com:vml" Requires="v">
                <p:oleObj spid="_x0000_s359459" name="Equation" r:id="rId5" imgW="1364011" imgH="541159" progId="Equation.DSMT4">
                  <p:embed/>
                </p:oleObj>
              </mc:Choice>
              <mc:Fallback>
                <p:oleObj name="Equation" r:id="rId5" imgW="1364011" imgH="541159" progId="Equation.DSMT4">
                  <p:embed/>
                  <p:pic>
                    <p:nvPicPr>
                      <p:cNvPr id="15" name="Object 14">
                        <a:extLst>
                          <a:ext uri="{FF2B5EF4-FFF2-40B4-BE49-F238E27FC236}">
                            <a16:creationId xmlns:a16="http://schemas.microsoft.com/office/drawing/2014/main" id="{AFA1E0C5-F5DA-4A88-A3D0-D6DF1F72069D}"/>
                          </a:ext>
                        </a:extLst>
                      </p:cNvPr>
                      <p:cNvPicPr/>
                      <p:nvPr/>
                    </p:nvPicPr>
                    <p:blipFill>
                      <a:blip r:embed="rId6"/>
                      <a:stretch>
                        <a:fillRect/>
                      </a:stretch>
                    </p:blipFill>
                    <p:spPr>
                      <a:xfrm>
                        <a:off x="3151490" y="4221162"/>
                        <a:ext cx="1363663" cy="541337"/>
                      </a:xfrm>
                      <a:prstGeom prst="rect">
                        <a:avLst/>
                      </a:prstGeom>
                    </p:spPr>
                  </p:pic>
                </p:oleObj>
              </mc:Fallback>
            </mc:AlternateContent>
          </a:graphicData>
        </a:graphic>
      </p:graphicFrame>
    </p:spTree>
    <p:extLst>
      <p:ext uri="{BB962C8B-B14F-4D97-AF65-F5344CB8AC3E}">
        <p14:creationId xmlns:p14="http://schemas.microsoft.com/office/powerpoint/2010/main" val="416120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81000" y="381000"/>
            <a:ext cx="7620000" cy="461665"/>
          </a:xfrm>
          <a:prstGeom prst="rect">
            <a:avLst/>
          </a:prstGeom>
          <a:noFill/>
        </p:spPr>
        <p:txBody>
          <a:bodyPr wrap="square" rtlCol="0">
            <a:spAutoFit/>
          </a:bodyPr>
          <a:lstStyle/>
          <a:p>
            <a:r>
              <a:rPr lang="en-US" sz="2400" dirty="0">
                <a:latin typeface="+mj-lt"/>
              </a:rPr>
              <a:t>Boundary condition for z=0, z=L:</a:t>
            </a:r>
          </a:p>
        </p:txBody>
      </p:sp>
      <p:graphicFrame>
        <p:nvGraphicFramePr>
          <p:cNvPr id="6" name="Object 5"/>
          <p:cNvGraphicFramePr>
            <a:graphicFrameLocks noChangeAspect="1"/>
          </p:cNvGraphicFramePr>
          <p:nvPr>
            <p:extLst>
              <p:ext uri="{D42A27DB-BD31-4B8C-83A1-F6EECF244321}">
                <p14:modId xmlns:p14="http://schemas.microsoft.com/office/powerpoint/2010/main" val="1132460655"/>
              </p:ext>
            </p:extLst>
          </p:nvPr>
        </p:nvGraphicFramePr>
        <p:xfrm>
          <a:off x="381001" y="1066800"/>
          <a:ext cx="5867399" cy="2427187"/>
        </p:xfrm>
        <a:graphic>
          <a:graphicData uri="http://schemas.openxmlformats.org/presentationml/2006/ole">
            <mc:AlternateContent xmlns:mc="http://schemas.openxmlformats.org/markup-compatibility/2006">
              <mc:Choice xmlns:v="urn:schemas-microsoft-com:vml" Requires="v">
                <p:oleObj spid="_x0000_s328850" name="数式" r:id="rId4" imgW="2514600" imgH="1054080" progId="Equation.3">
                  <p:embed/>
                </p:oleObj>
              </mc:Choice>
              <mc:Fallback>
                <p:oleObj name="数式" r:id="rId4" imgW="2514600" imgH="1054080" progId="Equation.3">
                  <p:embed/>
                  <p:pic>
                    <p:nvPicPr>
                      <p:cNvPr id="0" name=""/>
                      <p:cNvPicPr>
                        <a:picLocks noChangeAspect="1" noChangeArrowheads="1"/>
                      </p:cNvPicPr>
                      <p:nvPr/>
                    </p:nvPicPr>
                    <p:blipFill>
                      <a:blip r:embed="rId5"/>
                      <a:srcRect/>
                      <a:stretch>
                        <a:fillRect/>
                      </a:stretch>
                    </p:blipFill>
                    <p:spPr bwMode="auto">
                      <a:xfrm>
                        <a:off x="381001" y="1066800"/>
                        <a:ext cx="5867399" cy="2427187"/>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86624642"/>
              </p:ext>
            </p:extLst>
          </p:nvPr>
        </p:nvGraphicFramePr>
        <p:xfrm>
          <a:off x="501650" y="3657600"/>
          <a:ext cx="5321300" cy="2879725"/>
        </p:xfrm>
        <a:graphic>
          <a:graphicData uri="http://schemas.openxmlformats.org/presentationml/2006/ole">
            <mc:AlternateContent xmlns:mc="http://schemas.openxmlformats.org/markup-compatibility/2006">
              <mc:Choice xmlns:v="urn:schemas-microsoft-com:vml" Requires="v">
                <p:oleObj spid="_x0000_s328851" name="数式" r:id="rId6" imgW="2108160" imgH="1155600" progId="Equation.3">
                  <p:embed/>
                </p:oleObj>
              </mc:Choice>
              <mc:Fallback>
                <p:oleObj name="数式" r:id="rId6" imgW="2108160" imgH="1155600" progId="Equation.3">
                  <p:embed/>
                  <p:pic>
                    <p:nvPicPr>
                      <p:cNvPr id="0" name=""/>
                      <p:cNvPicPr>
                        <a:picLocks noChangeAspect="1" noChangeArrowheads="1"/>
                      </p:cNvPicPr>
                      <p:nvPr/>
                    </p:nvPicPr>
                    <p:blipFill>
                      <a:blip r:embed="rId7"/>
                      <a:srcRect/>
                      <a:stretch>
                        <a:fillRect/>
                      </a:stretch>
                    </p:blipFill>
                    <p:spPr bwMode="auto">
                      <a:xfrm>
                        <a:off x="501650" y="3657600"/>
                        <a:ext cx="5321300" cy="28797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53331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533400" y="381000"/>
            <a:ext cx="7620000" cy="461665"/>
          </a:xfrm>
          <a:prstGeom prst="rect">
            <a:avLst/>
          </a:prstGeom>
          <a:noFill/>
        </p:spPr>
        <p:txBody>
          <a:bodyPr wrap="square" rtlCol="0">
            <a:spAutoFit/>
          </a:bodyPr>
          <a:lstStyle/>
          <a:p>
            <a:r>
              <a:rPr lang="en-US" sz="2400" dirty="0">
                <a:latin typeface="+mj-lt"/>
              </a:rPr>
              <a:t>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431788848"/>
              </p:ext>
            </p:extLst>
          </p:nvPr>
        </p:nvGraphicFramePr>
        <p:xfrm>
          <a:off x="687388" y="990600"/>
          <a:ext cx="8304212" cy="2565400"/>
        </p:xfrm>
        <a:graphic>
          <a:graphicData uri="http://schemas.openxmlformats.org/presentationml/2006/ole">
            <mc:AlternateContent xmlns:mc="http://schemas.openxmlformats.org/markup-compatibility/2006">
              <mc:Choice xmlns:v="urn:schemas-microsoft-com:vml" Requires="v">
                <p:oleObj spid="_x0000_s329810" name="Equation" r:id="rId4" imgW="3288960" imgH="1028520" progId="Equation.DSMT4">
                  <p:embed/>
                </p:oleObj>
              </mc:Choice>
              <mc:Fallback>
                <p:oleObj name="Equation" r:id="rId4" imgW="3288960" imgH="1028520" progId="Equation.DSMT4">
                  <p:embed/>
                  <p:pic>
                    <p:nvPicPr>
                      <p:cNvPr id="0" name=""/>
                      <p:cNvPicPr>
                        <a:picLocks noChangeAspect="1" noChangeArrowheads="1"/>
                      </p:cNvPicPr>
                      <p:nvPr/>
                    </p:nvPicPr>
                    <p:blipFill>
                      <a:blip r:embed="rId5"/>
                      <a:srcRect/>
                      <a:stretch>
                        <a:fillRect/>
                      </a:stretch>
                    </p:blipFill>
                    <p:spPr bwMode="auto">
                      <a:xfrm>
                        <a:off x="687388" y="990600"/>
                        <a:ext cx="8304212"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11EF9BA7-984F-40E8-BA2C-A9A437FE775D}"/>
              </a:ext>
            </a:extLst>
          </p:cNvPr>
          <p:cNvGraphicFramePr>
            <a:graphicFrameLocks noChangeAspect="1"/>
          </p:cNvGraphicFramePr>
          <p:nvPr>
            <p:extLst>
              <p:ext uri="{D42A27DB-BD31-4B8C-83A1-F6EECF244321}">
                <p14:modId xmlns:p14="http://schemas.microsoft.com/office/powerpoint/2010/main" val="1290865530"/>
              </p:ext>
            </p:extLst>
          </p:nvPr>
        </p:nvGraphicFramePr>
        <p:xfrm>
          <a:off x="542365" y="3957637"/>
          <a:ext cx="7848600" cy="1997075"/>
        </p:xfrm>
        <a:graphic>
          <a:graphicData uri="http://schemas.openxmlformats.org/presentationml/2006/ole">
            <mc:AlternateContent xmlns:mc="http://schemas.openxmlformats.org/markup-compatibility/2006">
              <mc:Choice xmlns:v="urn:schemas-microsoft-com:vml" Requires="v">
                <p:oleObj spid="_x0000_s329811" name="Equation" r:id="rId6" imgW="2692080" imgH="685800" progId="Equation.DSMT4">
                  <p:embed/>
                </p:oleObj>
              </mc:Choice>
              <mc:Fallback>
                <p:oleObj name="Equation" r:id="rId6" imgW="2692080" imgH="685800" progId="Equation.DSMT4">
                  <p:embed/>
                  <p:pic>
                    <p:nvPicPr>
                      <p:cNvPr id="12" name="Object 11">
                        <a:extLst>
                          <a:ext uri="{FF2B5EF4-FFF2-40B4-BE49-F238E27FC236}">
                            <a16:creationId xmlns:a16="http://schemas.microsoft.com/office/drawing/2014/main" id="{E453BF6E-BC03-4D36-8881-7374E55A7E87}"/>
                          </a:ext>
                        </a:extLst>
                      </p:cNvPr>
                      <p:cNvPicPr/>
                      <p:nvPr/>
                    </p:nvPicPr>
                    <p:blipFill>
                      <a:blip r:embed="rId7"/>
                      <a:stretch>
                        <a:fillRect/>
                      </a:stretch>
                    </p:blipFill>
                    <p:spPr>
                      <a:xfrm>
                        <a:off x="542365" y="3957637"/>
                        <a:ext cx="7848600" cy="1997075"/>
                      </a:xfrm>
                      <a:prstGeom prst="rect">
                        <a:avLst/>
                      </a:prstGeom>
                    </p:spPr>
                  </p:pic>
                </p:oleObj>
              </mc:Fallback>
            </mc:AlternateContent>
          </a:graphicData>
        </a:graphic>
      </p:graphicFrame>
    </p:spTree>
    <p:extLst>
      <p:ext uri="{BB962C8B-B14F-4D97-AF65-F5344CB8AC3E}">
        <p14:creationId xmlns:p14="http://schemas.microsoft.com/office/powerpoint/2010/main" val="2989898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4134D8C-AD73-4C75-B327-7E282EB98F97}"/>
              </a:ext>
            </a:extLst>
          </p:cNvPr>
          <p:cNvPicPr>
            <a:picLocks noChangeAspect="1"/>
          </p:cNvPicPr>
          <p:nvPr/>
        </p:nvPicPr>
        <p:blipFill>
          <a:blip r:embed="rId3"/>
          <a:stretch>
            <a:fillRect/>
          </a:stretch>
        </p:blipFill>
        <p:spPr>
          <a:xfrm>
            <a:off x="312084" y="1143000"/>
            <a:ext cx="8867775" cy="5127625"/>
          </a:xfrm>
          <a:prstGeom prst="rect">
            <a:avLst/>
          </a:prstGeom>
        </p:spPr>
      </p:pic>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TextBox 6">
            <a:extLst>
              <a:ext uri="{FF2B5EF4-FFF2-40B4-BE49-F238E27FC236}">
                <a16:creationId xmlns:a16="http://schemas.microsoft.com/office/drawing/2014/main" id="{29DD9E3A-C74A-4F0E-8AD7-CC1E6AE3BC7C}"/>
              </a:ext>
            </a:extLst>
          </p:cNvPr>
          <p:cNvSpPr txBox="1"/>
          <p:nvPr/>
        </p:nvSpPr>
        <p:spPr>
          <a:xfrm>
            <a:off x="152400" y="228600"/>
            <a:ext cx="8077200" cy="461665"/>
          </a:xfrm>
          <a:prstGeom prst="rect">
            <a:avLst/>
          </a:prstGeom>
          <a:noFill/>
        </p:spPr>
        <p:txBody>
          <a:bodyPr wrap="square" rtlCol="0">
            <a:spAutoFit/>
          </a:bodyPr>
          <a:lstStyle/>
          <a:p>
            <a:r>
              <a:rPr lang="en-US" sz="2400" dirty="0">
                <a:latin typeface="+mj-lt"/>
              </a:rPr>
              <a:t>Tentative schedule  --</a:t>
            </a:r>
          </a:p>
        </p:txBody>
      </p:sp>
      <p:sp>
        <p:nvSpPr>
          <p:cNvPr id="6" name="Right Brace 5">
            <a:extLst>
              <a:ext uri="{FF2B5EF4-FFF2-40B4-BE49-F238E27FC236}">
                <a16:creationId xmlns:a16="http://schemas.microsoft.com/office/drawing/2014/main" id="{1EDB5302-BF34-4C94-B9E2-955358E683B3}"/>
              </a:ext>
            </a:extLst>
          </p:cNvPr>
          <p:cNvSpPr/>
          <p:nvPr/>
        </p:nvSpPr>
        <p:spPr>
          <a:xfrm>
            <a:off x="6934200" y="2438400"/>
            <a:ext cx="381000" cy="9906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5A25B434-9712-4E1B-9313-649C6EFD411A}"/>
              </a:ext>
            </a:extLst>
          </p:cNvPr>
          <p:cNvSpPr txBox="1"/>
          <p:nvPr/>
        </p:nvSpPr>
        <p:spPr>
          <a:xfrm>
            <a:off x="7186773" y="2590800"/>
            <a:ext cx="2262027" cy="646331"/>
          </a:xfrm>
          <a:prstGeom prst="rect">
            <a:avLst/>
          </a:prstGeom>
          <a:noFill/>
        </p:spPr>
        <p:txBody>
          <a:bodyPr wrap="square" rtlCol="0">
            <a:spAutoFit/>
          </a:bodyPr>
          <a:lstStyle/>
          <a:p>
            <a:r>
              <a:rPr lang="en-US" b="1" dirty="0">
                <a:solidFill>
                  <a:srgbClr val="FF0000"/>
                </a:solidFill>
                <a:latin typeface="+mj-lt"/>
              </a:rPr>
              <a:t>No HW; work on “mini-projects”.</a:t>
            </a:r>
          </a:p>
        </p:txBody>
      </p:sp>
      <p:sp>
        <p:nvSpPr>
          <p:cNvPr id="5" name="Right Arrow 4"/>
          <p:cNvSpPr/>
          <p:nvPr/>
        </p:nvSpPr>
        <p:spPr>
          <a:xfrm>
            <a:off x="67116" y="1828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755404780"/>
              </p:ext>
            </p:extLst>
          </p:nvPr>
        </p:nvGraphicFramePr>
        <p:xfrm>
          <a:off x="1036637" y="1295400"/>
          <a:ext cx="6964363" cy="2427288"/>
        </p:xfrm>
        <a:graphic>
          <a:graphicData uri="http://schemas.openxmlformats.org/presentationml/2006/ole">
            <mc:AlternateContent xmlns:mc="http://schemas.openxmlformats.org/markup-compatibility/2006">
              <mc:Choice xmlns:v="urn:schemas-microsoft-com:vml" Requires="v">
                <p:oleObj spid="_x0000_s330898" name="数式" r:id="rId4" imgW="2984400" imgH="1054080" progId="Equation.3">
                  <p:embed/>
                </p:oleObj>
              </mc:Choice>
              <mc:Fallback>
                <p:oleObj name="数式" r:id="rId4" imgW="2984400" imgH="1054080" progId="Equation.3">
                  <p:embed/>
                  <p:pic>
                    <p:nvPicPr>
                      <p:cNvPr id="0" name=""/>
                      <p:cNvPicPr>
                        <a:picLocks noChangeAspect="1" noChangeArrowheads="1"/>
                      </p:cNvPicPr>
                      <p:nvPr/>
                    </p:nvPicPr>
                    <p:blipFill>
                      <a:blip r:embed="rId5"/>
                      <a:srcRect/>
                      <a:stretch>
                        <a:fillRect/>
                      </a:stretch>
                    </p:blipFill>
                    <p:spPr bwMode="auto">
                      <a:xfrm>
                        <a:off x="1036637" y="1295400"/>
                        <a:ext cx="6964363"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381000"/>
            <a:ext cx="7620000" cy="461665"/>
          </a:xfrm>
          <a:prstGeom prst="rect">
            <a:avLst/>
          </a:prstGeom>
          <a:noFill/>
        </p:spPr>
        <p:txBody>
          <a:bodyPr wrap="square" rtlCol="0">
            <a:spAutoFit/>
          </a:bodyPr>
          <a:lstStyle/>
          <a:p>
            <a:r>
              <a:rPr lang="en-US" sz="2400" dirty="0">
                <a:latin typeface="+mj-lt"/>
              </a:rPr>
              <a:t>Alternate boundary condition for z=0, z=L:</a:t>
            </a:r>
          </a:p>
        </p:txBody>
      </p:sp>
      <p:graphicFrame>
        <p:nvGraphicFramePr>
          <p:cNvPr id="7" name="Object 6"/>
          <p:cNvGraphicFramePr>
            <a:graphicFrameLocks noChangeAspect="1"/>
          </p:cNvGraphicFramePr>
          <p:nvPr>
            <p:extLst>
              <p:ext uri="{D42A27DB-BD31-4B8C-83A1-F6EECF244321}">
                <p14:modId xmlns:p14="http://schemas.microsoft.com/office/powerpoint/2010/main" val="3663599542"/>
              </p:ext>
            </p:extLst>
          </p:nvPr>
        </p:nvGraphicFramePr>
        <p:xfrm>
          <a:off x="1219200" y="4267200"/>
          <a:ext cx="4616450" cy="1265238"/>
        </p:xfrm>
        <a:graphic>
          <a:graphicData uri="http://schemas.openxmlformats.org/presentationml/2006/ole">
            <mc:AlternateContent xmlns:mc="http://schemas.openxmlformats.org/markup-compatibility/2006">
              <mc:Choice xmlns:v="urn:schemas-microsoft-com:vml" Requires="v">
                <p:oleObj spid="_x0000_s330899" name="数式" r:id="rId6" imgW="1828800" imgH="507960" progId="Equation.3">
                  <p:embed/>
                </p:oleObj>
              </mc:Choice>
              <mc:Fallback>
                <p:oleObj name="数式" r:id="rId6" imgW="1828800" imgH="507960" progId="Equation.3">
                  <p:embed/>
                  <p:pic>
                    <p:nvPicPr>
                      <p:cNvPr id="0" name=""/>
                      <p:cNvPicPr>
                        <a:picLocks noChangeAspect="1" noChangeArrowheads="1"/>
                      </p:cNvPicPr>
                      <p:nvPr/>
                    </p:nvPicPr>
                    <p:blipFill>
                      <a:blip r:embed="rId7"/>
                      <a:srcRect/>
                      <a:stretch>
                        <a:fillRect/>
                      </a:stretch>
                    </p:blipFill>
                    <p:spPr bwMode="auto">
                      <a:xfrm>
                        <a:off x="1219200" y="4267200"/>
                        <a:ext cx="4616450" cy="126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93808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84DC6D-B63F-416F-A628-8D07AAB7642A}"/>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7D8662B9-0BDF-43CF-80C3-5662AF627D62}"/>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DEA1ECEB-292E-45CB-97F2-E06BF6A371D0}"/>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9A4BAF97-7CF2-41E8-AA82-DA8E888A60A6}"/>
              </a:ext>
            </a:extLst>
          </p:cNvPr>
          <p:cNvSpPr txBox="1"/>
          <p:nvPr/>
        </p:nvSpPr>
        <p:spPr>
          <a:xfrm>
            <a:off x="381000" y="533400"/>
            <a:ext cx="8763000" cy="6001643"/>
          </a:xfrm>
          <a:prstGeom prst="rect">
            <a:avLst/>
          </a:prstGeom>
          <a:noFill/>
        </p:spPr>
        <p:txBody>
          <a:bodyPr wrap="square" rtlCol="0">
            <a:spAutoFit/>
          </a:bodyPr>
          <a:lstStyle/>
          <a:p>
            <a:r>
              <a:rPr lang="en-US" sz="2400" dirty="0">
                <a:latin typeface="+mj-lt"/>
              </a:rPr>
              <a:t>The above analysis pertains to resonant air waves within a cylindrical pipe.    As previously mentioned, you can hear these resonances if you put your ear close to such a pipe.    The same phenomenon is the basis of several musical instruments such as   organ pipes,   recorders,   flutes,    clarinets, oboes, etc.      </a:t>
            </a:r>
          </a:p>
          <a:p>
            <a:endParaRPr lang="en-US" sz="2400" dirty="0">
              <a:latin typeface="+mj-lt"/>
            </a:endParaRPr>
          </a:p>
          <a:p>
            <a:r>
              <a:rPr lang="en-US" sz="2400" dirty="0">
                <a:latin typeface="+mj-lt"/>
              </a:rPr>
              <a:t>Question – what about a trumpet, trombone, French horn, </a:t>
            </a:r>
            <a:r>
              <a:rPr lang="en-US" sz="2400" dirty="0" err="1">
                <a:latin typeface="+mj-lt"/>
              </a:rPr>
              <a:t>etc</a:t>
            </a:r>
            <a:r>
              <a:rPr lang="en-US" sz="2400" dirty="0">
                <a:latin typeface="+mj-lt"/>
              </a:rPr>
              <a:t>?</a:t>
            </a:r>
          </a:p>
          <a:p>
            <a:r>
              <a:rPr lang="en-US" sz="2400" dirty="0">
                <a:latin typeface="+mj-lt"/>
              </a:rPr>
              <a:t>    a.   Same idea?</a:t>
            </a:r>
          </a:p>
          <a:p>
            <a:r>
              <a:rPr lang="en-US" sz="2400" dirty="0">
                <a:latin typeface="+mj-lt"/>
              </a:rPr>
              <a:t>    b.    Totally different?</a:t>
            </a:r>
          </a:p>
          <a:p>
            <a:endParaRPr lang="en-US" sz="2400" dirty="0">
              <a:latin typeface="+mj-lt"/>
            </a:endParaRPr>
          </a:p>
          <a:p>
            <a:endParaRPr lang="en-US" sz="2400" dirty="0">
              <a:latin typeface="+mj-lt"/>
            </a:endParaRPr>
          </a:p>
          <a:p>
            <a:r>
              <a:rPr lang="en-US" sz="2400" dirty="0">
                <a:latin typeface="+mj-lt"/>
              </a:rPr>
              <a:t>But for musical instruments, you do not want to put your ear next to the device – additional considerations must apply.  Basically, you want to couple these standing waves to produce traveling waves. </a:t>
            </a:r>
          </a:p>
        </p:txBody>
      </p:sp>
    </p:spTree>
    <p:extLst>
      <p:ext uri="{BB962C8B-B14F-4D97-AF65-F5344CB8AC3E}">
        <p14:creationId xmlns:p14="http://schemas.microsoft.com/office/powerpoint/2010/main" val="1064284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554788-DC04-4357-A4F8-FF1DF83869A9}"/>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438C17B5-D03E-40C9-87E7-145C59BD089F}"/>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594FCFE8-7B0F-4004-964A-C6F3DB23D02D}"/>
              </a:ext>
            </a:extLst>
          </p:cNvPr>
          <p:cNvSpPr>
            <a:spLocks noGrp="1"/>
          </p:cNvSpPr>
          <p:nvPr>
            <p:ph type="sldNum" sz="quarter" idx="12"/>
          </p:nvPr>
        </p:nvSpPr>
        <p:spPr/>
        <p:txBody>
          <a:bodyPr/>
          <a:lstStyle/>
          <a:p>
            <a:fld id="{CE368B07-CEBF-4C80-90AF-53B34FA04CF3}" type="slidenum">
              <a:rPr lang="en-US" smtClean="0"/>
              <a:t>22</a:t>
            </a:fld>
            <a:endParaRPr lang="en-US" dirty="0"/>
          </a:p>
        </p:txBody>
      </p:sp>
      <p:pic>
        <p:nvPicPr>
          <p:cNvPr id="7" name="Picture 6">
            <a:extLst>
              <a:ext uri="{FF2B5EF4-FFF2-40B4-BE49-F238E27FC236}">
                <a16:creationId xmlns:a16="http://schemas.microsoft.com/office/drawing/2014/main" id="{1C0F13B2-8A83-4E43-9367-A53B177D86D6}"/>
              </a:ext>
            </a:extLst>
          </p:cNvPr>
          <p:cNvPicPr>
            <a:picLocks noChangeAspect="1"/>
          </p:cNvPicPr>
          <p:nvPr/>
        </p:nvPicPr>
        <p:blipFill>
          <a:blip r:embed="rId2"/>
          <a:stretch>
            <a:fillRect/>
          </a:stretch>
        </p:blipFill>
        <p:spPr>
          <a:xfrm>
            <a:off x="1702593" y="753794"/>
            <a:ext cx="5738813" cy="4824144"/>
          </a:xfrm>
          <a:prstGeom prst="rect">
            <a:avLst/>
          </a:prstGeom>
        </p:spPr>
      </p:pic>
      <p:sp>
        <p:nvSpPr>
          <p:cNvPr id="8" name="TextBox 7">
            <a:extLst>
              <a:ext uri="{FF2B5EF4-FFF2-40B4-BE49-F238E27FC236}">
                <a16:creationId xmlns:a16="http://schemas.microsoft.com/office/drawing/2014/main" id="{7E4A6E4D-5D40-41F0-A530-AE1B15BFF304}"/>
              </a:ext>
            </a:extLst>
          </p:cNvPr>
          <p:cNvSpPr txBox="1"/>
          <p:nvPr/>
        </p:nvSpPr>
        <p:spPr>
          <a:xfrm>
            <a:off x="152400" y="136525"/>
            <a:ext cx="8763000" cy="461665"/>
          </a:xfrm>
          <a:prstGeom prst="rect">
            <a:avLst/>
          </a:prstGeom>
          <a:noFill/>
        </p:spPr>
        <p:txBody>
          <a:bodyPr wrap="square" rtlCol="0">
            <a:spAutoFit/>
          </a:bodyPr>
          <a:lstStyle/>
          <a:p>
            <a:r>
              <a:rPr lang="en-US" sz="2400" dirty="0">
                <a:latin typeface="+mj-lt"/>
              </a:rPr>
              <a:t>Modifications needed for the pandemic --</a:t>
            </a:r>
          </a:p>
        </p:txBody>
      </p:sp>
      <p:sp>
        <p:nvSpPr>
          <p:cNvPr id="9" name="TextBox 8">
            <a:extLst>
              <a:ext uri="{FF2B5EF4-FFF2-40B4-BE49-F238E27FC236}">
                <a16:creationId xmlns:a16="http://schemas.microsoft.com/office/drawing/2014/main" id="{41159257-68D1-4F6C-8EF7-296A9ECBE652}"/>
              </a:ext>
            </a:extLst>
          </p:cNvPr>
          <p:cNvSpPr txBox="1"/>
          <p:nvPr/>
        </p:nvSpPr>
        <p:spPr>
          <a:xfrm>
            <a:off x="152400" y="5867400"/>
            <a:ext cx="8763000" cy="461665"/>
          </a:xfrm>
          <a:prstGeom prst="rect">
            <a:avLst/>
          </a:prstGeom>
          <a:noFill/>
        </p:spPr>
        <p:txBody>
          <a:bodyPr wrap="square" rtlCol="0">
            <a:spAutoFit/>
          </a:bodyPr>
          <a:lstStyle/>
          <a:p>
            <a:r>
              <a:rPr lang="en-US" sz="2400" dirty="0">
                <a:latin typeface="+mj-lt"/>
              </a:rPr>
              <a:t>Image from the Winston-Salem Journal 11/1/2020</a:t>
            </a:r>
          </a:p>
        </p:txBody>
      </p:sp>
    </p:spTree>
    <p:extLst>
      <p:ext uri="{BB962C8B-B14F-4D97-AF65-F5344CB8AC3E}">
        <p14:creationId xmlns:p14="http://schemas.microsoft.com/office/powerpoint/2010/main" val="608013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F3492C-1647-41F8-973F-9238F07724A3}"/>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DE3543DD-E16B-496F-98F5-7B20011D282A}"/>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ABB92322-F485-4EE1-AB9D-39474FB8FC2C}"/>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3D0F7422-599C-4AD5-8336-B44665C37831}"/>
              </a:ext>
            </a:extLst>
          </p:cNvPr>
          <p:cNvSpPr txBox="1"/>
          <p:nvPr/>
        </p:nvSpPr>
        <p:spPr>
          <a:xfrm>
            <a:off x="685800" y="304800"/>
            <a:ext cx="13960485" cy="830997"/>
          </a:xfrm>
          <a:prstGeom prst="rect">
            <a:avLst/>
          </a:prstGeom>
          <a:noFill/>
        </p:spPr>
        <p:txBody>
          <a:bodyPr wrap="square" rtlCol="0">
            <a:spAutoFit/>
          </a:bodyPr>
          <a:lstStyle/>
          <a:p>
            <a:r>
              <a:rPr lang="en-US" sz="2400" dirty="0">
                <a:latin typeface="+mj-lt"/>
              </a:rPr>
              <a:t>For other instruments, the resonance is initiated by another</a:t>
            </a:r>
          </a:p>
          <a:p>
            <a:r>
              <a:rPr lang="en-US" sz="2400" dirty="0">
                <a:latin typeface="+mj-lt"/>
              </a:rPr>
              <a:t> resonant device which couples to air --</a:t>
            </a:r>
          </a:p>
        </p:txBody>
      </p:sp>
      <p:pic>
        <p:nvPicPr>
          <p:cNvPr id="363522" name="Picture 2" descr="7,000+ Best Acoustic Guitar Photos · 100% Free Download · Pexels Stock  Photos">
            <a:extLst>
              <a:ext uri="{FF2B5EF4-FFF2-40B4-BE49-F238E27FC236}">
                <a16:creationId xmlns:a16="http://schemas.microsoft.com/office/drawing/2014/main" id="{2BDC0A5E-5818-4DA7-B358-BB5BAC962C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1752600"/>
            <a:ext cx="6477000" cy="4302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7767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456C9B-18A0-4FB9-8547-47E5FBAFA04D}"/>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F43BEFF9-CB96-442C-9F35-4F14E5526B3B}"/>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F25DC5A7-E2F0-4F91-9AE4-743D37F3BA4F}"/>
              </a:ext>
            </a:extLst>
          </p:cNvPr>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a:extLst>
              <a:ext uri="{FF2B5EF4-FFF2-40B4-BE49-F238E27FC236}">
                <a16:creationId xmlns:a16="http://schemas.microsoft.com/office/drawing/2014/main" id="{4A95BF04-0FB2-49F7-BAEB-6FA883E96D0F}"/>
              </a:ext>
            </a:extLst>
          </p:cNvPr>
          <p:cNvGraphicFramePr>
            <a:graphicFrameLocks noChangeAspect="1"/>
          </p:cNvGraphicFramePr>
          <p:nvPr>
            <p:extLst>
              <p:ext uri="{D42A27DB-BD31-4B8C-83A1-F6EECF244321}">
                <p14:modId xmlns:p14="http://schemas.microsoft.com/office/powerpoint/2010/main" val="3710565800"/>
              </p:ext>
            </p:extLst>
          </p:nvPr>
        </p:nvGraphicFramePr>
        <p:xfrm>
          <a:off x="370464" y="1143000"/>
          <a:ext cx="4132263" cy="1104900"/>
        </p:xfrm>
        <a:graphic>
          <a:graphicData uri="http://schemas.openxmlformats.org/presentationml/2006/ole">
            <mc:AlternateContent xmlns:mc="http://schemas.openxmlformats.org/markup-compatibility/2006">
              <mc:Choice xmlns:v="urn:schemas-microsoft-com:vml" Requires="v">
                <p:oleObj spid="_x0000_s357430" name="数式" r:id="rId4" imgW="1549080" imgH="419040" progId="Equation.3">
                  <p:embed/>
                </p:oleObj>
              </mc:Choice>
              <mc:Fallback>
                <p:oleObj name="数式" r:id="rId4" imgW="1549080" imgH="419040" progId="Equation.3">
                  <p:embed/>
                  <p:pic>
                    <p:nvPicPr>
                      <p:cNvPr id="5" name="Object 4"/>
                      <p:cNvPicPr>
                        <a:picLocks noChangeAspect="1" noChangeArrowheads="1"/>
                      </p:cNvPicPr>
                      <p:nvPr/>
                    </p:nvPicPr>
                    <p:blipFill>
                      <a:blip r:embed="rId5"/>
                      <a:srcRect/>
                      <a:stretch>
                        <a:fillRect/>
                      </a:stretch>
                    </p:blipFill>
                    <p:spPr bwMode="auto">
                      <a:xfrm>
                        <a:off x="370464" y="1143000"/>
                        <a:ext cx="4132263" cy="1104900"/>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85F0E8F6-2B4F-4BED-82F5-E5F0549587DD}"/>
              </a:ext>
            </a:extLst>
          </p:cNvPr>
          <p:cNvSpPr txBox="1"/>
          <p:nvPr/>
        </p:nvSpPr>
        <p:spPr>
          <a:xfrm>
            <a:off x="4953000" y="1662660"/>
            <a:ext cx="7620000" cy="461665"/>
          </a:xfrm>
          <a:prstGeom prst="rect">
            <a:avLst/>
          </a:prstGeom>
          <a:noFill/>
        </p:spPr>
        <p:txBody>
          <a:bodyPr wrap="square" rtlCol="0">
            <a:spAutoFit/>
          </a:bodyPr>
          <a:lstStyle/>
          <a:p>
            <a:r>
              <a:rPr lang="en-US" sz="2400" dirty="0">
                <a:latin typeface="+mj-lt"/>
              </a:rPr>
              <a:t>Wave equation with source:</a:t>
            </a:r>
          </a:p>
        </p:txBody>
      </p:sp>
      <p:graphicFrame>
        <p:nvGraphicFramePr>
          <p:cNvPr id="7" name="Object 6">
            <a:extLst>
              <a:ext uri="{FF2B5EF4-FFF2-40B4-BE49-F238E27FC236}">
                <a16:creationId xmlns:a16="http://schemas.microsoft.com/office/drawing/2014/main" id="{292945DD-F55A-4A50-A7E7-3963D218F55A}"/>
              </a:ext>
            </a:extLst>
          </p:cNvPr>
          <p:cNvGraphicFramePr>
            <a:graphicFrameLocks noChangeAspect="1"/>
          </p:cNvGraphicFramePr>
          <p:nvPr>
            <p:extLst>
              <p:ext uri="{D42A27DB-BD31-4B8C-83A1-F6EECF244321}">
                <p14:modId xmlns:p14="http://schemas.microsoft.com/office/powerpoint/2010/main" val="4179516613"/>
              </p:ext>
            </p:extLst>
          </p:nvPr>
        </p:nvGraphicFramePr>
        <p:xfrm>
          <a:off x="420536" y="2295152"/>
          <a:ext cx="8416925" cy="1470075"/>
        </p:xfrm>
        <a:graphic>
          <a:graphicData uri="http://schemas.openxmlformats.org/presentationml/2006/ole">
            <mc:AlternateContent xmlns:mc="http://schemas.openxmlformats.org/markup-compatibility/2006">
              <mc:Choice xmlns:v="urn:schemas-microsoft-com:vml" Requires="v">
                <p:oleObj spid="_x0000_s357431" name="Equation" r:id="rId6" imgW="5384520" imgH="952200" progId="Equation.DSMT4">
                  <p:embed/>
                </p:oleObj>
              </mc:Choice>
              <mc:Fallback>
                <p:oleObj name="Equation" r:id="rId6" imgW="5384520" imgH="952200" progId="Equation.DSMT4">
                  <p:embed/>
                  <p:pic>
                    <p:nvPicPr>
                      <p:cNvPr id="7" name="Object 6"/>
                      <p:cNvPicPr>
                        <a:picLocks noChangeAspect="1" noChangeArrowheads="1"/>
                      </p:cNvPicPr>
                      <p:nvPr/>
                    </p:nvPicPr>
                    <p:blipFill>
                      <a:blip r:embed="rId7"/>
                      <a:srcRect/>
                      <a:stretch>
                        <a:fillRect/>
                      </a:stretch>
                    </p:blipFill>
                    <p:spPr bwMode="auto">
                      <a:xfrm>
                        <a:off x="420536" y="2295152"/>
                        <a:ext cx="8416925" cy="1470075"/>
                      </a:xfrm>
                      <a:prstGeom prst="rect">
                        <a:avLst/>
                      </a:prstGeom>
                      <a:noFill/>
                      <a:ln>
                        <a:noFill/>
                      </a:ln>
                    </p:spPr>
                  </p:pic>
                </p:oleObj>
              </mc:Fallback>
            </mc:AlternateContent>
          </a:graphicData>
        </a:graphic>
      </p:graphicFrame>
      <p:sp>
        <p:nvSpPr>
          <p:cNvPr id="8" name="Cube 7">
            <a:extLst>
              <a:ext uri="{FF2B5EF4-FFF2-40B4-BE49-F238E27FC236}">
                <a16:creationId xmlns:a16="http://schemas.microsoft.com/office/drawing/2014/main" id="{E6173079-6291-4246-B8BB-66B4AE2EADC5}"/>
              </a:ext>
            </a:extLst>
          </p:cNvPr>
          <p:cNvSpPr/>
          <p:nvPr/>
        </p:nvSpPr>
        <p:spPr>
          <a:xfrm>
            <a:off x="304800" y="4876800"/>
            <a:ext cx="8382000" cy="1219200"/>
          </a:xfrm>
          <a:prstGeom prst="cube">
            <a:avLst>
              <a:gd name="adj" fmla="val 7906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a:extLst>
              <a:ext uri="{FF2B5EF4-FFF2-40B4-BE49-F238E27FC236}">
                <a16:creationId xmlns:a16="http://schemas.microsoft.com/office/drawing/2014/main" id="{5270BD60-7CA9-4133-9FC2-DFD6743761D1}"/>
              </a:ext>
            </a:extLst>
          </p:cNvPr>
          <p:cNvSpPr/>
          <p:nvPr/>
        </p:nvSpPr>
        <p:spPr>
          <a:xfrm>
            <a:off x="3810000" y="5257800"/>
            <a:ext cx="1219200" cy="457200"/>
          </a:xfrm>
          <a:prstGeom prst="can">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DE8ABCB2-8B68-42A7-80D8-1B2087A48BF3}"/>
              </a:ext>
            </a:extLst>
          </p:cNvPr>
          <p:cNvCxnSpPr/>
          <p:nvPr/>
        </p:nvCxnSpPr>
        <p:spPr>
          <a:xfrm flipV="1">
            <a:off x="4419600" y="3733800"/>
            <a:ext cx="0" cy="1676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D8917EF-6C7C-4D9E-9577-395900577E23}"/>
              </a:ext>
            </a:extLst>
          </p:cNvPr>
          <p:cNvCxnSpPr/>
          <p:nvPr/>
        </p:nvCxnSpPr>
        <p:spPr>
          <a:xfrm>
            <a:off x="4369526" y="54102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A9C029E-F32B-4016-9C6C-E61F88BB094D}"/>
              </a:ext>
            </a:extLst>
          </p:cNvPr>
          <p:cNvCxnSpPr/>
          <p:nvPr/>
        </p:nvCxnSpPr>
        <p:spPr>
          <a:xfrm flipV="1">
            <a:off x="4419600" y="4876800"/>
            <a:ext cx="10668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14635DB-4A80-49B6-9C2C-A09B0695A443}"/>
              </a:ext>
            </a:extLst>
          </p:cNvPr>
          <p:cNvSpPr txBox="1"/>
          <p:nvPr/>
        </p:nvSpPr>
        <p:spPr>
          <a:xfrm>
            <a:off x="4648200" y="3886200"/>
            <a:ext cx="304800" cy="461665"/>
          </a:xfrm>
          <a:prstGeom prst="rect">
            <a:avLst/>
          </a:prstGeom>
          <a:noFill/>
        </p:spPr>
        <p:txBody>
          <a:bodyPr wrap="square" rtlCol="0">
            <a:spAutoFit/>
          </a:bodyPr>
          <a:lstStyle/>
          <a:p>
            <a:r>
              <a:rPr lang="en-US" sz="2400" b="1" dirty="0">
                <a:latin typeface="+mj-lt"/>
              </a:rPr>
              <a:t>z</a:t>
            </a:r>
          </a:p>
        </p:txBody>
      </p:sp>
      <p:sp>
        <p:nvSpPr>
          <p:cNvPr id="14" name="TextBox 13">
            <a:extLst>
              <a:ext uri="{FF2B5EF4-FFF2-40B4-BE49-F238E27FC236}">
                <a16:creationId xmlns:a16="http://schemas.microsoft.com/office/drawing/2014/main" id="{DE22925B-E17B-4824-AE8D-D61089E8BC13}"/>
              </a:ext>
            </a:extLst>
          </p:cNvPr>
          <p:cNvSpPr txBox="1"/>
          <p:nvPr/>
        </p:nvSpPr>
        <p:spPr>
          <a:xfrm>
            <a:off x="5134792" y="4870102"/>
            <a:ext cx="304800" cy="461665"/>
          </a:xfrm>
          <a:prstGeom prst="rect">
            <a:avLst/>
          </a:prstGeom>
          <a:noFill/>
        </p:spPr>
        <p:txBody>
          <a:bodyPr wrap="square" rtlCol="0">
            <a:spAutoFit/>
          </a:bodyPr>
          <a:lstStyle/>
          <a:p>
            <a:r>
              <a:rPr lang="en-US" sz="2400" b="1" dirty="0">
                <a:latin typeface="+mj-lt"/>
              </a:rPr>
              <a:t>y</a:t>
            </a:r>
          </a:p>
        </p:txBody>
      </p:sp>
      <p:sp>
        <p:nvSpPr>
          <p:cNvPr id="15" name="TextBox 14">
            <a:extLst>
              <a:ext uri="{FF2B5EF4-FFF2-40B4-BE49-F238E27FC236}">
                <a16:creationId xmlns:a16="http://schemas.microsoft.com/office/drawing/2014/main" id="{EF43CE23-0F97-465A-9BEB-4CF8F9C204C0}"/>
              </a:ext>
            </a:extLst>
          </p:cNvPr>
          <p:cNvSpPr txBox="1"/>
          <p:nvPr/>
        </p:nvSpPr>
        <p:spPr>
          <a:xfrm>
            <a:off x="5791200" y="5100935"/>
            <a:ext cx="304800" cy="461665"/>
          </a:xfrm>
          <a:prstGeom prst="rect">
            <a:avLst/>
          </a:prstGeom>
          <a:noFill/>
        </p:spPr>
        <p:txBody>
          <a:bodyPr wrap="square" rtlCol="0">
            <a:spAutoFit/>
          </a:bodyPr>
          <a:lstStyle/>
          <a:p>
            <a:r>
              <a:rPr lang="en-US" sz="2400" b="1" dirty="0">
                <a:latin typeface="+mj-lt"/>
              </a:rPr>
              <a:t>x</a:t>
            </a:r>
          </a:p>
        </p:txBody>
      </p:sp>
      <p:sp>
        <p:nvSpPr>
          <p:cNvPr id="16" name="TextBox 15">
            <a:extLst>
              <a:ext uri="{FF2B5EF4-FFF2-40B4-BE49-F238E27FC236}">
                <a16:creationId xmlns:a16="http://schemas.microsoft.com/office/drawing/2014/main" id="{A05FC8CB-CA84-4570-8E76-3DF80E66B43E}"/>
              </a:ext>
            </a:extLst>
          </p:cNvPr>
          <p:cNvSpPr txBox="1"/>
          <p:nvPr/>
        </p:nvSpPr>
        <p:spPr>
          <a:xfrm>
            <a:off x="304800" y="149705"/>
            <a:ext cx="7848600" cy="461665"/>
          </a:xfrm>
          <a:prstGeom prst="rect">
            <a:avLst/>
          </a:prstGeom>
          <a:noFill/>
        </p:spPr>
        <p:txBody>
          <a:bodyPr wrap="square" rtlCol="0">
            <a:spAutoFit/>
          </a:bodyPr>
          <a:lstStyle/>
          <a:p>
            <a:r>
              <a:rPr lang="en-US" sz="2400" dirty="0">
                <a:latin typeface="+mj-lt"/>
              </a:rPr>
              <a:t>Simple model of a sound amplifier --</a:t>
            </a:r>
          </a:p>
        </p:txBody>
      </p:sp>
    </p:spTree>
    <p:extLst>
      <p:ext uri="{BB962C8B-B14F-4D97-AF65-F5344CB8AC3E}">
        <p14:creationId xmlns:p14="http://schemas.microsoft.com/office/powerpoint/2010/main" val="14988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F4912D-BA60-415F-B00F-DE28EC3497C7}"/>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688F137A-54EC-4095-BD7E-5E083A04D90E}"/>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E168B218-89F0-4AA5-935D-6C2125933F65}"/>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BDBB00FB-24FD-4154-9530-EF2C63D697CE}"/>
              </a:ext>
            </a:extLst>
          </p:cNvPr>
          <p:cNvPicPr>
            <a:picLocks noChangeAspect="1"/>
          </p:cNvPicPr>
          <p:nvPr/>
        </p:nvPicPr>
        <p:blipFill>
          <a:blip r:embed="rId3"/>
          <a:stretch>
            <a:fillRect/>
          </a:stretch>
        </p:blipFill>
        <p:spPr>
          <a:xfrm>
            <a:off x="0" y="1066800"/>
            <a:ext cx="9144000" cy="3657600"/>
          </a:xfrm>
          <a:prstGeom prst="rect">
            <a:avLst/>
          </a:prstGeom>
        </p:spPr>
      </p:pic>
    </p:spTree>
    <p:extLst>
      <p:ext uri="{BB962C8B-B14F-4D97-AF65-F5344CB8AC3E}">
        <p14:creationId xmlns:p14="http://schemas.microsoft.com/office/powerpoint/2010/main" val="159477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757B36-4449-427A-943C-EDBF3561CD43}"/>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FCC65BEC-2B86-4E24-A020-18F49FC42EBB}"/>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BE2C336C-0A72-46ED-B505-BD2085A8FE63}"/>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46E74709-91BB-4C02-8CAB-D2D3BE8A09D5}"/>
              </a:ext>
            </a:extLst>
          </p:cNvPr>
          <p:cNvSpPr txBox="1"/>
          <p:nvPr/>
        </p:nvSpPr>
        <p:spPr>
          <a:xfrm>
            <a:off x="228600" y="304800"/>
            <a:ext cx="8458200" cy="5262979"/>
          </a:xfrm>
          <a:prstGeom prst="rect">
            <a:avLst/>
          </a:prstGeom>
          <a:noFill/>
        </p:spPr>
        <p:txBody>
          <a:bodyPr wrap="square" rtlCol="0">
            <a:spAutoFit/>
          </a:bodyPr>
          <a:lstStyle/>
          <a:p>
            <a:r>
              <a:rPr lang="en-US" sz="2400" dirty="0">
                <a:latin typeface="+mj-lt"/>
              </a:rPr>
              <a:t>Your questions –</a:t>
            </a:r>
          </a:p>
          <a:p>
            <a:r>
              <a:rPr lang="en-US" sz="2400" dirty="0">
                <a:latin typeface="+mj-lt"/>
              </a:rPr>
              <a:t>From Owen – </a:t>
            </a:r>
          </a:p>
          <a:p>
            <a:r>
              <a:rPr lang="en-US" sz="2400" dirty="0"/>
              <a:t>I have one question for class today. In a previous class, we saw a demonstration of a plate vibrating with sand on it. At different frequencies, the arrangement of the sand revealed the vibrational mode of the plate. These effects are present in many musical instruments, particularly stringed instruments which have their characteristic shape to take advantage of that effect. Must the vibrations of the solid container and the vibrations of the air within it (like in the slides) couple somehow?</a:t>
            </a:r>
          </a:p>
          <a:p>
            <a:br>
              <a:rPr lang="en-US" sz="2400" dirty="0"/>
            </a:br>
            <a:r>
              <a:rPr lang="en-US" sz="2400" dirty="0"/>
              <a:t>Comment – Great question;   we will try to have some demos about this a little later in the lecture.</a:t>
            </a:r>
            <a:endParaRPr lang="en-US" sz="2400" dirty="0">
              <a:latin typeface="+mj-lt"/>
            </a:endParaRPr>
          </a:p>
        </p:txBody>
      </p:sp>
    </p:spTree>
    <p:extLst>
      <p:ext uri="{BB962C8B-B14F-4D97-AF65-F5344CB8AC3E}">
        <p14:creationId xmlns:p14="http://schemas.microsoft.com/office/powerpoint/2010/main" val="3032569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A645E2-2539-4437-A1DF-349B12C9C96F}"/>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273758CF-3646-43A1-AEF2-D441BAFE7CF9}"/>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93D45E7A-8E0E-47BE-9227-E4EAB1CDDB6B}"/>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10A2B1A4-858D-47BA-BC6D-34A6070838DD}"/>
              </a:ext>
            </a:extLst>
          </p:cNvPr>
          <p:cNvSpPr txBox="1"/>
          <p:nvPr/>
        </p:nvSpPr>
        <p:spPr>
          <a:xfrm>
            <a:off x="609600" y="304800"/>
            <a:ext cx="7772400" cy="1569660"/>
          </a:xfrm>
          <a:prstGeom prst="rect">
            <a:avLst/>
          </a:prstGeom>
          <a:noFill/>
        </p:spPr>
        <p:txBody>
          <a:bodyPr wrap="square" rtlCol="0">
            <a:spAutoFit/>
          </a:bodyPr>
          <a:lstStyle/>
          <a:p>
            <a:r>
              <a:rPr lang="en-US" sz="2400" dirty="0">
                <a:latin typeface="+mj-lt"/>
              </a:rPr>
              <a:t>Review –</a:t>
            </a:r>
          </a:p>
          <a:p>
            <a:pPr lvl="1"/>
            <a:r>
              <a:rPr lang="en-US" sz="2400" dirty="0">
                <a:latin typeface="+mj-lt"/>
              </a:rPr>
              <a:t>Hydrodynamic equations for isentropic air + linearization about equilibrium </a:t>
            </a:r>
            <a:r>
              <a:rPr lang="en-US" sz="2400" dirty="0">
                <a:latin typeface="+mj-lt"/>
                <a:sym typeface="Wingdings" panose="05000000000000000000" pitchFamily="2" charset="2"/>
              </a:rPr>
              <a:t> wave equation for air   (sound waves)</a:t>
            </a:r>
            <a:endParaRPr lang="en-US" sz="2400" dirty="0">
              <a:latin typeface="+mj-lt"/>
            </a:endParaRPr>
          </a:p>
        </p:txBody>
      </p:sp>
      <p:sp>
        <p:nvSpPr>
          <p:cNvPr id="6" name="TextBox 5">
            <a:extLst>
              <a:ext uri="{FF2B5EF4-FFF2-40B4-BE49-F238E27FC236}">
                <a16:creationId xmlns:a16="http://schemas.microsoft.com/office/drawing/2014/main" id="{F7C41A54-C566-4207-A3B2-C36C27835848}"/>
              </a:ext>
            </a:extLst>
          </p:cNvPr>
          <p:cNvSpPr txBox="1"/>
          <p:nvPr/>
        </p:nvSpPr>
        <p:spPr>
          <a:xfrm>
            <a:off x="685800" y="2667000"/>
            <a:ext cx="7848600" cy="4154984"/>
          </a:xfrm>
          <a:prstGeom prst="rect">
            <a:avLst/>
          </a:prstGeom>
          <a:noFill/>
        </p:spPr>
        <p:txBody>
          <a:bodyPr wrap="square" rtlCol="0">
            <a:spAutoFit/>
          </a:bodyPr>
          <a:lstStyle/>
          <a:p>
            <a:r>
              <a:rPr lang="en-US" sz="2400" dirty="0">
                <a:latin typeface="+mj-lt"/>
              </a:rPr>
              <a:t>Which of the following things correctly describe the wave equation for sound in air and the wave equation for elastic media?</a:t>
            </a:r>
          </a:p>
          <a:p>
            <a:pPr marL="914400" lvl="1" indent="-457200">
              <a:buFont typeface="+mj-lt"/>
              <a:buAutoNum type="alphaLcPeriod"/>
            </a:pPr>
            <a:r>
              <a:rPr lang="en-US" sz="2400" dirty="0">
                <a:latin typeface="+mj-lt"/>
              </a:rPr>
              <a:t>The wave velocity is different for sound in air and waves in elastic media.</a:t>
            </a:r>
          </a:p>
          <a:p>
            <a:pPr marL="914400" lvl="1" indent="-457200">
              <a:buFont typeface="+mj-lt"/>
              <a:buAutoNum type="alphaLcPeriod"/>
            </a:pPr>
            <a:r>
              <a:rPr lang="en-US" sz="2400" dirty="0">
                <a:latin typeface="+mj-lt"/>
              </a:rPr>
              <a:t>The wave motion in elastic media can be either transverse or longitudinal.</a:t>
            </a:r>
          </a:p>
          <a:p>
            <a:pPr marL="914400" lvl="1" indent="-457200">
              <a:buFont typeface="+mj-lt"/>
              <a:buAutoNum type="alphaLcPeriod"/>
            </a:pPr>
            <a:r>
              <a:rPr lang="en-US" sz="2400" dirty="0">
                <a:latin typeface="+mj-lt"/>
              </a:rPr>
              <a:t>The wave motion for sound in air can be either transverse or longitudinal.</a:t>
            </a:r>
          </a:p>
          <a:p>
            <a:pPr marL="914400" lvl="1" indent="-457200">
              <a:buFont typeface="+mj-lt"/>
              <a:buAutoNum type="alphaLcPeriod"/>
            </a:pPr>
            <a:endParaRPr lang="en-US" sz="2400" dirty="0">
              <a:latin typeface="+mj-lt"/>
            </a:endParaRPr>
          </a:p>
          <a:p>
            <a:pPr marL="914400" lvl="1" indent="-457200">
              <a:buFont typeface="+mj-lt"/>
              <a:buAutoNum type="alphaLcPeriod"/>
            </a:pPr>
            <a:endParaRPr lang="en-US" sz="2400" dirty="0">
              <a:latin typeface="+mj-lt"/>
            </a:endParaRPr>
          </a:p>
        </p:txBody>
      </p:sp>
    </p:spTree>
    <p:extLst>
      <p:ext uri="{BB962C8B-B14F-4D97-AF65-F5344CB8AC3E}">
        <p14:creationId xmlns:p14="http://schemas.microsoft.com/office/powerpoint/2010/main" val="1485879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C420F-8C36-4044-80F5-0928D9E2C2B4}"/>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759721A7-CA0C-4B97-8E45-7239A74A3E0C}"/>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60E9FF99-0C74-4508-A603-1C1C225A16B0}"/>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F6C1DD63-C257-4B40-B37C-3B62F855D405}"/>
              </a:ext>
            </a:extLst>
          </p:cNvPr>
          <p:cNvGraphicFramePr>
            <a:graphicFrameLocks noChangeAspect="1"/>
          </p:cNvGraphicFramePr>
          <p:nvPr>
            <p:extLst>
              <p:ext uri="{D42A27DB-BD31-4B8C-83A1-F6EECF244321}">
                <p14:modId xmlns:p14="http://schemas.microsoft.com/office/powerpoint/2010/main" val="3939100823"/>
              </p:ext>
            </p:extLst>
          </p:nvPr>
        </p:nvGraphicFramePr>
        <p:xfrm>
          <a:off x="172243" y="381000"/>
          <a:ext cx="8799513" cy="2331685"/>
        </p:xfrm>
        <a:graphic>
          <a:graphicData uri="http://schemas.openxmlformats.org/presentationml/2006/ole">
            <mc:AlternateContent xmlns:mc="http://schemas.openxmlformats.org/markup-compatibility/2006">
              <mc:Choice xmlns:v="urn:schemas-microsoft-com:vml" Requires="v">
                <p:oleObj spid="_x0000_s361488" name="Equation" r:id="rId3" imgW="3822480" imgH="1054080" progId="Equation.DSMT4">
                  <p:embed/>
                </p:oleObj>
              </mc:Choice>
              <mc:Fallback>
                <p:oleObj name="Equation" r:id="rId3" imgW="3822480" imgH="1054080" progId="Equation.DSMT4">
                  <p:embed/>
                  <p:pic>
                    <p:nvPicPr>
                      <p:cNvPr id="5" name="Object 4"/>
                      <p:cNvPicPr>
                        <a:picLocks noChangeAspect="1" noChangeArrowheads="1"/>
                      </p:cNvPicPr>
                      <p:nvPr/>
                    </p:nvPicPr>
                    <p:blipFill>
                      <a:blip r:embed="rId4"/>
                      <a:srcRect/>
                      <a:stretch>
                        <a:fillRect/>
                      </a:stretch>
                    </p:blipFill>
                    <p:spPr bwMode="auto">
                      <a:xfrm>
                        <a:off x="172243" y="381000"/>
                        <a:ext cx="8799513" cy="2331685"/>
                      </a:xfrm>
                      <a:prstGeom prst="rect">
                        <a:avLst/>
                      </a:prstGeom>
                      <a:noFill/>
                      <a:ln>
                        <a:noFill/>
                      </a:ln>
                    </p:spPr>
                  </p:pic>
                </p:oleObj>
              </mc:Fallback>
            </mc:AlternateContent>
          </a:graphicData>
        </a:graphic>
      </p:graphicFrame>
      <p:graphicFrame>
        <p:nvGraphicFramePr>
          <p:cNvPr id="6" name="Object 5">
            <a:extLst>
              <a:ext uri="{FF2B5EF4-FFF2-40B4-BE49-F238E27FC236}">
                <a16:creationId xmlns:a16="http://schemas.microsoft.com/office/drawing/2014/main" id="{12879478-9E3A-48D4-92DC-265E879A75B3}"/>
              </a:ext>
            </a:extLst>
          </p:cNvPr>
          <p:cNvGraphicFramePr>
            <a:graphicFrameLocks noChangeAspect="1"/>
          </p:cNvGraphicFramePr>
          <p:nvPr>
            <p:extLst>
              <p:ext uri="{D42A27DB-BD31-4B8C-83A1-F6EECF244321}">
                <p14:modId xmlns:p14="http://schemas.microsoft.com/office/powerpoint/2010/main" val="3905210153"/>
              </p:ext>
            </p:extLst>
          </p:nvPr>
        </p:nvGraphicFramePr>
        <p:xfrm>
          <a:off x="1228725" y="2895600"/>
          <a:ext cx="6686550" cy="3182938"/>
        </p:xfrm>
        <a:graphic>
          <a:graphicData uri="http://schemas.openxmlformats.org/presentationml/2006/ole">
            <mc:AlternateContent xmlns:mc="http://schemas.openxmlformats.org/markup-compatibility/2006">
              <mc:Choice xmlns:v="urn:schemas-microsoft-com:vml" Requires="v">
                <p:oleObj spid="_x0000_s361489" name="Equation" r:id="rId5" imgW="2717640" imgH="1346040" progId="Equation.DSMT4">
                  <p:embed/>
                </p:oleObj>
              </mc:Choice>
              <mc:Fallback>
                <p:oleObj name="Equation" r:id="rId5" imgW="2717640" imgH="1346040" progId="Equation.DSMT4">
                  <p:embed/>
                  <p:pic>
                    <p:nvPicPr>
                      <p:cNvPr id="7" name="Object 6"/>
                      <p:cNvPicPr>
                        <a:picLocks noChangeAspect="1" noChangeArrowheads="1"/>
                      </p:cNvPicPr>
                      <p:nvPr/>
                    </p:nvPicPr>
                    <p:blipFill>
                      <a:blip r:embed="rId6"/>
                      <a:srcRect/>
                      <a:stretch>
                        <a:fillRect/>
                      </a:stretch>
                    </p:blipFill>
                    <p:spPr bwMode="auto">
                      <a:xfrm>
                        <a:off x="1228725" y="2895600"/>
                        <a:ext cx="6686550" cy="318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15769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6F8A52-9448-40A4-AABE-86E5CF4749A1}"/>
              </a:ext>
            </a:extLst>
          </p:cNvPr>
          <p:cNvSpPr>
            <a:spLocks noGrp="1"/>
          </p:cNvSpPr>
          <p:nvPr>
            <p:ph type="dt" sz="half" idx="10"/>
          </p:nvPr>
        </p:nvSpPr>
        <p:spPr/>
        <p:txBody>
          <a:bodyPr/>
          <a:lstStyle/>
          <a:p>
            <a:r>
              <a:rPr lang="en-US"/>
              <a:t>11/05/2021</a:t>
            </a:r>
            <a:endParaRPr lang="en-US" dirty="0"/>
          </a:p>
        </p:txBody>
      </p:sp>
      <p:sp>
        <p:nvSpPr>
          <p:cNvPr id="3" name="Footer Placeholder 2">
            <a:extLst>
              <a:ext uri="{FF2B5EF4-FFF2-40B4-BE49-F238E27FC236}">
                <a16:creationId xmlns:a16="http://schemas.microsoft.com/office/drawing/2014/main" id="{70BE2DD3-E4FB-433F-8EB6-7B80398F7333}"/>
              </a:ext>
            </a:extLst>
          </p:cNvPr>
          <p:cNvSpPr>
            <a:spLocks noGrp="1"/>
          </p:cNvSpPr>
          <p:nvPr>
            <p:ph type="ftr" sz="quarter" idx="11"/>
          </p:nvPr>
        </p:nvSpPr>
        <p:spPr/>
        <p:txBody>
          <a:bodyPr/>
          <a:lstStyle/>
          <a:p>
            <a:r>
              <a:rPr lang="en-US"/>
              <a:t>PHY 711  Fall 2021 -- Lecture 30</a:t>
            </a:r>
            <a:endParaRPr lang="en-US" dirty="0"/>
          </a:p>
        </p:txBody>
      </p:sp>
      <p:sp>
        <p:nvSpPr>
          <p:cNvPr id="4" name="Slide Number Placeholder 3">
            <a:extLst>
              <a:ext uri="{FF2B5EF4-FFF2-40B4-BE49-F238E27FC236}">
                <a16:creationId xmlns:a16="http://schemas.microsoft.com/office/drawing/2014/main" id="{CE2D7C7C-3D92-4CD3-B141-5E36D137544A}"/>
              </a:ext>
            </a:extLst>
          </p:cNvPr>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a:extLst>
              <a:ext uri="{FF2B5EF4-FFF2-40B4-BE49-F238E27FC236}">
                <a16:creationId xmlns:a16="http://schemas.microsoft.com/office/drawing/2014/main" id="{83E372B2-38E5-428D-B8F2-BB8B691305F7}"/>
              </a:ext>
            </a:extLst>
          </p:cNvPr>
          <p:cNvGraphicFramePr>
            <a:graphicFrameLocks noChangeAspect="1"/>
          </p:cNvGraphicFramePr>
          <p:nvPr>
            <p:extLst>
              <p:ext uri="{D42A27DB-BD31-4B8C-83A1-F6EECF244321}">
                <p14:modId xmlns:p14="http://schemas.microsoft.com/office/powerpoint/2010/main" val="2983604024"/>
              </p:ext>
            </p:extLst>
          </p:nvPr>
        </p:nvGraphicFramePr>
        <p:xfrm>
          <a:off x="234950" y="381000"/>
          <a:ext cx="8056563" cy="2047875"/>
        </p:xfrm>
        <a:graphic>
          <a:graphicData uri="http://schemas.openxmlformats.org/presentationml/2006/ole">
            <mc:AlternateContent xmlns:mc="http://schemas.openxmlformats.org/markup-compatibility/2006">
              <mc:Choice xmlns:v="urn:schemas-microsoft-com:vml" Requires="v">
                <p:oleObj spid="_x0000_s362517" name="Equation" r:id="rId3" imgW="4597200" imgH="1168200" progId="Equation.DSMT4">
                  <p:embed/>
                </p:oleObj>
              </mc:Choice>
              <mc:Fallback>
                <p:oleObj name="Equation" r:id="rId3" imgW="4597200" imgH="1168200" progId="Equation.DSMT4">
                  <p:embed/>
                  <p:pic>
                    <p:nvPicPr>
                      <p:cNvPr id="0" name=""/>
                      <p:cNvPicPr/>
                      <p:nvPr/>
                    </p:nvPicPr>
                    <p:blipFill>
                      <a:blip r:embed="rId4"/>
                      <a:stretch>
                        <a:fillRect/>
                      </a:stretch>
                    </p:blipFill>
                    <p:spPr>
                      <a:xfrm>
                        <a:off x="234950" y="381000"/>
                        <a:ext cx="8056563" cy="204787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F8910B13-9FBA-41EA-9AD4-435B510EC4C9}"/>
              </a:ext>
            </a:extLst>
          </p:cNvPr>
          <p:cNvGraphicFramePr>
            <a:graphicFrameLocks noChangeAspect="1"/>
          </p:cNvGraphicFramePr>
          <p:nvPr>
            <p:extLst>
              <p:ext uri="{D42A27DB-BD31-4B8C-83A1-F6EECF244321}">
                <p14:modId xmlns:p14="http://schemas.microsoft.com/office/powerpoint/2010/main" val="1261904802"/>
              </p:ext>
            </p:extLst>
          </p:nvPr>
        </p:nvGraphicFramePr>
        <p:xfrm>
          <a:off x="234950" y="2532856"/>
          <a:ext cx="8737600" cy="3719513"/>
        </p:xfrm>
        <a:graphic>
          <a:graphicData uri="http://schemas.openxmlformats.org/presentationml/2006/ole">
            <mc:AlternateContent xmlns:mc="http://schemas.openxmlformats.org/markup-compatibility/2006">
              <mc:Choice xmlns:v="urn:schemas-microsoft-com:vml" Requires="v">
                <p:oleObj spid="_x0000_s362518" name="Equation" r:id="rId5" imgW="4127400" imgH="1828800" progId="Equation.DSMT4">
                  <p:embed/>
                </p:oleObj>
              </mc:Choice>
              <mc:Fallback>
                <p:oleObj name="Equation" r:id="rId5" imgW="4127400" imgH="1828800" progId="Equation.DSMT4">
                  <p:embed/>
                  <p:pic>
                    <p:nvPicPr>
                      <p:cNvPr id="6" name="Object 5"/>
                      <p:cNvPicPr>
                        <a:picLocks noChangeAspect="1" noChangeArrowheads="1"/>
                      </p:cNvPicPr>
                      <p:nvPr/>
                    </p:nvPicPr>
                    <p:blipFill>
                      <a:blip r:embed="rId6"/>
                      <a:srcRect/>
                      <a:stretch>
                        <a:fillRect/>
                      </a:stretch>
                    </p:blipFill>
                    <p:spPr bwMode="auto">
                      <a:xfrm>
                        <a:off x="234950" y="2532856"/>
                        <a:ext cx="8737600" cy="37195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16166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42838139"/>
              </p:ext>
            </p:extLst>
          </p:nvPr>
        </p:nvGraphicFramePr>
        <p:xfrm>
          <a:off x="168275" y="177800"/>
          <a:ext cx="3467100" cy="3182938"/>
        </p:xfrm>
        <a:graphic>
          <a:graphicData uri="http://schemas.openxmlformats.org/presentationml/2006/ole">
            <mc:AlternateContent xmlns:mc="http://schemas.openxmlformats.org/markup-compatibility/2006">
              <mc:Choice xmlns:v="urn:schemas-microsoft-com:vml" Requires="v">
                <p:oleObj spid="_x0000_s354505" name="Equation" r:id="rId4" imgW="1409400" imgH="1346040" progId="Equation.DSMT4">
                  <p:embed/>
                </p:oleObj>
              </mc:Choice>
              <mc:Fallback>
                <p:oleObj name="Equation" r:id="rId4" imgW="1409400" imgH="1346040" progId="Equation.DSMT4">
                  <p:embed/>
                  <p:pic>
                    <p:nvPicPr>
                      <p:cNvPr id="0" name=""/>
                      <p:cNvPicPr>
                        <a:picLocks noChangeAspect="1" noChangeArrowheads="1"/>
                      </p:cNvPicPr>
                      <p:nvPr/>
                    </p:nvPicPr>
                    <p:blipFill>
                      <a:blip r:embed="rId5"/>
                      <a:srcRect/>
                      <a:stretch>
                        <a:fillRect/>
                      </a:stretch>
                    </p:blipFill>
                    <p:spPr bwMode="auto">
                      <a:xfrm>
                        <a:off x="168275" y="177800"/>
                        <a:ext cx="3467100" cy="318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32687417"/>
              </p:ext>
            </p:extLst>
          </p:nvPr>
        </p:nvGraphicFramePr>
        <p:xfrm>
          <a:off x="4419600" y="685800"/>
          <a:ext cx="3686175" cy="2524125"/>
        </p:xfrm>
        <a:graphic>
          <a:graphicData uri="http://schemas.openxmlformats.org/presentationml/2006/ole">
            <mc:AlternateContent xmlns:mc="http://schemas.openxmlformats.org/markup-compatibility/2006">
              <mc:Choice xmlns:v="urn:schemas-microsoft-com:vml" Requires="v">
                <p:oleObj spid="_x0000_s354506" name="Equation" r:id="rId6" imgW="1498320" imgH="1066680" progId="Equation.DSMT4">
                  <p:embed/>
                </p:oleObj>
              </mc:Choice>
              <mc:Fallback>
                <p:oleObj name="Equation" r:id="rId6" imgW="1498320" imgH="1066680" progId="Equation.DSMT4">
                  <p:embed/>
                  <p:pic>
                    <p:nvPicPr>
                      <p:cNvPr id="0" name=""/>
                      <p:cNvPicPr>
                        <a:picLocks noChangeAspect="1" noChangeArrowheads="1"/>
                      </p:cNvPicPr>
                      <p:nvPr/>
                    </p:nvPicPr>
                    <p:blipFill>
                      <a:blip r:embed="rId7"/>
                      <a:srcRect/>
                      <a:stretch>
                        <a:fillRect/>
                      </a:stretch>
                    </p:blipFill>
                    <p:spPr bwMode="auto">
                      <a:xfrm>
                        <a:off x="4419600" y="685800"/>
                        <a:ext cx="368617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2002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11/05/2021</a:t>
            </a:r>
            <a:endParaRPr lang="en-US" dirty="0"/>
          </a:p>
        </p:txBody>
      </p:sp>
      <p:sp>
        <p:nvSpPr>
          <p:cNvPr id="3" name="Footer Placeholder 2"/>
          <p:cNvSpPr>
            <a:spLocks noGrp="1"/>
          </p:cNvSpPr>
          <p:nvPr>
            <p:ph type="ftr" sz="quarter" idx="11"/>
          </p:nvPr>
        </p:nvSpPr>
        <p:spPr/>
        <p:txBody>
          <a:bodyPr/>
          <a:lstStyle/>
          <a:p>
            <a:r>
              <a:rPr lang="en-US"/>
              <a:t>PHY 711  Fall 2021 -- Lecture 30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72060255"/>
              </p:ext>
            </p:extLst>
          </p:nvPr>
        </p:nvGraphicFramePr>
        <p:xfrm>
          <a:off x="452718" y="408350"/>
          <a:ext cx="3910012" cy="1279525"/>
        </p:xfrm>
        <a:graphic>
          <a:graphicData uri="http://schemas.openxmlformats.org/presentationml/2006/ole">
            <mc:AlternateContent xmlns:mc="http://schemas.openxmlformats.org/markup-compatibility/2006">
              <mc:Choice xmlns:v="urn:schemas-microsoft-com:vml" Requires="v">
                <p:oleObj spid="_x0000_s331938" name="数式" r:id="rId4" imgW="1231560" imgH="419040" progId="Equation.3">
                  <p:embed/>
                </p:oleObj>
              </mc:Choice>
              <mc:Fallback>
                <p:oleObj name="数式" r:id="rId4" imgW="1231560" imgH="419040" progId="Equation.3">
                  <p:embed/>
                  <p:pic>
                    <p:nvPicPr>
                      <p:cNvPr id="0" name=""/>
                      <p:cNvPicPr>
                        <a:picLocks noChangeAspect="1" noChangeArrowheads="1"/>
                      </p:cNvPicPr>
                      <p:nvPr/>
                    </p:nvPicPr>
                    <p:blipFill>
                      <a:blip r:embed="rId5"/>
                      <a:srcRect/>
                      <a:stretch>
                        <a:fillRect/>
                      </a:stretch>
                    </p:blipFill>
                    <p:spPr bwMode="auto">
                      <a:xfrm>
                        <a:off x="452718" y="408350"/>
                        <a:ext cx="3910012"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106660"/>
            <a:ext cx="7620000" cy="461665"/>
          </a:xfrm>
          <a:prstGeom prst="rect">
            <a:avLst/>
          </a:prstGeom>
          <a:noFill/>
        </p:spPr>
        <p:txBody>
          <a:bodyPr wrap="square" rtlCol="0">
            <a:spAutoFit/>
          </a:bodyPr>
          <a:lstStyle/>
          <a:p>
            <a:r>
              <a:rPr lang="en-US" sz="2400" dirty="0">
                <a:latin typeface="+mj-lt"/>
              </a:rPr>
              <a:t>Solutions to wave equation:</a:t>
            </a:r>
          </a:p>
        </p:txBody>
      </p:sp>
      <p:graphicFrame>
        <p:nvGraphicFramePr>
          <p:cNvPr id="7" name="Object 6"/>
          <p:cNvGraphicFramePr>
            <a:graphicFrameLocks noChangeAspect="1"/>
          </p:cNvGraphicFramePr>
          <p:nvPr>
            <p:extLst>
              <p:ext uri="{D42A27DB-BD31-4B8C-83A1-F6EECF244321}">
                <p14:modId xmlns:p14="http://schemas.microsoft.com/office/powerpoint/2010/main" val="2242851505"/>
              </p:ext>
            </p:extLst>
          </p:nvPr>
        </p:nvGraphicFramePr>
        <p:xfrm>
          <a:off x="519953" y="1593205"/>
          <a:ext cx="9156700" cy="2903538"/>
        </p:xfrm>
        <a:graphic>
          <a:graphicData uri="http://schemas.openxmlformats.org/presentationml/2006/ole">
            <mc:AlternateContent xmlns:mc="http://schemas.openxmlformats.org/markup-compatibility/2006">
              <mc:Choice xmlns:v="urn:schemas-microsoft-com:vml" Requires="v">
                <p:oleObj spid="_x0000_s331939" name="Equation" r:id="rId6" imgW="3543120" imgH="1168200" progId="Equation.DSMT4">
                  <p:embed/>
                </p:oleObj>
              </mc:Choice>
              <mc:Fallback>
                <p:oleObj name="Equation" r:id="rId6" imgW="3543120" imgH="1168200" progId="Equation.DSMT4">
                  <p:embed/>
                  <p:pic>
                    <p:nvPicPr>
                      <p:cNvPr id="0" name=""/>
                      <p:cNvPicPr>
                        <a:picLocks noChangeAspect="1" noChangeArrowheads="1"/>
                      </p:cNvPicPr>
                      <p:nvPr/>
                    </p:nvPicPr>
                    <p:blipFill>
                      <a:blip r:embed="rId7"/>
                      <a:srcRect/>
                      <a:stretch>
                        <a:fillRect/>
                      </a:stretch>
                    </p:blipFill>
                    <p:spPr bwMode="auto">
                      <a:xfrm>
                        <a:off x="519953" y="1593205"/>
                        <a:ext cx="9156700" cy="2903538"/>
                      </a:xfrm>
                      <a:prstGeom prst="rect">
                        <a:avLst/>
                      </a:prstGeom>
                      <a:noFill/>
                      <a:ln>
                        <a:noFill/>
                      </a:ln>
                    </p:spPr>
                  </p:pic>
                </p:oleObj>
              </mc:Fallback>
            </mc:AlternateContent>
          </a:graphicData>
        </a:graphic>
      </p:graphicFrame>
      <p:graphicFrame>
        <p:nvGraphicFramePr>
          <p:cNvPr id="8" name="Object 7">
            <a:extLst>
              <a:ext uri="{FF2B5EF4-FFF2-40B4-BE49-F238E27FC236}">
                <a16:creationId xmlns:a16="http://schemas.microsoft.com/office/drawing/2014/main" id="{647766BC-D6C7-41C1-8CB6-D6B07079E1F2}"/>
              </a:ext>
            </a:extLst>
          </p:cNvPr>
          <p:cNvGraphicFramePr>
            <a:graphicFrameLocks noChangeAspect="1"/>
          </p:cNvGraphicFramePr>
          <p:nvPr>
            <p:extLst>
              <p:ext uri="{D42A27DB-BD31-4B8C-83A1-F6EECF244321}">
                <p14:modId xmlns:p14="http://schemas.microsoft.com/office/powerpoint/2010/main" val="3656018055"/>
              </p:ext>
            </p:extLst>
          </p:nvPr>
        </p:nvGraphicFramePr>
        <p:xfrm>
          <a:off x="546847" y="4287540"/>
          <a:ext cx="6019800" cy="2171075"/>
        </p:xfrm>
        <a:graphic>
          <a:graphicData uri="http://schemas.openxmlformats.org/presentationml/2006/ole">
            <mc:AlternateContent xmlns:mc="http://schemas.openxmlformats.org/markup-compatibility/2006">
              <mc:Choice xmlns:v="urn:schemas-microsoft-com:vml" Requires="v">
                <p:oleObj spid="_x0000_s331940" name="Equation" r:id="rId8" imgW="2323800" imgH="838080" progId="Equation.DSMT4">
                  <p:embed/>
                </p:oleObj>
              </mc:Choice>
              <mc:Fallback>
                <p:oleObj name="Equation" r:id="rId8" imgW="2323800" imgH="838080" progId="Equation.DSMT4">
                  <p:embed/>
                  <p:pic>
                    <p:nvPicPr>
                      <p:cNvPr id="0" name=""/>
                      <p:cNvPicPr/>
                      <p:nvPr/>
                    </p:nvPicPr>
                    <p:blipFill>
                      <a:blip r:embed="rId9"/>
                      <a:stretch>
                        <a:fillRect/>
                      </a:stretch>
                    </p:blipFill>
                    <p:spPr>
                      <a:xfrm>
                        <a:off x="546847" y="4287540"/>
                        <a:ext cx="6019800" cy="2171075"/>
                      </a:xfrm>
                      <a:prstGeom prst="rect">
                        <a:avLst/>
                      </a:prstGeom>
                    </p:spPr>
                  </p:pic>
                </p:oleObj>
              </mc:Fallback>
            </mc:AlternateContent>
          </a:graphicData>
        </a:graphic>
      </p:graphicFrame>
    </p:spTree>
    <p:extLst>
      <p:ext uri="{BB962C8B-B14F-4D97-AF65-F5344CB8AC3E}">
        <p14:creationId xmlns:p14="http://schemas.microsoft.com/office/powerpoint/2010/main" val="3434742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19269</TotalTime>
  <Words>1061</Words>
  <Application>Microsoft Office PowerPoint</Application>
  <PresentationFormat>On-screen Show (4:3)</PresentationFormat>
  <Paragraphs>165</Paragraphs>
  <Slides>24</Slides>
  <Notes>16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9" baseType="lpstr">
      <vt:lpstr>Arial</vt:lpstr>
      <vt:lpstr>Calibri</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911</cp:revision>
  <cp:lastPrinted>2018-11-05T03:48:13Z</cp:lastPrinted>
  <dcterms:created xsi:type="dcterms:W3CDTF">2012-01-10T18:32:24Z</dcterms:created>
  <dcterms:modified xsi:type="dcterms:W3CDTF">2021-11-05T14:59:50Z</dcterms:modified>
</cp:coreProperties>
</file>