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6" r:id="rId2"/>
    <p:sldId id="354" r:id="rId3"/>
    <p:sldId id="463" r:id="rId4"/>
    <p:sldId id="460" r:id="rId5"/>
    <p:sldId id="429" r:id="rId6"/>
    <p:sldId id="430" r:id="rId7"/>
    <p:sldId id="461" r:id="rId8"/>
    <p:sldId id="431" r:id="rId9"/>
    <p:sldId id="432" r:id="rId10"/>
    <p:sldId id="433" r:id="rId11"/>
    <p:sldId id="434" r:id="rId12"/>
    <p:sldId id="435" r:id="rId13"/>
    <p:sldId id="436" r:id="rId14"/>
    <p:sldId id="437" r:id="rId15"/>
    <p:sldId id="438" r:id="rId16"/>
    <p:sldId id="439" r:id="rId17"/>
    <p:sldId id="464" r:id="rId18"/>
    <p:sldId id="442" r:id="rId19"/>
    <p:sldId id="440" r:id="rId20"/>
    <p:sldId id="441" r:id="rId21"/>
    <p:sldId id="468" r:id="rId22"/>
    <p:sldId id="443" r:id="rId23"/>
    <p:sldId id="444" r:id="rId24"/>
    <p:sldId id="465" r:id="rId25"/>
    <p:sldId id="445" r:id="rId26"/>
    <p:sldId id="466" r:id="rId27"/>
    <p:sldId id="446" r:id="rId28"/>
    <p:sldId id="447" r:id="rId29"/>
    <p:sldId id="410" r:id="rId30"/>
    <p:sldId id="448" r:id="rId31"/>
    <p:sldId id="467" r:id="rId32"/>
    <p:sldId id="449" r:id="rId33"/>
    <p:sldId id="450" r:id="rId34"/>
    <p:sldId id="451" r:id="rId35"/>
    <p:sldId id="452"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8259" autoAdjust="0"/>
  </p:normalViewPr>
  <p:slideViewPr>
    <p:cSldViewPr>
      <p:cViewPr varScale="1">
        <p:scale>
          <a:sx n="72" d="100"/>
          <a:sy n="72" d="100"/>
        </p:scale>
        <p:origin x="466" y="58"/>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4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11/8/2021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linear sound wave equations and also consider non-linear effects.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equation for Fourier amplitudes.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10548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for isotropic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24114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Isotropic solutions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99415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property of the Laplace operator.</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65850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inverse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09923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and final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3651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convenient/important to use the Green’s function consistent with the boundary values of the particular system of interest.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95021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84837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simplified model of a sound amplifier where the red cylinder moves up and down in the z direction at a particular frequency omega.</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03665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motivate the use of Green’s functions,    we consider the famous Green’s theorem.    Note that these details/derivations will also be discussed when we consider mathematically similar situations for electrodynamic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51189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66086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simplified model of a sound amplifier where the red cylinder moves up and down in the z direction at a particular frequency omega.</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52447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need to use a modified Green’s function to satisfy the boundary condition at z=0.</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936765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569679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16177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to more convenient coordinates.       Preparing to evaluate the expression far from the moving piston.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957492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54772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continued.    In this approximation, the integral can be evaluated in terms of Bessel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997102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the power of the sound wave in this asymptotic regime.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514892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the power as a function of the polar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00353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13726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a plane wave of sound, scattering off of a cylindrical object.     Can you think of a physical situation for this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990475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682659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scattering wave using cylindrical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899666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expect a cylindrical wave that can be represented in terms of Bessel and Neumann functions, or more conveniently in terms of Hankel functions H.          Satisfying the boundary values on the surface of the scattering cylinder,   we find the coefficients of the expression.</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826430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asymptotic form of the Hankel functions we can analyze the results further.</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699290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appropriate scattering cross section, we can analyze the results further.     For ka&lt;&lt;1  (long wavelengths, low frequencies) we find that most of the sound is scattered backwards from the </a:t>
            </a:r>
            <a:r>
              <a:rPr lang="en-US"/>
              <a:t>propagation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91481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92378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wave equation and plane wave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6208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of wave equation with a source.         The Green’s function is a very powerful tool for solving these problems.   We will use similar techniques in solving the wave equation for electromagnetic waves.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0958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48559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that we will derive.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1900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of derivation using Fourier transform in the time domain.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73411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11/4/2020</a:t>
            </a:r>
            <a:endParaRPr lang="en-US" dirty="0"/>
          </a:p>
        </p:txBody>
      </p:sp>
      <p:sp>
        <p:nvSpPr>
          <p:cNvPr id="5" name="Footer Placeholder 4"/>
          <p:cNvSpPr>
            <a:spLocks noGrp="1"/>
          </p:cNvSpPr>
          <p:nvPr>
            <p:ph type="ftr" sz="quarter" idx="11"/>
          </p:nvPr>
        </p:nvSpPr>
        <p:spPr/>
        <p:txBody>
          <a:bodyPr/>
          <a:lstStyle/>
          <a:p>
            <a:r>
              <a:rPr lang="en-US"/>
              <a:t>PHY 711  Fall 2020 --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11/4/2020</a:t>
            </a:r>
            <a:endParaRPr lang="en-US" dirty="0"/>
          </a:p>
        </p:txBody>
      </p:sp>
      <p:sp>
        <p:nvSpPr>
          <p:cNvPr id="6" name="Footer Placeholder 5"/>
          <p:cNvSpPr>
            <a:spLocks noGrp="1"/>
          </p:cNvSpPr>
          <p:nvPr>
            <p:ph type="ftr" sz="quarter" idx="11"/>
          </p:nvPr>
        </p:nvSpPr>
        <p:spPr/>
        <p:txBody>
          <a:bodyPr/>
          <a:lstStyle/>
          <a:p>
            <a:r>
              <a:rPr lang="en-US"/>
              <a:t>PHY 711  Fall 2020 --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11/4/2020</a:t>
            </a:r>
            <a:endParaRPr lang="en-US" dirty="0"/>
          </a:p>
        </p:txBody>
      </p:sp>
      <p:sp>
        <p:nvSpPr>
          <p:cNvPr id="8" name="Footer Placeholder 7"/>
          <p:cNvSpPr>
            <a:spLocks noGrp="1"/>
          </p:cNvSpPr>
          <p:nvPr>
            <p:ph type="ftr" sz="quarter" idx="11"/>
          </p:nvPr>
        </p:nvSpPr>
        <p:spPr/>
        <p:txBody>
          <a:bodyPr/>
          <a:lstStyle/>
          <a:p>
            <a:r>
              <a:rPr lang="en-US"/>
              <a:t>PHY 711  Fall 2020 --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11/4/2020</a:t>
            </a:r>
            <a:endParaRPr lang="en-US" dirty="0"/>
          </a:p>
        </p:txBody>
      </p:sp>
      <p:sp>
        <p:nvSpPr>
          <p:cNvPr id="4" name="Footer Placeholder 3"/>
          <p:cNvSpPr>
            <a:spLocks noGrp="1"/>
          </p:cNvSpPr>
          <p:nvPr>
            <p:ph type="ftr" sz="quarter" idx="11"/>
          </p:nvPr>
        </p:nvSpPr>
        <p:spPr/>
        <p:txBody>
          <a:bodyPr/>
          <a:lstStyle/>
          <a:p>
            <a:r>
              <a:rPr lang="en-US"/>
              <a:t>PHY 711  Fall 2020 --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11/4/2020</a:t>
            </a:r>
            <a:endParaRPr lang="en-US" dirty="0"/>
          </a:p>
        </p:txBody>
      </p:sp>
      <p:sp>
        <p:nvSpPr>
          <p:cNvPr id="6" name="Footer Placeholder 5"/>
          <p:cNvSpPr>
            <a:spLocks noGrp="1"/>
          </p:cNvSpPr>
          <p:nvPr>
            <p:ph type="ftr" sz="quarter" idx="11"/>
          </p:nvPr>
        </p:nvSpPr>
        <p:spPr/>
        <p:txBody>
          <a:bodyPr/>
          <a:lstStyle/>
          <a:p>
            <a:r>
              <a:rPr lang="en-US"/>
              <a:t>PHY 711  Fall 2020 --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11/4/2020</a:t>
            </a:r>
            <a:endParaRPr lang="en-US" dirty="0"/>
          </a:p>
        </p:txBody>
      </p:sp>
      <p:sp>
        <p:nvSpPr>
          <p:cNvPr id="6" name="Footer Placeholder 5"/>
          <p:cNvSpPr>
            <a:spLocks noGrp="1"/>
          </p:cNvSpPr>
          <p:nvPr>
            <p:ph type="ftr" sz="quarter" idx="11"/>
          </p:nvPr>
        </p:nvSpPr>
        <p:spPr/>
        <p:txBody>
          <a:bodyPr/>
          <a:lstStyle/>
          <a:p>
            <a:r>
              <a:rPr lang="en-US"/>
              <a:t>PHY 711  Fall 2020 --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11/4/2020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7.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8.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9.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28.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9.bin"/><Relationship Id="rId5" Type="http://schemas.openxmlformats.org/officeDocument/2006/relationships/image" Target="../media/image23.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2.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30.wmf"/><Relationship Id="rId4" Type="http://schemas.openxmlformats.org/officeDocument/2006/relationships/oleObject" Target="../embeddings/oleObject30.bin"/><Relationship Id="rId9"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33.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6.bin"/><Relationship Id="rId5" Type="http://schemas.openxmlformats.org/officeDocument/2006/relationships/image" Target="../media/image35.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5.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38.bin"/><Relationship Id="rId5" Type="http://schemas.openxmlformats.org/officeDocument/2006/relationships/image" Target="../media/image37.wmf"/><Relationship Id="rId4" Type="http://schemas.openxmlformats.org/officeDocument/2006/relationships/oleObject" Target="../embeddings/oleObject37.bin"/><Relationship Id="rId9" Type="http://schemas.openxmlformats.org/officeDocument/2006/relationships/image" Target="../media/image3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6.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1.bin"/><Relationship Id="rId5" Type="http://schemas.openxmlformats.org/officeDocument/2006/relationships/image" Target="../media/image40.wmf"/><Relationship Id="rId10" Type="http://schemas.openxmlformats.org/officeDocument/2006/relationships/image" Target="../media/image41.png"/><Relationship Id="rId4" Type="http://schemas.openxmlformats.org/officeDocument/2006/relationships/oleObject" Target="../embeddings/oleObject40.bin"/><Relationship Id="rId9"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4.bin"/><Relationship Id="rId5" Type="http://schemas.openxmlformats.org/officeDocument/2006/relationships/image" Target="../media/image42.wmf"/><Relationship Id="rId4"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44.w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45.wmf"/><Relationship Id="rId5" Type="http://schemas.openxmlformats.org/officeDocument/2006/relationships/oleObject" Target="../embeddings/oleObject46.bin"/><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8.bin"/><Relationship Id="rId5" Type="http://schemas.openxmlformats.org/officeDocument/2006/relationships/image" Target="../media/image50.wmf"/><Relationship Id="rId4"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33.xml"/><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52.wmf"/><Relationship Id="rId5" Type="http://schemas.openxmlformats.org/officeDocument/2006/relationships/oleObject" Target="../embeddings/oleObject49.bin"/><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34.xml"/><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54.wmf"/><Relationship Id="rId5" Type="http://schemas.openxmlformats.org/officeDocument/2006/relationships/oleObject" Target="../embeddings/oleObject51.bin"/><Relationship Id="rId10" Type="http://schemas.openxmlformats.org/officeDocument/2006/relationships/image" Target="../media/image56.wmf"/><Relationship Id="rId4" Type="http://schemas.openxmlformats.org/officeDocument/2006/relationships/image" Target="../media/image47.png"/><Relationship Id="rId9" Type="http://schemas.openxmlformats.org/officeDocument/2006/relationships/oleObject" Target="../embeddings/oleObject53.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35.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57.wmf"/><Relationship Id="rId11" Type="http://schemas.openxmlformats.org/officeDocument/2006/relationships/image" Target="../media/image59.wmf"/><Relationship Id="rId5" Type="http://schemas.openxmlformats.org/officeDocument/2006/relationships/oleObject" Target="../embeddings/oleObject54.bin"/><Relationship Id="rId10" Type="http://schemas.openxmlformats.org/officeDocument/2006/relationships/oleObject" Target="../embeddings/oleObject56.bin"/><Relationship Id="rId4" Type="http://schemas.openxmlformats.org/officeDocument/2006/relationships/image" Target="../media/image60.png"/><Relationship Id="rId9" Type="http://schemas.openxmlformats.org/officeDocument/2006/relationships/image" Target="../media/image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9308" y="612844"/>
            <a:ext cx="9114692" cy="563555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31: Chap. 9 of F&amp;W</a:t>
            </a:r>
            <a:endParaRPr lang="en-US" sz="3200" b="1" dirty="0">
              <a:solidFill>
                <a:schemeClr val="folHlink"/>
              </a:solidFill>
            </a:endParaRPr>
          </a:p>
          <a:p>
            <a:pPr marL="457200" lvl="2" algn="ctr">
              <a:spcBef>
                <a:spcPct val="50000"/>
              </a:spcBef>
            </a:pPr>
            <a:r>
              <a:rPr lang="en-US" sz="3200" b="1" dirty="0">
                <a:solidFill>
                  <a:schemeClr val="folHlink"/>
                </a:solidFill>
              </a:rPr>
              <a:t>Wave equation for sound</a:t>
            </a:r>
          </a:p>
          <a:p>
            <a:pPr marL="1428750" lvl="3" indent="-514350">
              <a:spcBef>
                <a:spcPct val="50000"/>
              </a:spcBef>
              <a:buFont typeface="+mj-lt"/>
              <a:buAutoNum type="arabicPeriod"/>
            </a:pPr>
            <a:r>
              <a:rPr lang="en-US" sz="3200" b="1" dirty="0">
                <a:solidFill>
                  <a:schemeClr val="folHlink"/>
                </a:solidFill>
                <a:sym typeface="Wingdings" pitchFamily="2" charset="2"/>
              </a:rPr>
              <a:t>Linear approximation: sound generation</a:t>
            </a:r>
          </a:p>
          <a:p>
            <a:pPr marL="1428750" lvl="3" indent="-514350">
              <a:spcBef>
                <a:spcPct val="50000"/>
              </a:spcBef>
              <a:buFont typeface="+mj-lt"/>
              <a:buAutoNum type="arabicPeriod"/>
            </a:pPr>
            <a:r>
              <a:rPr lang="en-US" sz="3200" b="1" dirty="0">
                <a:solidFill>
                  <a:schemeClr val="folHlink"/>
                </a:solidFill>
                <a:sym typeface="Wingdings" pitchFamily="2" charset="2"/>
              </a:rPr>
              <a:t>Linear approximation:  sound scattering</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634932061"/>
              </p:ext>
            </p:extLst>
          </p:nvPr>
        </p:nvGraphicFramePr>
        <p:xfrm>
          <a:off x="534987" y="1277937"/>
          <a:ext cx="8228013" cy="4437063"/>
        </p:xfrm>
        <a:graphic>
          <a:graphicData uri="http://schemas.openxmlformats.org/presentationml/2006/ole">
            <mc:AlternateContent xmlns:mc="http://schemas.openxmlformats.org/markup-compatibility/2006">
              <mc:Choice xmlns:v="urn:schemas-microsoft-com:vml" Requires="v">
                <p:oleObj spid="_x0000_s335964" name="数式" r:id="rId4" imgW="3022560" imgH="1650960" progId="Equation.3">
                  <p:embed/>
                </p:oleObj>
              </mc:Choice>
              <mc:Fallback>
                <p:oleObj name="数式" r:id="rId4" imgW="3022560" imgH="1650960" progId="Equation.3">
                  <p:embed/>
                  <p:pic>
                    <p:nvPicPr>
                      <p:cNvPr id="0" name=""/>
                      <p:cNvPicPr>
                        <a:picLocks noChangeAspect="1" noChangeArrowheads="1"/>
                      </p:cNvPicPr>
                      <p:nvPr/>
                    </p:nvPicPr>
                    <p:blipFill>
                      <a:blip r:embed="rId5"/>
                      <a:srcRect/>
                      <a:stretch>
                        <a:fillRect/>
                      </a:stretch>
                    </p:blipFill>
                    <p:spPr bwMode="auto">
                      <a:xfrm>
                        <a:off x="534987" y="1277937"/>
                        <a:ext cx="8228013"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050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30206186"/>
              </p:ext>
            </p:extLst>
          </p:nvPr>
        </p:nvGraphicFramePr>
        <p:xfrm>
          <a:off x="179388" y="1274763"/>
          <a:ext cx="8850312" cy="4437062"/>
        </p:xfrm>
        <a:graphic>
          <a:graphicData uri="http://schemas.openxmlformats.org/presentationml/2006/ole">
            <mc:AlternateContent xmlns:mc="http://schemas.openxmlformats.org/markup-compatibility/2006">
              <mc:Choice xmlns:v="urn:schemas-microsoft-com:vml" Requires="v">
                <p:oleObj spid="_x0000_s336988" name="数式" r:id="rId4" imgW="3251160" imgH="1650960" progId="Equation.3">
                  <p:embed/>
                </p:oleObj>
              </mc:Choice>
              <mc:Fallback>
                <p:oleObj name="数式" r:id="rId4" imgW="3251160" imgH="1650960" progId="Equation.3">
                  <p:embed/>
                  <p:pic>
                    <p:nvPicPr>
                      <p:cNvPr id="0" name=""/>
                      <p:cNvPicPr>
                        <a:picLocks noChangeAspect="1" noChangeArrowheads="1"/>
                      </p:cNvPicPr>
                      <p:nvPr/>
                    </p:nvPicPr>
                    <p:blipFill>
                      <a:blip r:embed="rId5"/>
                      <a:srcRect/>
                      <a:stretch>
                        <a:fillRect/>
                      </a:stretch>
                    </p:blipFill>
                    <p:spPr bwMode="auto">
                      <a:xfrm>
                        <a:off x="179388" y="1274763"/>
                        <a:ext cx="8850312"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235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618160840"/>
              </p:ext>
            </p:extLst>
          </p:nvPr>
        </p:nvGraphicFramePr>
        <p:xfrm>
          <a:off x="192088" y="1538287"/>
          <a:ext cx="8848725" cy="4710113"/>
        </p:xfrm>
        <a:graphic>
          <a:graphicData uri="http://schemas.openxmlformats.org/presentationml/2006/ole">
            <mc:AlternateContent xmlns:mc="http://schemas.openxmlformats.org/markup-compatibility/2006">
              <mc:Choice xmlns:v="urn:schemas-microsoft-com:vml" Requires="v">
                <p:oleObj spid="_x0000_s338012" name="数式" r:id="rId4" imgW="3251160" imgH="1752480" progId="Equation.3">
                  <p:embed/>
                </p:oleObj>
              </mc:Choice>
              <mc:Fallback>
                <p:oleObj name="数式" r:id="rId4" imgW="3251160" imgH="1752480" progId="Equation.3">
                  <p:embed/>
                  <p:pic>
                    <p:nvPicPr>
                      <p:cNvPr id="0" name=""/>
                      <p:cNvPicPr>
                        <a:picLocks noChangeAspect="1" noChangeArrowheads="1"/>
                      </p:cNvPicPr>
                      <p:nvPr/>
                    </p:nvPicPr>
                    <p:blipFill>
                      <a:blip r:embed="rId5"/>
                      <a:srcRect/>
                      <a:stretch>
                        <a:fillRect/>
                      </a:stretch>
                    </p:blipFill>
                    <p:spPr bwMode="auto">
                      <a:xfrm>
                        <a:off x="192088" y="1538287"/>
                        <a:ext cx="884872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091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500062" y="302567"/>
            <a:ext cx="8491538" cy="830997"/>
          </a:xfrm>
          <a:prstGeom prst="rect">
            <a:avLst/>
          </a:prstGeom>
          <a:noFill/>
        </p:spPr>
        <p:txBody>
          <a:bodyPr wrap="square" rtlCol="0">
            <a:spAutoFit/>
          </a:bodyPr>
          <a:lstStyle/>
          <a:p>
            <a:r>
              <a:rPr lang="en-US" sz="2400" dirty="0">
                <a:latin typeface="+mj-lt"/>
              </a:rPr>
              <a:t>Derivation of Green’s function for wave equation – continued</a:t>
            </a:r>
          </a:p>
          <a:p>
            <a:r>
              <a:rPr lang="en-US" sz="2400" dirty="0">
                <a:latin typeface="+mj-lt"/>
              </a:rPr>
              <a:t>    need to find </a:t>
            </a:r>
            <a:r>
              <a:rPr lang="en-US" sz="2400" i="1" dirty="0">
                <a:latin typeface="+mj-lt"/>
              </a:rPr>
              <a:t>A</a:t>
            </a:r>
            <a:r>
              <a:rPr lang="en-US" sz="2400" dirty="0">
                <a:latin typeface="+mj-lt"/>
              </a:rPr>
              <a:t> and </a:t>
            </a:r>
            <a:r>
              <a:rPr lang="en-US" sz="2400" i="1" dirty="0">
                <a:latin typeface="+mj-lt"/>
              </a:rPr>
              <a:t>B</a:t>
            </a:r>
            <a:r>
              <a:rPr lang="en-US" sz="2400" dirty="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991609918"/>
              </p:ext>
            </p:extLst>
          </p:nvPr>
        </p:nvGraphicFramePr>
        <p:xfrm>
          <a:off x="519113" y="1133475"/>
          <a:ext cx="6188075" cy="2320925"/>
        </p:xfrm>
        <a:graphic>
          <a:graphicData uri="http://schemas.openxmlformats.org/presentationml/2006/ole">
            <mc:AlternateContent xmlns:mc="http://schemas.openxmlformats.org/markup-compatibility/2006">
              <mc:Choice xmlns:v="urn:schemas-microsoft-com:vml" Requires="v">
                <p:oleObj spid="_x0000_s339126" name="数式" r:id="rId4" imgW="2273040" imgH="863280" progId="Equation.3">
                  <p:embed/>
                </p:oleObj>
              </mc:Choice>
              <mc:Fallback>
                <p:oleObj name="数式" r:id="rId4" imgW="2273040" imgH="863280" progId="Equation.3">
                  <p:embed/>
                  <p:pic>
                    <p:nvPicPr>
                      <p:cNvPr id="0" name=""/>
                      <p:cNvPicPr>
                        <a:picLocks noChangeAspect="1" noChangeArrowheads="1"/>
                      </p:cNvPicPr>
                      <p:nvPr/>
                    </p:nvPicPr>
                    <p:blipFill>
                      <a:blip r:embed="rId5"/>
                      <a:srcRect/>
                      <a:stretch>
                        <a:fillRect/>
                      </a:stretch>
                    </p:blipFill>
                    <p:spPr bwMode="auto">
                      <a:xfrm>
                        <a:off x="519113" y="1133475"/>
                        <a:ext cx="61880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7405576"/>
              </p:ext>
            </p:extLst>
          </p:nvPr>
        </p:nvGraphicFramePr>
        <p:xfrm>
          <a:off x="1828800" y="4267200"/>
          <a:ext cx="2800350" cy="1125538"/>
        </p:xfrm>
        <a:graphic>
          <a:graphicData uri="http://schemas.openxmlformats.org/presentationml/2006/ole">
            <mc:AlternateContent xmlns:mc="http://schemas.openxmlformats.org/markup-compatibility/2006">
              <mc:Choice xmlns:v="urn:schemas-microsoft-com:vml" Requires="v">
                <p:oleObj spid="_x0000_s339127" name="数式" r:id="rId6" imgW="1028520" imgH="419040" progId="Equation.3">
                  <p:embed/>
                </p:oleObj>
              </mc:Choice>
              <mc:Fallback>
                <p:oleObj name="数式" r:id="rId6" imgW="1028520" imgH="419040" progId="Equation.3">
                  <p:embed/>
                  <p:pic>
                    <p:nvPicPr>
                      <p:cNvPr id="0" name=""/>
                      <p:cNvPicPr>
                        <a:picLocks noChangeAspect="1" noChangeArrowheads="1"/>
                      </p:cNvPicPr>
                      <p:nvPr/>
                    </p:nvPicPr>
                    <p:blipFill>
                      <a:blip r:embed="rId7"/>
                      <a:srcRect/>
                      <a:stretch>
                        <a:fillRect/>
                      </a:stretch>
                    </p:blipFill>
                    <p:spPr bwMode="auto">
                      <a:xfrm>
                        <a:off x="1828800" y="4267200"/>
                        <a:ext cx="2800350" cy="11255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71923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611773175"/>
              </p:ext>
            </p:extLst>
          </p:nvPr>
        </p:nvGraphicFramePr>
        <p:xfrm>
          <a:off x="347870" y="914400"/>
          <a:ext cx="8338930" cy="4568825"/>
        </p:xfrm>
        <a:graphic>
          <a:graphicData uri="http://schemas.openxmlformats.org/presentationml/2006/ole">
            <mc:AlternateContent xmlns:mc="http://schemas.openxmlformats.org/markup-compatibility/2006">
              <mc:Choice xmlns:v="urn:schemas-microsoft-com:vml" Requires="v">
                <p:oleObj spid="_x0000_s340060" name="数式" r:id="rId4" imgW="2654280" imgH="1473120" progId="Equation.3">
                  <p:embed/>
                </p:oleObj>
              </mc:Choice>
              <mc:Fallback>
                <p:oleObj name="数式" r:id="rId4" imgW="2654280" imgH="1473120" progId="Equation.3">
                  <p:embed/>
                  <p:pic>
                    <p:nvPicPr>
                      <p:cNvPr id="0" name=""/>
                      <p:cNvPicPr>
                        <a:picLocks noChangeAspect="1" noChangeArrowheads="1"/>
                      </p:cNvPicPr>
                      <p:nvPr/>
                    </p:nvPicPr>
                    <p:blipFill>
                      <a:blip r:embed="rId5"/>
                      <a:srcRect/>
                      <a:stretch>
                        <a:fillRect/>
                      </a:stretch>
                    </p:blipFill>
                    <p:spPr bwMode="auto">
                      <a:xfrm>
                        <a:off x="347870" y="914400"/>
                        <a:ext cx="8338930" cy="4568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116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921603361"/>
              </p:ext>
            </p:extLst>
          </p:nvPr>
        </p:nvGraphicFramePr>
        <p:xfrm>
          <a:off x="192088" y="922338"/>
          <a:ext cx="8777287" cy="5359400"/>
        </p:xfrm>
        <a:graphic>
          <a:graphicData uri="http://schemas.openxmlformats.org/presentationml/2006/ole">
            <mc:AlternateContent xmlns:mc="http://schemas.openxmlformats.org/markup-compatibility/2006">
              <mc:Choice xmlns:v="urn:schemas-microsoft-com:vml" Requires="v">
                <p:oleObj spid="_x0000_s341084" name="数式" r:id="rId4" imgW="2793960" imgH="1726920" progId="Equation.3">
                  <p:embed/>
                </p:oleObj>
              </mc:Choice>
              <mc:Fallback>
                <p:oleObj name="数式" r:id="rId4" imgW="2793960" imgH="1726920" progId="Equation.3">
                  <p:embed/>
                  <p:pic>
                    <p:nvPicPr>
                      <p:cNvPr id="0" name=""/>
                      <p:cNvPicPr>
                        <a:picLocks noChangeAspect="1" noChangeArrowheads="1"/>
                      </p:cNvPicPr>
                      <p:nvPr/>
                    </p:nvPicPr>
                    <p:blipFill>
                      <a:blip r:embed="rId5"/>
                      <a:srcRect/>
                      <a:stretch>
                        <a:fillRect/>
                      </a:stretch>
                    </p:blipFill>
                    <p:spPr bwMode="auto">
                      <a:xfrm>
                        <a:off x="192088" y="922338"/>
                        <a:ext cx="8777287" cy="5359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2623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7467600" cy="1200329"/>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In order to solve an </a:t>
            </a:r>
            <a:r>
              <a:rPr lang="en-US" sz="2400" dirty="0" err="1">
                <a:latin typeface="+mj-lt"/>
              </a:rPr>
              <a:t>inhomogenous</a:t>
            </a:r>
            <a:r>
              <a:rPr lang="en-US" sz="2400" dirty="0">
                <a:latin typeface="+mj-lt"/>
              </a:rPr>
              <a:t> wave equation with a time harmonic forcing or boundary term, we can use the corresponding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1590619289"/>
              </p:ext>
            </p:extLst>
          </p:nvPr>
        </p:nvGraphicFramePr>
        <p:xfrm>
          <a:off x="1676400" y="1818570"/>
          <a:ext cx="4079875" cy="1296988"/>
        </p:xfrm>
        <a:graphic>
          <a:graphicData uri="http://schemas.openxmlformats.org/presentationml/2006/ole">
            <mc:AlternateContent xmlns:mc="http://schemas.openxmlformats.org/markup-compatibility/2006">
              <mc:Choice xmlns:v="urn:schemas-microsoft-com:vml" Requires="v">
                <p:oleObj spid="_x0000_s342108" name="数式" r:id="rId4" imgW="1498320" imgH="482400" progId="Equation.3">
                  <p:embed/>
                </p:oleObj>
              </mc:Choice>
              <mc:Fallback>
                <p:oleObj name="数式" r:id="rId4" imgW="1498320" imgH="482400" progId="Equation.3">
                  <p:embed/>
                  <p:pic>
                    <p:nvPicPr>
                      <p:cNvPr id="0" name=""/>
                      <p:cNvPicPr>
                        <a:picLocks noChangeAspect="1" noChangeArrowheads="1"/>
                      </p:cNvPicPr>
                      <p:nvPr/>
                    </p:nvPicPr>
                    <p:blipFill>
                      <a:blip r:embed="rId5"/>
                      <a:srcRect/>
                      <a:stretch>
                        <a:fillRect/>
                      </a:stretch>
                    </p:blipFill>
                    <p:spPr bwMode="auto">
                      <a:xfrm>
                        <a:off x="1676400" y="1818570"/>
                        <a:ext cx="4079875" cy="1296988"/>
                      </a:xfrm>
                      <a:prstGeom prst="rect">
                        <a:avLst/>
                      </a:prstGeom>
                      <a:noFill/>
                      <a:ln>
                        <a:noFill/>
                      </a:ln>
                    </p:spPr>
                  </p:pic>
                </p:oleObj>
              </mc:Fallback>
            </mc:AlternateContent>
          </a:graphicData>
        </a:graphic>
      </p:graphicFrame>
      <p:sp>
        <p:nvSpPr>
          <p:cNvPr id="7" name="TextBox 6"/>
          <p:cNvSpPr txBox="1"/>
          <p:nvPr/>
        </p:nvSpPr>
        <p:spPr>
          <a:xfrm>
            <a:off x="533400" y="3352800"/>
            <a:ext cx="8001000" cy="1938992"/>
          </a:xfrm>
          <a:prstGeom prst="rect">
            <a:avLst/>
          </a:prstGeom>
          <a:noFill/>
        </p:spPr>
        <p:txBody>
          <a:bodyPr wrap="square" rtlCol="0">
            <a:spAutoFit/>
          </a:bodyPr>
          <a:lstStyle/>
          <a:p>
            <a:r>
              <a:rPr lang="en-US" sz="2400" dirty="0">
                <a:latin typeface="+mj-lt"/>
              </a:rPr>
              <a:t>In fact, this Green’s function is appropriate for solving equations with boundary conditions at infinity.    For solving problems with surface boundary conditions where we know the boundary values or their gradients, the Green’s function must be modified.</a:t>
            </a:r>
          </a:p>
        </p:txBody>
      </p:sp>
    </p:spTree>
    <p:extLst>
      <p:ext uri="{BB962C8B-B14F-4D97-AF65-F5344CB8AC3E}">
        <p14:creationId xmlns:p14="http://schemas.microsoft.com/office/powerpoint/2010/main" val="120310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CDC74-198E-4B9F-9C0A-48A87291DC5B}"/>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27B5CA6A-E32C-4BA7-89FA-256BD4C07EAB}"/>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33610823-754E-4770-B48B-4EF63CB14E62}"/>
              </a:ext>
            </a:extLst>
          </p:cNvPr>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a:extLst>
              <a:ext uri="{FF2B5EF4-FFF2-40B4-BE49-F238E27FC236}">
                <a16:creationId xmlns:a16="http://schemas.microsoft.com/office/drawing/2014/main" id="{39D3D975-3BA5-492C-BFA8-4CF93EA9FD78}"/>
              </a:ext>
            </a:extLst>
          </p:cNvPr>
          <p:cNvGraphicFramePr>
            <a:graphicFrameLocks noChangeAspect="1"/>
          </p:cNvGraphicFramePr>
          <p:nvPr>
            <p:extLst>
              <p:ext uri="{D42A27DB-BD31-4B8C-83A1-F6EECF244321}">
                <p14:modId xmlns:p14="http://schemas.microsoft.com/office/powerpoint/2010/main" val="2408006634"/>
              </p:ext>
            </p:extLst>
          </p:nvPr>
        </p:nvGraphicFramePr>
        <p:xfrm>
          <a:off x="0" y="2146300"/>
          <a:ext cx="5407572" cy="1066800"/>
        </p:xfrm>
        <a:graphic>
          <a:graphicData uri="http://schemas.openxmlformats.org/presentationml/2006/ole">
            <mc:AlternateContent xmlns:mc="http://schemas.openxmlformats.org/markup-compatibility/2006">
              <mc:Choice xmlns:v="urn:schemas-microsoft-com:vml" Requires="v">
                <p:oleObj spid="_x0000_s362550" name="Equation" r:id="rId4" imgW="1866600" imgH="368280" progId="Equation.DSMT4">
                  <p:embed/>
                </p:oleObj>
              </mc:Choice>
              <mc:Fallback>
                <p:oleObj name="Equation" r:id="rId4" imgW="1866600" imgH="368280" progId="Equation.DSMT4">
                  <p:embed/>
                  <p:pic>
                    <p:nvPicPr>
                      <p:cNvPr id="6" name="Object 5">
                        <a:extLst>
                          <a:ext uri="{FF2B5EF4-FFF2-40B4-BE49-F238E27FC236}">
                            <a16:creationId xmlns:a16="http://schemas.microsoft.com/office/drawing/2014/main" id="{4446EDCD-75E5-42A9-83AC-52B66ED2EFC3}"/>
                          </a:ext>
                        </a:extLst>
                      </p:cNvPr>
                      <p:cNvPicPr/>
                      <p:nvPr/>
                    </p:nvPicPr>
                    <p:blipFill>
                      <a:blip r:embed="rId5"/>
                      <a:stretch>
                        <a:fillRect/>
                      </a:stretch>
                    </p:blipFill>
                    <p:spPr>
                      <a:xfrm>
                        <a:off x="0" y="2146300"/>
                        <a:ext cx="5407572" cy="1066800"/>
                      </a:xfrm>
                      <a:prstGeom prst="rect">
                        <a:avLst/>
                      </a:prstGeom>
                    </p:spPr>
                  </p:pic>
                </p:oleObj>
              </mc:Fallback>
            </mc:AlternateContent>
          </a:graphicData>
        </a:graphic>
      </p:graphicFrame>
      <p:sp>
        <p:nvSpPr>
          <p:cNvPr id="6" name="Cloud 5">
            <a:extLst>
              <a:ext uri="{FF2B5EF4-FFF2-40B4-BE49-F238E27FC236}">
                <a16:creationId xmlns:a16="http://schemas.microsoft.com/office/drawing/2014/main" id="{E074740A-2B8C-4AF7-B208-6FB5502AEFAF}"/>
              </a:ext>
            </a:extLst>
          </p:cNvPr>
          <p:cNvSpPr/>
          <p:nvPr/>
        </p:nvSpPr>
        <p:spPr>
          <a:xfrm>
            <a:off x="742122" y="3800108"/>
            <a:ext cx="2209800" cy="2076312"/>
          </a:xfrm>
          <a:prstGeom prst="cloud">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ED796371-32EA-4B83-9387-9F99602C8AD8}"/>
              </a:ext>
            </a:extLst>
          </p:cNvPr>
          <p:cNvCxnSpPr/>
          <p:nvPr/>
        </p:nvCxnSpPr>
        <p:spPr>
          <a:xfrm flipV="1">
            <a:off x="381000" y="3971420"/>
            <a:ext cx="3733800" cy="1371600"/>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3DDEE1F1-7515-440A-8537-DD76C18E08F0}"/>
              </a:ext>
            </a:extLst>
          </p:cNvPr>
          <p:cNvCxnSpPr/>
          <p:nvPr/>
        </p:nvCxnSpPr>
        <p:spPr>
          <a:xfrm flipV="1">
            <a:off x="533400" y="4123820"/>
            <a:ext cx="3733800" cy="1371600"/>
          </a:xfrm>
          <a:prstGeom prst="curvedConnector3">
            <a:avLst>
              <a:gd name="adj1" fmla="val 5780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784ADD60-2CAA-47A5-A92F-B94232006B13}"/>
              </a:ext>
            </a:extLst>
          </p:cNvPr>
          <p:cNvCxnSpPr/>
          <p:nvPr/>
        </p:nvCxnSpPr>
        <p:spPr>
          <a:xfrm flipV="1">
            <a:off x="-76200" y="3895220"/>
            <a:ext cx="3733800" cy="1371600"/>
          </a:xfrm>
          <a:prstGeom prst="curvedConnector3">
            <a:avLst>
              <a:gd name="adj1" fmla="val 3935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286685-7593-43C7-8985-8BCB8BDF4518}"/>
              </a:ext>
            </a:extLst>
          </p:cNvPr>
          <p:cNvSpPr txBox="1"/>
          <p:nvPr/>
        </p:nvSpPr>
        <p:spPr>
          <a:xfrm>
            <a:off x="4102233" y="3581400"/>
            <a:ext cx="762000" cy="461665"/>
          </a:xfrm>
          <a:prstGeom prst="rect">
            <a:avLst/>
          </a:prstGeom>
          <a:noFill/>
        </p:spPr>
        <p:txBody>
          <a:bodyPr wrap="square" rtlCol="0">
            <a:spAutoFit/>
          </a:bodyPr>
          <a:lstStyle/>
          <a:p>
            <a:r>
              <a:rPr lang="en-US" sz="2400" b="1" dirty="0">
                <a:solidFill>
                  <a:srgbClr val="FF0000"/>
                </a:solidFill>
                <a:latin typeface="+mj-lt"/>
              </a:rPr>
              <a:t>A</a:t>
            </a:r>
          </a:p>
        </p:txBody>
      </p:sp>
      <p:graphicFrame>
        <p:nvGraphicFramePr>
          <p:cNvPr id="11" name="Object 10">
            <a:extLst>
              <a:ext uri="{FF2B5EF4-FFF2-40B4-BE49-F238E27FC236}">
                <a16:creationId xmlns:a16="http://schemas.microsoft.com/office/drawing/2014/main" id="{3981558D-8EFB-484B-A3AF-CE1DB517FDF5}"/>
              </a:ext>
            </a:extLst>
          </p:cNvPr>
          <p:cNvGraphicFramePr>
            <a:graphicFrameLocks noChangeAspect="1"/>
          </p:cNvGraphicFramePr>
          <p:nvPr>
            <p:extLst>
              <p:ext uri="{D42A27DB-BD31-4B8C-83A1-F6EECF244321}">
                <p14:modId xmlns:p14="http://schemas.microsoft.com/office/powerpoint/2010/main" val="2047125942"/>
              </p:ext>
            </p:extLst>
          </p:nvPr>
        </p:nvGraphicFramePr>
        <p:xfrm>
          <a:off x="954157" y="4293047"/>
          <a:ext cx="1379538" cy="501650"/>
        </p:xfrm>
        <a:graphic>
          <a:graphicData uri="http://schemas.openxmlformats.org/presentationml/2006/ole">
            <mc:AlternateContent xmlns:mc="http://schemas.openxmlformats.org/markup-compatibility/2006">
              <mc:Choice xmlns:v="urn:schemas-microsoft-com:vml" Requires="v">
                <p:oleObj spid="_x0000_s362551" name="Equation" r:id="rId6" imgW="558720" imgH="203040" progId="Equation.DSMT4">
                  <p:embed/>
                </p:oleObj>
              </mc:Choice>
              <mc:Fallback>
                <p:oleObj name="Equation" r:id="rId6" imgW="558720" imgH="203040" progId="Equation.DSMT4">
                  <p:embed/>
                  <p:pic>
                    <p:nvPicPr>
                      <p:cNvPr id="15" name="Object 14">
                        <a:extLst>
                          <a:ext uri="{FF2B5EF4-FFF2-40B4-BE49-F238E27FC236}">
                            <a16:creationId xmlns:a16="http://schemas.microsoft.com/office/drawing/2014/main" id="{F1CF7A09-97AE-42CE-8FC9-D45304A5BEE4}"/>
                          </a:ext>
                        </a:extLst>
                      </p:cNvPr>
                      <p:cNvPicPr/>
                      <p:nvPr/>
                    </p:nvPicPr>
                    <p:blipFill>
                      <a:blip r:embed="rId7"/>
                      <a:stretch>
                        <a:fillRect/>
                      </a:stretch>
                    </p:blipFill>
                    <p:spPr>
                      <a:xfrm>
                        <a:off x="954157" y="4293047"/>
                        <a:ext cx="1379538" cy="501650"/>
                      </a:xfrm>
                      <a:prstGeom prst="rect">
                        <a:avLst/>
                      </a:prstGeom>
                    </p:spPr>
                  </p:pic>
                </p:oleObj>
              </mc:Fallback>
            </mc:AlternateContent>
          </a:graphicData>
        </a:graphic>
      </p:graphicFrame>
      <p:cxnSp>
        <p:nvCxnSpPr>
          <p:cNvPr id="12" name="Straight Arrow Connector 11">
            <a:extLst>
              <a:ext uri="{FF2B5EF4-FFF2-40B4-BE49-F238E27FC236}">
                <a16:creationId xmlns:a16="http://schemas.microsoft.com/office/drawing/2014/main" id="{7015828D-AC22-478D-A8AB-46973F1384EC}"/>
              </a:ext>
            </a:extLst>
          </p:cNvPr>
          <p:cNvCxnSpPr>
            <a:cxnSpLocks/>
          </p:cNvCxnSpPr>
          <p:nvPr/>
        </p:nvCxnSpPr>
        <p:spPr>
          <a:xfrm>
            <a:off x="2869441" y="4503074"/>
            <a:ext cx="328647" cy="113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CAF42C77-4B16-432A-8071-0C8974591862}"/>
              </a:ext>
            </a:extLst>
          </p:cNvPr>
          <p:cNvGraphicFramePr>
            <a:graphicFrameLocks noChangeAspect="1"/>
          </p:cNvGraphicFramePr>
          <p:nvPr>
            <p:extLst>
              <p:ext uri="{D42A27DB-BD31-4B8C-83A1-F6EECF244321}">
                <p14:modId xmlns:p14="http://schemas.microsoft.com/office/powerpoint/2010/main" val="1418884130"/>
              </p:ext>
            </p:extLst>
          </p:nvPr>
        </p:nvGraphicFramePr>
        <p:xfrm>
          <a:off x="3130550" y="4387698"/>
          <a:ext cx="222250" cy="345722"/>
        </p:xfrm>
        <a:graphic>
          <a:graphicData uri="http://schemas.openxmlformats.org/presentationml/2006/ole">
            <mc:AlternateContent xmlns:mc="http://schemas.openxmlformats.org/markup-compatibility/2006">
              <mc:Choice xmlns:v="urn:schemas-microsoft-com:vml" Requires="v">
                <p:oleObj spid="_x0000_s362552" name="Equation" r:id="rId8" imgW="114120" imgH="177480" progId="Equation.DSMT4">
                  <p:embed/>
                </p:oleObj>
              </mc:Choice>
              <mc:Fallback>
                <p:oleObj name="Equation" r:id="rId8" imgW="114120" imgH="177480" progId="Equation.DSMT4">
                  <p:embed/>
                  <p:pic>
                    <p:nvPicPr>
                      <p:cNvPr id="19" name="Object 18">
                        <a:extLst>
                          <a:ext uri="{FF2B5EF4-FFF2-40B4-BE49-F238E27FC236}">
                            <a16:creationId xmlns:a16="http://schemas.microsoft.com/office/drawing/2014/main" id="{D87E4E06-2C38-4F65-8D1D-22A7E8A4320C}"/>
                          </a:ext>
                        </a:extLst>
                      </p:cNvPr>
                      <p:cNvPicPr/>
                      <p:nvPr/>
                    </p:nvPicPr>
                    <p:blipFill>
                      <a:blip r:embed="rId9"/>
                      <a:stretch>
                        <a:fillRect/>
                      </a:stretch>
                    </p:blipFill>
                    <p:spPr>
                      <a:xfrm>
                        <a:off x="3130550" y="4387698"/>
                        <a:ext cx="222250" cy="34572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7582B6A-EA67-4CBD-8133-34EF4BFBCC2C}"/>
              </a:ext>
            </a:extLst>
          </p:cNvPr>
          <p:cNvGraphicFramePr>
            <a:graphicFrameLocks noChangeAspect="1"/>
          </p:cNvGraphicFramePr>
          <p:nvPr>
            <p:extLst>
              <p:ext uri="{D42A27DB-BD31-4B8C-83A1-F6EECF244321}">
                <p14:modId xmlns:p14="http://schemas.microsoft.com/office/powerpoint/2010/main" val="811967735"/>
              </p:ext>
            </p:extLst>
          </p:nvPr>
        </p:nvGraphicFramePr>
        <p:xfrm>
          <a:off x="3596639" y="4338984"/>
          <a:ext cx="1758566" cy="625268"/>
        </p:xfrm>
        <a:graphic>
          <a:graphicData uri="http://schemas.openxmlformats.org/presentationml/2006/ole">
            <mc:AlternateContent xmlns:mc="http://schemas.openxmlformats.org/markup-compatibility/2006">
              <mc:Choice xmlns:v="urn:schemas-microsoft-com:vml" Requires="v">
                <p:oleObj spid="_x0000_s362553" name="Equation" r:id="rId10" imgW="571320" imgH="203040" progId="Equation.DSMT4">
                  <p:embed/>
                </p:oleObj>
              </mc:Choice>
              <mc:Fallback>
                <p:oleObj name="Equation" r:id="rId10" imgW="571320" imgH="203040" progId="Equation.DSMT4">
                  <p:embed/>
                  <p:pic>
                    <p:nvPicPr>
                      <p:cNvPr id="20" name="Object 19">
                        <a:extLst>
                          <a:ext uri="{FF2B5EF4-FFF2-40B4-BE49-F238E27FC236}">
                            <a16:creationId xmlns:a16="http://schemas.microsoft.com/office/drawing/2014/main" id="{EF52FE42-5601-4239-8EC3-48D5B35D8021}"/>
                          </a:ext>
                        </a:extLst>
                      </p:cNvPr>
                      <p:cNvPicPr/>
                      <p:nvPr/>
                    </p:nvPicPr>
                    <p:blipFill>
                      <a:blip r:embed="rId11"/>
                      <a:stretch>
                        <a:fillRect/>
                      </a:stretch>
                    </p:blipFill>
                    <p:spPr>
                      <a:xfrm>
                        <a:off x="3596639" y="4338984"/>
                        <a:ext cx="1758566" cy="62526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F4EFCC3-49C9-40F5-8BDB-6D017C4646B7}"/>
              </a:ext>
            </a:extLst>
          </p:cNvPr>
          <p:cNvSpPr txBox="1"/>
          <p:nvPr/>
        </p:nvSpPr>
        <p:spPr>
          <a:xfrm>
            <a:off x="5768694" y="2819400"/>
            <a:ext cx="3375306" cy="2923877"/>
          </a:xfrm>
          <a:prstGeom prst="rect">
            <a:avLst/>
          </a:prstGeom>
          <a:noFill/>
        </p:spPr>
        <p:txBody>
          <a:bodyPr wrap="square" rtlCol="0">
            <a:spAutoFit/>
          </a:bodyPr>
          <a:lstStyle/>
          <a:p>
            <a:r>
              <a:rPr lang="en-US" sz="2000" dirty="0">
                <a:latin typeface="+mj-lt"/>
              </a:rPr>
              <a:t>Note:  The surface term is important when the analysis is performed in a confining volume.  When the analysis involves an infinite volume and </a:t>
            </a:r>
            <a:r>
              <a:rPr lang="en-US" sz="2000" b="1" dirty="0">
                <a:latin typeface="+mj-lt"/>
              </a:rPr>
              <a:t>A</a:t>
            </a:r>
            <a:r>
              <a:rPr lang="en-US" sz="2000" dirty="0">
                <a:latin typeface="+mj-lt"/>
              </a:rPr>
              <a:t> vanishes at infinity, the surface term does not contribute.</a:t>
            </a:r>
          </a:p>
          <a:p>
            <a:endParaRPr lang="en-US" sz="2400" dirty="0">
              <a:latin typeface="+mj-lt"/>
            </a:endParaRPr>
          </a:p>
        </p:txBody>
      </p:sp>
      <p:sp>
        <p:nvSpPr>
          <p:cNvPr id="16" name="TextBox 15">
            <a:extLst>
              <a:ext uri="{FF2B5EF4-FFF2-40B4-BE49-F238E27FC236}">
                <a16:creationId xmlns:a16="http://schemas.microsoft.com/office/drawing/2014/main" id="{B5AE19E7-7395-4D63-A92D-B0C67740C298}"/>
              </a:ext>
            </a:extLst>
          </p:cNvPr>
          <p:cNvSpPr txBox="1"/>
          <p:nvPr/>
        </p:nvSpPr>
        <p:spPr>
          <a:xfrm>
            <a:off x="152400" y="381000"/>
            <a:ext cx="8305800" cy="1200329"/>
          </a:xfrm>
          <a:prstGeom prst="rect">
            <a:avLst/>
          </a:prstGeom>
          <a:noFill/>
        </p:spPr>
        <p:txBody>
          <a:bodyPr wrap="square" rtlCol="0">
            <a:spAutoFit/>
          </a:bodyPr>
          <a:lstStyle/>
          <a:p>
            <a:r>
              <a:rPr lang="en-US" sz="2400" dirty="0">
                <a:latin typeface="+mj-lt"/>
              </a:rPr>
              <a:t>Some details about the boundary values –</a:t>
            </a:r>
          </a:p>
          <a:p>
            <a:endParaRPr lang="en-US" sz="2400" dirty="0">
              <a:latin typeface="+mj-lt"/>
            </a:endParaRPr>
          </a:p>
          <a:p>
            <a:r>
              <a:rPr lang="en-US" sz="2400" dirty="0">
                <a:latin typeface="+mj-lt"/>
              </a:rPr>
              <a:t>   The divergence theorem:</a:t>
            </a:r>
          </a:p>
        </p:txBody>
      </p:sp>
    </p:spTree>
    <p:extLst>
      <p:ext uri="{BB962C8B-B14F-4D97-AF65-F5344CB8AC3E}">
        <p14:creationId xmlns:p14="http://schemas.microsoft.com/office/powerpoint/2010/main" val="427512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5252369"/>
              </p:ext>
            </p:extLst>
          </p:nvPr>
        </p:nvGraphicFramePr>
        <p:xfrm>
          <a:off x="914400" y="698973"/>
          <a:ext cx="4132263" cy="1104900"/>
        </p:xfrm>
        <a:graphic>
          <a:graphicData uri="http://schemas.openxmlformats.org/presentationml/2006/ole">
            <mc:AlternateContent xmlns:mc="http://schemas.openxmlformats.org/markup-compatibility/2006">
              <mc:Choice xmlns:v="urn:schemas-microsoft-com:vml" Requires="v">
                <p:oleObj spid="_x0000_s345268" name="数式" r:id="rId4" imgW="1549080" imgH="419040" progId="Equation.3">
                  <p:embed/>
                </p:oleObj>
              </mc:Choice>
              <mc:Fallback>
                <p:oleObj name="数式" r:id="rId4" imgW="1549080" imgH="419040" progId="Equation.3">
                  <p:embed/>
                  <p:pic>
                    <p:nvPicPr>
                      <p:cNvPr id="0" name=""/>
                      <p:cNvPicPr>
                        <a:picLocks noChangeAspect="1" noChangeArrowheads="1"/>
                      </p:cNvPicPr>
                      <p:nvPr/>
                    </p:nvPicPr>
                    <p:blipFill>
                      <a:blip r:embed="rId5"/>
                      <a:srcRect/>
                      <a:stretch>
                        <a:fillRect/>
                      </a:stretch>
                    </p:blipFill>
                    <p:spPr bwMode="auto">
                      <a:xfrm>
                        <a:off x="914400" y="698973"/>
                        <a:ext cx="4132263" cy="1104900"/>
                      </a:xfrm>
                      <a:prstGeom prst="rect">
                        <a:avLst/>
                      </a:prstGeom>
                      <a:noFill/>
                      <a:ln>
                        <a:noFill/>
                      </a:ln>
                    </p:spPr>
                  </p:pic>
                </p:oleObj>
              </mc:Fallback>
            </mc:AlternateContent>
          </a:graphicData>
        </a:graphic>
      </p:graphicFrame>
      <p:sp>
        <p:nvSpPr>
          <p:cNvPr id="6" name="TextBox 5"/>
          <p:cNvSpPr txBox="1"/>
          <p:nvPr/>
        </p:nvSpPr>
        <p:spPr>
          <a:xfrm>
            <a:off x="228600" y="228599"/>
            <a:ext cx="7620000" cy="461665"/>
          </a:xfrm>
          <a:prstGeom prst="rect">
            <a:avLst/>
          </a:prstGeom>
          <a:noFill/>
        </p:spPr>
        <p:txBody>
          <a:bodyPr wrap="square" rtlCol="0">
            <a:spAutoFit/>
          </a:bodyPr>
          <a:lstStyle/>
          <a:p>
            <a:r>
              <a:rPr lang="en-US" sz="2400" dirty="0">
                <a:latin typeface="+mj-lt"/>
              </a:rPr>
              <a:t>Wave equation with source:</a:t>
            </a:r>
          </a:p>
        </p:txBody>
      </p:sp>
      <p:graphicFrame>
        <p:nvGraphicFramePr>
          <p:cNvPr id="7" name="Object 6"/>
          <p:cNvGraphicFramePr>
            <a:graphicFrameLocks noChangeAspect="1"/>
          </p:cNvGraphicFramePr>
          <p:nvPr>
            <p:extLst>
              <p:ext uri="{D42A27DB-BD31-4B8C-83A1-F6EECF244321}">
                <p14:modId xmlns:p14="http://schemas.microsoft.com/office/powerpoint/2010/main" val="733055225"/>
              </p:ext>
            </p:extLst>
          </p:nvPr>
        </p:nvGraphicFramePr>
        <p:xfrm>
          <a:off x="427463" y="2111325"/>
          <a:ext cx="8416925" cy="1470075"/>
        </p:xfrm>
        <a:graphic>
          <a:graphicData uri="http://schemas.openxmlformats.org/presentationml/2006/ole">
            <mc:AlternateContent xmlns:mc="http://schemas.openxmlformats.org/markup-compatibility/2006">
              <mc:Choice xmlns:v="urn:schemas-microsoft-com:vml" Requires="v">
                <p:oleObj spid="_x0000_s345269" name="Equation" r:id="rId6" imgW="5384520" imgH="952200" progId="Equation.DSMT4">
                  <p:embed/>
                </p:oleObj>
              </mc:Choice>
              <mc:Fallback>
                <p:oleObj name="Equation" r:id="rId6" imgW="5384520" imgH="952200" progId="Equation.DSMT4">
                  <p:embed/>
                  <p:pic>
                    <p:nvPicPr>
                      <p:cNvPr id="0" name=""/>
                      <p:cNvPicPr>
                        <a:picLocks noChangeAspect="1" noChangeArrowheads="1"/>
                      </p:cNvPicPr>
                      <p:nvPr/>
                    </p:nvPicPr>
                    <p:blipFill>
                      <a:blip r:embed="rId7"/>
                      <a:srcRect/>
                      <a:stretch>
                        <a:fillRect/>
                      </a:stretch>
                    </p:blipFill>
                    <p:spPr bwMode="auto">
                      <a:xfrm>
                        <a:off x="427463" y="2111325"/>
                        <a:ext cx="8416925" cy="1470075"/>
                      </a:xfrm>
                      <a:prstGeom prst="rect">
                        <a:avLst/>
                      </a:prstGeom>
                      <a:noFill/>
                      <a:ln>
                        <a:noFill/>
                      </a:ln>
                    </p:spPr>
                  </p:pic>
                </p:oleObj>
              </mc:Fallback>
            </mc:AlternateContent>
          </a:graphicData>
        </a:graphic>
      </p:graphicFrame>
      <p:sp>
        <p:nvSpPr>
          <p:cNvPr id="8" name="Cube 7"/>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7" name="TextBox 16"/>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8" name="TextBox 17"/>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sp>
        <p:nvSpPr>
          <p:cNvPr id="10" name="TextBox 9">
            <a:extLst>
              <a:ext uri="{FF2B5EF4-FFF2-40B4-BE49-F238E27FC236}">
                <a16:creationId xmlns:a16="http://schemas.microsoft.com/office/drawing/2014/main" id="{E5E25839-1798-4A7A-86E3-AC0965E23EDA}"/>
              </a:ext>
            </a:extLst>
          </p:cNvPr>
          <p:cNvSpPr txBox="1"/>
          <p:nvPr/>
        </p:nvSpPr>
        <p:spPr>
          <a:xfrm>
            <a:off x="5994991" y="5715000"/>
            <a:ext cx="2438400" cy="461665"/>
          </a:xfrm>
          <a:prstGeom prst="rect">
            <a:avLst/>
          </a:prstGeom>
          <a:noFill/>
        </p:spPr>
        <p:txBody>
          <a:bodyPr wrap="square" rtlCol="0">
            <a:spAutoFit/>
          </a:bodyPr>
          <a:lstStyle/>
          <a:p>
            <a:r>
              <a:rPr lang="en-US" sz="2400" i="1" dirty="0">
                <a:latin typeface="+mj-lt"/>
              </a:rPr>
              <a:t>z</a:t>
            </a:r>
            <a:r>
              <a:rPr lang="en-US" sz="2400" dirty="0">
                <a:latin typeface="+mj-lt"/>
              </a:rPr>
              <a:t>=0 plane</a:t>
            </a:r>
          </a:p>
        </p:txBody>
      </p:sp>
    </p:spTree>
    <p:extLst>
      <p:ext uri="{BB962C8B-B14F-4D97-AF65-F5344CB8AC3E}">
        <p14:creationId xmlns:p14="http://schemas.microsoft.com/office/powerpoint/2010/main" val="79969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450931"/>
              </p:ext>
            </p:extLst>
          </p:nvPr>
        </p:nvGraphicFramePr>
        <p:xfrm>
          <a:off x="71438" y="609600"/>
          <a:ext cx="8885237" cy="2217738"/>
        </p:xfrm>
        <a:graphic>
          <a:graphicData uri="http://schemas.openxmlformats.org/presentationml/2006/ole">
            <mc:AlternateContent xmlns:mc="http://schemas.openxmlformats.org/markup-compatibility/2006">
              <mc:Choice xmlns:v="urn:schemas-microsoft-com:vml" Requires="v">
                <p:oleObj spid="_x0000_s343312" name="数式" r:id="rId4" imgW="3263760" imgH="825480" progId="Equation.3">
                  <p:embed/>
                </p:oleObj>
              </mc:Choice>
              <mc:Fallback>
                <p:oleObj name="数式" r:id="rId4" imgW="3263760" imgH="825480" progId="Equation.3">
                  <p:embed/>
                  <p:pic>
                    <p:nvPicPr>
                      <p:cNvPr id="0" name=""/>
                      <p:cNvPicPr>
                        <a:picLocks noChangeAspect="1" noChangeArrowheads="1"/>
                      </p:cNvPicPr>
                      <p:nvPr/>
                    </p:nvPicPr>
                    <p:blipFill>
                      <a:blip r:embed="rId5"/>
                      <a:srcRect/>
                      <a:stretch>
                        <a:fillRect/>
                      </a:stretch>
                    </p:blipFill>
                    <p:spPr bwMode="auto">
                      <a:xfrm>
                        <a:off x="71438" y="609600"/>
                        <a:ext cx="88852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0885426"/>
              </p:ext>
            </p:extLst>
          </p:nvPr>
        </p:nvGraphicFramePr>
        <p:xfrm>
          <a:off x="609600" y="2819400"/>
          <a:ext cx="5419725" cy="1336675"/>
        </p:xfrm>
        <a:graphic>
          <a:graphicData uri="http://schemas.openxmlformats.org/presentationml/2006/ole">
            <mc:AlternateContent xmlns:mc="http://schemas.openxmlformats.org/markup-compatibility/2006">
              <mc:Choice xmlns:v="urn:schemas-microsoft-com:vml" Requires="v">
                <p:oleObj spid="_x0000_s343313" name="数式" r:id="rId6" imgW="2031840" imgH="507960" progId="Equation.3">
                  <p:embed/>
                </p:oleObj>
              </mc:Choice>
              <mc:Fallback>
                <p:oleObj name="数式" r:id="rId6" imgW="2031840" imgH="507960" progId="Equation.3">
                  <p:embed/>
                  <p:pic>
                    <p:nvPicPr>
                      <p:cNvPr id="0" name=""/>
                      <p:cNvPicPr>
                        <a:picLocks noChangeAspect="1" noChangeArrowheads="1"/>
                      </p:cNvPicPr>
                      <p:nvPr/>
                    </p:nvPicPr>
                    <p:blipFill>
                      <a:blip r:embed="rId7"/>
                      <a:srcRect/>
                      <a:stretch>
                        <a:fillRect/>
                      </a:stretch>
                    </p:blipFill>
                    <p:spPr bwMode="auto">
                      <a:xfrm>
                        <a:off x="609600" y="2819400"/>
                        <a:ext cx="54197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217729"/>
              </p:ext>
            </p:extLst>
          </p:nvPr>
        </p:nvGraphicFramePr>
        <p:xfrm>
          <a:off x="996950" y="4292692"/>
          <a:ext cx="7461250" cy="2260508"/>
        </p:xfrm>
        <a:graphic>
          <a:graphicData uri="http://schemas.openxmlformats.org/presentationml/2006/ole">
            <mc:AlternateContent xmlns:mc="http://schemas.openxmlformats.org/markup-compatibility/2006">
              <mc:Choice xmlns:v="urn:schemas-microsoft-com:vml" Requires="v">
                <p:oleObj spid="_x0000_s343314" name="数式" r:id="rId8" imgW="3390840" imgH="1041120" progId="Equation.3">
                  <p:embed/>
                </p:oleObj>
              </mc:Choice>
              <mc:Fallback>
                <p:oleObj name="数式" r:id="rId8" imgW="3390840" imgH="1041120" progId="Equation.3">
                  <p:embed/>
                  <p:pic>
                    <p:nvPicPr>
                      <p:cNvPr id="0" name=""/>
                      <p:cNvPicPr>
                        <a:picLocks noChangeAspect="1" noChangeArrowheads="1"/>
                      </p:cNvPicPr>
                      <p:nvPr/>
                    </p:nvPicPr>
                    <p:blipFill>
                      <a:blip r:embed="rId9"/>
                      <a:srcRect/>
                      <a:stretch>
                        <a:fillRect/>
                      </a:stretch>
                    </p:blipFill>
                    <p:spPr bwMode="auto">
                      <a:xfrm>
                        <a:off x="996950" y="4292692"/>
                        <a:ext cx="7461250" cy="22605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927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8" name="Picture 7">
            <a:extLst>
              <a:ext uri="{FF2B5EF4-FFF2-40B4-BE49-F238E27FC236}">
                <a16:creationId xmlns:a16="http://schemas.microsoft.com/office/drawing/2014/main" id="{185D8602-30B2-4144-8639-EDBA1D9A84DD}"/>
              </a:ext>
            </a:extLst>
          </p:cNvPr>
          <p:cNvPicPr>
            <a:picLocks noChangeAspect="1"/>
          </p:cNvPicPr>
          <p:nvPr/>
        </p:nvPicPr>
        <p:blipFill>
          <a:blip r:embed="rId3"/>
          <a:stretch>
            <a:fillRect/>
          </a:stretch>
        </p:blipFill>
        <p:spPr>
          <a:xfrm>
            <a:off x="457200" y="609600"/>
            <a:ext cx="8648700" cy="4924425"/>
          </a:xfrm>
          <a:prstGeom prst="rect">
            <a:avLst/>
          </a:prstGeom>
        </p:spPr>
      </p:pic>
      <p:sp>
        <p:nvSpPr>
          <p:cNvPr id="5" name="Right Arrow 4"/>
          <p:cNvSpPr/>
          <p:nvPr/>
        </p:nvSpPr>
        <p:spPr>
          <a:xfrm>
            <a:off x="44196" y="1524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D18E5700-C23D-4C34-9A2D-7C9602895223}"/>
              </a:ext>
            </a:extLst>
          </p:cNvPr>
          <p:cNvSpPr/>
          <p:nvPr/>
        </p:nvSpPr>
        <p:spPr>
          <a:xfrm>
            <a:off x="6858000" y="2057400"/>
            <a:ext cx="381000" cy="1066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1B33EA2-EF60-47E1-8F9D-7B16CA56658F}"/>
              </a:ext>
            </a:extLst>
          </p:cNvPr>
          <p:cNvSpPr txBox="1"/>
          <p:nvPr/>
        </p:nvSpPr>
        <p:spPr>
          <a:xfrm>
            <a:off x="7086600" y="2362200"/>
            <a:ext cx="1981200" cy="646331"/>
          </a:xfrm>
          <a:prstGeom prst="rect">
            <a:avLst/>
          </a:prstGeom>
          <a:noFill/>
        </p:spPr>
        <p:txBody>
          <a:bodyPr wrap="square" rtlCol="0">
            <a:spAutoFit/>
          </a:bodyPr>
          <a:lstStyle/>
          <a:p>
            <a:r>
              <a:rPr lang="en-US" b="1" dirty="0">
                <a:solidFill>
                  <a:srgbClr val="FF0000"/>
                </a:solidFill>
                <a:latin typeface="+mj-lt"/>
              </a:rPr>
              <a:t>No HW; work on presentations</a:t>
            </a:r>
          </a:p>
        </p:txBody>
      </p:sp>
      <p:sp>
        <p:nvSpPr>
          <p:cNvPr id="6" name="Rectangle 5">
            <a:extLst>
              <a:ext uri="{FF2B5EF4-FFF2-40B4-BE49-F238E27FC236}">
                <a16:creationId xmlns:a16="http://schemas.microsoft.com/office/drawing/2014/main" id="{BAA702E1-FE1B-4326-BF9B-DCF899AAF2E6}"/>
              </a:ext>
            </a:extLst>
          </p:cNvPr>
          <p:cNvSpPr/>
          <p:nvPr/>
        </p:nvSpPr>
        <p:spPr>
          <a:xfrm>
            <a:off x="5638800" y="1644501"/>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112282-64A0-494D-9C46-76DF3B8FEF4C}"/>
              </a:ext>
            </a:extLst>
          </p:cNvPr>
          <p:cNvSpPr/>
          <p:nvPr/>
        </p:nvSpPr>
        <p:spPr>
          <a:xfrm>
            <a:off x="7042404" y="1873101"/>
            <a:ext cx="914400" cy="380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68433430"/>
              </p:ext>
            </p:extLst>
          </p:nvPr>
        </p:nvGraphicFramePr>
        <p:xfrm>
          <a:off x="219596" y="3962400"/>
          <a:ext cx="8704807" cy="2239963"/>
        </p:xfrm>
        <a:graphic>
          <a:graphicData uri="http://schemas.openxmlformats.org/presentationml/2006/ole">
            <mc:AlternateContent xmlns:mc="http://schemas.openxmlformats.org/markup-compatibility/2006">
              <mc:Choice xmlns:v="urn:schemas-microsoft-com:vml" Requires="v">
                <p:oleObj spid="_x0000_s344221" name="Equation" r:id="rId4" imgW="5663880" imgH="1460160" progId="Equation.DSMT4">
                  <p:embed/>
                </p:oleObj>
              </mc:Choice>
              <mc:Fallback>
                <p:oleObj name="Equation" r:id="rId4" imgW="5663880" imgH="1460160" progId="Equation.DSMT4">
                  <p:embed/>
                  <p:pic>
                    <p:nvPicPr>
                      <p:cNvPr id="0" name=""/>
                      <p:cNvPicPr>
                        <a:picLocks noChangeAspect="1" noChangeArrowheads="1"/>
                      </p:cNvPicPr>
                      <p:nvPr/>
                    </p:nvPicPr>
                    <p:blipFill>
                      <a:blip r:embed="rId5"/>
                      <a:srcRect/>
                      <a:stretch>
                        <a:fillRect/>
                      </a:stretch>
                    </p:blipFill>
                    <p:spPr bwMode="auto">
                      <a:xfrm>
                        <a:off x="219596" y="3962400"/>
                        <a:ext cx="8704807" cy="2239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01687218"/>
              </p:ext>
            </p:extLst>
          </p:nvPr>
        </p:nvGraphicFramePr>
        <p:xfrm>
          <a:off x="304800" y="228600"/>
          <a:ext cx="7488025" cy="3479343"/>
        </p:xfrm>
        <a:graphic>
          <a:graphicData uri="http://schemas.openxmlformats.org/presentationml/2006/ole">
            <mc:AlternateContent xmlns:mc="http://schemas.openxmlformats.org/markup-compatibility/2006">
              <mc:Choice xmlns:v="urn:schemas-microsoft-com:vml" Requires="v">
                <p:oleObj spid="_x0000_s344222" name="Equation" r:id="rId6" imgW="5663880" imgH="2666880" progId="Equation.DSMT4">
                  <p:embed/>
                </p:oleObj>
              </mc:Choice>
              <mc:Fallback>
                <p:oleObj name="Equation" r:id="rId6" imgW="5663880" imgH="2666880" progId="Equation.DSMT4">
                  <p:embed/>
                  <p:pic>
                    <p:nvPicPr>
                      <p:cNvPr id="0" name=""/>
                      <p:cNvPicPr>
                        <a:picLocks noChangeAspect="1" noChangeArrowheads="1"/>
                      </p:cNvPicPr>
                      <p:nvPr/>
                    </p:nvPicPr>
                    <p:blipFill>
                      <a:blip r:embed="rId7"/>
                      <a:srcRect/>
                      <a:stretch>
                        <a:fillRect/>
                      </a:stretch>
                    </p:blipFill>
                    <p:spPr bwMode="auto">
                      <a:xfrm>
                        <a:off x="304800" y="228600"/>
                        <a:ext cx="7488025" cy="3479343"/>
                      </a:xfrm>
                      <a:prstGeom prst="rect">
                        <a:avLst/>
                      </a:prstGeom>
                      <a:noFill/>
                      <a:ln>
                        <a:noFill/>
                      </a:ln>
                    </p:spPr>
                  </p:pic>
                </p:oleObj>
              </mc:Fallback>
            </mc:AlternateContent>
          </a:graphicData>
        </a:graphic>
      </p:graphicFrame>
      <p:sp>
        <p:nvSpPr>
          <p:cNvPr id="7" name="TextBox 6"/>
          <p:cNvSpPr txBox="1"/>
          <p:nvPr/>
        </p:nvSpPr>
        <p:spPr>
          <a:xfrm>
            <a:off x="2819400" y="5995155"/>
            <a:ext cx="5638800" cy="461665"/>
          </a:xfrm>
          <a:prstGeom prst="rect">
            <a:avLst/>
          </a:prstGeom>
          <a:noFill/>
        </p:spPr>
        <p:txBody>
          <a:bodyPr wrap="square" rtlCol="0">
            <a:spAutoFit/>
          </a:bodyPr>
          <a:lstStyle/>
          <a:p>
            <a:r>
              <a:rPr lang="en-US" sz="2400" dirty="0">
                <a:latin typeface="+mj-lt"/>
                <a:sym typeface="Wingdings" panose="05000000000000000000" pitchFamily="2" charset="2"/>
              </a:rPr>
              <a:t>extra contributions from boundary</a:t>
            </a:r>
            <a:endParaRPr lang="en-US" sz="2400" dirty="0">
              <a:latin typeface="+mj-lt"/>
            </a:endParaRPr>
          </a:p>
        </p:txBody>
      </p:sp>
    </p:spTree>
    <p:extLst>
      <p:ext uri="{BB962C8B-B14F-4D97-AF65-F5344CB8AC3E}">
        <p14:creationId xmlns:p14="http://schemas.microsoft.com/office/powerpoint/2010/main" val="4203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nvGraphicFramePr>
        <p:xfrm>
          <a:off x="914400" y="698973"/>
          <a:ext cx="4132263" cy="1104900"/>
        </p:xfrm>
        <a:graphic>
          <a:graphicData uri="http://schemas.openxmlformats.org/presentationml/2006/ole">
            <mc:AlternateContent xmlns:mc="http://schemas.openxmlformats.org/markup-compatibility/2006">
              <mc:Choice xmlns:v="urn:schemas-microsoft-com:vml" Requires="v">
                <p:oleObj spid="_x0000_s365578" name="数式" r:id="rId4" imgW="1549080" imgH="419040" progId="Equation.3">
                  <p:embed/>
                </p:oleObj>
              </mc:Choice>
              <mc:Fallback>
                <p:oleObj name="数式" r:id="rId4" imgW="1549080" imgH="419040" progId="Equation.3">
                  <p:embed/>
                  <p:pic>
                    <p:nvPicPr>
                      <p:cNvPr id="5" name="Object 4"/>
                      <p:cNvPicPr>
                        <a:picLocks noChangeAspect="1" noChangeArrowheads="1"/>
                      </p:cNvPicPr>
                      <p:nvPr/>
                    </p:nvPicPr>
                    <p:blipFill>
                      <a:blip r:embed="rId5"/>
                      <a:srcRect/>
                      <a:stretch>
                        <a:fillRect/>
                      </a:stretch>
                    </p:blipFill>
                    <p:spPr bwMode="auto">
                      <a:xfrm>
                        <a:off x="914400" y="698973"/>
                        <a:ext cx="4132263" cy="1104900"/>
                      </a:xfrm>
                      <a:prstGeom prst="rect">
                        <a:avLst/>
                      </a:prstGeom>
                      <a:noFill/>
                      <a:ln>
                        <a:noFill/>
                      </a:ln>
                    </p:spPr>
                  </p:pic>
                </p:oleObj>
              </mc:Fallback>
            </mc:AlternateContent>
          </a:graphicData>
        </a:graphic>
      </p:graphicFrame>
      <p:sp>
        <p:nvSpPr>
          <p:cNvPr id="6" name="TextBox 5"/>
          <p:cNvSpPr txBox="1"/>
          <p:nvPr/>
        </p:nvSpPr>
        <p:spPr>
          <a:xfrm>
            <a:off x="228600" y="228599"/>
            <a:ext cx="7620000" cy="461665"/>
          </a:xfrm>
          <a:prstGeom prst="rect">
            <a:avLst/>
          </a:prstGeom>
          <a:noFill/>
        </p:spPr>
        <p:txBody>
          <a:bodyPr wrap="square" rtlCol="0">
            <a:spAutoFit/>
          </a:bodyPr>
          <a:lstStyle/>
          <a:p>
            <a:r>
              <a:rPr lang="en-US" sz="2400" dirty="0">
                <a:latin typeface="+mj-lt"/>
              </a:rPr>
              <a:t>Wave equation with source:</a:t>
            </a:r>
          </a:p>
        </p:txBody>
      </p:sp>
      <p:graphicFrame>
        <p:nvGraphicFramePr>
          <p:cNvPr id="7" name="Object 6"/>
          <p:cNvGraphicFramePr>
            <a:graphicFrameLocks noChangeAspect="1"/>
          </p:cNvGraphicFramePr>
          <p:nvPr/>
        </p:nvGraphicFramePr>
        <p:xfrm>
          <a:off x="427463" y="2111325"/>
          <a:ext cx="8416925" cy="1470075"/>
        </p:xfrm>
        <a:graphic>
          <a:graphicData uri="http://schemas.openxmlformats.org/presentationml/2006/ole">
            <mc:AlternateContent xmlns:mc="http://schemas.openxmlformats.org/markup-compatibility/2006">
              <mc:Choice xmlns:v="urn:schemas-microsoft-com:vml" Requires="v">
                <p:oleObj spid="_x0000_s365579" name="Equation" r:id="rId6" imgW="5384520" imgH="952200" progId="Equation.DSMT4">
                  <p:embed/>
                </p:oleObj>
              </mc:Choice>
              <mc:Fallback>
                <p:oleObj name="Equation" r:id="rId6" imgW="5384520" imgH="952200" progId="Equation.DSMT4">
                  <p:embed/>
                  <p:pic>
                    <p:nvPicPr>
                      <p:cNvPr id="7" name="Object 6"/>
                      <p:cNvPicPr>
                        <a:picLocks noChangeAspect="1" noChangeArrowheads="1"/>
                      </p:cNvPicPr>
                      <p:nvPr/>
                    </p:nvPicPr>
                    <p:blipFill>
                      <a:blip r:embed="rId7"/>
                      <a:srcRect/>
                      <a:stretch>
                        <a:fillRect/>
                      </a:stretch>
                    </p:blipFill>
                    <p:spPr bwMode="auto">
                      <a:xfrm>
                        <a:off x="427463" y="2111325"/>
                        <a:ext cx="8416925" cy="1470075"/>
                      </a:xfrm>
                      <a:prstGeom prst="rect">
                        <a:avLst/>
                      </a:prstGeom>
                      <a:noFill/>
                      <a:ln>
                        <a:noFill/>
                      </a:ln>
                    </p:spPr>
                  </p:pic>
                </p:oleObj>
              </mc:Fallback>
            </mc:AlternateContent>
          </a:graphicData>
        </a:graphic>
      </p:graphicFrame>
      <p:sp>
        <p:nvSpPr>
          <p:cNvPr id="8" name="Cube 7"/>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7" name="TextBox 16"/>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8" name="TextBox 17"/>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sp>
        <p:nvSpPr>
          <p:cNvPr id="10" name="TextBox 9">
            <a:extLst>
              <a:ext uri="{FF2B5EF4-FFF2-40B4-BE49-F238E27FC236}">
                <a16:creationId xmlns:a16="http://schemas.microsoft.com/office/drawing/2014/main" id="{E5E25839-1798-4A7A-86E3-AC0965E23EDA}"/>
              </a:ext>
            </a:extLst>
          </p:cNvPr>
          <p:cNvSpPr txBox="1"/>
          <p:nvPr/>
        </p:nvSpPr>
        <p:spPr>
          <a:xfrm>
            <a:off x="5994991" y="5715000"/>
            <a:ext cx="2438400" cy="461665"/>
          </a:xfrm>
          <a:prstGeom prst="rect">
            <a:avLst/>
          </a:prstGeom>
          <a:noFill/>
        </p:spPr>
        <p:txBody>
          <a:bodyPr wrap="square" rtlCol="0">
            <a:spAutoFit/>
          </a:bodyPr>
          <a:lstStyle/>
          <a:p>
            <a:r>
              <a:rPr lang="en-US" sz="2400" i="1" dirty="0">
                <a:latin typeface="+mj-lt"/>
              </a:rPr>
              <a:t>z</a:t>
            </a:r>
            <a:r>
              <a:rPr lang="en-US" sz="2400" dirty="0">
                <a:latin typeface="+mj-lt"/>
              </a:rPr>
              <a:t>=0 plane</a:t>
            </a:r>
          </a:p>
        </p:txBody>
      </p:sp>
    </p:spTree>
    <p:extLst>
      <p:ext uri="{BB962C8B-B14F-4D97-AF65-F5344CB8AC3E}">
        <p14:creationId xmlns:p14="http://schemas.microsoft.com/office/powerpoint/2010/main" val="419729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179954"/>
              </p:ext>
            </p:extLst>
          </p:nvPr>
        </p:nvGraphicFramePr>
        <p:xfrm>
          <a:off x="358775" y="990600"/>
          <a:ext cx="7880350" cy="1728788"/>
        </p:xfrm>
        <a:graphic>
          <a:graphicData uri="http://schemas.openxmlformats.org/presentationml/2006/ole">
            <mc:AlternateContent xmlns:mc="http://schemas.openxmlformats.org/markup-compatibility/2006">
              <mc:Choice xmlns:v="urn:schemas-microsoft-com:vml" Requires="v">
                <p:oleObj spid="_x0000_s346381" name="数式" r:id="rId4" imgW="3581280" imgH="787320" progId="Equation.3">
                  <p:embed/>
                </p:oleObj>
              </mc:Choice>
              <mc:Fallback>
                <p:oleObj name="数式" r:id="rId4" imgW="3581280" imgH="787320" progId="Equation.3">
                  <p:embed/>
                  <p:pic>
                    <p:nvPicPr>
                      <p:cNvPr id="0" name=""/>
                      <p:cNvPicPr>
                        <a:picLocks noChangeAspect="1" noChangeArrowheads="1"/>
                      </p:cNvPicPr>
                      <p:nvPr/>
                    </p:nvPicPr>
                    <p:blipFill>
                      <a:blip r:embed="rId5"/>
                      <a:srcRect/>
                      <a:stretch>
                        <a:fillRect/>
                      </a:stretch>
                    </p:blipFill>
                    <p:spPr bwMode="auto">
                      <a:xfrm>
                        <a:off x="358775" y="990600"/>
                        <a:ext cx="7880350" cy="1728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4909331"/>
              </p:ext>
            </p:extLst>
          </p:nvPr>
        </p:nvGraphicFramePr>
        <p:xfrm>
          <a:off x="290019" y="4824412"/>
          <a:ext cx="8017861" cy="1423988"/>
        </p:xfrm>
        <a:graphic>
          <a:graphicData uri="http://schemas.openxmlformats.org/presentationml/2006/ole">
            <mc:AlternateContent xmlns:mc="http://schemas.openxmlformats.org/markup-compatibility/2006">
              <mc:Choice xmlns:v="urn:schemas-microsoft-com:vml" Requires="v">
                <p:oleObj spid="_x0000_s346382" name="Equation" r:id="rId6" imgW="5905440" imgH="1028520" progId="Equation.DSMT4">
                  <p:embed/>
                </p:oleObj>
              </mc:Choice>
              <mc:Fallback>
                <p:oleObj name="Equation" r:id="rId6" imgW="5905440" imgH="1028520" progId="Equation.DSMT4">
                  <p:embed/>
                  <p:pic>
                    <p:nvPicPr>
                      <p:cNvPr id="0" name=""/>
                      <p:cNvPicPr>
                        <a:picLocks noChangeAspect="1" noChangeArrowheads="1"/>
                      </p:cNvPicPr>
                      <p:nvPr/>
                    </p:nvPicPr>
                    <p:blipFill>
                      <a:blip r:embed="rId7"/>
                      <a:srcRect/>
                      <a:stretch>
                        <a:fillRect/>
                      </a:stretch>
                    </p:blipFill>
                    <p:spPr bwMode="auto">
                      <a:xfrm>
                        <a:off x="290019" y="4824412"/>
                        <a:ext cx="8017861" cy="1423988"/>
                      </a:xfrm>
                      <a:prstGeom prst="rect">
                        <a:avLst/>
                      </a:prstGeom>
                      <a:noFill/>
                      <a:ln>
                        <a:noFill/>
                      </a:ln>
                    </p:spPr>
                  </p:pic>
                </p:oleObj>
              </mc:Fallback>
            </mc:AlternateContent>
          </a:graphicData>
        </a:graphic>
      </p:graphicFrame>
      <p:sp>
        <p:nvSpPr>
          <p:cNvPr id="7" name="TextBox 6"/>
          <p:cNvSpPr txBox="1"/>
          <p:nvPr/>
        </p:nvSpPr>
        <p:spPr>
          <a:xfrm>
            <a:off x="228600" y="228600"/>
            <a:ext cx="8458200" cy="461665"/>
          </a:xfrm>
          <a:prstGeom prst="rect">
            <a:avLst/>
          </a:prstGeom>
          <a:noFill/>
        </p:spPr>
        <p:txBody>
          <a:bodyPr wrap="square" rtlCol="0">
            <a:spAutoFit/>
          </a:bodyPr>
          <a:lstStyle/>
          <a:p>
            <a:r>
              <a:rPr lang="en-US" sz="2400" dirty="0">
                <a:latin typeface="+mj-lt"/>
              </a:rPr>
              <a:t>Treatment of boundary values for time-harmonic force:</a:t>
            </a:r>
          </a:p>
        </p:txBody>
      </p:sp>
      <p:graphicFrame>
        <p:nvGraphicFramePr>
          <p:cNvPr id="8" name="Object 7"/>
          <p:cNvGraphicFramePr>
            <a:graphicFrameLocks noChangeAspect="1"/>
          </p:cNvGraphicFramePr>
          <p:nvPr>
            <p:extLst>
              <p:ext uri="{D42A27DB-BD31-4B8C-83A1-F6EECF244321}">
                <p14:modId xmlns:p14="http://schemas.microsoft.com/office/powerpoint/2010/main" val="4129565103"/>
              </p:ext>
            </p:extLst>
          </p:nvPr>
        </p:nvGraphicFramePr>
        <p:xfrm>
          <a:off x="228600" y="2743200"/>
          <a:ext cx="6049962" cy="1911350"/>
        </p:xfrm>
        <a:graphic>
          <a:graphicData uri="http://schemas.openxmlformats.org/presentationml/2006/ole">
            <mc:AlternateContent xmlns:mc="http://schemas.openxmlformats.org/markup-compatibility/2006">
              <mc:Choice xmlns:v="urn:schemas-microsoft-com:vml" Requires="v">
                <p:oleObj spid="_x0000_s346383" name="数式" r:id="rId8" imgW="2222280" imgH="711000" progId="Equation.3">
                  <p:embed/>
                </p:oleObj>
              </mc:Choice>
              <mc:Fallback>
                <p:oleObj name="数式" r:id="rId8" imgW="2222280" imgH="711000" progId="Equation.3">
                  <p:embed/>
                  <p:pic>
                    <p:nvPicPr>
                      <p:cNvPr id="0" name=""/>
                      <p:cNvPicPr>
                        <a:picLocks noChangeAspect="1" noChangeArrowheads="1"/>
                      </p:cNvPicPr>
                      <p:nvPr/>
                    </p:nvPicPr>
                    <p:blipFill>
                      <a:blip r:embed="rId9"/>
                      <a:srcRect/>
                      <a:stretch>
                        <a:fillRect/>
                      </a:stretch>
                    </p:blipFill>
                    <p:spPr bwMode="auto">
                      <a:xfrm>
                        <a:off x="228600" y="2743200"/>
                        <a:ext cx="60499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37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51061056"/>
              </p:ext>
            </p:extLst>
          </p:nvPr>
        </p:nvGraphicFramePr>
        <p:xfrm>
          <a:off x="663575" y="381000"/>
          <a:ext cx="5897563" cy="1031875"/>
        </p:xfrm>
        <a:graphic>
          <a:graphicData uri="http://schemas.openxmlformats.org/presentationml/2006/ole">
            <mc:AlternateContent xmlns:mc="http://schemas.openxmlformats.org/markup-compatibility/2006">
              <mc:Choice xmlns:v="urn:schemas-microsoft-com:vml" Requires="v">
                <p:oleObj spid="_x0000_s347316" name="数式" r:id="rId4" imgW="2679480" imgH="469800" progId="Equation.3">
                  <p:embed/>
                </p:oleObj>
              </mc:Choice>
              <mc:Fallback>
                <p:oleObj name="数式" r:id="rId4" imgW="2679480" imgH="469800" progId="Equation.3">
                  <p:embed/>
                  <p:pic>
                    <p:nvPicPr>
                      <p:cNvPr id="0" name=""/>
                      <p:cNvPicPr>
                        <a:picLocks noChangeAspect="1" noChangeArrowheads="1"/>
                      </p:cNvPicPr>
                      <p:nvPr/>
                    </p:nvPicPr>
                    <p:blipFill>
                      <a:blip r:embed="rId5"/>
                      <a:srcRect/>
                      <a:stretch>
                        <a:fillRect/>
                      </a:stretch>
                    </p:blipFill>
                    <p:spPr bwMode="auto">
                      <a:xfrm>
                        <a:off x="663575" y="381000"/>
                        <a:ext cx="589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8971286"/>
              </p:ext>
            </p:extLst>
          </p:nvPr>
        </p:nvGraphicFramePr>
        <p:xfrm>
          <a:off x="561975" y="2892425"/>
          <a:ext cx="8245475" cy="2289175"/>
        </p:xfrm>
        <a:graphic>
          <a:graphicData uri="http://schemas.openxmlformats.org/presentationml/2006/ole">
            <mc:AlternateContent xmlns:mc="http://schemas.openxmlformats.org/markup-compatibility/2006">
              <mc:Choice xmlns:v="urn:schemas-microsoft-com:vml" Requires="v">
                <p:oleObj spid="_x0000_s347317" name="数式" r:id="rId6" imgW="3733560" imgH="1015920" progId="Equation.3">
                  <p:embed/>
                </p:oleObj>
              </mc:Choice>
              <mc:Fallback>
                <p:oleObj name="数式" r:id="rId6" imgW="3733560" imgH="1015920" progId="Equation.3">
                  <p:embed/>
                  <p:pic>
                    <p:nvPicPr>
                      <p:cNvPr id="0" name=""/>
                      <p:cNvPicPr>
                        <a:picLocks noChangeAspect="1" noChangeArrowheads="1"/>
                      </p:cNvPicPr>
                      <p:nvPr/>
                    </p:nvPicPr>
                    <p:blipFill>
                      <a:blip r:embed="rId7"/>
                      <a:srcRect/>
                      <a:stretch>
                        <a:fillRect/>
                      </a:stretch>
                    </p:blipFill>
                    <p:spPr bwMode="auto">
                      <a:xfrm>
                        <a:off x="561975" y="2892425"/>
                        <a:ext cx="82454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166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92309-6846-4E6D-AFD7-11B341D795A7}"/>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82BE53F9-A72C-4A3E-9D05-264FBD5F2360}"/>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EC3F06F4-3473-457C-B3F8-6CF9CC7E17A1}"/>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Oval 4">
            <a:extLst>
              <a:ext uri="{FF2B5EF4-FFF2-40B4-BE49-F238E27FC236}">
                <a16:creationId xmlns:a16="http://schemas.microsoft.com/office/drawing/2014/main" id="{6BFCE7D8-381E-4E97-A3C2-1F967C81908E}"/>
              </a:ext>
            </a:extLst>
          </p:cNvPr>
          <p:cNvSpPr/>
          <p:nvPr/>
        </p:nvSpPr>
        <p:spPr>
          <a:xfrm>
            <a:off x="1874940" y="5105400"/>
            <a:ext cx="2392259" cy="10373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F67E66-CFF7-4C95-96A3-6CE30993BBA5}"/>
              </a:ext>
            </a:extLst>
          </p:cNvPr>
          <p:cNvSpPr txBox="1"/>
          <p:nvPr/>
        </p:nvSpPr>
        <p:spPr>
          <a:xfrm>
            <a:off x="152400" y="304800"/>
            <a:ext cx="7696200" cy="461665"/>
          </a:xfrm>
          <a:prstGeom prst="rect">
            <a:avLst/>
          </a:prstGeom>
          <a:noFill/>
        </p:spPr>
        <p:txBody>
          <a:bodyPr wrap="square" rtlCol="0">
            <a:spAutoFit/>
          </a:bodyPr>
          <a:lstStyle/>
          <a:p>
            <a:r>
              <a:rPr lang="en-US" sz="2400" dirty="0">
                <a:latin typeface="+mj-lt"/>
              </a:rPr>
              <a:t>Some more details --</a:t>
            </a:r>
          </a:p>
        </p:txBody>
      </p:sp>
      <p:graphicFrame>
        <p:nvGraphicFramePr>
          <p:cNvPr id="7" name="Object 6">
            <a:extLst>
              <a:ext uri="{FF2B5EF4-FFF2-40B4-BE49-F238E27FC236}">
                <a16:creationId xmlns:a16="http://schemas.microsoft.com/office/drawing/2014/main" id="{3510B3F7-0813-4A1C-8DD6-31D2900962ED}"/>
              </a:ext>
            </a:extLst>
          </p:cNvPr>
          <p:cNvGraphicFramePr>
            <a:graphicFrameLocks noChangeAspect="1"/>
          </p:cNvGraphicFramePr>
          <p:nvPr>
            <p:extLst>
              <p:ext uri="{D42A27DB-BD31-4B8C-83A1-F6EECF244321}">
                <p14:modId xmlns:p14="http://schemas.microsoft.com/office/powerpoint/2010/main" val="1867854537"/>
              </p:ext>
            </p:extLst>
          </p:nvPr>
        </p:nvGraphicFramePr>
        <p:xfrm>
          <a:off x="304800" y="914400"/>
          <a:ext cx="7897813" cy="2795587"/>
        </p:xfrm>
        <a:graphic>
          <a:graphicData uri="http://schemas.openxmlformats.org/presentationml/2006/ole">
            <mc:AlternateContent xmlns:mc="http://schemas.openxmlformats.org/markup-compatibility/2006">
              <mc:Choice xmlns:v="urn:schemas-microsoft-com:vml" Requires="v">
                <p:oleObj spid="_x0000_s363546" name="Equation" r:id="rId4" imgW="5816520" imgH="2019240" progId="Equation.DSMT4">
                  <p:embed/>
                </p:oleObj>
              </mc:Choice>
              <mc:Fallback>
                <p:oleObj name="Equation" r:id="rId4" imgW="5816520" imgH="2019240" progId="Equation.DSMT4">
                  <p:embed/>
                  <p:pic>
                    <p:nvPicPr>
                      <p:cNvPr id="6" name="Object 5">
                        <a:extLst>
                          <a:ext uri="{FF2B5EF4-FFF2-40B4-BE49-F238E27FC236}">
                            <a16:creationId xmlns:a16="http://schemas.microsoft.com/office/drawing/2014/main" id="{B759B567-CC79-4FF1-A73C-DA0DC519E6CF}"/>
                          </a:ext>
                        </a:extLst>
                      </p:cNvPr>
                      <p:cNvPicPr>
                        <a:picLocks noChangeAspect="1" noChangeArrowheads="1"/>
                      </p:cNvPicPr>
                      <p:nvPr/>
                    </p:nvPicPr>
                    <p:blipFill>
                      <a:blip r:embed="rId5"/>
                      <a:srcRect/>
                      <a:stretch>
                        <a:fillRect/>
                      </a:stretch>
                    </p:blipFill>
                    <p:spPr bwMode="auto">
                      <a:xfrm>
                        <a:off x="304800" y="914400"/>
                        <a:ext cx="7897813" cy="2795587"/>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1C387431-1393-4FB9-9349-85B2910153C7}"/>
              </a:ext>
            </a:extLst>
          </p:cNvPr>
          <p:cNvGraphicFramePr>
            <a:graphicFrameLocks noChangeAspect="1"/>
          </p:cNvGraphicFramePr>
          <p:nvPr>
            <p:extLst>
              <p:ext uri="{D42A27DB-BD31-4B8C-83A1-F6EECF244321}">
                <p14:modId xmlns:p14="http://schemas.microsoft.com/office/powerpoint/2010/main" val="3585624598"/>
              </p:ext>
            </p:extLst>
          </p:nvPr>
        </p:nvGraphicFramePr>
        <p:xfrm>
          <a:off x="73024" y="3831418"/>
          <a:ext cx="8997951" cy="2239963"/>
        </p:xfrm>
        <a:graphic>
          <a:graphicData uri="http://schemas.openxmlformats.org/presentationml/2006/ole">
            <mc:AlternateContent xmlns:mc="http://schemas.openxmlformats.org/markup-compatibility/2006">
              <mc:Choice xmlns:v="urn:schemas-microsoft-com:vml" Requires="v">
                <p:oleObj spid="_x0000_s363547" name="Equation" r:id="rId6" imgW="5854680" imgH="1460160" progId="Equation.DSMT4">
                  <p:embed/>
                </p:oleObj>
              </mc:Choice>
              <mc:Fallback>
                <p:oleObj name="Equation" r:id="rId6" imgW="5854680" imgH="1460160" progId="Equation.DSMT4">
                  <p:embed/>
                  <p:pic>
                    <p:nvPicPr>
                      <p:cNvPr id="7" name="Object 6">
                        <a:extLst>
                          <a:ext uri="{FF2B5EF4-FFF2-40B4-BE49-F238E27FC236}">
                            <a16:creationId xmlns:a16="http://schemas.microsoft.com/office/drawing/2014/main" id="{0933A5CE-125D-4267-82D0-B6E2BF2F3FA3}"/>
                          </a:ext>
                        </a:extLst>
                      </p:cNvPr>
                      <p:cNvPicPr>
                        <a:picLocks noChangeAspect="1" noChangeArrowheads="1"/>
                      </p:cNvPicPr>
                      <p:nvPr/>
                    </p:nvPicPr>
                    <p:blipFill>
                      <a:blip r:embed="rId7"/>
                      <a:srcRect/>
                      <a:stretch>
                        <a:fillRect/>
                      </a:stretch>
                    </p:blipFill>
                    <p:spPr bwMode="auto">
                      <a:xfrm>
                        <a:off x="73024" y="3831418"/>
                        <a:ext cx="8997951" cy="2239963"/>
                      </a:xfrm>
                      <a:prstGeom prst="rect">
                        <a:avLst/>
                      </a:prstGeom>
                      <a:noFill/>
                      <a:ln>
                        <a:noFill/>
                      </a:ln>
                    </p:spPr>
                  </p:pic>
                </p:oleObj>
              </mc:Fallback>
            </mc:AlternateContent>
          </a:graphicData>
        </a:graphic>
      </p:graphicFrame>
      <p:sp>
        <p:nvSpPr>
          <p:cNvPr id="9" name="TextBox 8">
            <a:extLst>
              <a:ext uri="{FF2B5EF4-FFF2-40B4-BE49-F238E27FC236}">
                <a16:creationId xmlns:a16="http://schemas.microsoft.com/office/drawing/2014/main" id="{5062AA1D-DD10-4E24-B6BD-6E658ED520F8}"/>
              </a:ext>
            </a:extLst>
          </p:cNvPr>
          <p:cNvSpPr txBox="1"/>
          <p:nvPr/>
        </p:nvSpPr>
        <p:spPr>
          <a:xfrm>
            <a:off x="3124200" y="5943600"/>
            <a:ext cx="4953000" cy="461665"/>
          </a:xfrm>
          <a:prstGeom prst="rect">
            <a:avLst/>
          </a:prstGeom>
          <a:noFill/>
        </p:spPr>
        <p:txBody>
          <a:bodyPr wrap="square" rtlCol="0">
            <a:spAutoFit/>
          </a:bodyPr>
          <a:lstStyle/>
          <a:p>
            <a:r>
              <a:rPr lang="en-US" sz="2400" dirty="0">
                <a:latin typeface="+mj-lt"/>
              </a:rPr>
              <a:t>Need this term to vanish at z’=0</a:t>
            </a:r>
          </a:p>
        </p:txBody>
      </p:sp>
    </p:spTree>
    <p:extLst>
      <p:ext uri="{BB962C8B-B14F-4D97-AF65-F5344CB8AC3E}">
        <p14:creationId xmlns:p14="http://schemas.microsoft.com/office/powerpoint/2010/main" val="222824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41301605"/>
              </p:ext>
            </p:extLst>
          </p:nvPr>
        </p:nvGraphicFramePr>
        <p:xfrm>
          <a:off x="609600" y="457200"/>
          <a:ext cx="5897563" cy="2174875"/>
        </p:xfrm>
        <a:graphic>
          <a:graphicData uri="http://schemas.openxmlformats.org/presentationml/2006/ole">
            <mc:AlternateContent xmlns:mc="http://schemas.openxmlformats.org/markup-compatibility/2006">
              <mc:Choice xmlns:v="urn:schemas-microsoft-com:vml" Requires="v">
                <p:oleObj spid="_x0000_s348429" name="数式" r:id="rId4" imgW="2679480" imgH="990360" progId="Equation.3">
                  <p:embed/>
                </p:oleObj>
              </mc:Choice>
              <mc:Fallback>
                <p:oleObj name="数式" r:id="rId4" imgW="2679480" imgH="990360" progId="Equation.3">
                  <p:embed/>
                  <p:pic>
                    <p:nvPicPr>
                      <p:cNvPr id="0" name=""/>
                      <p:cNvPicPr>
                        <a:picLocks noChangeAspect="1" noChangeArrowheads="1"/>
                      </p:cNvPicPr>
                      <p:nvPr/>
                    </p:nvPicPr>
                    <p:blipFill>
                      <a:blip r:embed="rId5"/>
                      <a:srcRect/>
                      <a:stretch>
                        <a:fillRect/>
                      </a:stretch>
                    </p:blipFill>
                    <p:spPr bwMode="auto">
                      <a:xfrm>
                        <a:off x="609600" y="457200"/>
                        <a:ext cx="58975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015696"/>
              </p:ext>
            </p:extLst>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spid="_x0000_s348430" name="Equation" r:id="rId6" imgW="2717640" imgH="990360" progId="Equation.DSMT4">
                  <p:embed/>
                </p:oleObj>
              </mc:Choice>
              <mc:Fallback>
                <p:oleObj name="Equation" r:id="rId6" imgW="2717640" imgH="990360" progId="Equation.DSMT4">
                  <p:embed/>
                  <p:pic>
                    <p:nvPicPr>
                      <p:cNvPr id="0" name=""/>
                      <p:cNvPicPr>
                        <a:picLocks noChangeAspect="1" noChangeArrowheads="1"/>
                      </p:cNvPicPr>
                      <p:nvPr/>
                    </p:nvPicPr>
                    <p:blipFill>
                      <a:blip r:embed="rId7"/>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596011"/>
              </p:ext>
            </p:extLst>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spid="_x0000_s348431" name="Equation" r:id="rId8" imgW="2095200" imgH="431640" progId="Equation.DSMT4">
                  <p:embed/>
                </p:oleObj>
              </mc:Choice>
              <mc:Fallback>
                <p:oleObj name="Equation" r:id="rId8" imgW="2095200" imgH="431640" progId="Equation.DSMT4">
                  <p:embed/>
                  <p:pic>
                    <p:nvPicPr>
                      <p:cNvPr id="0" name=""/>
                      <p:cNvPicPr>
                        <a:picLocks noChangeAspect="1" noChangeArrowheads="1"/>
                      </p:cNvPicPr>
                      <p:nvPr/>
                    </p:nvPicPr>
                    <p:blipFill>
                      <a:blip r:embed="rId9"/>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539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776B5-BF2A-4C61-A997-11FA89EB33DA}"/>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686DD4D2-DDFC-4A51-BADA-AA7A4CFE40A2}"/>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83CCEB6E-E4FA-49B7-9C20-2CD15649FC4E}"/>
              </a:ext>
            </a:extLst>
          </p:cNvPr>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a:extLst>
              <a:ext uri="{FF2B5EF4-FFF2-40B4-BE49-F238E27FC236}">
                <a16:creationId xmlns:a16="http://schemas.microsoft.com/office/drawing/2014/main" id="{67091EF6-28CD-46A6-B357-68A3AA344CB8}"/>
              </a:ext>
            </a:extLst>
          </p:cNvPr>
          <p:cNvGraphicFramePr>
            <a:graphicFrameLocks noChangeAspect="1"/>
          </p:cNvGraphicFramePr>
          <p:nvPr>
            <p:extLst>
              <p:ext uri="{D42A27DB-BD31-4B8C-83A1-F6EECF244321}">
                <p14:modId xmlns:p14="http://schemas.microsoft.com/office/powerpoint/2010/main" val="570152448"/>
              </p:ext>
            </p:extLst>
          </p:nvPr>
        </p:nvGraphicFramePr>
        <p:xfrm>
          <a:off x="484188" y="457200"/>
          <a:ext cx="6149975" cy="2174875"/>
        </p:xfrm>
        <a:graphic>
          <a:graphicData uri="http://schemas.openxmlformats.org/presentationml/2006/ole">
            <mc:AlternateContent xmlns:mc="http://schemas.openxmlformats.org/markup-compatibility/2006">
              <mc:Choice xmlns:v="urn:schemas-microsoft-com:vml" Requires="v">
                <p:oleObj spid="_x0000_s364582" name="Equation" r:id="rId4" imgW="2793960" imgH="990360" progId="Equation.DSMT4">
                  <p:embed/>
                </p:oleObj>
              </mc:Choice>
              <mc:Fallback>
                <p:oleObj name="Equation" r:id="rId4" imgW="2793960" imgH="990360" progId="Equation.DSMT4">
                  <p:embed/>
                  <p:pic>
                    <p:nvPicPr>
                      <p:cNvPr id="5" name="Object 4"/>
                      <p:cNvPicPr>
                        <a:picLocks noChangeAspect="1" noChangeArrowheads="1"/>
                      </p:cNvPicPr>
                      <p:nvPr/>
                    </p:nvPicPr>
                    <p:blipFill>
                      <a:blip r:embed="rId5"/>
                      <a:srcRect/>
                      <a:stretch>
                        <a:fillRect/>
                      </a:stretch>
                    </p:blipFill>
                    <p:spPr bwMode="auto">
                      <a:xfrm>
                        <a:off x="484188" y="457200"/>
                        <a:ext cx="61499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6339CE2E-19D0-4E73-9B5A-1C65ADE5B985}"/>
              </a:ext>
            </a:extLst>
          </p:cNvPr>
          <p:cNvGraphicFramePr>
            <a:graphicFrameLocks noChangeAspect="1"/>
          </p:cNvGraphicFramePr>
          <p:nvPr>
            <p:extLst>
              <p:ext uri="{D42A27DB-BD31-4B8C-83A1-F6EECF244321}">
                <p14:modId xmlns:p14="http://schemas.microsoft.com/office/powerpoint/2010/main" val="602721537"/>
              </p:ext>
            </p:extLst>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spid="_x0000_s364583" name="Equation" r:id="rId6" imgW="2717640" imgH="990360" progId="Equation.DSMT4">
                  <p:embed/>
                </p:oleObj>
              </mc:Choice>
              <mc:Fallback>
                <p:oleObj name="Equation" r:id="rId6" imgW="2717640" imgH="990360" progId="Equation.DSMT4">
                  <p:embed/>
                  <p:pic>
                    <p:nvPicPr>
                      <p:cNvPr id="6" name="Object 5"/>
                      <p:cNvPicPr>
                        <a:picLocks noChangeAspect="1" noChangeArrowheads="1"/>
                      </p:cNvPicPr>
                      <p:nvPr/>
                    </p:nvPicPr>
                    <p:blipFill>
                      <a:blip r:embed="rId7"/>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87A725A7-DEF8-4CF6-9F06-A27FC8446ED9}"/>
              </a:ext>
            </a:extLst>
          </p:cNvPr>
          <p:cNvGraphicFramePr>
            <a:graphicFrameLocks noChangeAspect="1"/>
          </p:cNvGraphicFramePr>
          <p:nvPr>
            <p:extLst>
              <p:ext uri="{D42A27DB-BD31-4B8C-83A1-F6EECF244321}">
                <p14:modId xmlns:p14="http://schemas.microsoft.com/office/powerpoint/2010/main" val="1348403139"/>
              </p:ext>
            </p:extLst>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spid="_x0000_s364584" name="Equation" r:id="rId8" imgW="2095200" imgH="431640" progId="Equation.DSMT4">
                  <p:embed/>
                </p:oleObj>
              </mc:Choice>
              <mc:Fallback>
                <p:oleObj name="Equation" r:id="rId8" imgW="2095200" imgH="431640" progId="Equation.DSMT4">
                  <p:embed/>
                  <p:pic>
                    <p:nvPicPr>
                      <p:cNvPr id="8" name="Object 7"/>
                      <p:cNvPicPr>
                        <a:picLocks noChangeAspect="1" noChangeArrowheads="1"/>
                      </p:cNvPicPr>
                      <p:nvPr/>
                    </p:nvPicPr>
                    <p:blipFill>
                      <a:blip r:embed="rId9"/>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a:extLst>
              <a:ext uri="{FF2B5EF4-FFF2-40B4-BE49-F238E27FC236}">
                <a16:creationId xmlns:a16="http://schemas.microsoft.com/office/drawing/2014/main" id="{1F8EAB7C-CF64-4A1D-9A99-2996DB2AFBA8}"/>
              </a:ext>
            </a:extLst>
          </p:cNvPr>
          <p:cNvPicPr>
            <a:picLocks noChangeAspect="1"/>
          </p:cNvPicPr>
          <p:nvPr/>
        </p:nvPicPr>
        <p:blipFill>
          <a:blip r:embed="rId10"/>
          <a:stretch>
            <a:fillRect/>
          </a:stretch>
        </p:blipFill>
        <p:spPr>
          <a:xfrm>
            <a:off x="6185266" y="2130425"/>
            <a:ext cx="2228850" cy="2257425"/>
          </a:xfrm>
          <a:prstGeom prst="rect">
            <a:avLst/>
          </a:prstGeom>
        </p:spPr>
      </p:pic>
      <p:cxnSp>
        <p:nvCxnSpPr>
          <p:cNvPr id="9" name="Straight Arrow Connector 8">
            <a:extLst>
              <a:ext uri="{FF2B5EF4-FFF2-40B4-BE49-F238E27FC236}">
                <a16:creationId xmlns:a16="http://schemas.microsoft.com/office/drawing/2014/main" id="{684C8B45-DAD3-4503-832E-7709066D0F46}"/>
              </a:ext>
            </a:extLst>
          </p:cNvPr>
          <p:cNvCxnSpPr>
            <a:cxnSpLocks/>
          </p:cNvCxnSpPr>
          <p:nvPr/>
        </p:nvCxnSpPr>
        <p:spPr>
          <a:xfrm flipV="1">
            <a:off x="6858000" y="1752602"/>
            <a:ext cx="1579562" cy="19811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676691-FDC8-4EF2-B4F5-B459D6F5BE6E}"/>
              </a:ext>
            </a:extLst>
          </p:cNvPr>
          <p:cNvSpPr txBox="1"/>
          <p:nvPr/>
        </p:nvSpPr>
        <p:spPr>
          <a:xfrm>
            <a:off x="6858000" y="3124200"/>
            <a:ext cx="228600" cy="461665"/>
          </a:xfrm>
          <a:prstGeom prst="rect">
            <a:avLst/>
          </a:prstGeom>
          <a:noFill/>
        </p:spPr>
        <p:txBody>
          <a:bodyPr wrap="square" rtlCol="0">
            <a:spAutoFit/>
          </a:bodyPr>
          <a:lstStyle/>
          <a:p>
            <a:r>
              <a:rPr lang="en-US" sz="2400" dirty="0">
                <a:solidFill>
                  <a:srgbClr val="0070C0"/>
                </a:solidFill>
                <a:latin typeface="Symbol" panose="05050102010706020507" pitchFamily="18" charset="2"/>
              </a:rPr>
              <a:t>q</a:t>
            </a:r>
          </a:p>
        </p:txBody>
      </p:sp>
      <p:sp>
        <p:nvSpPr>
          <p:cNvPr id="11" name="TextBox 10">
            <a:extLst>
              <a:ext uri="{FF2B5EF4-FFF2-40B4-BE49-F238E27FC236}">
                <a16:creationId xmlns:a16="http://schemas.microsoft.com/office/drawing/2014/main" id="{F594A173-8652-48D9-B155-7412A06EC766}"/>
              </a:ext>
            </a:extLst>
          </p:cNvPr>
          <p:cNvSpPr txBox="1"/>
          <p:nvPr/>
        </p:nvSpPr>
        <p:spPr>
          <a:xfrm>
            <a:off x="8414116" y="1447800"/>
            <a:ext cx="501284" cy="461665"/>
          </a:xfrm>
          <a:prstGeom prst="rect">
            <a:avLst/>
          </a:prstGeom>
          <a:noFill/>
        </p:spPr>
        <p:txBody>
          <a:bodyPr wrap="square" rtlCol="0">
            <a:spAutoFit/>
          </a:bodyPr>
          <a:lstStyle/>
          <a:p>
            <a:r>
              <a:rPr lang="en-US" sz="2400" b="1" dirty="0">
                <a:solidFill>
                  <a:srgbClr val="0070C0"/>
                </a:solidFill>
                <a:latin typeface="+mj-lt"/>
              </a:rPr>
              <a:t>r</a:t>
            </a:r>
          </a:p>
        </p:txBody>
      </p:sp>
      <p:sp>
        <p:nvSpPr>
          <p:cNvPr id="12" name="TextBox 11">
            <a:extLst>
              <a:ext uri="{FF2B5EF4-FFF2-40B4-BE49-F238E27FC236}">
                <a16:creationId xmlns:a16="http://schemas.microsoft.com/office/drawing/2014/main" id="{ECB2FCBA-740B-4FF7-AF2F-0719A519F5D0}"/>
              </a:ext>
            </a:extLst>
          </p:cNvPr>
          <p:cNvSpPr txBox="1"/>
          <p:nvPr/>
        </p:nvSpPr>
        <p:spPr>
          <a:xfrm>
            <a:off x="76200" y="152400"/>
            <a:ext cx="5241925" cy="461665"/>
          </a:xfrm>
          <a:prstGeom prst="rect">
            <a:avLst/>
          </a:prstGeom>
          <a:noFill/>
        </p:spPr>
        <p:txBody>
          <a:bodyPr wrap="square" rtlCol="0">
            <a:spAutoFit/>
          </a:bodyPr>
          <a:lstStyle/>
          <a:p>
            <a:r>
              <a:rPr lang="en-US" sz="2400" dirty="0">
                <a:latin typeface="+mj-lt"/>
              </a:rPr>
              <a:t>More details</a:t>
            </a:r>
          </a:p>
        </p:txBody>
      </p:sp>
    </p:spTree>
    <p:extLst>
      <p:ext uri="{BB962C8B-B14F-4D97-AF65-F5344CB8AC3E}">
        <p14:creationId xmlns:p14="http://schemas.microsoft.com/office/powerpoint/2010/main" val="252291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91973344"/>
              </p:ext>
            </p:extLst>
          </p:nvPr>
        </p:nvGraphicFramePr>
        <p:xfrm>
          <a:off x="762000" y="685800"/>
          <a:ext cx="5870575" cy="3181351"/>
        </p:xfrm>
        <a:graphic>
          <a:graphicData uri="http://schemas.openxmlformats.org/presentationml/2006/ole">
            <mc:AlternateContent xmlns:mc="http://schemas.openxmlformats.org/markup-compatibility/2006">
              <mc:Choice xmlns:v="urn:schemas-microsoft-com:vml" Requires="v">
                <p:oleObj spid="_x0000_s349364" name="数式" r:id="rId4" imgW="2666880" imgH="1447560" progId="Equation.3">
                  <p:embed/>
                </p:oleObj>
              </mc:Choice>
              <mc:Fallback>
                <p:oleObj name="数式" r:id="rId4" imgW="2666880" imgH="1447560" progId="Equation.3">
                  <p:embed/>
                  <p:pic>
                    <p:nvPicPr>
                      <p:cNvPr id="0" name=""/>
                      <p:cNvPicPr>
                        <a:picLocks noChangeAspect="1" noChangeArrowheads="1"/>
                      </p:cNvPicPr>
                      <p:nvPr/>
                    </p:nvPicPr>
                    <p:blipFill>
                      <a:blip r:embed="rId5"/>
                      <a:srcRect/>
                      <a:stretch>
                        <a:fillRect/>
                      </a:stretch>
                    </p:blipFill>
                    <p:spPr bwMode="auto">
                      <a:xfrm>
                        <a:off x="762000" y="685800"/>
                        <a:ext cx="5870575" cy="318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3976557"/>
              </p:ext>
            </p:extLst>
          </p:nvPr>
        </p:nvGraphicFramePr>
        <p:xfrm>
          <a:off x="914400" y="4038600"/>
          <a:ext cx="4949825" cy="1981200"/>
        </p:xfrm>
        <a:graphic>
          <a:graphicData uri="http://schemas.openxmlformats.org/presentationml/2006/ole">
            <mc:AlternateContent xmlns:mc="http://schemas.openxmlformats.org/markup-compatibility/2006">
              <mc:Choice xmlns:v="urn:schemas-microsoft-com:vml" Requires="v">
                <p:oleObj spid="_x0000_s349365" name="数式" r:id="rId6" imgW="2247840" imgH="901440" progId="Equation.3">
                  <p:embed/>
                </p:oleObj>
              </mc:Choice>
              <mc:Fallback>
                <p:oleObj name="数式" r:id="rId6" imgW="2247840" imgH="901440" progId="Equation.3">
                  <p:embed/>
                  <p:pic>
                    <p:nvPicPr>
                      <p:cNvPr id="0" name=""/>
                      <p:cNvPicPr>
                        <a:picLocks noChangeAspect="1" noChangeArrowheads="1"/>
                      </p:cNvPicPr>
                      <p:nvPr/>
                    </p:nvPicPr>
                    <p:blipFill>
                      <a:blip r:embed="rId7"/>
                      <a:srcRect/>
                      <a:stretch>
                        <a:fillRect/>
                      </a:stretch>
                    </p:blipFill>
                    <p:spPr bwMode="auto">
                      <a:xfrm>
                        <a:off x="914400" y="4038600"/>
                        <a:ext cx="4949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140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90844599"/>
              </p:ext>
            </p:extLst>
          </p:nvPr>
        </p:nvGraphicFramePr>
        <p:xfrm>
          <a:off x="896937" y="600075"/>
          <a:ext cx="7104063" cy="3209925"/>
        </p:xfrm>
        <a:graphic>
          <a:graphicData uri="http://schemas.openxmlformats.org/presentationml/2006/ole">
            <mc:AlternateContent xmlns:mc="http://schemas.openxmlformats.org/markup-compatibility/2006">
              <mc:Choice xmlns:v="urn:schemas-microsoft-com:vml" Requires="v">
                <p:oleObj spid="_x0000_s350298" name="数式" r:id="rId4" imgW="3225600" imgH="1460160" progId="Equation.3">
                  <p:embed/>
                </p:oleObj>
              </mc:Choice>
              <mc:Fallback>
                <p:oleObj name="数式" r:id="rId4" imgW="3225600" imgH="1460160" progId="Equation.3">
                  <p:embed/>
                  <p:pic>
                    <p:nvPicPr>
                      <p:cNvPr id="0" name=""/>
                      <p:cNvPicPr>
                        <a:picLocks noChangeAspect="1" noChangeArrowheads="1"/>
                      </p:cNvPicPr>
                      <p:nvPr/>
                    </p:nvPicPr>
                    <p:blipFill>
                      <a:blip r:embed="rId5"/>
                      <a:srcRect/>
                      <a:stretch>
                        <a:fillRect/>
                      </a:stretch>
                    </p:blipFill>
                    <p:spPr bwMode="auto">
                      <a:xfrm>
                        <a:off x="896937" y="600075"/>
                        <a:ext cx="7104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692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410" y="1331267"/>
            <a:ext cx="4681390" cy="31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pSp>
        <p:nvGrpSpPr>
          <p:cNvPr id="13" name="Group 12"/>
          <p:cNvGrpSpPr/>
          <p:nvPr/>
        </p:nvGrpSpPr>
        <p:grpSpPr>
          <a:xfrm>
            <a:off x="304800" y="3733800"/>
            <a:ext cx="8382000" cy="2362200"/>
            <a:chOff x="304800" y="3733800"/>
            <a:chExt cx="8382000" cy="2362200"/>
          </a:xfrm>
        </p:grpSpPr>
        <p:sp>
          <p:nvSpPr>
            <p:cNvPr id="5" name="Cube 4"/>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1" name="TextBox 10"/>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grpSp>
      <p:cxnSp>
        <p:nvCxnSpPr>
          <p:cNvPr id="15" name="Straight Arrow Connector 14"/>
          <p:cNvCxnSpPr>
            <a:stCxn id="6" idx="0"/>
          </p:cNvCxnSpPr>
          <p:nvPr/>
        </p:nvCxnSpPr>
        <p:spPr>
          <a:xfrm flipV="1">
            <a:off x="4419600" y="2514600"/>
            <a:ext cx="16764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114800" y="4953000"/>
            <a:ext cx="533400" cy="3048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419600" y="4572000"/>
            <a:ext cx="457200" cy="400110"/>
          </a:xfrm>
          <a:prstGeom prst="rect">
            <a:avLst/>
          </a:prstGeom>
          <a:noFill/>
        </p:spPr>
        <p:txBody>
          <a:bodyPr wrap="square" rtlCol="0">
            <a:spAutoFit/>
          </a:bodyPr>
          <a:lstStyle/>
          <a:p>
            <a:r>
              <a:rPr lang="en-US" sz="2000" b="1" dirty="0">
                <a:latin typeface="Symbol" pitchFamily="18" charset="2"/>
              </a:rPr>
              <a:t>q</a:t>
            </a:r>
          </a:p>
        </p:txBody>
      </p:sp>
      <p:graphicFrame>
        <p:nvGraphicFramePr>
          <p:cNvPr id="18" name="Object 17"/>
          <p:cNvGraphicFramePr>
            <a:graphicFrameLocks noChangeAspect="1"/>
          </p:cNvGraphicFramePr>
          <p:nvPr>
            <p:extLst>
              <p:ext uri="{D42A27DB-BD31-4B8C-83A1-F6EECF244321}">
                <p14:modId xmlns:p14="http://schemas.microsoft.com/office/powerpoint/2010/main" val="2006535379"/>
              </p:ext>
            </p:extLst>
          </p:nvPr>
        </p:nvGraphicFramePr>
        <p:xfrm>
          <a:off x="996156" y="92075"/>
          <a:ext cx="6237288" cy="1508125"/>
        </p:xfrm>
        <a:graphic>
          <a:graphicData uri="http://schemas.openxmlformats.org/presentationml/2006/ole">
            <mc:AlternateContent xmlns:mc="http://schemas.openxmlformats.org/markup-compatibility/2006">
              <mc:Choice xmlns:v="urn:schemas-microsoft-com:vml" Requires="v">
                <p:oleObj spid="_x0000_s315485" name="数式" r:id="rId5" imgW="2831760" imgH="685800" progId="Equation.3">
                  <p:embed/>
                </p:oleObj>
              </mc:Choice>
              <mc:Fallback>
                <p:oleObj name="数式" r:id="rId5" imgW="2831760" imgH="685800" progId="Equation.3">
                  <p:embed/>
                  <p:pic>
                    <p:nvPicPr>
                      <p:cNvPr id="0" name=""/>
                      <p:cNvPicPr>
                        <a:picLocks noChangeAspect="1" noChangeArrowheads="1"/>
                      </p:cNvPicPr>
                      <p:nvPr/>
                    </p:nvPicPr>
                    <p:blipFill>
                      <a:blip r:embed="rId6"/>
                      <a:srcRect/>
                      <a:stretch>
                        <a:fillRect/>
                      </a:stretch>
                    </p:blipFill>
                    <p:spPr bwMode="auto">
                      <a:xfrm>
                        <a:off x="996156" y="92075"/>
                        <a:ext cx="62372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67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3BD87-E880-41AD-BF38-74FF7A862C52}"/>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47B48D1E-3340-465D-A050-01651501FE24}"/>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36E4180E-3EB2-4930-8EEE-FE2032ACC3DF}"/>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D943DEFE-3311-411B-9426-2C5FFDE05547}"/>
              </a:ext>
            </a:extLst>
          </p:cNvPr>
          <p:cNvPicPr>
            <a:picLocks noChangeAspect="1"/>
          </p:cNvPicPr>
          <p:nvPr/>
        </p:nvPicPr>
        <p:blipFill>
          <a:blip r:embed="rId3"/>
          <a:stretch>
            <a:fillRect/>
          </a:stretch>
        </p:blipFill>
        <p:spPr>
          <a:xfrm>
            <a:off x="17745" y="2006907"/>
            <a:ext cx="9144000" cy="3190568"/>
          </a:xfrm>
          <a:prstGeom prst="rect">
            <a:avLst/>
          </a:prstGeom>
        </p:spPr>
      </p:pic>
    </p:spTree>
    <p:extLst>
      <p:ext uri="{BB962C8B-B14F-4D97-AF65-F5344CB8AC3E}">
        <p14:creationId xmlns:p14="http://schemas.microsoft.com/office/powerpoint/2010/main" val="304847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3"/>
          <a:stretch>
            <a:fillRect/>
          </a:stretch>
        </p:blipFill>
        <p:spPr>
          <a:xfrm>
            <a:off x="1219200" y="228600"/>
            <a:ext cx="7315200" cy="5724525"/>
          </a:xfrm>
          <a:prstGeom prst="rect">
            <a:avLst/>
          </a:prstGeom>
        </p:spPr>
      </p:pic>
      <p:sp>
        <p:nvSpPr>
          <p:cNvPr id="6" name="TextBox 5"/>
          <p:cNvSpPr txBox="1"/>
          <p:nvPr/>
        </p:nvSpPr>
        <p:spPr>
          <a:xfrm>
            <a:off x="427463" y="5894685"/>
            <a:ext cx="6096000" cy="461665"/>
          </a:xfrm>
          <a:prstGeom prst="rect">
            <a:avLst/>
          </a:prstGeom>
          <a:noFill/>
        </p:spPr>
        <p:txBody>
          <a:bodyPr wrap="square" rtlCol="0">
            <a:spAutoFit/>
          </a:bodyPr>
          <a:lstStyle/>
          <a:p>
            <a:r>
              <a:rPr lang="en-US" sz="2400" dirty="0">
                <a:latin typeface="+mj-lt"/>
              </a:rPr>
              <a:t>Figure from Fetter and </a:t>
            </a:r>
            <a:r>
              <a:rPr lang="en-US" sz="2400" dirty="0" err="1">
                <a:latin typeface="+mj-lt"/>
              </a:rPr>
              <a:t>Walecka</a:t>
            </a:r>
            <a:r>
              <a:rPr lang="en-US" sz="2400" dirty="0">
                <a:latin typeface="+mj-lt"/>
              </a:rPr>
              <a:t> pg. 337</a:t>
            </a:r>
          </a:p>
        </p:txBody>
      </p:sp>
      <p:sp>
        <p:nvSpPr>
          <p:cNvPr id="7" name="TextBox 6"/>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spTree>
    <p:extLst>
      <p:ext uri="{BB962C8B-B14F-4D97-AF65-F5344CB8AC3E}">
        <p14:creationId xmlns:p14="http://schemas.microsoft.com/office/powerpoint/2010/main" val="378175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DE3E-B01C-417E-88D2-D23DE4BA998A}"/>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412A0955-3C10-4034-86EF-5F894ABD69DA}"/>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3A6955E0-62F7-46D7-A413-945F5C96FDEC}"/>
              </a:ext>
            </a:extLst>
          </p:cNvPr>
          <p:cNvSpPr>
            <a:spLocks noGrp="1"/>
          </p:cNvSpPr>
          <p:nvPr>
            <p:ph type="sldNum" sz="quarter" idx="12"/>
          </p:nvPr>
        </p:nvSpPr>
        <p:spPr/>
        <p:txBody>
          <a:bodyPr/>
          <a:lstStyle/>
          <a:p>
            <a:fld id="{CE368B07-CEBF-4C80-90AF-53B34FA04CF3}" type="slidenum">
              <a:rPr lang="en-US" smtClean="0"/>
              <a:t>31</a:t>
            </a:fld>
            <a:endParaRPr lang="en-US" dirty="0"/>
          </a:p>
        </p:txBody>
      </p:sp>
      <p:pic>
        <p:nvPicPr>
          <p:cNvPr id="12" name="Picture 11">
            <a:extLst>
              <a:ext uri="{FF2B5EF4-FFF2-40B4-BE49-F238E27FC236}">
                <a16:creationId xmlns:a16="http://schemas.microsoft.com/office/drawing/2014/main" id="{5373403F-AA94-466A-8E88-7AA30286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13" name="TextBox 12">
            <a:extLst>
              <a:ext uri="{FF2B5EF4-FFF2-40B4-BE49-F238E27FC236}">
                <a16:creationId xmlns:a16="http://schemas.microsoft.com/office/drawing/2014/main" id="{D49F41DD-18AA-42A7-AA42-84439959361E}"/>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Example of cylindrical scattering objects --</a:t>
            </a:r>
          </a:p>
        </p:txBody>
      </p:sp>
      <p:sp>
        <p:nvSpPr>
          <p:cNvPr id="14" name="TextBox 13">
            <a:extLst>
              <a:ext uri="{FF2B5EF4-FFF2-40B4-BE49-F238E27FC236}">
                <a16:creationId xmlns:a16="http://schemas.microsoft.com/office/drawing/2014/main" id="{EB8BB700-685F-4291-8B04-0EF4DCCE772C}"/>
              </a:ext>
            </a:extLst>
          </p:cNvPr>
          <p:cNvSpPr txBox="1"/>
          <p:nvPr/>
        </p:nvSpPr>
        <p:spPr>
          <a:xfrm>
            <a:off x="304800" y="5462369"/>
            <a:ext cx="8839200" cy="646331"/>
          </a:xfrm>
          <a:prstGeom prst="rect">
            <a:avLst/>
          </a:prstGeom>
          <a:noFill/>
        </p:spPr>
        <p:txBody>
          <a:bodyPr wrap="square" rtlCol="0">
            <a:spAutoFit/>
          </a:bodyPr>
          <a:lstStyle/>
          <a:p>
            <a:r>
              <a:rPr lang="en-US" dirty="0">
                <a:latin typeface="+mj-lt"/>
              </a:rPr>
              <a:t>Suppose a trumpeter is playing near the columns.   Maximal scattering occurs when</a:t>
            </a:r>
          </a:p>
          <a:p>
            <a:r>
              <a:rPr lang="en-US" dirty="0">
                <a:latin typeface="+mj-lt"/>
              </a:rPr>
              <a:t>a.  Facing toward the column                      b.  Facing away from the column.</a:t>
            </a:r>
          </a:p>
        </p:txBody>
      </p:sp>
      <p:pic>
        <p:nvPicPr>
          <p:cNvPr id="8" name="Picture 7">
            <a:extLst>
              <a:ext uri="{FF2B5EF4-FFF2-40B4-BE49-F238E27FC236}">
                <a16:creationId xmlns:a16="http://schemas.microsoft.com/office/drawing/2014/main" id="{B983A3CB-72D8-421D-A78A-57604687CEF6}"/>
              </a:ext>
            </a:extLst>
          </p:cNvPr>
          <p:cNvPicPr>
            <a:picLocks noChangeAspect="1"/>
          </p:cNvPicPr>
          <p:nvPr/>
        </p:nvPicPr>
        <p:blipFill rotWithShape="1">
          <a:blip r:embed="rId4"/>
          <a:srcRect l="2763"/>
          <a:stretch/>
        </p:blipFill>
        <p:spPr>
          <a:xfrm>
            <a:off x="6553200" y="1866900"/>
            <a:ext cx="2196006" cy="1562100"/>
          </a:xfrm>
          <a:prstGeom prst="rect">
            <a:avLst/>
          </a:prstGeom>
        </p:spPr>
      </p:pic>
    </p:spTree>
    <p:extLst>
      <p:ext uri="{BB962C8B-B14F-4D97-AF65-F5344CB8AC3E}">
        <p14:creationId xmlns:p14="http://schemas.microsoft.com/office/powerpoint/2010/main" val="240912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graphicFrame>
        <p:nvGraphicFramePr>
          <p:cNvPr id="6" name="Object 5"/>
          <p:cNvGraphicFramePr>
            <a:graphicFrameLocks noChangeAspect="1"/>
          </p:cNvGraphicFramePr>
          <p:nvPr>
            <p:extLst>
              <p:ext uri="{D42A27DB-BD31-4B8C-83A1-F6EECF244321}">
                <p14:modId xmlns:p14="http://schemas.microsoft.com/office/powerpoint/2010/main" val="77795985"/>
              </p:ext>
            </p:extLst>
          </p:nvPr>
        </p:nvGraphicFramePr>
        <p:xfrm>
          <a:off x="1143000" y="1219200"/>
          <a:ext cx="7122735" cy="896937"/>
        </p:xfrm>
        <a:graphic>
          <a:graphicData uri="http://schemas.openxmlformats.org/presentationml/2006/ole">
            <mc:AlternateContent xmlns:mc="http://schemas.openxmlformats.org/markup-compatibility/2006">
              <mc:Choice xmlns:v="urn:schemas-microsoft-com:vml" Requires="v">
                <p:oleObj spid="_x0000_s351391" name="Equation" r:id="rId4" imgW="5143320" imgH="647640" progId="Equation.DSMT4">
                  <p:embed/>
                </p:oleObj>
              </mc:Choice>
              <mc:Fallback>
                <p:oleObj name="Equation" r:id="rId4" imgW="5143320" imgH="647640" progId="Equation.DSMT4">
                  <p:embed/>
                  <p:pic>
                    <p:nvPicPr>
                      <p:cNvPr id="0" name=""/>
                      <p:cNvPicPr/>
                      <p:nvPr/>
                    </p:nvPicPr>
                    <p:blipFill>
                      <a:blip r:embed="rId5"/>
                      <a:stretch>
                        <a:fillRect/>
                      </a:stretch>
                    </p:blipFill>
                    <p:spPr>
                      <a:xfrm>
                        <a:off x="1143000" y="1219200"/>
                        <a:ext cx="7122735"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9469510"/>
              </p:ext>
            </p:extLst>
          </p:nvPr>
        </p:nvGraphicFramePr>
        <p:xfrm>
          <a:off x="1075871" y="2292305"/>
          <a:ext cx="6992257" cy="3124200"/>
        </p:xfrm>
        <a:graphic>
          <a:graphicData uri="http://schemas.openxmlformats.org/presentationml/2006/ole">
            <mc:AlternateContent xmlns:mc="http://schemas.openxmlformats.org/markup-compatibility/2006">
              <mc:Choice xmlns:v="urn:schemas-microsoft-com:vml" Requires="v">
                <p:oleObj spid="_x0000_s351392" name="Equation" r:id="rId6" imgW="5371920" imgH="2400120" progId="Equation.DSMT4">
                  <p:embed/>
                </p:oleObj>
              </mc:Choice>
              <mc:Fallback>
                <p:oleObj name="Equation" r:id="rId6" imgW="5371920" imgH="2400120" progId="Equation.DSMT4">
                  <p:embed/>
                  <p:pic>
                    <p:nvPicPr>
                      <p:cNvPr id="0" name=""/>
                      <p:cNvPicPr/>
                      <p:nvPr/>
                    </p:nvPicPr>
                    <p:blipFill>
                      <a:blip r:embed="rId7"/>
                      <a:stretch>
                        <a:fillRect/>
                      </a:stretch>
                    </p:blipFill>
                    <p:spPr>
                      <a:xfrm>
                        <a:off x="1075871" y="2292305"/>
                        <a:ext cx="6992257" cy="3124200"/>
                      </a:xfrm>
                      <a:prstGeom prst="rect">
                        <a:avLst/>
                      </a:prstGeom>
                    </p:spPr>
                  </p:pic>
                </p:oleObj>
              </mc:Fallback>
            </mc:AlternateContent>
          </a:graphicData>
        </a:graphic>
      </p:graphicFrame>
    </p:spTree>
    <p:extLst>
      <p:ext uri="{BB962C8B-B14F-4D97-AF65-F5344CB8AC3E}">
        <p14:creationId xmlns:p14="http://schemas.microsoft.com/office/powerpoint/2010/main" val="299765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pic>
        <p:nvPicPr>
          <p:cNvPr id="5" name="Picture 4"/>
          <p:cNvPicPr>
            <a:picLocks noChangeAspect="1"/>
          </p:cNvPicPr>
          <p:nvPr/>
        </p:nvPicPr>
        <p:blipFill>
          <a:blip r:embed="rId4"/>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44288482"/>
              </p:ext>
            </p:extLst>
          </p:nvPr>
        </p:nvGraphicFramePr>
        <p:xfrm>
          <a:off x="3657600" y="685800"/>
          <a:ext cx="5257800" cy="862012"/>
        </p:xfrm>
        <a:graphic>
          <a:graphicData uri="http://schemas.openxmlformats.org/presentationml/2006/ole">
            <mc:AlternateContent xmlns:mc="http://schemas.openxmlformats.org/markup-compatibility/2006">
              <mc:Choice xmlns:v="urn:schemas-microsoft-com:vml" Requires="v">
                <p:oleObj spid="_x0000_s352412" name="Equation" r:id="rId5" imgW="3797280" imgH="622080" progId="Equation.DSMT4">
                  <p:embed/>
                </p:oleObj>
              </mc:Choice>
              <mc:Fallback>
                <p:oleObj name="Equation" r:id="rId5" imgW="3797280" imgH="622080" progId="Equation.DSMT4">
                  <p:embed/>
                  <p:pic>
                    <p:nvPicPr>
                      <p:cNvPr id="0" name=""/>
                      <p:cNvPicPr/>
                      <p:nvPr/>
                    </p:nvPicPr>
                    <p:blipFill>
                      <a:blip r:embed="rId6"/>
                      <a:stretch>
                        <a:fillRect/>
                      </a:stretch>
                    </p:blipFill>
                    <p:spPr>
                      <a:xfrm>
                        <a:off x="3657600" y="685800"/>
                        <a:ext cx="5257800" cy="8620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000830"/>
              </p:ext>
            </p:extLst>
          </p:nvPr>
        </p:nvGraphicFramePr>
        <p:xfrm>
          <a:off x="477838" y="3298825"/>
          <a:ext cx="7720012" cy="3219450"/>
        </p:xfrm>
        <a:graphic>
          <a:graphicData uri="http://schemas.openxmlformats.org/presentationml/2006/ole">
            <mc:AlternateContent xmlns:mc="http://schemas.openxmlformats.org/markup-compatibility/2006">
              <mc:Choice xmlns:v="urn:schemas-microsoft-com:vml" Requires="v">
                <p:oleObj spid="_x0000_s352413" name="Equation" r:id="rId7" imgW="5574960" imgH="2323800" progId="Equation.DSMT4">
                  <p:embed/>
                </p:oleObj>
              </mc:Choice>
              <mc:Fallback>
                <p:oleObj name="Equation" r:id="rId7" imgW="5574960" imgH="2323800" progId="Equation.DSMT4">
                  <p:embed/>
                  <p:pic>
                    <p:nvPicPr>
                      <p:cNvPr id="0" name=""/>
                      <p:cNvPicPr/>
                      <p:nvPr/>
                    </p:nvPicPr>
                    <p:blipFill>
                      <a:blip r:embed="rId8"/>
                      <a:stretch>
                        <a:fillRect/>
                      </a:stretch>
                    </p:blipFill>
                    <p:spPr>
                      <a:xfrm>
                        <a:off x="477838" y="3298825"/>
                        <a:ext cx="7720012" cy="3219450"/>
                      </a:xfrm>
                      <a:prstGeom prst="rect">
                        <a:avLst/>
                      </a:prstGeom>
                    </p:spPr>
                  </p:pic>
                </p:oleObj>
              </mc:Fallback>
            </mc:AlternateContent>
          </a:graphicData>
        </a:graphic>
      </p:graphicFrame>
    </p:spTree>
    <p:extLst>
      <p:ext uri="{BB962C8B-B14F-4D97-AF65-F5344CB8AC3E}">
        <p14:creationId xmlns:p14="http://schemas.microsoft.com/office/powerpoint/2010/main" val="283083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pic>
        <p:nvPicPr>
          <p:cNvPr id="5" name="Picture 4"/>
          <p:cNvPicPr>
            <a:picLocks noChangeAspect="1"/>
          </p:cNvPicPr>
          <p:nvPr/>
        </p:nvPicPr>
        <p:blipFill>
          <a:blip r:embed="rId4"/>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5758906"/>
              </p:ext>
            </p:extLst>
          </p:nvPr>
        </p:nvGraphicFramePr>
        <p:xfrm>
          <a:off x="4038600" y="609600"/>
          <a:ext cx="4800600" cy="896937"/>
        </p:xfrm>
        <a:graphic>
          <a:graphicData uri="http://schemas.openxmlformats.org/presentationml/2006/ole">
            <mc:AlternateContent xmlns:mc="http://schemas.openxmlformats.org/markup-compatibility/2006">
              <mc:Choice xmlns:v="urn:schemas-microsoft-com:vml" Requires="v">
                <p:oleObj spid="_x0000_s353510" name="Equation" r:id="rId5" imgW="3466800" imgH="647640" progId="Equation.DSMT4">
                  <p:embed/>
                </p:oleObj>
              </mc:Choice>
              <mc:Fallback>
                <p:oleObj name="Equation" r:id="rId5" imgW="3466800" imgH="647640" progId="Equation.DSMT4">
                  <p:embed/>
                  <p:pic>
                    <p:nvPicPr>
                      <p:cNvPr id="0" name=""/>
                      <p:cNvPicPr/>
                      <p:nvPr/>
                    </p:nvPicPr>
                    <p:blipFill>
                      <a:blip r:embed="rId6"/>
                      <a:stretch>
                        <a:fillRect/>
                      </a:stretch>
                    </p:blipFill>
                    <p:spPr>
                      <a:xfrm>
                        <a:off x="4038600" y="609600"/>
                        <a:ext cx="4800600"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513989"/>
              </p:ext>
            </p:extLst>
          </p:nvPr>
        </p:nvGraphicFramePr>
        <p:xfrm>
          <a:off x="4419600" y="1752600"/>
          <a:ext cx="3509158" cy="1371600"/>
        </p:xfrm>
        <a:graphic>
          <a:graphicData uri="http://schemas.openxmlformats.org/presentationml/2006/ole">
            <mc:AlternateContent xmlns:mc="http://schemas.openxmlformats.org/markup-compatibility/2006">
              <mc:Choice xmlns:v="urn:schemas-microsoft-com:vml" Requires="v">
                <p:oleObj spid="_x0000_s353511" name="Equation" r:id="rId7" imgW="2501640" imgH="977760" progId="Equation.DSMT4">
                  <p:embed/>
                </p:oleObj>
              </mc:Choice>
              <mc:Fallback>
                <p:oleObj name="Equation" r:id="rId7" imgW="2501640" imgH="977760" progId="Equation.DSMT4">
                  <p:embed/>
                  <p:pic>
                    <p:nvPicPr>
                      <p:cNvPr id="0" name=""/>
                      <p:cNvPicPr/>
                      <p:nvPr/>
                    </p:nvPicPr>
                    <p:blipFill>
                      <a:blip r:embed="rId8"/>
                      <a:stretch>
                        <a:fillRect/>
                      </a:stretch>
                    </p:blipFill>
                    <p:spPr>
                      <a:xfrm>
                        <a:off x="4419600" y="1752600"/>
                        <a:ext cx="3509158" cy="1371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94664620"/>
              </p:ext>
            </p:extLst>
          </p:nvPr>
        </p:nvGraphicFramePr>
        <p:xfrm>
          <a:off x="530225" y="3429000"/>
          <a:ext cx="7192963" cy="1952625"/>
        </p:xfrm>
        <a:graphic>
          <a:graphicData uri="http://schemas.openxmlformats.org/presentationml/2006/ole">
            <mc:AlternateContent xmlns:mc="http://schemas.openxmlformats.org/markup-compatibility/2006">
              <mc:Choice xmlns:v="urn:schemas-microsoft-com:vml" Requires="v">
                <p:oleObj spid="_x0000_s353512" name="Equation" r:id="rId9" imgW="5194080" imgH="1409400" progId="Equation.DSMT4">
                  <p:embed/>
                </p:oleObj>
              </mc:Choice>
              <mc:Fallback>
                <p:oleObj name="Equation" r:id="rId9" imgW="5194080" imgH="1409400" progId="Equation.DSMT4">
                  <p:embed/>
                  <p:pic>
                    <p:nvPicPr>
                      <p:cNvPr id="0" name=""/>
                      <p:cNvPicPr/>
                      <p:nvPr/>
                    </p:nvPicPr>
                    <p:blipFill>
                      <a:blip r:embed="rId10"/>
                      <a:stretch>
                        <a:fillRect/>
                      </a:stretch>
                    </p:blipFill>
                    <p:spPr>
                      <a:xfrm>
                        <a:off x="530225" y="3429000"/>
                        <a:ext cx="7192963" cy="1952625"/>
                      </a:xfrm>
                      <a:prstGeom prst="rect">
                        <a:avLst/>
                      </a:prstGeom>
                    </p:spPr>
                  </p:pic>
                </p:oleObj>
              </mc:Fallback>
            </mc:AlternateContent>
          </a:graphicData>
        </a:graphic>
      </p:graphicFrame>
    </p:spTree>
    <p:extLst>
      <p:ext uri="{BB962C8B-B14F-4D97-AF65-F5344CB8AC3E}">
        <p14:creationId xmlns:p14="http://schemas.microsoft.com/office/powerpoint/2010/main" val="949318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28600" y="3035688"/>
            <a:ext cx="3810000" cy="3810000"/>
          </a:xfrm>
          <a:prstGeom prst="rect">
            <a:avLst/>
          </a:prstGeom>
        </p:spPr>
      </p:pic>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4465924"/>
              </p:ext>
            </p:extLst>
          </p:nvPr>
        </p:nvGraphicFramePr>
        <p:xfrm>
          <a:off x="5334000" y="533400"/>
          <a:ext cx="1742661" cy="853548"/>
        </p:xfrm>
        <a:graphic>
          <a:graphicData uri="http://schemas.openxmlformats.org/presentationml/2006/ole">
            <mc:AlternateContent xmlns:mc="http://schemas.openxmlformats.org/markup-compatibility/2006">
              <mc:Choice xmlns:v="urn:schemas-microsoft-com:vml" Requires="v">
                <p:oleObj spid="_x0000_s354519" name="Equation" r:id="rId5" imgW="1244520" imgH="609480" progId="Equation.DSMT4">
                  <p:embed/>
                </p:oleObj>
              </mc:Choice>
              <mc:Fallback>
                <p:oleObj name="Equation" r:id="rId5" imgW="1244520" imgH="609480" progId="Equation.DSMT4">
                  <p:embed/>
                  <p:pic>
                    <p:nvPicPr>
                      <p:cNvPr id="0" name=""/>
                      <p:cNvPicPr/>
                      <p:nvPr/>
                    </p:nvPicPr>
                    <p:blipFill>
                      <a:blip r:embed="rId6"/>
                      <a:stretch>
                        <a:fillRect/>
                      </a:stretch>
                    </p:blipFill>
                    <p:spPr>
                      <a:xfrm>
                        <a:off x="5334000" y="533400"/>
                        <a:ext cx="1742661" cy="853548"/>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304800" y="152400"/>
            <a:ext cx="3962400" cy="3100784"/>
          </a:xfrm>
          <a:prstGeom prst="rect">
            <a:avLst/>
          </a:prstGeom>
        </p:spPr>
      </p:pic>
      <p:sp>
        <p:nvSpPr>
          <p:cNvPr id="7" name="TextBox 6"/>
          <p:cNvSpPr txBox="1"/>
          <p:nvPr/>
        </p:nvSpPr>
        <p:spPr>
          <a:xfrm>
            <a:off x="4324068" y="3919676"/>
            <a:ext cx="4191000" cy="457200"/>
          </a:xfrm>
          <a:prstGeom prst="rect">
            <a:avLst/>
          </a:prstGeom>
          <a:noFill/>
        </p:spPr>
        <p:txBody>
          <a:bodyPr wrap="square" rtlCol="0">
            <a:spAutoFit/>
          </a:bodyPr>
          <a:lstStyle/>
          <a:p>
            <a:r>
              <a:rPr lang="en-US" sz="2400" dirty="0">
                <a:latin typeface="+mj-lt"/>
              </a:rPr>
              <a:t>For </a:t>
            </a:r>
            <a:r>
              <a:rPr lang="en-US" sz="2400" i="1" dirty="0" err="1">
                <a:latin typeface="+mj-lt"/>
              </a:rPr>
              <a:t>ka</a:t>
            </a:r>
            <a:r>
              <a:rPr lang="en-US" sz="2400" i="1" dirty="0">
                <a:latin typeface="+mj-lt"/>
              </a:rPr>
              <a:t> &lt;&lt; 1</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08842493"/>
              </p:ext>
            </p:extLst>
          </p:nvPr>
        </p:nvGraphicFramePr>
        <p:xfrm>
          <a:off x="4303643" y="4514444"/>
          <a:ext cx="4695825" cy="852488"/>
        </p:xfrm>
        <a:graphic>
          <a:graphicData uri="http://schemas.openxmlformats.org/presentationml/2006/ole">
            <mc:AlternateContent xmlns:mc="http://schemas.openxmlformats.org/markup-compatibility/2006">
              <mc:Choice xmlns:v="urn:schemas-microsoft-com:vml" Requires="v">
                <p:oleObj spid="_x0000_s354520" name="Equation" r:id="rId8" imgW="3352680" imgH="609480" progId="Equation.DSMT4">
                  <p:embed/>
                </p:oleObj>
              </mc:Choice>
              <mc:Fallback>
                <p:oleObj name="Equation" r:id="rId8" imgW="3352680" imgH="609480" progId="Equation.DSMT4">
                  <p:embed/>
                  <p:pic>
                    <p:nvPicPr>
                      <p:cNvPr id="0" name=""/>
                      <p:cNvPicPr/>
                      <p:nvPr/>
                    </p:nvPicPr>
                    <p:blipFill>
                      <a:blip r:embed="rId9"/>
                      <a:stretch>
                        <a:fillRect/>
                      </a:stretch>
                    </p:blipFill>
                    <p:spPr>
                      <a:xfrm>
                        <a:off x="4303643" y="4514444"/>
                        <a:ext cx="4695825" cy="8524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439981"/>
              </p:ext>
            </p:extLst>
          </p:nvPr>
        </p:nvGraphicFramePr>
        <p:xfrm>
          <a:off x="4035458" y="2631884"/>
          <a:ext cx="4556125" cy="949325"/>
        </p:xfrm>
        <a:graphic>
          <a:graphicData uri="http://schemas.openxmlformats.org/presentationml/2006/ole">
            <mc:AlternateContent xmlns:mc="http://schemas.openxmlformats.org/markup-compatibility/2006">
              <mc:Choice xmlns:v="urn:schemas-microsoft-com:vml" Requires="v">
                <p:oleObj spid="_x0000_s354521" name="Equation" r:id="rId10" imgW="3288960" imgH="685800" progId="Equation.DSMT4">
                  <p:embed/>
                </p:oleObj>
              </mc:Choice>
              <mc:Fallback>
                <p:oleObj name="Equation" r:id="rId10" imgW="3288960" imgH="685800" progId="Equation.DSMT4">
                  <p:embed/>
                  <p:pic>
                    <p:nvPicPr>
                      <p:cNvPr id="0" name=""/>
                      <p:cNvPicPr/>
                      <p:nvPr/>
                    </p:nvPicPr>
                    <p:blipFill>
                      <a:blip r:embed="rId11"/>
                      <a:stretch>
                        <a:fillRect/>
                      </a:stretch>
                    </p:blipFill>
                    <p:spPr>
                      <a:xfrm>
                        <a:off x="4035458" y="2631884"/>
                        <a:ext cx="4556125" cy="949325"/>
                      </a:xfrm>
                      <a:prstGeom prst="rect">
                        <a:avLst/>
                      </a:prstGeom>
                    </p:spPr>
                  </p:pic>
                </p:oleObj>
              </mc:Fallback>
            </mc:AlternateContent>
          </a:graphicData>
        </a:graphic>
      </p:graphicFrame>
    </p:spTree>
    <p:extLst>
      <p:ext uri="{BB962C8B-B14F-4D97-AF65-F5344CB8AC3E}">
        <p14:creationId xmlns:p14="http://schemas.microsoft.com/office/powerpoint/2010/main" val="369589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B5F84-37A8-45B4-A518-6A5E28BA903B}"/>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FBE589A4-90DF-4E40-8797-D76602EFA370}"/>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FA9CE199-F5EC-4008-A77C-3DF2D25C7D0A}"/>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E63B0207-F85F-4BD0-A607-8F4A7013BB2A}"/>
              </a:ext>
            </a:extLst>
          </p:cNvPr>
          <p:cNvSpPr txBox="1"/>
          <p:nvPr/>
        </p:nvSpPr>
        <p:spPr>
          <a:xfrm>
            <a:off x="457200" y="304800"/>
            <a:ext cx="7086600" cy="461665"/>
          </a:xfrm>
          <a:prstGeom prst="rect">
            <a:avLst/>
          </a:prstGeom>
          <a:noFill/>
        </p:spPr>
        <p:txBody>
          <a:bodyPr wrap="square" rtlCol="0">
            <a:spAutoFit/>
          </a:bodyPr>
          <a:lstStyle/>
          <a:p>
            <a:r>
              <a:rPr lang="en-US" sz="2400" dirty="0">
                <a:latin typeface="+mj-lt"/>
              </a:rPr>
              <a:t>Comment about the units of sound frequency</a:t>
            </a:r>
          </a:p>
        </p:txBody>
      </p:sp>
      <p:graphicFrame>
        <p:nvGraphicFramePr>
          <p:cNvPr id="6" name="Object 5">
            <a:extLst>
              <a:ext uri="{FF2B5EF4-FFF2-40B4-BE49-F238E27FC236}">
                <a16:creationId xmlns:a16="http://schemas.microsoft.com/office/drawing/2014/main" id="{9646EDE0-1C61-467A-8833-31D0A6AC9802}"/>
              </a:ext>
            </a:extLst>
          </p:cNvPr>
          <p:cNvGraphicFramePr>
            <a:graphicFrameLocks noChangeAspect="1"/>
          </p:cNvGraphicFramePr>
          <p:nvPr>
            <p:extLst>
              <p:ext uri="{D42A27DB-BD31-4B8C-83A1-F6EECF244321}">
                <p14:modId xmlns:p14="http://schemas.microsoft.com/office/powerpoint/2010/main" val="3711065786"/>
              </p:ext>
            </p:extLst>
          </p:nvPr>
        </p:nvGraphicFramePr>
        <p:xfrm>
          <a:off x="304800" y="1303337"/>
          <a:ext cx="7908677" cy="4198937"/>
        </p:xfrm>
        <a:graphic>
          <a:graphicData uri="http://schemas.openxmlformats.org/presentationml/2006/ole">
            <mc:AlternateContent xmlns:mc="http://schemas.openxmlformats.org/markup-compatibility/2006">
              <mc:Choice xmlns:v="urn:schemas-microsoft-com:vml" Requires="v">
                <p:oleObj spid="_x0000_s359453" name="Equation" r:id="rId4" imgW="2463480" imgH="1307880" progId="Equation.DSMT4">
                  <p:embed/>
                </p:oleObj>
              </mc:Choice>
              <mc:Fallback>
                <p:oleObj name="Equation" r:id="rId4" imgW="2463480" imgH="1307880" progId="Equation.DSMT4">
                  <p:embed/>
                  <p:pic>
                    <p:nvPicPr>
                      <p:cNvPr id="0" name=""/>
                      <p:cNvPicPr/>
                      <p:nvPr/>
                    </p:nvPicPr>
                    <p:blipFill>
                      <a:blip r:embed="rId5"/>
                      <a:stretch>
                        <a:fillRect/>
                      </a:stretch>
                    </p:blipFill>
                    <p:spPr>
                      <a:xfrm>
                        <a:off x="304800" y="1303337"/>
                        <a:ext cx="7908677" cy="4198937"/>
                      </a:xfrm>
                      <a:prstGeom prst="rect">
                        <a:avLst/>
                      </a:prstGeom>
                    </p:spPr>
                  </p:pic>
                </p:oleObj>
              </mc:Fallback>
            </mc:AlternateContent>
          </a:graphicData>
        </a:graphic>
      </p:graphicFrame>
    </p:spTree>
    <p:extLst>
      <p:ext uri="{BB962C8B-B14F-4D97-AF65-F5344CB8AC3E}">
        <p14:creationId xmlns:p14="http://schemas.microsoft.com/office/powerpoint/2010/main" val="319275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67253166"/>
              </p:ext>
            </p:extLst>
          </p:nvPr>
        </p:nvGraphicFramePr>
        <p:xfrm>
          <a:off x="2503488" y="838200"/>
          <a:ext cx="3910012" cy="1279525"/>
        </p:xfrm>
        <a:graphic>
          <a:graphicData uri="http://schemas.openxmlformats.org/presentationml/2006/ole">
            <mc:AlternateContent xmlns:mc="http://schemas.openxmlformats.org/markup-compatibility/2006">
              <mc:Choice xmlns:v="urn:schemas-microsoft-com:vml" Requires="v">
                <p:oleObj spid="_x0000_s331964" name="数式" r:id="rId4" imgW="1231560" imgH="419040" progId="Equation.3">
                  <p:embed/>
                </p:oleObj>
              </mc:Choice>
              <mc:Fallback>
                <p:oleObj name="数式" r:id="rId4" imgW="1231560" imgH="419040" progId="Equation.3">
                  <p:embed/>
                  <p:pic>
                    <p:nvPicPr>
                      <p:cNvPr id="0" name=""/>
                      <p:cNvPicPr>
                        <a:picLocks noChangeAspect="1" noChangeArrowheads="1"/>
                      </p:cNvPicPr>
                      <p:nvPr/>
                    </p:nvPicPr>
                    <p:blipFill>
                      <a:blip r:embed="rId5"/>
                      <a:srcRect/>
                      <a:stretch>
                        <a:fillRect/>
                      </a:stretch>
                    </p:blipFill>
                    <p:spPr bwMode="auto">
                      <a:xfrm>
                        <a:off x="2503488" y="838200"/>
                        <a:ext cx="39100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Solutions to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9565463"/>
              </p:ext>
            </p:extLst>
          </p:nvPr>
        </p:nvGraphicFramePr>
        <p:xfrm>
          <a:off x="127793" y="2185425"/>
          <a:ext cx="8888413" cy="3453375"/>
        </p:xfrm>
        <a:graphic>
          <a:graphicData uri="http://schemas.openxmlformats.org/presentationml/2006/ole">
            <mc:AlternateContent xmlns:mc="http://schemas.openxmlformats.org/markup-compatibility/2006">
              <mc:Choice xmlns:v="urn:schemas-microsoft-com:vml" Requires="v">
                <p:oleObj spid="_x0000_s331965" name="Equation" r:id="rId6" imgW="3365280" imgH="1358640" progId="Equation.DSMT4">
                  <p:embed/>
                </p:oleObj>
              </mc:Choice>
              <mc:Fallback>
                <p:oleObj name="Equation" r:id="rId6" imgW="3365280" imgH="1358640" progId="Equation.DSMT4">
                  <p:embed/>
                  <p:pic>
                    <p:nvPicPr>
                      <p:cNvPr id="0" name=""/>
                      <p:cNvPicPr>
                        <a:picLocks noChangeAspect="1" noChangeArrowheads="1"/>
                      </p:cNvPicPr>
                      <p:nvPr/>
                    </p:nvPicPr>
                    <p:blipFill>
                      <a:blip r:embed="rId7"/>
                      <a:srcRect/>
                      <a:stretch>
                        <a:fillRect/>
                      </a:stretch>
                    </p:blipFill>
                    <p:spPr bwMode="auto">
                      <a:xfrm>
                        <a:off x="127793" y="2185425"/>
                        <a:ext cx="8888413" cy="345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474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87578472"/>
              </p:ext>
            </p:extLst>
          </p:nvPr>
        </p:nvGraphicFramePr>
        <p:xfrm>
          <a:off x="533400" y="876970"/>
          <a:ext cx="8264525" cy="5363558"/>
        </p:xfrm>
        <a:graphic>
          <a:graphicData uri="http://schemas.openxmlformats.org/presentationml/2006/ole">
            <mc:AlternateContent xmlns:mc="http://schemas.openxmlformats.org/markup-compatibility/2006">
              <mc:Choice xmlns:v="urn:schemas-microsoft-com:vml" Requires="v">
                <p:oleObj spid="_x0000_s332892" name="Equation" r:id="rId4" imgW="3200400" imgH="2158920" progId="Equation.DSMT4">
                  <p:embed/>
                </p:oleObj>
              </mc:Choice>
              <mc:Fallback>
                <p:oleObj name="Equation" r:id="rId4" imgW="3200400" imgH="2158920" progId="Equation.DSMT4">
                  <p:embed/>
                  <p:pic>
                    <p:nvPicPr>
                      <p:cNvPr id="0" name=""/>
                      <p:cNvPicPr>
                        <a:picLocks noChangeAspect="1" noChangeArrowheads="1"/>
                      </p:cNvPicPr>
                      <p:nvPr/>
                    </p:nvPicPr>
                    <p:blipFill>
                      <a:blip r:embed="rId5"/>
                      <a:srcRect/>
                      <a:stretch>
                        <a:fillRect/>
                      </a:stretch>
                    </p:blipFill>
                    <p:spPr bwMode="auto">
                      <a:xfrm>
                        <a:off x="533400" y="876970"/>
                        <a:ext cx="8264525" cy="5363558"/>
                      </a:xfrm>
                      <a:prstGeom prst="rect">
                        <a:avLst/>
                      </a:prstGeom>
                      <a:noFill/>
                      <a:ln>
                        <a:noFill/>
                      </a:ln>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Wave equation with source:</a:t>
            </a:r>
          </a:p>
        </p:txBody>
      </p:sp>
    </p:spTree>
    <p:extLst>
      <p:ext uri="{BB962C8B-B14F-4D97-AF65-F5344CB8AC3E}">
        <p14:creationId xmlns:p14="http://schemas.microsoft.com/office/powerpoint/2010/main" val="79969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BDD2A2-3EDC-4BA7-B226-A95A580A3E24}"/>
              </a:ext>
            </a:extLst>
          </p:cNvPr>
          <p:cNvSpPr>
            <a:spLocks noGrp="1"/>
          </p:cNvSpPr>
          <p:nvPr>
            <p:ph type="dt" sz="half" idx="10"/>
          </p:nvPr>
        </p:nvSpPr>
        <p:spPr/>
        <p:txBody>
          <a:bodyPr/>
          <a:lstStyle/>
          <a:p>
            <a:r>
              <a:rPr lang="en-US"/>
              <a:t>11/4/2020</a:t>
            </a:r>
            <a:endParaRPr lang="en-US" dirty="0"/>
          </a:p>
        </p:txBody>
      </p:sp>
      <p:sp>
        <p:nvSpPr>
          <p:cNvPr id="3" name="Footer Placeholder 2">
            <a:extLst>
              <a:ext uri="{FF2B5EF4-FFF2-40B4-BE49-F238E27FC236}">
                <a16:creationId xmlns:a16="http://schemas.microsoft.com/office/drawing/2014/main" id="{FF0DABAC-5E72-4B7F-954F-6A4C2FB8E11D}"/>
              </a:ext>
            </a:extLst>
          </p:cNvPr>
          <p:cNvSpPr>
            <a:spLocks noGrp="1"/>
          </p:cNvSpPr>
          <p:nvPr>
            <p:ph type="ftr" sz="quarter" idx="11"/>
          </p:nvPr>
        </p:nvSpPr>
        <p:spPr/>
        <p:txBody>
          <a:bodyPr/>
          <a:lstStyle/>
          <a:p>
            <a:r>
              <a:rPr lang="en-US"/>
              <a:t>PHY 711  Fall 2020 -- Lecture 31</a:t>
            </a:r>
            <a:endParaRPr lang="en-US" dirty="0"/>
          </a:p>
        </p:txBody>
      </p:sp>
      <p:sp>
        <p:nvSpPr>
          <p:cNvPr id="4" name="Slide Number Placeholder 3">
            <a:extLst>
              <a:ext uri="{FF2B5EF4-FFF2-40B4-BE49-F238E27FC236}">
                <a16:creationId xmlns:a16="http://schemas.microsoft.com/office/drawing/2014/main" id="{093579C5-1CF7-4CCB-A017-C2D00950C072}"/>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DDCE6F04-A939-441B-BECA-9454232EAC15}"/>
              </a:ext>
            </a:extLst>
          </p:cNvPr>
          <p:cNvSpPr txBox="1"/>
          <p:nvPr/>
        </p:nvSpPr>
        <p:spPr>
          <a:xfrm>
            <a:off x="304800" y="154270"/>
            <a:ext cx="8382000" cy="461665"/>
          </a:xfrm>
          <a:prstGeom prst="rect">
            <a:avLst/>
          </a:prstGeom>
          <a:noFill/>
        </p:spPr>
        <p:txBody>
          <a:bodyPr wrap="square" rtlCol="0">
            <a:spAutoFit/>
          </a:bodyPr>
          <a:lstStyle/>
          <a:p>
            <a:r>
              <a:rPr lang="en-US" sz="2400" dirty="0"/>
              <a:t>Where does this force term come from? </a:t>
            </a:r>
          </a:p>
        </p:txBody>
      </p:sp>
      <p:graphicFrame>
        <p:nvGraphicFramePr>
          <p:cNvPr id="6" name="Object 5">
            <a:extLst>
              <a:ext uri="{FF2B5EF4-FFF2-40B4-BE49-F238E27FC236}">
                <a16:creationId xmlns:a16="http://schemas.microsoft.com/office/drawing/2014/main" id="{F531E63B-5965-4732-90DB-0846F680C481}"/>
              </a:ext>
            </a:extLst>
          </p:cNvPr>
          <p:cNvGraphicFramePr>
            <a:graphicFrameLocks noChangeAspect="1"/>
          </p:cNvGraphicFramePr>
          <p:nvPr>
            <p:extLst>
              <p:ext uri="{D42A27DB-BD31-4B8C-83A1-F6EECF244321}">
                <p14:modId xmlns:p14="http://schemas.microsoft.com/office/powerpoint/2010/main" val="1285137623"/>
              </p:ext>
            </p:extLst>
          </p:nvPr>
        </p:nvGraphicFramePr>
        <p:xfrm>
          <a:off x="122803" y="830205"/>
          <a:ext cx="8169275" cy="1279525"/>
        </p:xfrm>
        <a:graphic>
          <a:graphicData uri="http://schemas.openxmlformats.org/presentationml/2006/ole">
            <mc:AlternateContent xmlns:mc="http://schemas.openxmlformats.org/markup-compatibility/2006">
              <mc:Choice xmlns:v="urn:schemas-microsoft-com:vml" Requires="v">
                <p:oleObj spid="_x0000_s360502" name="Equation" r:id="rId4" imgW="4051080" imgH="660240" progId="Equation.DSMT4">
                  <p:embed/>
                </p:oleObj>
              </mc:Choice>
              <mc:Fallback>
                <p:oleObj name="Equation" r:id="rId4" imgW="4051080" imgH="660240" progId="Equation.DSMT4">
                  <p:embed/>
                  <p:pic>
                    <p:nvPicPr>
                      <p:cNvPr id="5" name="Object 4"/>
                      <p:cNvPicPr>
                        <a:picLocks noChangeAspect="1" noChangeArrowheads="1"/>
                      </p:cNvPicPr>
                      <p:nvPr/>
                    </p:nvPicPr>
                    <p:blipFill>
                      <a:blip r:embed="rId5"/>
                      <a:srcRect/>
                      <a:stretch>
                        <a:fillRect/>
                      </a:stretch>
                    </p:blipFill>
                    <p:spPr bwMode="auto">
                      <a:xfrm>
                        <a:off x="122803" y="830205"/>
                        <a:ext cx="8169275" cy="1279525"/>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0AFB6363-617A-495D-BD1F-B39A5B0802F5}"/>
              </a:ext>
            </a:extLst>
          </p:cNvPr>
          <p:cNvGraphicFramePr>
            <a:graphicFrameLocks noChangeAspect="1"/>
          </p:cNvGraphicFramePr>
          <p:nvPr>
            <p:extLst>
              <p:ext uri="{D42A27DB-BD31-4B8C-83A1-F6EECF244321}">
                <p14:modId xmlns:p14="http://schemas.microsoft.com/office/powerpoint/2010/main" val="1077994950"/>
              </p:ext>
            </p:extLst>
          </p:nvPr>
        </p:nvGraphicFramePr>
        <p:xfrm>
          <a:off x="122803" y="2109730"/>
          <a:ext cx="9069388" cy="3630612"/>
        </p:xfrm>
        <a:graphic>
          <a:graphicData uri="http://schemas.openxmlformats.org/presentationml/2006/ole">
            <mc:AlternateContent xmlns:mc="http://schemas.openxmlformats.org/markup-compatibility/2006">
              <mc:Choice xmlns:v="urn:schemas-microsoft-com:vml" Requires="v">
                <p:oleObj spid="_x0000_s360503" name="Equation" r:id="rId6" imgW="4508280" imgH="1803240" progId="Equation.DSMT4">
                  <p:embed/>
                </p:oleObj>
              </mc:Choice>
              <mc:Fallback>
                <p:oleObj name="Equation" r:id="rId6" imgW="4508280" imgH="1803240" progId="Equation.DSMT4">
                  <p:embed/>
                  <p:pic>
                    <p:nvPicPr>
                      <p:cNvPr id="0" name=""/>
                      <p:cNvPicPr/>
                      <p:nvPr/>
                    </p:nvPicPr>
                    <p:blipFill>
                      <a:blip r:embed="rId7"/>
                      <a:stretch>
                        <a:fillRect/>
                      </a:stretch>
                    </p:blipFill>
                    <p:spPr>
                      <a:xfrm>
                        <a:off x="122803" y="2109730"/>
                        <a:ext cx="9069388" cy="36306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402292B-7F10-4E9A-9611-375400A5E8BA}"/>
              </a:ext>
            </a:extLst>
          </p:cNvPr>
          <p:cNvSpPr txBox="1"/>
          <p:nvPr/>
        </p:nvSpPr>
        <p:spPr>
          <a:xfrm>
            <a:off x="6116507" y="4879022"/>
            <a:ext cx="3069421" cy="1477328"/>
          </a:xfrm>
          <a:prstGeom prst="rect">
            <a:avLst/>
          </a:prstGeom>
          <a:noFill/>
        </p:spPr>
        <p:txBody>
          <a:bodyPr wrap="square" rtlCol="0">
            <a:spAutoFit/>
          </a:bodyPr>
          <a:lstStyle/>
          <a:p>
            <a:r>
              <a:rPr lang="en-US" dirty="0">
                <a:latin typeface="+mj-lt"/>
              </a:rPr>
              <a:t>In fact, in our example, the forcing term occurs at a boundary of our system and can be treated in terms of a boundary value.</a:t>
            </a:r>
          </a:p>
        </p:txBody>
      </p:sp>
    </p:spTree>
    <p:extLst>
      <p:ext uri="{BB962C8B-B14F-4D97-AF65-F5344CB8AC3E}">
        <p14:creationId xmlns:p14="http://schemas.microsoft.com/office/powerpoint/2010/main" val="9948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2203781"/>
              </p:ext>
            </p:extLst>
          </p:nvPr>
        </p:nvGraphicFramePr>
        <p:xfrm>
          <a:off x="951706" y="1143000"/>
          <a:ext cx="6478588" cy="2770187"/>
        </p:xfrm>
        <a:graphic>
          <a:graphicData uri="http://schemas.openxmlformats.org/presentationml/2006/ole">
            <mc:AlternateContent xmlns:mc="http://schemas.openxmlformats.org/markup-compatibility/2006">
              <mc:Choice xmlns:v="urn:schemas-microsoft-com:vml" Requires="v">
                <p:oleObj spid="_x0000_s333916" name="数式" r:id="rId4" imgW="2171520" imgH="965160" progId="Equation.3">
                  <p:embed/>
                </p:oleObj>
              </mc:Choice>
              <mc:Fallback>
                <p:oleObj name="数式" r:id="rId4" imgW="2171520" imgH="965160" progId="Equation.3">
                  <p:embed/>
                  <p:pic>
                    <p:nvPicPr>
                      <p:cNvPr id="0" name=""/>
                      <p:cNvPicPr>
                        <a:picLocks noChangeAspect="1" noChangeArrowheads="1"/>
                      </p:cNvPicPr>
                      <p:nvPr/>
                    </p:nvPicPr>
                    <p:blipFill>
                      <a:blip r:embed="rId5"/>
                      <a:srcRect/>
                      <a:stretch>
                        <a:fillRect/>
                      </a:stretch>
                    </p:blipFill>
                    <p:spPr bwMode="auto">
                      <a:xfrm>
                        <a:off x="951706" y="1143000"/>
                        <a:ext cx="64785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Wave equation with source -- continued:</a:t>
            </a:r>
          </a:p>
        </p:txBody>
      </p:sp>
    </p:spTree>
    <p:extLst>
      <p:ext uri="{BB962C8B-B14F-4D97-AF65-F5344CB8AC3E}">
        <p14:creationId xmlns:p14="http://schemas.microsoft.com/office/powerpoint/2010/main" val="81024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11/4/2020</a:t>
            </a:r>
            <a:endParaRPr lang="en-US" dirty="0"/>
          </a:p>
        </p:txBody>
      </p:sp>
      <p:sp>
        <p:nvSpPr>
          <p:cNvPr id="3" name="Footer Placeholder 2"/>
          <p:cNvSpPr>
            <a:spLocks noGrp="1"/>
          </p:cNvSpPr>
          <p:nvPr>
            <p:ph type="ftr" sz="quarter" idx="11"/>
          </p:nvPr>
        </p:nvSpPr>
        <p:spPr/>
        <p:txBody>
          <a:bodyPr/>
          <a:lstStyle/>
          <a:p>
            <a:r>
              <a:rPr lang="en-US"/>
              <a:t>PHY 711  Fall 2020 --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500062" y="302567"/>
            <a:ext cx="7239000" cy="461665"/>
          </a:xfrm>
          <a:prstGeom prst="rect">
            <a:avLst/>
          </a:prstGeom>
          <a:noFill/>
        </p:spPr>
        <p:txBody>
          <a:bodyPr wrap="square" rtlCol="0">
            <a:spAutoFit/>
          </a:bodyPr>
          <a:lstStyle/>
          <a:p>
            <a:r>
              <a:rPr lang="en-US" sz="2400" dirty="0">
                <a:latin typeface="+mj-lt"/>
              </a:rPr>
              <a:t>Derivation of Green’s function for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1135202482"/>
              </p:ext>
            </p:extLst>
          </p:nvPr>
        </p:nvGraphicFramePr>
        <p:xfrm>
          <a:off x="381000" y="1524000"/>
          <a:ext cx="7924800" cy="3113088"/>
        </p:xfrm>
        <a:graphic>
          <a:graphicData uri="http://schemas.openxmlformats.org/presentationml/2006/ole">
            <mc:AlternateContent xmlns:mc="http://schemas.openxmlformats.org/markup-compatibility/2006">
              <mc:Choice xmlns:v="urn:schemas-microsoft-com:vml" Requires="v">
                <p:oleObj spid="_x0000_s334940" name="数式" r:id="rId4" imgW="2971800" imgH="1180800" progId="Equation.3">
                  <p:embed/>
                </p:oleObj>
              </mc:Choice>
              <mc:Fallback>
                <p:oleObj name="数式" r:id="rId4" imgW="2971800" imgH="1180800" progId="Equation.3">
                  <p:embed/>
                  <p:pic>
                    <p:nvPicPr>
                      <p:cNvPr id="0" name=""/>
                      <p:cNvPicPr>
                        <a:picLocks noChangeAspect="1" noChangeArrowheads="1"/>
                      </p:cNvPicPr>
                      <p:nvPr/>
                    </p:nvPicPr>
                    <p:blipFill>
                      <a:blip r:embed="rId5"/>
                      <a:srcRect/>
                      <a:stretch>
                        <a:fillRect/>
                      </a:stretch>
                    </p:blipFill>
                    <p:spPr bwMode="auto">
                      <a:xfrm>
                        <a:off x="381000" y="1524000"/>
                        <a:ext cx="7924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3960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20063</TotalTime>
  <Words>1231</Words>
  <Application>Microsoft Office PowerPoint</Application>
  <PresentationFormat>On-screen Show (4:3)</PresentationFormat>
  <Paragraphs>227</Paragraphs>
  <Slides>35</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1"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927</cp:revision>
  <cp:lastPrinted>2021-11-06T15:44:24Z</cp:lastPrinted>
  <dcterms:created xsi:type="dcterms:W3CDTF">2012-01-10T18:32:24Z</dcterms:created>
  <dcterms:modified xsi:type="dcterms:W3CDTF">2021-11-08T15:57:19Z</dcterms:modified>
</cp:coreProperties>
</file>