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54" r:id="rId3"/>
    <p:sldId id="476" r:id="rId4"/>
    <p:sldId id="475" r:id="rId5"/>
    <p:sldId id="465" r:id="rId6"/>
    <p:sldId id="453" r:id="rId7"/>
    <p:sldId id="454" r:id="rId8"/>
    <p:sldId id="466" r:id="rId9"/>
    <p:sldId id="455" r:id="rId10"/>
    <p:sldId id="456" r:id="rId11"/>
    <p:sldId id="457" r:id="rId12"/>
    <p:sldId id="458" r:id="rId13"/>
    <p:sldId id="459" r:id="rId14"/>
    <p:sldId id="460" r:id="rId15"/>
    <p:sldId id="467" r:id="rId16"/>
    <p:sldId id="461" r:id="rId17"/>
    <p:sldId id="462" r:id="rId18"/>
    <p:sldId id="463" r:id="rId19"/>
    <p:sldId id="464" r:id="rId20"/>
    <p:sldId id="468" r:id="rId21"/>
    <p:sldId id="469" r:id="rId22"/>
    <p:sldId id="477" r:id="rId23"/>
    <p:sldId id="470" r:id="rId24"/>
    <p:sldId id="471" r:id="rId25"/>
    <p:sldId id="472" r:id="rId26"/>
    <p:sldId id="473" r:id="rId27"/>
    <p:sldId id="474"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8918" autoAdjust="0"/>
  </p:normalViewPr>
  <p:slideViewPr>
    <p:cSldViewPr>
      <p:cViewPr varScale="1">
        <p:scale>
          <a:sx n="72" d="100"/>
          <a:sy n="72" d="100"/>
        </p:scale>
        <p:origin x="466" y="72"/>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11/10/2021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11/10/2021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traveling wave solutions to the sound wave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derivations.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639243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adiabatic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3780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fluid velocity from a knowledge of the wave velocity.</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425361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for a traveling wave.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15105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the linear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26624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73929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how to visualize the traveling wave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702933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54153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46960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visualization.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72995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Animations from Maple.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62709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vertical axis represents the longitudinal wave displacement.    When this displacement becomes multivalued for a given coordinate x as shown, the solution  becomes unphysical.     At this point we need to consider the analysis in a different way.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743345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59124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textbook discusses the shock wave analysis.    Here we assume that there is a region (blue) where the analysis fails,  but assumes that we can properly analyze the physics before and after the shock.     The notation given here is similar to that given in your text.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74684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details of the analysis before and after the shock event.</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5787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861763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ratio of the density after and before the shock wave.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63540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entropy before and after the shock wave.     In general, many more relationships can be analyzed.    Consult your textbook for more details.   </a:t>
            </a:r>
          </a:p>
        </p:txBody>
      </p:sp>
      <p:sp>
        <p:nvSpPr>
          <p:cNvPr id="4" name="Slide Number Placeholder 3"/>
          <p:cNvSpPr>
            <a:spLocks noGrp="1"/>
          </p:cNvSpPr>
          <p:nvPr>
            <p:ph type="sldNum" sz="quarter" idx="10"/>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4704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84710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53693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02550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basic equations,  specializing in one spatial dimension.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4444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Decoupling the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53454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8985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96100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11/10/2021</a:t>
            </a:r>
            <a:endParaRPr lang="en-US" dirty="0"/>
          </a:p>
        </p:txBody>
      </p:sp>
      <p:sp>
        <p:nvSpPr>
          <p:cNvPr id="5" name="Footer Placeholder 4"/>
          <p:cNvSpPr>
            <a:spLocks noGrp="1"/>
          </p:cNvSpPr>
          <p:nvPr>
            <p:ph type="ftr" sz="quarter" idx="11"/>
          </p:nvPr>
        </p:nvSpPr>
        <p:spPr/>
        <p:txBody>
          <a:bodyPr/>
          <a:lstStyle/>
          <a:p>
            <a:r>
              <a:rPr lang="en-US"/>
              <a:t>PHY 711  Fall 2021 -- Lecture 32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11/10/2021</a:t>
            </a:r>
            <a:endParaRPr lang="en-US" dirty="0"/>
          </a:p>
        </p:txBody>
      </p:sp>
      <p:sp>
        <p:nvSpPr>
          <p:cNvPr id="6" name="Footer Placeholder 5"/>
          <p:cNvSpPr>
            <a:spLocks noGrp="1"/>
          </p:cNvSpPr>
          <p:nvPr>
            <p:ph type="ftr" sz="quarter" idx="11"/>
          </p:nvPr>
        </p:nvSpPr>
        <p:spPr/>
        <p:txBody>
          <a:bodyPr/>
          <a:lstStyle/>
          <a:p>
            <a:r>
              <a:rPr lang="en-US"/>
              <a:t>PHY 711  Fall 2021 --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11/10/2021</a:t>
            </a:r>
            <a:endParaRPr lang="en-US" dirty="0"/>
          </a:p>
        </p:txBody>
      </p:sp>
      <p:sp>
        <p:nvSpPr>
          <p:cNvPr id="8" name="Footer Placeholder 7"/>
          <p:cNvSpPr>
            <a:spLocks noGrp="1"/>
          </p:cNvSpPr>
          <p:nvPr>
            <p:ph type="ftr" sz="quarter" idx="11"/>
          </p:nvPr>
        </p:nvSpPr>
        <p:spPr/>
        <p:txBody>
          <a:bodyPr/>
          <a:lstStyle/>
          <a:p>
            <a:r>
              <a:rPr lang="en-US"/>
              <a:t>PHY 711  Fall 2021 -- Lecture 32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11/10/2021</a:t>
            </a:r>
            <a:endParaRPr lang="en-US" dirty="0"/>
          </a:p>
        </p:txBody>
      </p:sp>
      <p:sp>
        <p:nvSpPr>
          <p:cNvPr id="4" name="Footer Placeholder 3"/>
          <p:cNvSpPr>
            <a:spLocks noGrp="1"/>
          </p:cNvSpPr>
          <p:nvPr>
            <p:ph type="ftr" sz="quarter" idx="11"/>
          </p:nvPr>
        </p:nvSpPr>
        <p:spPr/>
        <p:txBody>
          <a:bodyPr/>
          <a:lstStyle/>
          <a:p>
            <a:r>
              <a:rPr lang="en-US"/>
              <a:t>PHY 711  Fall 2021 -- Lecture 32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11/10/2021</a:t>
            </a:r>
            <a:endParaRPr lang="en-US" dirty="0"/>
          </a:p>
        </p:txBody>
      </p:sp>
      <p:sp>
        <p:nvSpPr>
          <p:cNvPr id="6" name="Footer Placeholder 5"/>
          <p:cNvSpPr>
            <a:spLocks noGrp="1"/>
          </p:cNvSpPr>
          <p:nvPr>
            <p:ph type="ftr" sz="quarter" idx="11"/>
          </p:nvPr>
        </p:nvSpPr>
        <p:spPr/>
        <p:txBody>
          <a:bodyPr/>
          <a:lstStyle/>
          <a:p>
            <a:r>
              <a:rPr lang="en-US"/>
              <a:t>PHY 711  Fall 2021 --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11/10/2021</a:t>
            </a:r>
            <a:endParaRPr lang="en-US" dirty="0"/>
          </a:p>
        </p:txBody>
      </p:sp>
      <p:sp>
        <p:nvSpPr>
          <p:cNvPr id="6" name="Footer Placeholder 5"/>
          <p:cNvSpPr>
            <a:spLocks noGrp="1"/>
          </p:cNvSpPr>
          <p:nvPr>
            <p:ph type="ftr" sz="quarter" idx="11"/>
          </p:nvPr>
        </p:nvSpPr>
        <p:spPr/>
        <p:txBody>
          <a:bodyPr/>
          <a:lstStyle/>
          <a:p>
            <a:r>
              <a:rPr lang="en-US"/>
              <a:t>PHY 711  Fall 2021 -- Lecture 32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4.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18.wmf"/><Relationship Id="rId4" Type="http://schemas.openxmlformats.org/officeDocument/2006/relationships/oleObject" Target="../embeddings/oleObject15.bin"/><Relationship Id="rId9"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25.wmf"/><Relationship Id="rId4" Type="http://schemas.openxmlformats.org/officeDocument/2006/relationships/oleObject" Target="../embeddings/oleObject23.bin"/><Relationship Id="rId9"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5.png"/><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9.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acs.psu.edu/drussell/Demos/waves/wavemotion.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9308" y="612844"/>
            <a:ext cx="8839200" cy="51398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on Lecture 32: Chap. 9 of F&amp;W</a:t>
            </a:r>
          </a:p>
          <a:p>
            <a:pPr marL="457200" lvl="2" algn="ctr">
              <a:spcBef>
                <a:spcPct val="50000"/>
              </a:spcBef>
            </a:pPr>
            <a:r>
              <a:rPr lang="en-US" sz="3200" b="1" dirty="0">
                <a:solidFill>
                  <a:schemeClr val="folHlink"/>
                </a:solidFill>
              </a:rPr>
              <a:t>Non-linear effects</a:t>
            </a:r>
          </a:p>
          <a:p>
            <a:pPr marL="1428750" lvl="3" indent="-514350">
              <a:spcBef>
                <a:spcPct val="50000"/>
              </a:spcBef>
              <a:buFont typeface="+mj-lt"/>
              <a:buAutoNum type="arabicPeriod"/>
            </a:pPr>
            <a:r>
              <a:rPr lang="en-US" sz="3200" b="1" dirty="0">
                <a:solidFill>
                  <a:schemeClr val="folHlink"/>
                </a:solidFill>
                <a:sym typeface="Wingdings" pitchFamily="2" charset="2"/>
              </a:rPr>
              <a:t>Introduction to non-linear effects</a:t>
            </a:r>
          </a:p>
          <a:p>
            <a:pPr marL="1428750" lvl="3" indent="-514350">
              <a:spcBef>
                <a:spcPct val="50000"/>
              </a:spcBef>
              <a:buFont typeface="+mj-lt"/>
              <a:buAutoNum type="arabicPeriod"/>
            </a:pPr>
            <a:r>
              <a:rPr lang="en-US" sz="3200" b="1" dirty="0">
                <a:solidFill>
                  <a:schemeClr val="folHlink"/>
                </a:solidFill>
                <a:sym typeface="Wingdings" pitchFamily="2" charset="2"/>
              </a:rPr>
              <a:t>Analysis of instability – shock phenomena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34343025"/>
              </p:ext>
            </p:extLst>
          </p:nvPr>
        </p:nvGraphicFramePr>
        <p:xfrm>
          <a:off x="381000" y="277812"/>
          <a:ext cx="7942263" cy="5894388"/>
        </p:xfrm>
        <a:graphic>
          <a:graphicData uri="http://schemas.openxmlformats.org/presentationml/2006/ole">
            <mc:AlternateContent xmlns:mc="http://schemas.openxmlformats.org/markup-compatibility/2006">
              <mc:Choice xmlns:v="urn:schemas-microsoft-com:vml" Requires="v">
                <p:oleObj spid="_x0000_s364581" name="数式" r:id="rId4" imgW="3340080" imgH="2489040" progId="Equation.3">
                  <p:embed/>
                </p:oleObj>
              </mc:Choice>
              <mc:Fallback>
                <p:oleObj name="数式" r:id="rId4" imgW="3340080" imgH="2489040" progId="Equation.3">
                  <p:embed/>
                  <p:pic>
                    <p:nvPicPr>
                      <p:cNvPr id="6" name="Object 5"/>
                      <p:cNvPicPr>
                        <a:picLocks noChangeAspect="1" noChangeArrowheads="1"/>
                      </p:cNvPicPr>
                      <p:nvPr/>
                    </p:nvPicPr>
                    <p:blipFill>
                      <a:blip r:embed="rId5"/>
                      <a:srcRect/>
                      <a:stretch>
                        <a:fillRect/>
                      </a:stretch>
                    </p:blipFill>
                    <p:spPr bwMode="auto">
                      <a:xfrm>
                        <a:off x="381000" y="277812"/>
                        <a:ext cx="7942263" cy="58943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32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3866519"/>
              </p:ext>
            </p:extLst>
          </p:nvPr>
        </p:nvGraphicFramePr>
        <p:xfrm>
          <a:off x="228600" y="685800"/>
          <a:ext cx="8726488" cy="5111750"/>
        </p:xfrm>
        <a:graphic>
          <a:graphicData uri="http://schemas.openxmlformats.org/presentationml/2006/ole">
            <mc:AlternateContent xmlns:mc="http://schemas.openxmlformats.org/markup-compatibility/2006">
              <mc:Choice xmlns:v="urn:schemas-microsoft-com:vml" Requires="v">
                <p:oleObj spid="_x0000_s365605" name="数式" r:id="rId4" imgW="3670200" imgH="2158920" progId="Equation.3">
                  <p:embed/>
                </p:oleObj>
              </mc:Choice>
              <mc:Fallback>
                <p:oleObj name="数式" r:id="rId4" imgW="3670200" imgH="2158920" progId="Equation.3">
                  <p:embed/>
                  <p:pic>
                    <p:nvPicPr>
                      <p:cNvPr id="5" name="Object 4"/>
                      <p:cNvPicPr>
                        <a:picLocks noChangeAspect="1" noChangeArrowheads="1"/>
                      </p:cNvPicPr>
                      <p:nvPr/>
                    </p:nvPicPr>
                    <p:blipFill>
                      <a:blip r:embed="rId5"/>
                      <a:srcRect/>
                      <a:stretch>
                        <a:fillRect/>
                      </a:stretch>
                    </p:blipFill>
                    <p:spPr bwMode="auto">
                      <a:xfrm>
                        <a:off x="228600" y="685800"/>
                        <a:ext cx="87264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69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2894583"/>
              </p:ext>
            </p:extLst>
          </p:nvPr>
        </p:nvGraphicFramePr>
        <p:xfrm>
          <a:off x="609600" y="228600"/>
          <a:ext cx="4076700" cy="2495550"/>
        </p:xfrm>
        <a:graphic>
          <a:graphicData uri="http://schemas.openxmlformats.org/presentationml/2006/ole">
            <mc:AlternateContent xmlns:mc="http://schemas.openxmlformats.org/markup-compatibility/2006">
              <mc:Choice xmlns:v="urn:schemas-microsoft-com:vml" Requires="v">
                <p:oleObj spid="_x0000_s366665" name="数式" r:id="rId4" imgW="1714320" imgH="1054080" progId="Equation.3">
                  <p:embed/>
                </p:oleObj>
              </mc:Choice>
              <mc:Fallback>
                <p:oleObj name="数式" r:id="rId4" imgW="1714320" imgH="1054080" progId="Equation.3">
                  <p:embed/>
                  <p:pic>
                    <p:nvPicPr>
                      <p:cNvPr id="6" name="Object 5"/>
                      <p:cNvPicPr>
                        <a:picLocks noChangeAspect="1" noChangeArrowheads="1"/>
                      </p:cNvPicPr>
                      <p:nvPr/>
                    </p:nvPicPr>
                    <p:blipFill>
                      <a:blip r:embed="rId5"/>
                      <a:srcRect/>
                      <a:stretch>
                        <a:fillRect/>
                      </a:stretch>
                    </p:blipFill>
                    <p:spPr bwMode="auto">
                      <a:xfrm>
                        <a:off x="609600" y="228600"/>
                        <a:ext cx="4076700" cy="249555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6713892"/>
              </p:ext>
            </p:extLst>
          </p:nvPr>
        </p:nvGraphicFramePr>
        <p:xfrm>
          <a:off x="228600" y="3294063"/>
          <a:ext cx="8726488" cy="2584450"/>
        </p:xfrm>
        <a:graphic>
          <a:graphicData uri="http://schemas.openxmlformats.org/presentationml/2006/ole">
            <mc:AlternateContent xmlns:mc="http://schemas.openxmlformats.org/markup-compatibility/2006">
              <mc:Choice xmlns:v="urn:schemas-microsoft-com:vml" Requires="v">
                <p:oleObj spid="_x0000_s366666" name="数式" r:id="rId6" imgW="3670200" imgH="1091880" progId="Equation.3">
                  <p:embed/>
                </p:oleObj>
              </mc:Choice>
              <mc:Fallback>
                <p:oleObj name="数式" r:id="rId6" imgW="3670200" imgH="1091880" progId="Equation.3">
                  <p:embed/>
                  <p:pic>
                    <p:nvPicPr>
                      <p:cNvPr id="5" name="Object 4"/>
                      <p:cNvPicPr>
                        <a:picLocks noChangeAspect="1" noChangeArrowheads="1"/>
                      </p:cNvPicPr>
                      <p:nvPr/>
                    </p:nvPicPr>
                    <p:blipFill>
                      <a:blip r:embed="rId7"/>
                      <a:srcRect/>
                      <a:stretch>
                        <a:fillRect/>
                      </a:stretch>
                    </p:blipFill>
                    <p:spPr bwMode="auto">
                      <a:xfrm>
                        <a:off x="228600" y="3294063"/>
                        <a:ext cx="87264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54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3086243"/>
              </p:ext>
            </p:extLst>
          </p:nvPr>
        </p:nvGraphicFramePr>
        <p:xfrm>
          <a:off x="762000" y="1066800"/>
          <a:ext cx="7670800" cy="3097212"/>
        </p:xfrm>
        <a:graphic>
          <a:graphicData uri="http://schemas.openxmlformats.org/presentationml/2006/ole">
            <mc:AlternateContent xmlns:mc="http://schemas.openxmlformats.org/markup-compatibility/2006">
              <mc:Choice xmlns:v="urn:schemas-microsoft-com:vml" Requires="v">
                <p:oleObj spid="_x0000_s367689" name="数式" r:id="rId4" imgW="3225600" imgH="1307880" progId="Equation.3">
                  <p:embed/>
                </p:oleObj>
              </mc:Choice>
              <mc:Fallback>
                <p:oleObj name="数式" r:id="rId4" imgW="3225600" imgH="1307880" progId="Equation.3">
                  <p:embed/>
                  <p:pic>
                    <p:nvPicPr>
                      <p:cNvPr id="5" name="Object 4"/>
                      <p:cNvPicPr>
                        <a:picLocks noChangeAspect="1" noChangeArrowheads="1"/>
                      </p:cNvPicPr>
                      <p:nvPr/>
                    </p:nvPicPr>
                    <p:blipFill>
                      <a:blip r:embed="rId5"/>
                      <a:srcRect/>
                      <a:stretch>
                        <a:fillRect/>
                      </a:stretch>
                    </p:blipFill>
                    <p:spPr bwMode="auto">
                      <a:xfrm>
                        <a:off x="762000" y="1066800"/>
                        <a:ext cx="76708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a:t>
            </a:r>
          </a:p>
        </p:txBody>
      </p:sp>
      <p:graphicFrame>
        <p:nvGraphicFramePr>
          <p:cNvPr id="7" name="Object 6"/>
          <p:cNvGraphicFramePr>
            <a:graphicFrameLocks noChangeAspect="1"/>
          </p:cNvGraphicFramePr>
          <p:nvPr>
            <p:extLst>
              <p:ext uri="{D42A27DB-BD31-4B8C-83A1-F6EECF244321}">
                <p14:modId xmlns:p14="http://schemas.microsoft.com/office/powerpoint/2010/main" val="2448309366"/>
              </p:ext>
            </p:extLst>
          </p:nvPr>
        </p:nvGraphicFramePr>
        <p:xfrm>
          <a:off x="838200" y="4419600"/>
          <a:ext cx="5586413" cy="1865313"/>
        </p:xfrm>
        <a:graphic>
          <a:graphicData uri="http://schemas.openxmlformats.org/presentationml/2006/ole">
            <mc:AlternateContent xmlns:mc="http://schemas.openxmlformats.org/markup-compatibility/2006">
              <mc:Choice xmlns:v="urn:schemas-microsoft-com:vml" Requires="v">
                <p:oleObj spid="_x0000_s367690" name="数式" r:id="rId6" imgW="2349360" imgH="787320" progId="Equation.3">
                  <p:embed/>
                </p:oleObj>
              </mc:Choice>
              <mc:Fallback>
                <p:oleObj name="数式" r:id="rId6" imgW="2349360" imgH="787320" progId="Equation.3">
                  <p:embed/>
                  <p:pic>
                    <p:nvPicPr>
                      <p:cNvPr id="7" name="Object 6"/>
                      <p:cNvPicPr>
                        <a:picLocks noChangeAspect="1" noChangeArrowheads="1"/>
                      </p:cNvPicPr>
                      <p:nvPr/>
                    </p:nvPicPr>
                    <p:blipFill>
                      <a:blip r:embed="rId7"/>
                      <a:srcRect/>
                      <a:stretch>
                        <a:fillRect/>
                      </a:stretch>
                    </p:blipFill>
                    <p:spPr bwMode="auto">
                      <a:xfrm>
                        <a:off x="838200" y="4419600"/>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36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6671342"/>
              </p:ext>
            </p:extLst>
          </p:nvPr>
        </p:nvGraphicFramePr>
        <p:xfrm>
          <a:off x="570706" y="810913"/>
          <a:ext cx="8002588" cy="1503363"/>
        </p:xfrm>
        <a:graphic>
          <a:graphicData uri="http://schemas.openxmlformats.org/presentationml/2006/ole">
            <mc:AlternateContent xmlns:mc="http://schemas.openxmlformats.org/markup-compatibility/2006">
              <mc:Choice xmlns:v="urn:schemas-microsoft-com:vml" Requires="v">
                <p:oleObj spid="_x0000_s368749" name="数式" r:id="rId4" imgW="3365280" imgH="634680" progId="Equation.3">
                  <p:embed/>
                </p:oleObj>
              </mc:Choice>
              <mc:Fallback>
                <p:oleObj name="数式" r:id="rId4" imgW="3365280" imgH="634680" progId="Equation.3">
                  <p:embed/>
                  <p:pic>
                    <p:nvPicPr>
                      <p:cNvPr id="5" name="Object 4"/>
                      <p:cNvPicPr>
                        <a:picLocks noChangeAspect="1" noChangeArrowheads="1"/>
                      </p:cNvPicPr>
                      <p:nvPr/>
                    </p:nvPicPr>
                    <p:blipFill>
                      <a:blip r:embed="rId5"/>
                      <a:srcRect/>
                      <a:stretch>
                        <a:fillRect/>
                      </a:stretch>
                    </p:blipFill>
                    <p:spPr bwMode="auto">
                      <a:xfrm>
                        <a:off x="570706" y="810913"/>
                        <a:ext cx="80025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064211448"/>
              </p:ext>
            </p:extLst>
          </p:nvPr>
        </p:nvGraphicFramePr>
        <p:xfrm>
          <a:off x="570706" y="2421851"/>
          <a:ext cx="5586413" cy="1865313"/>
        </p:xfrm>
        <a:graphic>
          <a:graphicData uri="http://schemas.openxmlformats.org/presentationml/2006/ole">
            <mc:AlternateContent xmlns:mc="http://schemas.openxmlformats.org/markup-compatibility/2006">
              <mc:Choice xmlns:v="urn:schemas-microsoft-com:vml" Requires="v">
                <p:oleObj spid="_x0000_s368750" name="数式" r:id="rId6" imgW="2349360" imgH="787320" progId="Equation.3">
                  <p:embed/>
                </p:oleObj>
              </mc:Choice>
              <mc:Fallback>
                <p:oleObj name="数式" r:id="rId6" imgW="2349360" imgH="787320" progId="Equation.3">
                  <p:embed/>
                  <p:pic>
                    <p:nvPicPr>
                      <p:cNvPr id="7" name="Object 6"/>
                      <p:cNvPicPr>
                        <a:picLocks noChangeAspect="1" noChangeArrowheads="1"/>
                      </p:cNvPicPr>
                      <p:nvPr/>
                    </p:nvPicPr>
                    <p:blipFill>
                      <a:blip r:embed="rId7"/>
                      <a:srcRect/>
                      <a:stretch>
                        <a:fillRect/>
                      </a:stretch>
                    </p:blipFill>
                    <p:spPr bwMode="auto">
                      <a:xfrm>
                        <a:off x="570706" y="2421851"/>
                        <a:ext cx="558641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9844630"/>
              </p:ext>
            </p:extLst>
          </p:nvPr>
        </p:nvGraphicFramePr>
        <p:xfrm>
          <a:off x="543236" y="4127500"/>
          <a:ext cx="5613884" cy="2197100"/>
        </p:xfrm>
        <a:graphic>
          <a:graphicData uri="http://schemas.openxmlformats.org/presentationml/2006/ole">
            <mc:AlternateContent xmlns:mc="http://schemas.openxmlformats.org/markup-compatibility/2006">
              <mc:Choice xmlns:v="urn:schemas-microsoft-com:vml" Requires="v">
                <p:oleObj spid="_x0000_s368751" name="Equation" r:id="rId8" imgW="2514600" imgH="927000" progId="Equation.DSMT4">
                  <p:embed/>
                </p:oleObj>
              </mc:Choice>
              <mc:Fallback>
                <p:oleObj name="Equation" r:id="rId8" imgW="2514600" imgH="927000" progId="Equation.DSMT4">
                  <p:embed/>
                  <p:pic>
                    <p:nvPicPr>
                      <p:cNvPr id="8" name="Object 7"/>
                      <p:cNvPicPr>
                        <a:picLocks noChangeAspect="1" noChangeArrowheads="1"/>
                      </p:cNvPicPr>
                      <p:nvPr/>
                    </p:nvPicPr>
                    <p:blipFill>
                      <a:blip r:embed="rId9"/>
                      <a:srcRect/>
                      <a:stretch>
                        <a:fillRect/>
                      </a:stretch>
                    </p:blipFill>
                    <p:spPr bwMode="auto">
                      <a:xfrm>
                        <a:off x="543236" y="4127500"/>
                        <a:ext cx="5613884" cy="2197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920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9001A2-72FE-4AB4-A6F9-EF899C049360}"/>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FDB3A90F-C236-467C-A5AC-37C2C4137DFF}"/>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14F32B94-D758-4D2D-B5AB-39560A585067}"/>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3C286A31-2EE9-489C-9F9A-A61479ED0600}"/>
              </a:ext>
            </a:extLst>
          </p:cNvPr>
          <p:cNvGraphicFramePr>
            <a:graphicFrameLocks noChangeAspect="1"/>
          </p:cNvGraphicFramePr>
          <p:nvPr>
            <p:extLst>
              <p:ext uri="{D42A27DB-BD31-4B8C-83A1-F6EECF244321}">
                <p14:modId xmlns:p14="http://schemas.microsoft.com/office/powerpoint/2010/main" val="1683651145"/>
              </p:ext>
            </p:extLst>
          </p:nvPr>
        </p:nvGraphicFramePr>
        <p:xfrm>
          <a:off x="762000" y="444169"/>
          <a:ext cx="6271419" cy="2524671"/>
        </p:xfrm>
        <a:graphic>
          <a:graphicData uri="http://schemas.openxmlformats.org/presentationml/2006/ole">
            <mc:AlternateContent xmlns:mc="http://schemas.openxmlformats.org/markup-compatibility/2006">
              <mc:Choice xmlns:v="urn:schemas-microsoft-com:vml" Requires="v">
                <p:oleObj spid="_x0000_s377881" name="Equation" r:id="rId4" imgW="7665533" imgH="3086349" progId="Equation.DSMT4">
                  <p:embed/>
                </p:oleObj>
              </mc:Choice>
              <mc:Fallback>
                <p:oleObj name="Equation" r:id="rId4" imgW="7665533" imgH="3086349" progId="Equation.DSMT4">
                  <p:embed/>
                  <p:pic>
                    <p:nvPicPr>
                      <p:cNvPr id="5" name="Object 4">
                        <a:extLst>
                          <a:ext uri="{FF2B5EF4-FFF2-40B4-BE49-F238E27FC236}">
                            <a16:creationId xmlns:a16="http://schemas.microsoft.com/office/drawing/2014/main" id="{A9F98164-7205-4763-8062-A91BE1D4E281}"/>
                          </a:ext>
                        </a:extLst>
                      </p:cNvPr>
                      <p:cNvPicPr/>
                      <p:nvPr/>
                    </p:nvPicPr>
                    <p:blipFill>
                      <a:blip r:embed="rId5"/>
                      <a:stretch>
                        <a:fillRect/>
                      </a:stretch>
                    </p:blipFill>
                    <p:spPr>
                      <a:xfrm>
                        <a:off x="762000" y="444169"/>
                        <a:ext cx="6271419" cy="252467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F7B3F53-4852-4280-925D-D78AC7B50164}"/>
              </a:ext>
            </a:extLst>
          </p:cNvPr>
          <p:cNvSpPr txBox="1"/>
          <p:nvPr/>
        </p:nvSpPr>
        <p:spPr>
          <a:xfrm>
            <a:off x="152400" y="136525"/>
            <a:ext cx="6553200" cy="461665"/>
          </a:xfrm>
          <a:prstGeom prst="rect">
            <a:avLst/>
          </a:prstGeom>
          <a:noFill/>
        </p:spPr>
        <p:txBody>
          <a:bodyPr wrap="square" rtlCol="0">
            <a:spAutoFit/>
          </a:bodyPr>
          <a:lstStyle/>
          <a:p>
            <a:r>
              <a:rPr lang="en-US" sz="2400" dirty="0">
                <a:latin typeface="+mj-lt"/>
              </a:rPr>
              <a:t>Some details</a:t>
            </a:r>
          </a:p>
        </p:txBody>
      </p:sp>
      <p:graphicFrame>
        <p:nvGraphicFramePr>
          <p:cNvPr id="7" name="Object 6">
            <a:extLst>
              <a:ext uri="{FF2B5EF4-FFF2-40B4-BE49-F238E27FC236}">
                <a16:creationId xmlns:a16="http://schemas.microsoft.com/office/drawing/2014/main" id="{F2815831-6B34-419C-B62A-369F804205FE}"/>
              </a:ext>
            </a:extLst>
          </p:cNvPr>
          <p:cNvGraphicFramePr>
            <a:graphicFrameLocks noChangeAspect="1"/>
          </p:cNvGraphicFramePr>
          <p:nvPr>
            <p:extLst>
              <p:ext uri="{D42A27DB-BD31-4B8C-83A1-F6EECF244321}">
                <p14:modId xmlns:p14="http://schemas.microsoft.com/office/powerpoint/2010/main" val="2557953561"/>
              </p:ext>
            </p:extLst>
          </p:nvPr>
        </p:nvGraphicFramePr>
        <p:xfrm>
          <a:off x="901700" y="3205163"/>
          <a:ext cx="6718300" cy="3022600"/>
        </p:xfrm>
        <a:graphic>
          <a:graphicData uri="http://schemas.openxmlformats.org/presentationml/2006/ole">
            <mc:AlternateContent xmlns:mc="http://schemas.openxmlformats.org/markup-compatibility/2006">
              <mc:Choice xmlns:v="urn:schemas-microsoft-com:vml" Requires="v">
                <p:oleObj spid="_x0000_s377882" name="Equation" r:id="rId6" imgW="3301920" imgH="1485720" progId="Equation.DSMT4">
                  <p:embed/>
                </p:oleObj>
              </mc:Choice>
              <mc:Fallback>
                <p:oleObj name="Equation" r:id="rId6" imgW="3301920" imgH="1485720" progId="Equation.DSMT4">
                  <p:embed/>
                  <p:pic>
                    <p:nvPicPr>
                      <p:cNvPr id="7" name="Object 6">
                        <a:extLst>
                          <a:ext uri="{FF2B5EF4-FFF2-40B4-BE49-F238E27FC236}">
                            <a16:creationId xmlns:a16="http://schemas.microsoft.com/office/drawing/2014/main" id="{E66A0B4E-49B7-4350-B50E-82F650EFFF84}"/>
                          </a:ext>
                        </a:extLst>
                      </p:cNvPr>
                      <p:cNvPicPr/>
                      <p:nvPr/>
                    </p:nvPicPr>
                    <p:blipFill>
                      <a:blip r:embed="rId7"/>
                      <a:stretch>
                        <a:fillRect/>
                      </a:stretch>
                    </p:blipFill>
                    <p:spPr>
                      <a:xfrm>
                        <a:off x="901700" y="3205163"/>
                        <a:ext cx="6718300" cy="3022600"/>
                      </a:xfrm>
                      <a:prstGeom prst="rect">
                        <a:avLst/>
                      </a:prstGeom>
                    </p:spPr>
                  </p:pic>
                </p:oleObj>
              </mc:Fallback>
            </mc:AlternateContent>
          </a:graphicData>
        </a:graphic>
      </p:graphicFrame>
    </p:spTree>
    <p:extLst>
      <p:ext uri="{BB962C8B-B14F-4D97-AF65-F5344CB8AC3E}">
        <p14:creationId xmlns:p14="http://schemas.microsoft.com/office/powerpoint/2010/main" val="422638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59634098"/>
              </p:ext>
            </p:extLst>
          </p:nvPr>
        </p:nvGraphicFramePr>
        <p:xfrm>
          <a:off x="381000" y="1133049"/>
          <a:ext cx="8686800" cy="1982542"/>
        </p:xfrm>
        <a:graphic>
          <a:graphicData uri="http://schemas.openxmlformats.org/presentationml/2006/ole">
            <mc:AlternateContent xmlns:mc="http://schemas.openxmlformats.org/markup-compatibility/2006">
              <mc:Choice xmlns:v="urn:schemas-microsoft-com:vml" Requires="v">
                <p:oleObj spid="_x0000_s369737" name="Equation" r:id="rId4" imgW="5816520" imgH="1333440" progId="Equation.DSMT4">
                  <p:embed/>
                </p:oleObj>
              </mc:Choice>
              <mc:Fallback>
                <p:oleObj name="Equation" r:id="rId4" imgW="5816520" imgH="1333440" progId="Equation.DSMT4">
                  <p:embed/>
                  <p:pic>
                    <p:nvPicPr>
                      <p:cNvPr id="5" name="Object 4"/>
                      <p:cNvPicPr>
                        <a:picLocks noChangeAspect="1" noChangeArrowheads="1"/>
                      </p:cNvPicPr>
                      <p:nvPr/>
                    </p:nvPicPr>
                    <p:blipFill>
                      <a:blip r:embed="rId5"/>
                      <a:srcRect/>
                      <a:stretch>
                        <a:fillRect/>
                      </a:stretch>
                    </p:blipFill>
                    <p:spPr bwMode="auto">
                      <a:xfrm>
                        <a:off x="381000" y="1133049"/>
                        <a:ext cx="8686800" cy="198254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6267346"/>
              </p:ext>
            </p:extLst>
          </p:nvPr>
        </p:nvGraphicFramePr>
        <p:xfrm>
          <a:off x="519112" y="3144166"/>
          <a:ext cx="6516688" cy="3336922"/>
        </p:xfrm>
        <a:graphic>
          <a:graphicData uri="http://schemas.openxmlformats.org/presentationml/2006/ole">
            <mc:AlternateContent xmlns:mc="http://schemas.openxmlformats.org/markup-compatibility/2006">
              <mc:Choice xmlns:v="urn:schemas-microsoft-com:vml" Requires="v">
                <p:oleObj spid="_x0000_s369738" name="Equation" r:id="rId6" imgW="3682800" imgH="1892160" progId="Equation.DSMT4">
                  <p:embed/>
                </p:oleObj>
              </mc:Choice>
              <mc:Fallback>
                <p:oleObj name="Equation" r:id="rId6" imgW="3682800" imgH="1892160" progId="Equation.DSMT4">
                  <p:embed/>
                  <p:pic>
                    <p:nvPicPr>
                      <p:cNvPr id="6" name="Object 5"/>
                      <p:cNvPicPr>
                        <a:picLocks noChangeAspect="1" noChangeArrowheads="1"/>
                      </p:cNvPicPr>
                      <p:nvPr/>
                    </p:nvPicPr>
                    <p:blipFill>
                      <a:blip r:embed="rId7"/>
                      <a:srcRect/>
                      <a:stretch>
                        <a:fillRect/>
                      </a:stretch>
                    </p:blipFill>
                    <p:spPr bwMode="auto">
                      <a:xfrm>
                        <a:off x="519112" y="3144166"/>
                        <a:ext cx="6516688" cy="3336922"/>
                      </a:xfrm>
                      <a:prstGeom prst="rect">
                        <a:avLst/>
                      </a:prstGeom>
                      <a:noFill/>
                      <a:ln>
                        <a:noFill/>
                      </a:ln>
                    </p:spPr>
                  </p:pic>
                </p:oleObj>
              </mc:Fallback>
            </mc:AlternateContent>
          </a:graphicData>
        </a:graphic>
      </p:graphicFrame>
      <p:sp>
        <p:nvSpPr>
          <p:cNvPr id="7" name="TextBox 6"/>
          <p:cNvSpPr txBox="1"/>
          <p:nvPr/>
        </p:nvSpPr>
        <p:spPr>
          <a:xfrm>
            <a:off x="228600" y="304800"/>
            <a:ext cx="7467600" cy="461665"/>
          </a:xfrm>
          <a:prstGeom prst="rect">
            <a:avLst/>
          </a:prstGeom>
          <a:noFill/>
        </p:spPr>
        <p:txBody>
          <a:bodyPr wrap="square" rtlCol="0">
            <a:spAutoFit/>
          </a:bodyPr>
          <a:lstStyle/>
          <a:p>
            <a:r>
              <a:rPr lang="en-US" sz="2400" dirty="0">
                <a:latin typeface="+mj-lt"/>
              </a:rPr>
              <a:t>Traveling wave solution  -- full non-linear case:</a:t>
            </a:r>
          </a:p>
        </p:txBody>
      </p:sp>
      <p:sp>
        <p:nvSpPr>
          <p:cNvPr id="8" name="Right Brace 7"/>
          <p:cNvSpPr/>
          <p:nvPr/>
        </p:nvSpPr>
        <p:spPr>
          <a:xfrm rot="5400000">
            <a:off x="8048932" y="1190932"/>
            <a:ext cx="381000" cy="104713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8077200" y="1923108"/>
            <a:ext cx="533400" cy="461665"/>
          </a:xfrm>
          <a:prstGeom prst="rect">
            <a:avLst/>
          </a:prstGeom>
          <a:noFill/>
        </p:spPr>
        <p:txBody>
          <a:bodyPr wrap="square" rtlCol="0">
            <a:spAutoFit/>
          </a:bodyPr>
          <a:lstStyle/>
          <a:p>
            <a:r>
              <a:rPr lang="en-US" sz="2400" i="1" dirty="0">
                <a:latin typeface="+mj-lt"/>
              </a:rPr>
              <a:t>w</a:t>
            </a:r>
          </a:p>
        </p:txBody>
      </p:sp>
    </p:spTree>
    <p:extLst>
      <p:ext uri="{BB962C8B-B14F-4D97-AF65-F5344CB8AC3E}">
        <p14:creationId xmlns:p14="http://schemas.microsoft.com/office/powerpoint/2010/main" val="4257566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45459364"/>
              </p:ext>
            </p:extLst>
          </p:nvPr>
        </p:nvGraphicFramePr>
        <p:xfrm>
          <a:off x="928255" y="1038225"/>
          <a:ext cx="6629400" cy="4781550"/>
        </p:xfrm>
        <a:graphic>
          <a:graphicData uri="http://schemas.openxmlformats.org/presentationml/2006/ole">
            <mc:AlternateContent xmlns:mc="http://schemas.openxmlformats.org/markup-compatibility/2006">
              <mc:Choice xmlns:v="urn:schemas-microsoft-com:vml" Requires="v">
                <p:oleObj spid="_x0000_s370725" name="Equation" r:id="rId4" imgW="4686120" imgH="3390840" progId="Equation.DSMT4">
                  <p:embed/>
                </p:oleObj>
              </mc:Choice>
              <mc:Fallback>
                <p:oleObj name="Equation" r:id="rId4" imgW="4686120" imgH="3390840" progId="Equation.DSMT4">
                  <p:embed/>
                  <p:pic>
                    <p:nvPicPr>
                      <p:cNvPr id="5" name="Object 4"/>
                      <p:cNvPicPr>
                        <a:picLocks noChangeAspect="1" noChangeArrowheads="1"/>
                      </p:cNvPicPr>
                      <p:nvPr/>
                    </p:nvPicPr>
                    <p:blipFill>
                      <a:blip r:embed="rId5"/>
                      <a:srcRect/>
                      <a:stretch>
                        <a:fillRect/>
                      </a:stretch>
                    </p:blipFill>
                    <p:spPr bwMode="auto">
                      <a:xfrm>
                        <a:off x="928255" y="1038225"/>
                        <a:ext cx="6629400" cy="4781550"/>
                      </a:xfrm>
                      <a:prstGeom prst="rect">
                        <a:avLst/>
                      </a:prstGeom>
                      <a:noFill/>
                      <a:ln>
                        <a:noFill/>
                      </a:ln>
                    </p:spPr>
                  </p:pic>
                </p:oleObj>
              </mc:Fallback>
            </mc:AlternateContent>
          </a:graphicData>
        </a:graphic>
      </p:graphicFrame>
      <p:sp>
        <p:nvSpPr>
          <p:cNvPr id="6" name="TextBox 5"/>
          <p:cNvSpPr txBox="1"/>
          <p:nvPr/>
        </p:nvSpPr>
        <p:spPr>
          <a:xfrm>
            <a:off x="304800" y="304800"/>
            <a:ext cx="7239000" cy="461665"/>
          </a:xfrm>
          <a:prstGeom prst="rect">
            <a:avLst/>
          </a:prstGeom>
          <a:noFill/>
        </p:spPr>
        <p:txBody>
          <a:bodyPr wrap="square" rtlCol="0">
            <a:spAutoFit/>
          </a:bodyPr>
          <a:lstStyle/>
          <a:p>
            <a:r>
              <a:rPr lang="en-US" sz="2400" dirty="0">
                <a:latin typeface="+mj-lt"/>
              </a:rPr>
              <a:t>Visualization continued:</a:t>
            </a:r>
          </a:p>
        </p:txBody>
      </p:sp>
    </p:spTree>
    <p:extLst>
      <p:ext uri="{BB962C8B-B14F-4D97-AF65-F5344CB8AC3E}">
        <p14:creationId xmlns:p14="http://schemas.microsoft.com/office/powerpoint/2010/main" val="478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52400" y="92697"/>
            <a:ext cx="1502334" cy="461665"/>
          </a:xfrm>
          <a:prstGeom prst="rect">
            <a:avLst/>
          </a:prstGeom>
          <a:noFill/>
        </p:spPr>
        <p:txBody>
          <a:bodyPr wrap="none" rtlCol="0">
            <a:spAutoFit/>
          </a:bodyPr>
          <a:lstStyle/>
          <a:p>
            <a:r>
              <a:rPr lang="en-US" sz="2400" dirty="0">
                <a:latin typeface="+mj-lt"/>
              </a:rPr>
              <a:t>Summary</a:t>
            </a:r>
          </a:p>
        </p:txBody>
      </p:sp>
      <p:graphicFrame>
        <p:nvGraphicFramePr>
          <p:cNvPr id="6" name="Object 5"/>
          <p:cNvGraphicFramePr>
            <a:graphicFrameLocks noChangeAspect="1"/>
          </p:cNvGraphicFramePr>
          <p:nvPr>
            <p:extLst>
              <p:ext uri="{D42A27DB-BD31-4B8C-83A1-F6EECF244321}">
                <p14:modId xmlns:p14="http://schemas.microsoft.com/office/powerpoint/2010/main" val="3029722092"/>
              </p:ext>
            </p:extLst>
          </p:nvPr>
        </p:nvGraphicFramePr>
        <p:xfrm>
          <a:off x="457200" y="669421"/>
          <a:ext cx="7354888" cy="1342064"/>
        </p:xfrm>
        <a:graphic>
          <a:graphicData uri="http://schemas.openxmlformats.org/presentationml/2006/ole">
            <mc:AlternateContent xmlns:mc="http://schemas.openxmlformats.org/markup-compatibility/2006">
              <mc:Choice xmlns:v="urn:schemas-microsoft-com:vml" Requires="v">
                <p:oleObj spid="_x0000_s371821" name="Equation" r:id="rId4" imgW="5194080" imgH="952200" progId="Equation.DSMT4">
                  <p:embed/>
                </p:oleObj>
              </mc:Choice>
              <mc:Fallback>
                <p:oleObj name="Equation" r:id="rId4" imgW="5194080" imgH="952200" progId="Equation.DSMT4">
                  <p:embed/>
                  <p:pic>
                    <p:nvPicPr>
                      <p:cNvPr id="6" name="Object 5"/>
                      <p:cNvPicPr>
                        <a:picLocks noChangeAspect="1" noChangeArrowheads="1"/>
                      </p:cNvPicPr>
                      <p:nvPr/>
                    </p:nvPicPr>
                    <p:blipFill>
                      <a:blip r:embed="rId5"/>
                      <a:srcRect/>
                      <a:stretch>
                        <a:fillRect/>
                      </a:stretch>
                    </p:blipFill>
                    <p:spPr bwMode="auto">
                      <a:xfrm>
                        <a:off x="457200" y="669421"/>
                        <a:ext cx="7354888" cy="1342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13472312"/>
              </p:ext>
            </p:extLst>
          </p:nvPr>
        </p:nvGraphicFramePr>
        <p:xfrm>
          <a:off x="450574" y="2116992"/>
          <a:ext cx="8001001" cy="1377950"/>
        </p:xfrm>
        <a:graphic>
          <a:graphicData uri="http://schemas.openxmlformats.org/presentationml/2006/ole">
            <mc:AlternateContent xmlns:mc="http://schemas.openxmlformats.org/markup-compatibility/2006">
              <mc:Choice xmlns:v="urn:schemas-microsoft-com:vml" Requires="v">
                <p:oleObj spid="_x0000_s371822" name="Equation" r:id="rId6" imgW="5981400" imgH="1028520" progId="Equation.DSMT4">
                  <p:embed/>
                </p:oleObj>
              </mc:Choice>
              <mc:Fallback>
                <p:oleObj name="Equation" r:id="rId6" imgW="5981400" imgH="1028520" progId="Equation.DSMT4">
                  <p:embed/>
                  <p:pic>
                    <p:nvPicPr>
                      <p:cNvPr id="7" name="Object 6"/>
                      <p:cNvPicPr/>
                      <p:nvPr/>
                    </p:nvPicPr>
                    <p:blipFill>
                      <a:blip r:embed="rId7"/>
                      <a:stretch>
                        <a:fillRect/>
                      </a:stretch>
                    </p:blipFill>
                    <p:spPr>
                      <a:xfrm>
                        <a:off x="450574" y="2116992"/>
                        <a:ext cx="8001001" cy="13779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35465022"/>
              </p:ext>
            </p:extLst>
          </p:nvPr>
        </p:nvGraphicFramePr>
        <p:xfrm>
          <a:off x="450574" y="3492996"/>
          <a:ext cx="8229600" cy="2792413"/>
        </p:xfrm>
        <a:graphic>
          <a:graphicData uri="http://schemas.openxmlformats.org/presentationml/2006/ole">
            <mc:AlternateContent xmlns:mc="http://schemas.openxmlformats.org/markup-compatibility/2006">
              <mc:Choice xmlns:v="urn:schemas-microsoft-com:vml" Requires="v">
                <p:oleObj spid="_x0000_s371823" name="Equation" r:id="rId8" imgW="5816520" imgH="1981080" progId="Equation.DSMT4">
                  <p:embed/>
                </p:oleObj>
              </mc:Choice>
              <mc:Fallback>
                <p:oleObj name="Equation" r:id="rId8" imgW="5816520" imgH="1981080" progId="Equation.DSMT4">
                  <p:embed/>
                  <p:pic>
                    <p:nvPicPr>
                      <p:cNvPr id="8" name="Object 7"/>
                      <p:cNvPicPr>
                        <a:picLocks noChangeAspect="1" noChangeArrowheads="1"/>
                      </p:cNvPicPr>
                      <p:nvPr/>
                    </p:nvPicPr>
                    <p:blipFill>
                      <a:blip r:embed="rId9"/>
                      <a:srcRect/>
                      <a:stretch>
                        <a:fillRect/>
                      </a:stretch>
                    </p:blipFill>
                    <p:spPr bwMode="auto">
                      <a:xfrm>
                        <a:off x="450574" y="3492996"/>
                        <a:ext cx="8229600" cy="27924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599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360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47" r="11858"/>
          <a:stretch/>
        </p:blipFill>
        <p:spPr bwMode="auto">
          <a:xfrm>
            <a:off x="1981200" y="80665"/>
            <a:ext cx="55595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Linear wave:</a:t>
            </a:r>
          </a:p>
        </p:txBody>
      </p:sp>
      <p:pic>
        <p:nvPicPr>
          <p:cNvPr id="3604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9" r="4116"/>
          <a:stretch/>
        </p:blipFill>
        <p:spPr bwMode="auto">
          <a:xfrm>
            <a:off x="2133600" y="2971800"/>
            <a:ext cx="660807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3348335"/>
            <a:ext cx="7620000" cy="461665"/>
          </a:xfrm>
          <a:prstGeom prst="rect">
            <a:avLst/>
          </a:prstGeom>
          <a:noFill/>
        </p:spPr>
        <p:txBody>
          <a:bodyPr wrap="square" rtlCol="0">
            <a:spAutoFit/>
          </a:bodyPr>
          <a:lstStyle/>
          <a:p>
            <a:r>
              <a:rPr lang="en-US" sz="2400" dirty="0">
                <a:latin typeface="+mj-lt"/>
              </a:rPr>
              <a:t>Non-linear wave:</a:t>
            </a:r>
          </a:p>
        </p:txBody>
      </p:sp>
    </p:spTree>
    <p:extLst>
      <p:ext uri="{BB962C8B-B14F-4D97-AF65-F5344CB8AC3E}">
        <p14:creationId xmlns:p14="http://schemas.microsoft.com/office/powerpoint/2010/main" val="38484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0" y="2286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21FF976-9195-4984-9E3E-DD8D752D52AF}"/>
              </a:ext>
            </a:extLst>
          </p:cNvPr>
          <p:cNvPicPr>
            <a:picLocks noChangeAspect="1"/>
          </p:cNvPicPr>
          <p:nvPr/>
        </p:nvPicPr>
        <p:blipFill>
          <a:blip r:embed="rId3"/>
          <a:stretch>
            <a:fillRect/>
          </a:stretch>
        </p:blipFill>
        <p:spPr>
          <a:xfrm>
            <a:off x="481760" y="1143000"/>
            <a:ext cx="8610600" cy="4400550"/>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4000" cy="2916746"/>
          </a:xfrm>
          <a:prstGeom prst="rect">
            <a:avLst/>
          </a:prstGeom>
        </p:spPr>
      </p:pic>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152400"/>
            <a:ext cx="5105400" cy="461665"/>
          </a:xfrm>
          <a:prstGeom prst="rect">
            <a:avLst/>
          </a:prstGeom>
          <a:noFill/>
        </p:spPr>
        <p:txBody>
          <a:bodyPr wrap="square" rtlCol="0">
            <a:spAutoFit/>
          </a:bodyPr>
          <a:lstStyle/>
          <a:p>
            <a:r>
              <a:rPr lang="en-US" sz="2400" dirty="0">
                <a:latin typeface="+mj-lt"/>
              </a:rPr>
              <a:t>Linear wave</a:t>
            </a:r>
          </a:p>
        </p:txBody>
      </p:sp>
      <p:sp>
        <p:nvSpPr>
          <p:cNvPr id="7" name="TextBox 6"/>
          <p:cNvSpPr txBox="1"/>
          <p:nvPr/>
        </p:nvSpPr>
        <p:spPr>
          <a:xfrm>
            <a:off x="331839" y="3102582"/>
            <a:ext cx="2667000" cy="461665"/>
          </a:xfrm>
          <a:prstGeom prst="rect">
            <a:avLst/>
          </a:prstGeom>
          <a:noFill/>
        </p:spPr>
        <p:txBody>
          <a:bodyPr wrap="square" rtlCol="0">
            <a:spAutoFit/>
          </a:bodyPr>
          <a:lstStyle/>
          <a:p>
            <a:r>
              <a:rPr lang="en-US" sz="2400" dirty="0">
                <a:latin typeface="+mj-lt"/>
              </a:rPr>
              <a:t>Non-linear wave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 y="3712822"/>
            <a:ext cx="9144000" cy="2494952"/>
          </a:xfrm>
          <a:prstGeom prst="rect">
            <a:avLst/>
          </a:prstGeom>
        </p:spPr>
      </p:pic>
    </p:spTree>
    <p:extLst>
      <p:ext uri="{BB962C8B-B14F-4D97-AF65-F5344CB8AC3E}">
        <p14:creationId xmlns:p14="http://schemas.microsoft.com/office/powerpoint/2010/main" val="41653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81000" y="304800"/>
            <a:ext cx="7239000" cy="830997"/>
          </a:xfrm>
          <a:prstGeom prst="rect">
            <a:avLst/>
          </a:prstGeom>
          <a:noFill/>
        </p:spPr>
        <p:txBody>
          <a:bodyPr wrap="square" rtlCol="0">
            <a:spAutoFit/>
          </a:bodyPr>
          <a:lstStyle/>
          <a:p>
            <a:r>
              <a:rPr lang="en-US" sz="2400" dirty="0">
                <a:latin typeface="+mj-lt"/>
              </a:rPr>
              <a:t>Analysis of shock wave</a:t>
            </a:r>
          </a:p>
          <a:p>
            <a:r>
              <a:rPr lang="en-US" sz="2400" dirty="0">
                <a:latin typeface="+mj-lt"/>
              </a:rPr>
              <a:t>   Plots of </a:t>
            </a:r>
            <a:r>
              <a:rPr lang="en-US" sz="2400" dirty="0" err="1">
                <a:latin typeface="Symbol" pitchFamily="18" charset="2"/>
              </a:rPr>
              <a:t>dr</a:t>
            </a:r>
            <a:endParaRPr lang="en-US" sz="2400" dirty="0">
              <a:latin typeface="Symbol" pitchFamily="18" charset="2"/>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39" r="4116"/>
          <a:stretch/>
        </p:blipFill>
        <p:spPr bwMode="auto">
          <a:xfrm>
            <a:off x="533400" y="1219200"/>
            <a:ext cx="826009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48300" y="535632"/>
            <a:ext cx="38100" cy="44935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457200"/>
            <a:ext cx="2819400" cy="830997"/>
          </a:xfrm>
          <a:prstGeom prst="rect">
            <a:avLst/>
          </a:prstGeom>
          <a:noFill/>
        </p:spPr>
        <p:txBody>
          <a:bodyPr wrap="square" rtlCol="0">
            <a:spAutoFit/>
          </a:bodyPr>
          <a:lstStyle/>
          <a:p>
            <a:r>
              <a:rPr lang="en-US" sz="2400" dirty="0">
                <a:latin typeface="+mj-lt"/>
              </a:rPr>
              <a:t>Solution becomes unphysical</a:t>
            </a:r>
          </a:p>
        </p:txBody>
      </p:sp>
      <p:sp>
        <p:nvSpPr>
          <p:cNvPr id="7" name="TextBox 6">
            <a:extLst>
              <a:ext uri="{FF2B5EF4-FFF2-40B4-BE49-F238E27FC236}">
                <a16:creationId xmlns:a16="http://schemas.microsoft.com/office/drawing/2014/main" id="{F7389D38-B440-42DC-932A-0837413808C8}"/>
              </a:ext>
            </a:extLst>
          </p:cNvPr>
          <p:cNvSpPr txBox="1"/>
          <p:nvPr/>
        </p:nvSpPr>
        <p:spPr>
          <a:xfrm>
            <a:off x="5105400" y="5257800"/>
            <a:ext cx="1905000" cy="461665"/>
          </a:xfrm>
          <a:prstGeom prst="rect">
            <a:avLst/>
          </a:prstGeom>
          <a:noFill/>
        </p:spPr>
        <p:txBody>
          <a:bodyPr wrap="square" rtlCol="0">
            <a:spAutoFit/>
          </a:bodyPr>
          <a:lstStyle/>
          <a:p>
            <a:r>
              <a:rPr lang="en-US" sz="2400" dirty="0">
                <a:latin typeface="+mj-lt"/>
              </a:rPr>
              <a:t>shock</a:t>
            </a:r>
          </a:p>
        </p:txBody>
      </p:sp>
    </p:spTree>
    <p:extLst>
      <p:ext uri="{BB962C8B-B14F-4D97-AF65-F5344CB8AC3E}">
        <p14:creationId xmlns:p14="http://schemas.microsoft.com/office/powerpoint/2010/main" val="2039593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68A1F-8AE2-47EC-A588-31CF618C0760}"/>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C82987D5-6420-444B-8C4B-9ADA21F33ECB}"/>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9A158ACD-1778-4752-87C0-9FEC56981DCE}"/>
              </a:ext>
            </a:extLst>
          </p:cNvPr>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a:extLst>
              <a:ext uri="{FF2B5EF4-FFF2-40B4-BE49-F238E27FC236}">
                <a16:creationId xmlns:a16="http://schemas.microsoft.com/office/drawing/2014/main" id="{4D4B381F-ECDE-47E7-964D-7CF0CBFADCDC}"/>
              </a:ext>
            </a:extLst>
          </p:cNvPr>
          <p:cNvPicPr>
            <a:picLocks noChangeAspect="1"/>
          </p:cNvPicPr>
          <p:nvPr/>
        </p:nvPicPr>
        <p:blipFill>
          <a:blip r:embed="rId3"/>
          <a:stretch>
            <a:fillRect/>
          </a:stretch>
        </p:blipFill>
        <p:spPr>
          <a:xfrm>
            <a:off x="-228600" y="3304285"/>
            <a:ext cx="7529623" cy="2795780"/>
          </a:xfrm>
          <a:prstGeom prst="rect">
            <a:avLst/>
          </a:prstGeom>
        </p:spPr>
      </p:pic>
      <p:pic>
        <p:nvPicPr>
          <p:cNvPr id="6" name="Picture 5">
            <a:extLst>
              <a:ext uri="{FF2B5EF4-FFF2-40B4-BE49-F238E27FC236}">
                <a16:creationId xmlns:a16="http://schemas.microsoft.com/office/drawing/2014/main" id="{41283DB7-9B21-47C5-8708-BF1C8E8E280C}"/>
              </a:ext>
            </a:extLst>
          </p:cNvPr>
          <p:cNvPicPr>
            <a:picLocks noChangeAspect="1"/>
          </p:cNvPicPr>
          <p:nvPr/>
        </p:nvPicPr>
        <p:blipFill>
          <a:blip r:embed="rId4"/>
          <a:stretch>
            <a:fillRect/>
          </a:stretch>
        </p:blipFill>
        <p:spPr>
          <a:xfrm>
            <a:off x="14177" y="656352"/>
            <a:ext cx="6848475" cy="2391648"/>
          </a:xfrm>
          <a:prstGeom prst="rect">
            <a:avLst/>
          </a:prstGeom>
        </p:spPr>
      </p:pic>
      <p:sp>
        <p:nvSpPr>
          <p:cNvPr id="7" name="TextBox 6">
            <a:extLst>
              <a:ext uri="{FF2B5EF4-FFF2-40B4-BE49-F238E27FC236}">
                <a16:creationId xmlns:a16="http://schemas.microsoft.com/office/drawing/2014/main" id="{92463AF4-25C1-41F0-83BD-9D6E1E09F4CA}"/>
              </a:ext>
            </a:extLst>
          </p:cNvPr>
          <p:cNvSpPr txBox="1"/>
          <p:nvPr/>
        </p:nvSpPr>
        <p:spPr>
          <a:xfrm>
            <a:off x="304800" y="136525"/>
            <a:ext cx="6848475" cy="461665"/>
          </a:xfrm>
          <a:prstGeom prst="rect">
            <a:avLst/>
          </a:prstGeom>
          <a:noFill/>
        </p:spPr>
        <p:txBody>
          <a:bodyPr wrap="square" rtlCol="0">
            <a:spAutoFit/>
          </a:bodyPr>
          <a:lstStyle/>
          <a:p>
            <a:r>
              <a:rPr lang="en-US" sz="2400" dirty="0">
                <a:latin typeface="+mj-lt"/>
              </a:rPr>
              <a:t>Effects of amplitude of </a:t>
            </a:r>
            <a:r>
              <a:rPr lang="en-US" sz="2400" dirty="0" err="1">
                <a:latin typeface="Symbol" panose="05050102010706020507" pitchFamily="18" charset="2"/>
              </a:rPr>
              <a:t>dr</a:t>
            </a:r>
            <a:endParaRPr lang="en-US" sz="2400" dirty="0">
              <a:latin typeface="Symbol" panose="05050102010706020507" pitchFamily="18" charset="2"/>
            </a:endParaRPr>
          </a:p>
        </p:txBody>
      </p:sp>
      <p:sp>
        <p:nvSpPr>
          <p:cNvPr id="8" name="TextBox 7">
            <a:extLst>
              <a:ext uri="{FF2B5EF4-FFF2-40B4-BE49-F238E27FC236}">
                <a16:creationId xmlns:a16="http://schemas.microsoft.com/office/drawing/2014/main" id="{D39BF02E-8FFC-4884-B98D-39B36B768504}"/>
              </a:ext>
            </a:extLst>
          </p:cNvPr>
          <p:cNvSpPr txBox="1"/>
          <p:nvPr/>
        </p:nvSpPr>
        <p:spPr>
          <a:xfrm>
            <a:off x="6553200" y="1524000"/>
            <a:ext cx="2438400" cy="461665"/>
          </a:xfrm>
          <a:prstGeom prst="rect">
            <a:avLst/>
          </a:prstGeom>
          <a:noFill/>
        </p:spPr>
        <p:txBody>
          <a:bodyPr wrap="square" rtlCol="0">
            <a:spAutoFit/>
          </a:bodyPr>
          <a:lstStyle/>
          <a:p>
            <a:r>
              <a:rPr lang="en-US" sz="2400" dirty="0">
                <a:latin typeface="+mj-lt"/>
              </a:rPr>
              <a:t>Large amplitude</a:t>
            </a:r>
          </a:p>
        </p:txBody>
      </p:sp>
      <p:sp>
        <p:nvSpPr>
          <p:cNvPr id="9" name="TextBox 8">
            <a:extLst>
              <a:ext uri="{FF2B5EF4-FFF2-40B4-BE49-F238E27FC236}">
                <a16:creationId xmlns:a16="http://schemas.microsoft.com/office/drawing/2014/main" id="{A733C0DB-401D-4144-94AB-4670BB3706A7}"/>
              </a:ext>
            </a:extLst>
          </p:cNvPr>
          <p:cNvSpPr txBox="1"/>
          <p:nvPr/>
        </p:nvSpPr>
        <p:spPr>
          <a:xfrm>
            <a:off x="6400800" y="4110335"/>
            <a:ext cx="2743200" cy="461665"/>
          </a:xfrm>
          <a:prstGeom prst="rect">
            <a:avLst/>
          </a:prstGeom>
          <a:noFill/>
        </p:spPr>
        <p:txBody>
          <a:bodyPr wrap="square" rtlCol="0">
            <a:spAutoFit/>
          </a:bodyPr>
          <a:lstStyle/>
          <a:p>
            <a:r>
              <a:rPr lang="en-US" sz="2400" dirty="0">
                <a:latin typeface="+mj-lt"/>
              </a:rPr>
              <a:t>Smaller amplitude</a:t>
            </a:r>
          </a:p>
        </p:txBody>
      </p:sp>
    </p:spTree>
    <p:extLst>
      <p:ext uri="{BB962C8B-B14F-4D97-AF65-F5344CB8AC3E}">
        <p14:creationId xmlns:p14="http://schemas.microsoft.com/office/powerpoint/2010/main" val="198642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380999" y="304800"/>
            <a:ext cx="8534395" cy="461665"/>
          </a:xfrm>
          <a:prstGeom prst="rect">
            <a:avLst/>
          </a:prstGeom>
          <a:noFill/>
        </p:spPr>
        <p:txBody>
          <a:bodyPr wrap="square" rtlCol="0">
            <a:spAutoFit/>
          </a:bodyPr>
          <a:lstStyle/>
          <a:p>
            <a:r>
              <a:rPr lang="en-US" sz="2400" dirty="0">
                <a:latin typeface="+mj-lt"/>
              </a:rPr>
              <a:t>Analysis of shock wave – assumed to moving at velocity </a:t>
            </a:r>
            <a:r>
              <a:rPr lang="en-US" sz="2400" i="1" dirty="0">
                <a:latin typeface="+mj-lt"/>
              </a:rPr>
              <a:t>u</a:t>
            </a:r>
          </a:p>
        </p:txBody>
      </p:sp>
      <p:cxnSp>
        <p:nvCxnSpPr>
          <p:cNvPr id="7" name="Straight Connector 6"/>
          <p:cNvCxnSpPr/>
          <p:nvPr/>
        </p:nvCxnSpPr>
        <p:spPr>
          <a:xfrm>
            <a:off x="1295400" y="1219200"/>
            <a:ext cx="0" cy="426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219200"/>
            <a:ext cx="533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81000" y="3352800"/>
            <a:ext cx="60960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1800" y="3048000"/>
            <a:ext cx="838200" cy="461665"/>
          </a:xfrm>
          <a:prstGeom prst="rect">
            <a:avLst/>
          </a:prstGeom>
          <a:noFill/>
        </p:spPr>
        <p:txBody>
          <a:bodyPr wrap="square" rtlCol="0">
            <a:spAutoFit/>
          </a:bodyPr>
          <a:lstStyle/>
          <a:p>
            <a:r>
              <a:rPr lang="en-US" sz="2400" i="1" dirty="0">
                <a:latin typeface="+mj-lt"/>
              </a:rPr>
              <a:t>x</a:t>
            </a:r>
          </a:p>
        </p:txBody>
      </p:sp>
      <p:sp>
        <p:nvSpPr>
          <p:cNvPr id="12" name="TextBox 11"/>
          <p:cNvSpPr txBox="1"/>
          <p:nvPr/>
        </p:nvSpPr>
        <p:spPr>
          <a:xfrm rot="10800000">
            <a:off x="3810001" y="1600200"/>
            <a:ext cx="553998" cy="1648849"/>
          </a:xfrm>
          <a:prstGeom prst="rect">
            <a:avLst/>
          </a:prstGeom>
          <a:noFill/>
        </p:spPr>
        <p:txBody>
          <a:bodyPr vert="eaVert" wrap="none" rtlCol="0">
            <a:spAutoFit/>
          </a:bodyPr>
          <a:lstStyle/>
          <a:p>
            <a:r>
              <a:rPr lang="en-US" sz="2400" dirty="0">
                <a:latin typeface="+mj-lt"/>
              </a:rPr>
              <a:t>Shock front</a:t>
            </a:r>
          </a:p>
        </p:txBody>
      </p:sp>
      <p:sp>
        <p:nvSpPr>
          <p:cNvPr id="13" name="TextBox 12"/>
          <p:cNvSpPr txBox="1"/>
          <p:nvPr/>
        </p:nvSpPr>
        <p:spPr>
          <a:xfrm>
            <a:off x="1447800" y="1371600"/>
            <a:ext cx="1981200" cy="1200329"/>
          </a:xfrm>
          <a:prstGeom prst="rect">
            <a:avLst/>
          </a:prstGeom>
          <a:noFill/>
        </p:spPr>
        <p:txBody>
          <a:bodyPr wrap="square" rtlCol="0">
            <a:spAutoFit/>
          </a:bodyPr>
          <a:lstStyle/>
          <a:p>
            <a:r>
              <a:rPr lang="en-US" sz="2400" dirty="0">
                <a:latin typeface="+mj-lt"/>
              </a:rPr>
              <a:t>After shock</a:t>
            </a:r>
          </a:p>
          <a:p>
            <a:r>
              <a:rPr lang="en-US" sz="2400" i="1" dirty="0">
                <a:latin typeface="+mj-lt"/>
              </a:rPr>
              <a:t>t</a:t>
            </a:r>
            <a:r>
              <a:rPr lang="en-US" sz="2400" i="1" baseline="-25000" dirty="0">
                <a:latin typeface="+mj-lt"/>
              </a:rPr>
              <a:t>2</a:t>
            </a:r>
          </a:p>
          <a:p>
            <a:r>
              <a:rPr lang="en-US" sz="2400" i="1" dirty="0">
                <a:latin typeface="Symbol" pitchFamily="18" charset="2"/>
              </a:rPr>
              <a:t>dr</a:t>
            </a:r>
            <a:r>
              <a:rPr lang="en-US" sz="2400" i="1" baseline="-25000" dirty="0">
                <a:latin typeface="Symbol" pitchFamily="18" charset="2"/>
              </a:rPr>
              <a:t>2</a:t>
            </a:r>
            <a:r>
              <a:rPr lang="en-US" sz="2400" i="1" dirty="0">
                <a:latin typeface="Symbol" pitchFamily="18" charset="2"/>
              </a:rPr>
              <a:t>, d</a:t>
            </a:r>
            <a:r>
              <a:rPr lang="en-US" sz="2400" i="1" dirty="0"/>
              <a:t>v</a:t>
            </a:r>
            <a:r>
              <a:rPr lang="en-US" sz="2400" i="1" baseline="-25000" dirty="0"/>
              <a:t>2</a:t>
            </a:r>
            <a:r>
              <a:rPr lang="en-US" sz="2400" i="1" dirty="0"/>
              <a:t>, </a:t>
            </a:r>
            <a:r>
              <a:rPr lang="en-US" sz="2400" i="1" dirty="0">
                <a:latin typeface="Symbol" pitchFamily="18" charset="2"/>
              </a:rPr>
              <a:t>d</a:t>
            </a:r>
            <a:r>
              <a:rPr lang="en-US" sz="2400" i="1" dirty="0"/>
              <a:t>p</a:t>
            </a:r>
            <a:r>
              <a:rPr lang="en-US" sz="2400" i="1" baseline="-25000" dirty="0"/>
              <a:t>2</a:t>
            </a:r>
            <a:endParaRPr lang="en-US" sz="2400" i="1" dirty="0">
              <a:latin typeface="Symbol" pitchFamily="18" charset="2"/>
            </a:endParaRPr>
          </a:p>
        </p:txBody>
      </p:sp>
      <p:sp>
        <p:nvSpPr>
          <p:cNvPr id="14" name="TextBox 13"/>
          <p:cNvSpPr txBox="1"/>
          <p:nvPr/>
        </p:nvSpPr>
        <p:spPr>
          <a:xfrm>
            <a:off x="5029200" y="1447800"/>
            <a:ext cx="1981200" cy="1569660"/>
          </a:xfrm>
          <a:prstGeom prst="rect">
            <a:avLst/>
          </a:prstGeom>
          <a:noFill/>
        </p:spPr>
        <p:txBody>
          <a:bodyPr wrap="square" rtlCol="0">
            <a:spAutoFit/>
          </a:bodyPr>
          <a:lstStyle/>
          <a:p>
            <a:r>
              <a:rPr lang="en-US" sz="2400" dirty="0">
                <a:latin typeface="+mj-lt"/>
              </a:rPr>
              <a:t>Before shock</a:t>
            </a:r>
          </a:p>
          <a:p>
            <a:r>
              <a:rPr lang="en-US" sz="2400" i="1" dirty="0">
                <a:latin typeface="+mj-lt"/>
              </a:rPr>
              <a:t>t</a:t>
            </a:r>
            <a:r>
              <a:rPr lang="en-US" sz="2400" i="1" baseline="-25000" dirty="0">
                <a:latin typeface="+mj-lt"/>
              </a:rPr>
              <a:t>1</a:t>
            </a:r>
          </a:p>
          <a:p>
            <a:r>
              <a:rPr lang="en-US" sz="2400" i="1" dirty="0">
                <a:latin typeface="Symbol" pitchFamily="18" charset="2"/>
              </a:rPr>
              <a:t>dr</a:t>
            </a:r>
            <a:r>
              <a:rPr lang="en-US" sz="2400" i="1" baseline="-25000" dirty="0">
                <a:latin typeface="Symbol" pitchFamily="18" charset="2"/>
              </a:rPr>
              <a:t>1</a:t>
            </a:r>
            <a:r>
              <a:rPr lang="en-US" sz="2400" i="1" dirty="0">
                <a:latin typeface="Symbol" pitchFamily="18" charset="2"/>
              </a:rPr>
              <a:t>, d</a:t>
            </a:r>
            <a:r>
              <a:rPr lang="en-US" sz="2400" i="1" dirty="0"/>
              <a:t>v</a:t>
            </a:r>
            <a:r>
              <a:rPr lang="en-US" sz="2400" i="1" baseline="-25000" dirty="0"/>
              <a:t>1</a:t>
            </a:r>
            <a:r>
              <a:rPr lang="en-US" sz="2400" i="1" dirty="0"/>
              <a:t>, </a:t>
            </a:r>
            <a:r>
              <a:rPr lang="en-US" sz="2400" i="1" dirty="0">
                <a:latin typeface="Symbol" pitchFamily="18" charset="2"/>
              </a:rPr>
              <a:t>d</a:t>
            </a:r>
            <a:r>
              <a:rPr lang="en-US" sz="2400" i="1" dirty="0"/>
              <a:t>p</a:t>
            </a:r>
            <a:r>
              <a:rPr lang="en-US" sz="2400" i="1" baseline="-25000" dirty="0"/>
              <a:t>1</a:t>
            </a:r>
            <a:endParaRPr lang="en-US" sz="2400" i="1" dirty="0">
              <a:latin typeface="Symbol" pitchFamily="18" charset="2"/>
            </a:endParaRPr>
          </a:p>
          <a:p>
            <a:endParaRPr lang="en-US" sz="2400" i="1" dirty="0">
              <a:latin typeface="Symbol" pitchFamily="18" charset="2"/>
            </a:endParaRPr>
          </a:p>
        </p:txBody>
      </p:sp>
      <p:sp>
        <p:nvSpPr>
          <p:cNvPr id="15" name="Right Arrow 14"/>
          <p:cNvSpPr/>
          <p:nvPr/>
        </p:nvSpPr>
        <p:spPr>
          <a:xfrm>
            <a:off x="4343400" y="37338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533900" y="3810000"/>
            <a:ext cx="685800" cy="461665"/>
          </a:xfrm>
          <a:prstGeom prst="rect">
            <a:avLst/>
          </a:prstGeom>
          <a:noFill/>
        </p:spPr>
        <p:txBody>
          <a:bodyPr wrap="square" rtlCol="0">
            <a:spAutoFit/>
          </a:bodyPr>
          <a:lstStyle/>
          <a:p>
            <a:r>
              <a:rPr lang="en-US" sz="2400" i="1" dirty="0">
                <a:latin typeface="+mj-lt"/>
              </a:rPr>
              <a:t>u</a:t>
            </a:r>
          </a:p>
        </p:txBody>
      </p:sp>
      <p:sp>
        <p:nvSpPr>
          <p:cNvPr id="6" name="TextBox 5">
            <a:extLst>
              <a:ext uri="{FF2B5EF4-FFF2-40B4-BE49-F238E27FC236}">
                <a16:creationId xmlns:a16="http://schemas.microsoft.com/office/drawing/2014/main" id="{82B66222-B264-4267-862B-DDA108BA553E}"/>
              </a:ext>
            </a:extLst>
          </p:cNvPr>
          <p:cNvSpPr txBox="1"/>
          <p:nvPr/>
        </p:nvSpPr>
        <p:spPr>
          <a:xfrm>
            <a:off x="1828800" y="5715000"/>
            <a:ext cx="6477000" cy="830997"/>
          </a:xfrm>
          <a:prstGeom prst="rect">
            <a:avLst/>
          </a:prstGeom>
          <a:noFill/>
        </p:spPr>
        <p:txBody>
          <a:bodyPr wrap="square" rtlCol="0">
            <a:spAutoFit/>
          </a:bodyPr>
          <a:lstStyle/>
          <a:p>
            <a:r>
              <a:rPr lang="en-US" sz="2400" dirty="0">
                <a:latin typeface="+mj-lt"/>
              </a:rPr>
              <a:t>Note that in this case </a:t>
            </a:r>
            <a:r>
              <a:rPr lang="en-US" sz="2400" i="1" dirty="0">
                <a:latin typeface="+mj-lt"/>
              </a:rPr>
              <a:t>u</a:t>
            </a:r>
            <a:r>
              <a:rPr lang="en-US" sz="2400" dirty="0">
                <a:latin typeface="+mj-lt"/>
              </a:rPr>
              <a:t> is assumed to be a given parameter of the system.</a:t>
            </a:r>
          </a:p>
        </p:txBody>
      </p:sp>
    </p:spTree>
    <p:extLst>
      <p:ext uri="{BB962C8B-B14F-4D97-AF65-F5344CB8AC3E}">
        <p14:creationId xmlns:p14="http://schemas.microsoft.com/office/powerpoint/2010/main" val="396705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nvGraphicFramePr>
        <p:xfrm>
          <a:off x="723900" y="1555750"/>
          <a:ext cx="8012113" cy="4508500"/>
        </p:xfrm>
        <a:graphic>
          <a:graphicData uri="http://schemas.openxmlformats.org/presentationml/2006/ole">
            <mc:AlternateContent xmlns:mc="http://schemas.openxmlformats.org/markup-compatibility/2006">
              <mc:Choice xmlns:v="urn:schemas-microsoft-com:vml" Requires="v">
                <p:oleObj spid="_x0000_s376846" name="Equation" r:id="rId5" imgW="6324480" imgH="3568680" progId="Equation.DSMT4">
                  <p:embed/>
                </p:oleObj>
              </mc:Choice>
              <mc:Fallback>
                <p:oleObj name="Equation" r:id="rId5" imgW="6324480" imgH="3568680" progId="Equation.DSMT4">
                  <p:embed/>
                  <p:pic>
                    <p:nvPicPr>
                      <p:cNvPr id="6" name="Object 5"/>
                      <p:cNvPicPr>
                        <a:picLocks noChangeAspect="1" noChangeArrowheads="1"/>
                      </p:cNvPicPr>
                      <p:nvPr/>
                    </p:nvPicPr>
                    <p:blipFill>
                      <a:blip r:embed="rId6"/>
                      <a:srcRect/>
                      <a:stretch>
                        <a:fillRect/>
                      </a:stretch>
                    </p:blipFill>
                    <p:spPr bwMode="auto">
                      <a:xfrm>
                        <a:off x="723900" y="1555750"/>
                        <a:ext cx="8012113" cy="4508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1147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105400" y="1555750"/>
            <a:ext cx="2895600" cy="2064576"/>
          </a:xfrm>
          <a:prstGeom prst="rect">
            <a:avLst/>
          </a:prstGeom>
        </p:spPr>
      </p:pic>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While analysis in the shock region is complicated, we can use conservation laws to analyze regions 1 and 2</a:t>
            </a:r>
          </a:p>
        </p:txBody>
      </p:sp>
      <p:graphicFrame>
        <p:nvGraphicFramePr>
          <p:cNvPr id="6" name="Object 5"/>
          <p:cNvGraphicFramePr>
            <a:graphicFrameLocks noChangeAspect="1"/>
          </p:cNvGraphicFramePr>
          <p:nvPr>
            <p:extLst>
              <p:ext uri="{D42A27DB-BD31-4B8C-83A1-F6EECF244321}">
                <p14:modId xmlns:p14="http://schemas.microsoft.com/office/powerpoint/2010/main" val="2381607353"/>
              </p:ext>
            </p:extLst>
          </p:nvPr>
        </p:nvGraphicFramePr>
        <p:xfrm>
          <a:off x="228600" y="1751013"/>
          <a:ext cx="8221663" cy="4362450"/>
        </p:xfrm>
        <a:graphic>
          <a:graphicData uri="http://schemas.openxmlformats.org/presentationml/2006/ole">
            <mc:AlternateContent xmlns:mc="http://schemas.openxmlformats.org/markup-compatibility/2006">
              <mc:Choice xmlns:v="urn:schemas-microsoft-com:vml" Requires="v">
                <p:oleObj spid="_x0000_s379918" name="Equation" r:id="rId5" imgW="6489360" imgH="3454200" progId="Equation.DSMT4">
                  <p:embed/>
                </p:oleObj>
              </mc:Choice>
              <mc:Fallback>
                <p:oleObj name="Equation" r:id="rId5" imgW="6489360" imgH="3454200" progId="Equation.DSMT4">
                  <p:embed/>
                  <p:pic>
                    <p:nvPicPr>
                      <p:cNvPr id="6" name="Object 5"/>
                      <p:cNvPicPr>
                        <a:picLocks noChangeAspect="1" noChangeArrowheads="1"/>
                      </p:cNvPicPr>
                      <p:nvPr/>
                    </p:nvPicPr>
                    <p:blipFill>
                      <a:blip r:embed="rId6"/>
                      <a:srcRect/>
                      <a:stretch>
                        <a:fillRect/>
                      </a:stretch>
                    </p:blipFill>
                    <p:spPr bwMode="auto">
                      <a:xfrm>
                        <a:off x="228600" y="1751013"/>
                        <a:ext cx="8221663" cy="4362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863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also considering energy and momentum conservation:</a:t>
            </a:r>
          </a:p>
        </p:txBody>
      </p:sp>
      <p:graphicFrame>
        <p:nvGraphicFramePr>
          <p:cNvPr id="6" name="Object 5"/>
          <p:cNvGraphicFramePr>
            <a:graphicFrameLocks noChangeAspect="1"/>
          </p:cNvGraphicFramePr>
          <p:nvPr>
            <p:extLst>
              <p:ext uri="{D42A27DB-BD31-4B8C-83A1-F6EECF244321}">
                <p14:modId xmlns:p14="http://schemas.microsoft.com/office/powerpoint/2010/main" val="213631339"/>
              </p:ext>
            </p:extLst>
          </p:nvPr>
        </p:nvGraphicFramePr>
        <p:xfrm>
          <a:off x="1371600" y="1520369"/>
          <a:ext cx="3327400" cy="2211387"/>
        </p:xfrm>
        <a:graphic>
          <a:graphicData uri="http://schemas.openxmlformats.org/presentationml/2006/ole">
            <mc:AlternateContent xmlns:mc="http://schemas.openxmlformats.org/markup-compatibility/2006">
              <mc:Choice xmlns:v="urn:schemas-microsoft-com:vml" Requires="v">
                <p:oleObj spid="_x0000_s380942" name="数式" r:id="rId4" imgW="1523880" imgH="1015920" progId="Equation.3">
                  <p:embed/>
                </p:oleObj>
              </mc:Choice>
              <mc:Fallback>
                <p:oleObj name="数式" r:id="rId4" imgW="1523880" imgH="1015920" progId="Equation.3">
                  <p:embed/>
                  <p:pic>
                    <p:nvPicPr>
                      <p:cNvPr id="6" name="Object 5"/>
                      <p:cNvPicPr>
                        <a:picLocks noChangeAspect="1" noChangeArrowheads="1"/>
                      </p:cNvPicPr>
                      <p:nvPr/>
                    </p:nvPicPr>
                    <p:blipFill>
                      <a:blip r:embed="rId5"/>
                      <a:srcRect/>
                      <a:stretch>
                        <a:fillRect/>
                      </a:stretch>
                    </p:blipFill>
                    <p:spPr bwMode="auto">
                      <a:xfrm>
                        <a:off x="1371600" y="1520369"/>
                        <a:ext cx="33274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6"/>
          <a:stretch>
            <a:fillRect/>
          </a:stretch>
        </p:blipFill>
        <p:spPr>
          <a:xfrm>
            <a:off x="5029200" y="1217353"/>
            <a:ext cx="3313113" cy="2362264"/>
          </a:xfrm>
          <a:prstGeom prst="rect">
            <a:avLst/>
          </a:prstGeom>
        </p:spPr>
      </p:pic>
      <p:pic>
        <p:nvPicPr>
          <p:cNvPr id="9" name="Picture 8">
            <a:extLst>
              <a:ext uri="{FF2B5EF4-FFF2-40B4-BE49-F238E27FC236}">
                <a16:creationId xmlns:a16="http://schemas.microsoft.com/office/drawing/2014/main" id="{66AA4E9F-44FE-48A4-A931-0E764932EDC5}"/>
              </a:ext>
            </a:extLst>
          </p:cNvPr>
          <p:cNvPicPr>
            <a:picLocks noChangeAspect="1"/>
          </p:cNvPicPr>
          <p:nvPr/>
        </p:nvPicPr>
        <p:blipFill>
          <a:blip r:embed="rId7"/>
          <a:stretch>
            <a:fillRect/>
          </a:stretch>
        </p:blipFill>
        <p:spPr>
          <a:xfrm>
            <a:off x="801687" y="3526684"/>
            <a:ext cx="8342313" cy="2730461"/>
          </a:xfrm>
          <a:prstGeom prst="rect">
            <a:avLst/>
          </a:prstGeom>
        </p:spPr>
      </p:pic>
      <p:sp>
        <p:nvSpPr>
          <p:cNvPr id="10" name="TextBox 9">
            <a:extLst>
              <a:ext uri="{FF2B5EF4-FFF2-40B4-BE49-F238E27FC236}">
                <a16:creationId xmlns:a16="http://schemas.microsoft.com/office/drawing/2014/main" id="{B0DB5548-8755-4222-A171-CF8141144EB5}"/>
              </a:ext>
            </a:extLst>
          </p:cNvPr>
          <p:cNvSpPr txBox="1"/>
          <p:nvPr/>
        </p:nvSpPr>
        <p:spPr>
          <a:xfrm>
            <a:off x="4686300" y="5894685"/>
            <a:ext cx="1600200" cy="461665"/>
          </a:xfrm>
          <a:prstGeom prst="rect">
            <a:avLst/>
          </a:prstGeom>
          <a:noFill/>
        </p:spPr>
        <p:txBody>
          <a:bodyPr wrap="square" rtlCol="0">
            <a:spAutoFit/>
          </a:bodyPr>
          <a:lstStyle/>
          <a:p>
            <a:r>
              <a:rPr lang="en-US" sz="2400" b="1" dirty="0">
                <a:latin typeface="+mj-lt"/>
              </a:rPr>
              <a:t>p</a:t>
            </a:r>
            <a:r>
              <a:rPr lang="en-US" sz="2400" b="1" baseline="-25000" dirty="0">
                <a:latin typeface="+mj-lt"/>
              </a:rPr>
              <a:t>2</a:t>
            </a:r>
            <a:r>
              <a:rPr lang="en-US" sz="2400" b="1" dirty="0">
                <a:latin typeface="+mj-lt"/>
              </a:rPr>
              <a:t>/p</a:t>
            </a:r>
            <a:r>
              <a:rPr lang="en-US" sz="2400" b="1" baseline="-25000" dirty="0">
                <a:latin typeface="+mj-lt"/>
              </a:rPr>
              <a:t>1</a:t>
            </a:r>
            <a:endParaRPr lang="en-US" sz="2400" b="1" dirty="0">
              <a:latin typeface="+mj-lt"/>
            </a:endParaRPr>
          </a:p>
        </p:txBody>
      </p:sp>
      <p:sp>
        <p:nvSpPr>
          <p:cNvPr id="11" name="TextBox 10">
            <a:extLst>
              <a:ext uri="{FF2B5EF4-FFF2-40B4-BE49-F238E27FC236}">
                <a16:creationId xmlns:a16="http://schemas.microsoft.com/office/drawing/2014/main" id="{C91DCB77-BDA6-440E-9032-4E16AEE525AE}"/>
              </a:ext>
            </a:extLst>
          </p:cNvPr>
          <p:cNvSpPr txBox="1"/>
          <p:nvPr/>
        </p:nvSpPr>
        <p:spPr>
          <a:xfrm rot="16200000">
            <a:off x="96366" y="4323234"/>
            <a:ext cx="1030933" cy="461665"/>
          </a:xfrm>
          <a:prstGeom prst="rect">
            <a:avLst/>
          </a:prstGeom>
          <a:noFill/>
        </p:spPr>
        <p:txBody>
          <a:bodyPr wrap="square" rtlCol="0">
            <a:spAutoFit/>
          </a:bodyPr>
          <a:lstStyle/>
          <a:p>
            <a:r>
              <a:rPr lang="en-US" sz="2400" b="1" dirty="0">
                <a:latin typeface="Symbol" panose="05050102010706020507" pitchFamily="18" charset="2"/>
              </a:rPr>
              <a:t>r</a:t>
            </a:r>
            <a:r>
              <a:rPr lang="en-US" sz="2400" b="1" baseline="-25000" dirty="0">
                <a:latin typeface="+mj-lt"/>
              </a:rPr>
              <a:t>2</a:t>
            </a:r>
            <a:r>
              <a:rPr lang="en-US" sz="2400" b="1" dirty="0">
                <a:latin typeface="+mj-lt"/>
              </a:rPr>
              <a:t>/</a:t>
            </a:r>
            <a:r>
              <a:rPr lang="en-US" sz="2400" b="1" dirty="0">
                <a:latin typeface="Symbol" panose="05050102010706020507" pitchFamily="18" charset="2"/>
              </a:rPr>
              <a:t>r</a:t>
            </a:r>
            <a:r>
              <a:rPr lang="en-US" sz="2400" b="1" baseline="-25000" dirty="0">
                <a:latin typeface="+mj-lt"/>
              </a:rPr>
              <a:t>1</a:t>
            </a:r>
            <a:endParaRPr lang="en-US" sz="2400" b="1" dirty="0">
              <a:latin typeface="+mj-lt"/>
            </a:endParaRPr>
          </a:p>
        </p:txBody>
      </p:sp>
    </p:spTree>
    <p:extLst>
      <p:ext uri="{BB962C8B-B14F-4D97-AF65-F5344CB8AC3E}">
        <p14:creationId xmlns:p14="http://schemas.microsoft.com/office/powerpoint/2010/main" val="2408667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304800"/>
            <a:ext cx="8382000" cy="830997"/>
          </a:xfrm>
          <a:prstGeom prst="rect">
            <a:avLst/>
          </a:prstGeom>
          <a:noFill/>
        </p:spPr>
        <p:txBody>
          <a:bodyPr wrap="square" rtlCol="0">
            <a:spAutoFit/>
          </a:bodyPr>
          <a:lstStyle/>
          <a:p>
            <a:r>
              <a:rPr lang="en-US" sz="2400" dirty="0">
                <a:latin typeface="+mj-lt"/>
              </a:rPr>
              <a:t>Analysis of shock wave – continued</a:t>
            </a:r>
          </a:p>
          <a:p>
            <a:pPr lvl="1"/>
            <a:r>
              <a:rPr lang="en-US" sz="2400" dirty="0">
                <a:latin typeface="+mj-lt"/>
              </a:rPr>
              <a:t>For adiabatic ideal gas, entropy considerations::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25027993"/>
              </p:ext>
            </p:extLst>
          </p:nvPr>
        </p:nvGraphicFramePr>
        <p:xfrm>
          <a:off x="585788" y="1295400"/>
          <a:ext cx="8331200" cy="4800600"/>
        </p:xfrm>
        <a:graphic>
          <a:graphicData uri="http://schemas.openxmlformats.org/presentationml/2006/ole">
            <mc:AlternateContent xmlns:mc="http://schemas.openxmlformats.org/markup-compatibility/2006">
              <mc:Choice xmlns:v="urn:schemas-microsoft-com:vml" Requires="v">
                <p:oleObj spid="_x0000_s381966" name="Equation" r:id="rId4" imgW="6502320" imgH="3759120" progId="Equation.DSMT4">
                  <p:embed/>
                </p:oleObj>
              </mc:Choice>
              <mc:Fallback>
                <p:oleObj name="Equation" r:id="rId4" imgW="6502320" imgH="3759120" progId="Equation.DSMT4">
                  <p:embed/>
                  <p:pic>
                    <p:nvPicPr>
                      <p:cNvPr id="6" name="Object 5"/>
                      <p:cNvPicPr>
                        <a:picLocks noChangeAspect="1" noChangeArrowheads="1"/>
                      </p:cNvPicPr>
                      <p:nvPr/>
                    </p:nvPicPr>
                    <p:blipFill>
                      <a:blip r:embed="rId5"/>
                      <a:srcRect/>
                      <a:stretch>
                        <a:fillRect/>
                      </a:stretch>
                    </p:blipFill>
                    <p:spPr bwMode="auto">
                      <a:xfrm>
                        <a:off x="585788" y="1295400"/>
                        <a:ext cx="8331200" cy="4800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465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FF929-F43D-4691-BAA5-853B118074BC}"/>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A4177456-8690-438A-A660-EB86459ECF32}"/>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E2067EFC-6C5C-4B9C-B545-99EEB3FFCB15}"/>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03C63D31-009C-4F8A-AB07-3121849F0745}"/>
              </a:ext>
            </a:extLst>
          </p:cNvPr>
          <p:cNvSpPr txBox="1"/>
          <p:nvPr/>
        </p:nvSpPr>
        <p:spPr>
          <a:xfrm>
            <a:off x="381000" y="381000"/>
            <a:ext cx="8382000" cy="4708981"/>
          </a:xfrm>
          <a:prstGeom prst="rect">
            <a:avLst/>
          </a:prstGeom>
          <a:noFill/>
        </p:spPr>
        <p:txBody>
          <a:bodyPr wrap="square" rtlCol="0">
            <a:spAutoFit/>
          </a:bodyPr>
          <a:lstStyle/>
          <a:p>
            <a:r>
              <a:rPr lang="en-US" sz="2400" dirty="0">
                <a:latin typeface="+mj-lt"/>
              </a:rPr>
              <a:t>Your questions –</a:t>
            </a:r>
          </a:p>
          <a:p>
            <a:r>
              <a:rPr lang="en-US" sz="2400" dirty="0">
                <a:latin typeface="+mj-lt"/>
              </a:rPr>
              <a:t>From Owen -- </a:t>
            </a:r>
            <a:r>
              <a:rPr lang="en-US" dirty="0"/>
              <a:t>What is it about a system that causes it to produce a linear wave or a non-linear wave (physically)? And, can one always determine in advance the way in which the system behave?</a:t>
            </a:r>
          </a:p>
          <a:p>
            <a:endParaRPr lang="en-US" sz="2400" dirty="0">
              <a:latin typeface="+mj-lt"/>
            </a:endParaRPr>
          </a:p>
          <a:p>
            <a:r>
              <a:rPr lang="en-US" sz="2400" dirty="0">
                <a:latin typeface="+mj-lt"/>
              </a:rPr>
              <a:t>Comment --  Qualitatively,   the amplitude of the fluctuations from equilibrium  (</a:t>
            </a:r>
            <a:r>
              <a:rPr lang="en-US" sz="2400" dirty="0" err="1">
                <a:latin typeface="Symbol" panose="05050102010706020507" pitchFamily="18" charset="2"/>
              </a:rPr>
              <a:t>dr</a:t>
            </a:r>
            <a:r>
              <a:rPr lang="en-US" sz="2400" dirty="0">
                <a:latin typeface="+mj-lt"/>
              </a:rPr>
              <a:t>   for example) should determine whether linear or non-linear effects dominate.    For example when you blow harder into a wind instrument, you get extra harmonics.     In today’s analysis, following your text book, we see an analysis scheme that suggests that non-linear effects are almost inevitable.   Perhaps this is an over-estimate???</a:t>
            </a:r>
          </a:p>
        </p:txBody>
      </p:sp>
    </p:spTree>
    <p:extLst>
      <p:ext uri="{BB962C8B-B14F-4D97-AF65-F5344CB8AC3E}">
        <p14:creationId xmlns:p14="http://schemas.microsoft.com/office/powerpoint/2010/main" val="263917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7B2D8-DD8B-4225-B223-675FA85E5CF3}"/>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FA84C1E1-8DB2-4F77-911A-48D2352C137F}"/>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2CD84DFF-96B8-4613-908B-250E92BB6C94}"/>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35F3895C-08B1-429F-88AE-8560A91B9403}"/>
              </a:ext>
            </a:extLst>
          </p:cNvPr>
          <p:cNvPicPr>
            <a:picLocks noChangeAspect="1"/>
          </p:cNvPicPr>
          <p:nvPr/>
        </p:nvPicPr>
        <p:blipFill>
          <a:blip r:embed="rId3"/>
          <a:stretch>
            <a:fillRect/>
          </a:stretch>
        </p:blipFill>
        <p:spPr>
          <a:xfrm>
            <a:off x="1247426" y="149777"/>
            <a:ext cx="6372574" cy="6324600"/>
          </a:xfrm>
          <a:prstGeom prst="rect">
            <a:avLst/>
          </a:prstGeom>
        </p:spPr>
      </p:pic>
      <p:sp>
        <p:nvSpPr>
          <p:cNvPr id="6" name="TextBox 5">
            <a:extLst>
              <a:ext uri="{FF2B5EF4-FFF2-40B4-BE49-F238E27FC236}">
                <a16:creationId xmlns:a16="http://schemas.microsoft.com/office/drawing/2014/main" id="{C6183612-0FEB-4D87-87F5-33CD37C1A2E5}"/>
              </a:ext>
            </a:extLst>
          </p:cNvPr>
          <p:cNvSpPr txBox="1"/>
          <p:nvPr/>
        </p:nvSpPr>
        <p:spPr>
          <a:xfrm>
            <a:off x="5029200" y="304800"/>
            <a:ext cx="2438400" cy="461665"/>
          </a:xfrm>
          <a:prstGeom prst="rect">
            <a:avLst/>
          </a:prstGeom>
          <a:noFill/>
        </p:spPr>
        <p:txBody>
          <a:bodyPr wrap="square" rtlCol="0">
            <a:spAutoFit/>
          </a:bodyPr>
          <a:lstStyle/>
          <a:p>
            <a:r>
              <a:rPr lang="en-US" sz="2400" dirty="0">
                <a:latin typeface="+mj-lt"/>
              </a:rPr>
              <a:t>4 </a:t>
            </a:r>
            <a:r>
              <a:rPr lang="en-US" sz="2400">
                <a:latin typeface="+mj-lt"/>
              </a:rPr>
              <a:t>PM  Olin 101</a:t>
            </a:r>
            <a:endParaRPr lang="en-US" sz="2400" dirty="0">
              <a:latin typeface="+mj-lt"/>
            </a:endParaRPr>
          </a:p>
        </p:txBody>
      </p:sp>
    </p:spTree>
    <p:extLst>
      <p:ext uri="{BB962C8B-B14F-4D97-AF65-F5344CB8AC3E}">
        <p14:creationId xmlns:p14="http://schemas.microsoft.com/office/powerpoint/2010/main" val="37003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0D0A0-2130-4203-BD65-9B671C5FC8E6}"/>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2E071760-3236-458E-B19E-957E5A3C3854}"/>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5B56771F-9963-4E13-89D7-08976A4101BE}"/>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643D2340-928C-4C95-82E9-A68C2C94F4FF}"/>
              </a:ext>
            </a:extLst>
          </p:cNvPr>
          <p:cNvSpPr txBox="1"/>
          <p:nvPr/>
        </p:nvSpPr>
        <p:spPr>
          <a:xfrm>
            <a:off x="457200" y="5562600"/>
            <a:ext cx="7848600" cy="461665"/>
          </a:xfrm>
          <a:prstGeom prst="rect">
            <a:avLst/>
          </a:prstGeom>
          <a:noFill/>
        </p:spPr>
        <p:txBody>
          <a:bodyPr wrap="square" rtlCol="0">
            <a:spAutoFit/>
          </a:bodyPr>
          <a:lstStyle/>
          <a:p>
            <a:r>
              <a:rPr lang="en-US" sz="2400" dirty="0">
                <a:latin typeface="+mj-lt"/>
              </a:rPr>
              <a:t>Now consider some non-linear effects</a:t>
            </a:r>
          </a:p>
        </p:txBody>
      </p:sp>
      <p:sp>
        <p:nvSpPr>
          <p:cNvPr id="6" name="TextBox 5">
            <a:extLst>
              <a:ext uri="{FF2B5EF4-FFF2-40B4-BE49-F238E27FC236}">
                <a16:creationId xmlns:a16="http://schemas.microsoft.com/office/drawing/2014/main" id="{B710D1A2-1A1F-42C7-B2B4-D4ACD4A3A9D9}"/>
              </a:ext>
            </a:extLst>
          </p:cNvPr>
          <p:cNvSpPr txBox="1"/>
          <p:nvPr/>
        </p:nvSpPr>
        <p:spPr>
          <a:xfrm>
            <a:off x="381000" y="136525"/>
            <a:ext cx="7391400" cy="461665"/>
          </a:xfrm>
          <a:prstGeom prst="rect">
            <a:avLst/>
          </a:prstGeom>
          <a:noFill/>
        </p:spPr>
        <p:txBody>
          <a:bodyPr wrap="square" rtlCol="0">
            <a:spAutoFit/>
          </a:bodyPr>
          <a:lstStyle/>
          <a:p>
            <a:r>
              <a:rPr lang="en-US" sz="2400" dirty="0">
                <a:latin typeface="+mj-lt"/>
              </a:rPr>
              <a:t>Visualization of longitudinal wave motion</a:t>
            </a:r>
          </a:p>
        </p:txBody>
      </p:sp>
      <p:pic>
        <p:nvPicPr>
          <p:cNvPr id="8" name="Picture 7">
            <a:extLst>
              <a:ext uri="{FF2B5EF4-FFF2-40B4-BE49-F238E27FC236}">
                <a16:creationId xmlns:a16="http://schemas.microsoft.com/office/drawing/2014/main" id="{EDA1DDF7-3D25-4304-BB9D-75BAD1EB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000250"/>
            <a:ext cx="8572500" cy="2857500"/>
          </a:xfrm>
          <a:prstGeom prst="rect">
            <a:avLst/>
          </a:prstGeom>
        </p:spPr>
      </p:pic>
      <p:sp>
        <p:nvSpPr>
          <p:cNvPr id="9" name="TextBox 8">
            <a:extLst>
              <a:ext uri="{FF2B5EF4-FFF2-40B4-BE49-F238E27FC236}">
                <a16:creationId xmlns:a16="http://schemas.microsoft.com/office/drawing/2014/main" id="{3DF6C429-D088-4C2B-B1CC-14847945731B}"/>
              </a:ext>
            </a:extLst>
          </p:cNvPr>
          <p:cNvSpPr txBox="1"/>
          <p:nvPr/>
        </p:nvSpPr>
        <p:spPr>
          <a:xfrm>
            <a:off x="285750" y="762000"/>
            <a:ext cx="8401050" cy="707886"/>
          </a:xfrm>
          <a:prstGeom prst="rect">
            <a:avLst/>
          </a:prstGeom>
          <a:noFill/>
        </p:spPr>
        <p:txBody>
          <a:bodyPr wrap="square" rtlCol="0">
            <a:spAutoFit/>
          </a:bodyPr>
          <a:lstStyle/>
          <a:p>
            <a:r>
              <a:rPr lang="en-US" sz="2000" dirty="0">
                <a:latin typeface="+mj-lt"/>
              </a:rPr>
              <a:t>From the website:</a:t>
            </a:r>
          </a:p>
          <a:p>
            <a:r>
              <a:rPr lang="en-US" sz="2000" dirty="0">
                <a:latin typeface="+mj-lt"/>
                <a:hlinkClick r:id="rId4"/>
              </a:rPr>
              <a:t>https://www.acs.psu.edu/drussell/Demos/waves/wavemotion.html</a:t>
            </a:r>
            <a:endParaRPr lang="en-US" sz="2000" dirty="0">
              <a:latin typeface="+mj-lt"/>
            </a:endParaRPr>
          </a:p>
        </p:txBody>
      </p:sp>
    </p:spTree>
    <p:extLst>
      <p:ext uri="{BB962C8B-B14F-4D97-AF65-F5344CB8AC3E}">
        <p14:creationId xmlns:p14="http://schemas.microsoft.com/office/powerpoint/2010/main" val="359318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533400" y="76200"/>
            <a:ext cx="7467600" cy="830997"/>
          </a:xfrm>
          <a:prstGeom prst="rect">
            <a:avLst/>
          </a:prstGeom>
          <a:noFill/>
        </p:spPr>
        <p:txBody>
          <a:bodyPr wrap="square" rtlCol="0">
            <a:spAutoFit/>
          </a:bodyPr>
          <a:lstStyle/>
          <a:p>
            <a:r>
              <a:rPr lang="en-US" sz="2400" dirty="0">
                <a:latin typeface="+mj-lt"/>
              </a:rPr>
              <a:t>Effects of nonlinearities in fluid equations  </a:t>
            </a:r>
          </a:p>
          <a:p>
            <a:r>
              <a:rPr lang="en-US" sz="2400" dirty="0">
                <a:latin typeface="+mj-lt"/>
              </a:rPr>
              <a:t>  -- one dimensional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908884230"/>
              </p:ext>
            </p:extLst>
          </p:nvPr>
        </p:nvGraphicFramePr>
        <p:xfrm>
          <a:off x="914400" y="907197"/>
          <a:ext cx="6030913" cy="2492375"/>
        </p:xfrm>
        <a:graphic>
          <a:graphicData uri="http://schemas.openxmlformats.org/presentationml/2006/ole">
            <mc:AlternateContent xmlns:mc="http://schemas.openxmlformats.org/markup-compatibility/2006">
              <mc:Choice xmlns:v="urn:schemas-microsoft-com:vml" Requires="v">
                <p:oleObj spid="_x0000_s1098" name="数式" r:id="rId4" imgW="2451100" imgH="1054100" progId="Equation.3">
                  <p:embed/>
                </p:oleObj>
              </mc:Choice>
              <mc:Fallback>
                <p:oleObj name="数式" r:id="rId4" imgW="2451100" imgH="1054100" progId="Equation.3">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07197"/>
                        <a:ext cx="60309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69637390"/>
              </p:ext>
            </p:extLst>
          </p:nvPr>
        </p:nvGraphicFramePr>
        <p:xfrm>
          <a:off x="914400" y="3399572"/>
          <a:ext cx="7696200" cy="3126889"/>
        </p:xfrm>
        <a:graphic>
          <a:graphicData uri="http://schemas.openxmlformats.org/presentationml/2006/ole">
            <mc:AlternateContent xmlns:mc="http://schemas.openxmlformats.org/markup-compatibility/2006">
              <mc:Choice xmlns:v="urn:schemas-microsoft-com:vml" Requires="v">
                <p:oleObj spid="_x0000_s1099" name="Equation" r:id="rId6" imgW="4533840" imgH="1917360" progId="Equation.DSMT4">
                  <p:embed/>
                </p:oleObj>
              </mc:Choice>
              <mc:Fallback>
                <p:oleObj name="Equation" r:id="rId6" imgW="4533840" imgH="1917360" progId="Equation.DSMT4">
                  <p:embed/>
                  <p:pic>
                    <p:nvPicPr>
                      <p:cNvPr id="7" name="Object 6"/>
                      <p:cNvPicPr>
                        <a:picLocks noChangeAspect="1" noChangeArrowheads="1"/>
                      </p:cNvPicPr>
                      <p:nvPr/>
                    </p:nvPicPr>
                    <p:blipFill>
                      <a:blip r:embed="rId7"/>
                      <a:srcRect/>
                      <a:stretch>
                        <a:fillRect/>
                      </a:stretch>
                    </p:blipFill>
                    <p:spPr bwMode="auto">
                      <a:xfrm>
                        <a:off x="914400" y="3399572"/>
                        <a:ext cx="7696200" cy="3126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475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6732754"/>
              </p:ext>
            </p:extLst>
          </p:nvPr>
        </p:nvGraphicFramePr>
        <p:xfrm>
          <a:off x="703262" y="228600"/>
          <a:ext cx="7373938" cy="3541713"/>
        </p:xfrm>
        <a:graphic>
          <a:graphicData uri="http://schemas.openxmlformats.org/presentationml/2006/ole">
            <mc:AlternateContent xmlns:mc="http://schemas.openxmlformats.org/markup-compatibility/2006">
              <mc:Choice xmlns:v="urn:schemas-microsoft-com:vml" Requires="v">
                <p:oleObj spid="_x0000_s362569" name="数式" r:id="rId4" imgW="2997000" imgH="1498320" progId="Equation.3">
                  <p:embed/>
                </p:oleObj>
              </mc:Choice>
              <mc:Fallback>
                <p:oleObj name="数式" r:id="rId4" imgW="2997000" imgH="1498320" progId="Equation.3">
                  <p:embed/>
                  <p:pic>
                    <p:nvPicPr>
                      <p:cNvPr id="5" name="Object 4"/>
                      <p:cNvPicPr>
                        <a:picLocks noChangeAspect="1" noChangeArrowheads="1"/>
                      </p:cNvPicPr>
                      <p:nvPr/>
                    </p:nvPicPr>
                    <p:blipFill>
                      <a:blip r:embed="rId5"/>
                      <a:srcRect/>
                      <a:stretch>
                        <a:fillRect/>
                      </a:stretch>
                    </p:blipFill>
                    <p:spPr bwMode="auto">
                      <a:xfrm>
                        <a:off x="703262" y="228600"/>
                        <a:ext cx="73739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4409861"/>
              </p:ext>
            </p:extLst>
          </p:nvPr>
        </p:nvGraphicFramePr>
        <p:xfrm>
          <a:off x="685800" y="3916362"/>
          <a:ext cx="8153400" cy="2255838"/>
        </p:xfrm>
        <a:graphic>
          <a:graphicData uri="http://schemas.openxmlformats.org/presentationml/2006/ole">
            <mc:AlternateContent xmlns:mc="http://schemas.openxmlformats.org/markup-compatibility/2006">
              <mc:Choice xmlns:v="urn:schemas-microsoft-com:vml" Requires="v">
                <p:oleObj spid="_x0000_s362570" name="Equation" r:id="rId6" imgW="5333760" imgH="1536480" progId="Equation.DSMT4">
                  <p:embed/>
                </p:oleObj>
              </mc:Choice>
              <mc:Fallback>
                <p:oleObj name="Equation" r:id="rId6" imgW="5333760" imgH="1536480" progId="Equation.DSMT4">
                  <p:embed/>
                  <p:pic>
                    <p:nvPicPr>
                      <p:cNvPr id="6" name="Object 5"/>
                      <p:cNvPicPr>
                        <a:picLocks noChangeAspect="1" noChangeArrowheads="1"/>
                      </p:cNvPicPr>
                      <p:nvPr/>
                    </p:nvPicPr>
                    <p:blipFill>
                      <a:blip r:embed="rId7"/>
                      <a:srcRect/>
                      <a:stretch>
                        <a:fillRect/>
                      </a:stretch>
                    </p:blipFill>
                    <p:spPr bwMode="auto">
                      <a:xfrm>
                        <a:off x="685800" y="3916362"/>
                        <a:ext cx="8153400" cy="2255838"/>
                      </a:xfrm>
                      <a:prstGeom prst="rect">
                        <a:avLst/>
                      </a:prstGeom>
                      <a:noFill/>
                      <a:ln>
                        <a:noFill/>
                      </a:ln>
                    </p:spPr>
                  </p:pic>
                </p:oleObj>
              </mc:Fallback>
            </mc:AlternateContent>
          </a:graphicData>
        </a:graphic>
      </p:graphicFrame>
      <p:sp>
        <p:nvSpPr>
          <p:cNvPr id="7" name="Curved Right Arrow 6"/>
          <p:cNvSpPr/>
          <p:nvPr/>
        </p:nvSpPr>
        <p:spPr>
          <a:xfrm>
            <a:off x="76200" y="685800"/>
            <a:ext cx="609600" cy="2514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75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06254-9D11-4E1A-90DA-AE244AF9F0C4}"/>
              </a:ext>
            </a:extLst>
          </p:cNvPr>
          <p:cNvSpPr>
            <a:spLocks noGrp="1"/>
          </p:cNvSpPr>
          <p:nvPr>
            <p:ph type="dt" sz="half" idx="10"/>
          </p:nvPr>
        </p:nvSpPr>
        <p:spPr/>
        <p:txBody>
          <a:bodyPr/>
          <a:lstStyle/>
          <a:p>
            <a:r>
              <a:rPr lang="en-US"/>
              <a:t>11/10/2021</a:t>
            </a:r>
            <a:endParaRPr lang="en-US" dirty="0"/>
          </a:p>
        </p:txBody>
      </p:sp>
      <p:sp>
        <p:nvSpPr>
          <p:cNvPr id="3" name="Footer Placeholder 2">
            <a:extLst>
              <a:ext uri="{FF2B5EF4-FFF2-40B4-BE49-F238E27FC236}">
                <a16:creationId xmlns:a16="http://schemas.microsoft.com/office/drawing/2014/main" id="{744FBC5A-78BC-45EC-9FE4-88B8ACAD3C8C}"/>
              </a:ext>
            </a:extLst>
          </p:cNvPr>
          <p:cNvSpPr>
            <a:spLocks noGrp="1"/>
          </p:cNvSpPr>
          <p:nvPr>
            <p:ph type="ftr" sz="quarter" idx="11"/>
          </p:nvPr>
        </p:nvSpPr>
        <p:spPr/>
        <p:txBody>
          <a:bodyPr/>
          <a:lstStyle/>
          <a:p>
            <a:r>
              <a:rPr lang="en-US"/>
              <a:t>PHY 711  Fall 2021 -- Lecture 32</a:t>
            </a:r>
            <a:endParaRPr lang="en-US" dirty="0"/>
          </a:p>
        </p:txBody>
      </p:sp>
      <p:sp>
        <p:nvSpPr>
          <p:cNvPr id="4" name="Slide Number Placeholder 3">
            <a:extLst>
              <a:ext uri="{FF2B5EF4-FFF2-40B4-BE49-F238E27FC236}">
                <a16:creationId xmlns:a16="http://schemas.microsoft.com/office/drawing/2014/main" id="{23A43397-1E5C-48CB-89BA-4470634D5B87}"/>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AC9CAF06-6B1B-4184-B1F8-47E851E7F544}"/>
              </a:ext>
            </a:extLst>
          </p:cNvPr>
          <p:cNvSpPr txBox="1"/>
          <p:nvPr/>
        </p:nvSpPr>
        <p:spPr>
          <a:xfrm>
            <a:off x="228600" y="228600"/>
            <a:ext cx="8077200" cy="461665"/>
          </a:xfrm>
          <a:prstGeom prst="rect">
            <a:avLst/>
          </a:prstGeom>
          <a:noFill/>
        </p:spPr>
        <p:txBody>
          <a:bodyPr wrap="square" rtlCol="0">
            <a:spAutoFit/>
          </a:bodyPr>
          <a:lstStyle/>
          <a:p>
            <a:r>
              <a:rPr lang="en-US" sz="2400" dirty="0">
                <a:latin typeface="+mj-lt"/>
              </a:rPr>
              <a:t>Digression – What is gamma?</a:t>
            </a:r>
          </a:p>
        </p:txBody>
      </p:sp>
      <p:graphicFrame>
        <p:nvGraphicFramePr>
          <p:cNvPr id="6" name="Object 5">
            <a:extLst>
              <a:ext uri="{FF2B5EF4-FFF2-40B4-BE49-F238E27FC236}">
                <a16:creationId xmlns:a16="http://schemas.microsoft.com/office/drawing/2014/main" id="{0CB69964-31C7-4BD4-9ADF-745050BFDC82}"/>
              </a:ext>
            </a:extLst>
          </p:cNvPr>
          <p:cNvGraphicFramePr>
            <a:graphicFrameLocks noChangeAspect="1"/>
          </p:cNvGraphicFramePr>
          <p:nvPr>
            <p:extLst>
              <p:ext uri="{D42A27DB-BD31-4B8C-83A1-F6EECF244321}">
                <p14:modId xmlns:p14="http://schemas.microsoft.com/office/powerpoint/2010/main" val="3765793159"/>
              </p:ext>
            </p:extLst>
          </p:nvPr>
        </p:nvGraphicFramePr>
        <p:xfrm>
          <a:off x="373063" y="925513"/>
          <a:ext cx="8586787" cy="1060450"/>
        </p:xfrm>
        <a:graphic>
          <a:graphicData uri="http://schemas.openxmlformats.org/presentationml/2006/ole">
            <mc:AlternateContent xmlns:mc="http://schemas.openxmlformats.org/markup-compatibility/2006">
              <mc:Choice xmlns:v="urn:schemas-microsoft-com:vml" Requires="v">
                <p:oleObj spid="_x0000_s378905" name="Equation" r:id="rId4" imgW="4952880" imgH="634680" progId="Equation.DSMT4">
                  <p:embed/>
                </p:oleObj>
              </mc:Choice>
              <mc:Fallback>
                <p:oleObj name="Equation" r:id="rId4" imgW="4952880" imgH="634680" progId="Equation.DSMT4">
                  <p:embed/>
                  <p:pic>
                    <p:nvPicPr>
                      <p:cNvPr id="6" name="Object 5">
                        <a:extLst>
                          <a:ext uri="{FF2B5EF4-FFF2-40B4-BE49-F238E27FC236}">
                            <a16:creationId xmlns:a16="http://schemas.microsoft.com/office/drawing/2014/main" id="{00E47F1B-0887-40E5-B600-CEFAB891040B}"/>
                          </a:ext>
                        </a:extLst>
                      </p:cNvPr>
                      <p:cNvPicPr>
                        <a:picLocks noChangeAspect="1" noChangeArrowheads="1"/>
                      </p:cNvPicPr>
                      <p:nvPr/>
                    </p:nvPicPr>
                    <p:blipFill>
                      <a:blip r:embed="rId5"/>
                      <a:srcRect/>
                      <a:stretch>
                        <a:fillRect/>
                      </a:stretch>
                    </p:blipFill>
                    <p:spPr bwMode="auto">
                      <a:xfrm>
                        <a:off x="373063" y="925513"/>
                        <a:ext cx="8586787" cy="10604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3DF03324-477E-424F-B214-FAE90D1E6CC4}"/>
              </a:ext>
            </a:extLst>
          </p:cNvPr>
          <p:cNvGraphicFramePr>
            <a:graphicFrameLocks noChangeAspect="1"/>
          </p:cNvGraphicFramePr>
          <p:nvPr>
            <p:extLst>
              <p:ext uri="{D42A27DB-BD31-4B8C-83A1-F6EECF244321}">
                <p14:modId xmlns:p14="http://schemas.microsoft.com/office/powerpoint/2010/main" val="1307461809"/>
              </p:ext>
            </p:extLst>
          </p:nvPr>
        </p:nvGraphicFramePr>
        <p:xfrm>
          <a:off x="390648" y="1836737"/>
          <a:ext cx="8026400" cy="4519613"/>
        </p:xfrm>
        <a:graphic>
          <a:graphicData uri="http://schemas.openxmlformats.org/presentationml/2006/ole">
            <mc:AlternateContent xmlns:mc="http://schemas.openxmlformats.org/markup-compatibility/2006">
              <mc:Choice xmlns:v="urn:schemas-microsoft-com:vml" Requires="v">
                <p:oleObj spid="_x0000_s378906" name="Equation" r:id="rId6" imgW="3555720" imgH="2082600" progId="Equation.DSMT4">
                  <p:embed/>
                </p:oleObj>
              </mc:Choice>
              <mc:Fallback>
                <p:oleObj name="Equation" r:id="rId6" imgW="3555720" imgH="2082600" progId="Equation.DSMT4">
                  <p:embed/>
                  <p:pic>
                    <p:nvPicPr>
                      <p:cNvPr id="7" name="Object 6">
                        <a:extLst>
                          <a:ext uri="{FF2B5EF4-FFF2-40B4-BE49-F238E27FC236}">
                            <a16:creationId xmlns:a16="http://schemas.microsoft.com/office/drawing/2014/main" id="{50522017-5CF8-4326-944A-992B8D754341}"/>
                          </a:ext>
                        </a:extLst>
                      </p:cNvPr>
                      <p:cNvPicPr>
                        <a:picLocks noChangeAspect="1" noChangeArrowheads="1"/>
                      </p:cNvPicPr>
                      <p:nvPr/>
                    </p:nvPicPr>
                    <p:blipFill>
                      <a:blip r:embed="rId7"/>
                      <a:srcRect/>
                      <a:stretch>
                        <a:fillRect/>
                      </a:stretch>
                    </p:blipFill>
                    <p:spPr bwMode="auto">
                      <a:xfrm>
                        <a:off x="390648" y="1836737"/>
                        <a:ext cx="8026400" cy="45196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98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11/10/2021</a:t>
            </a:r>
            <a:endParaRPr lang="en-US" dirty="0"/>
          </a:p>
        </p:txBody>
      </p:sp>
      <p:sp>
        <p:nvSpPr>
          <p:cNvPr id="3" name="Footer Placeholder 2"/>
          <p:cNvSpPr>
            <a:spLocks noGrp="1"/>
          </p:cNvSpPr>
          <p:nvPr>
            <p:ph type="ftr" sz="quarter" idx="11"/>
          </p:nvPr>
        </p:nvSpPr>
        <p:spPr/>
        <p:txBody>
          <a:bodyPr/>
          <a:lstStyle/>
          <a:p>
            <a:r>
              <a:rPr lang="en-US"/>
              <a:t>PHY 711  Fall 2021 -- Lecture 32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3104545"/>
              </p:ext>
            </p:extLst>
          </p:nvPr>
        </p:nvGraphicFramePr>
        <p:xfrm>
          <a:off x="1446213" y="609600"/>
          <a:ext cx="3811587" cy="2041525"/>
        </p:xfrm>
        <a:graphic>
          <a:graphicData uri="http://schemas.openxmlformats.org/presentationml/2006/ole">
            <mc:AlternateContent xmlns:mc="http://schemas.openxmlformats.org/markup-compatibility/2006">
              <mc:Choice xmlns:v="urn:schemas-microsoft-com:vml" Requires="v">
                <p:oleObj spid="_x0000_s363593" name="数式" r:id="rId4" imgW="1549080" imgH="863280" progId="Equation.3">
                  <p:embed/>
                </p:oleObj>
              </mc:Choice>
              <mc:Fallback>
                <p:oleObj name="数式" r:id="rId4" imgW="1549080" imgH="863280" progId="Equation.3">
                  <p:embed/>
                  <p:pic>
                    <p:nvPicPr>
                      <p:cNvPr id="5" name="Object 4"/>
                      <p:cNvPicPr>
                        <a:picLocks noChangeAspect="1" noChangeArrowheads="1"/>
                      </p:cNvPicPr>
                      <p:nvPr/>
                    </p:nvPicPr>
                    <p:blipFill>
                      <a:blip r:embed="rId5"/>
                      <a:srcRect/>
                      <a:stretch>
                        <a:fillRect/>
                      </a:stretch>
                    </p:blipFill>
                    <p:spPr bwMode="auto">
                      <a:xfrm>
                        <a:off x="1446213" y="609600"/>
                        <a:ext cx="38115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1006443"/>
              </p:ext>
            </p:extLst>
          </p:nvPr>
        </p:nvGraphicFramePr>
        <p:xfrm>
          <a:off x="1295400" y="2895600"/>
          <a:ext cx="7159626" cy="2938478"/>
        </p:xfrm>
        <a:graphic>
          <a:graphicData uri="http://schemas.openxmlformats.org/presentationml/2006/ole">
            <mc:AlternateContent xmlns:mc="http://schemas.openxmlformats.org/markup-compatibility/2006">
              <mc:Choice xmlns:v="urn:schemas-microsoft-com:vml" Requires="v">
                <p:oleObj spid="_x0000_s363594" name="Equation" r:id="rId6" imgW="3962160" imgH="1688760" progId="Equation.DSMT4">
                  <p:embed/>
                </p:oleObj>
              </mc:Choice>
              <mc:Fallback>
                <p:oleObj name="Equation" r:id="rId6" imgW="3962160" imgH="1688760" progId="Equation.DSMT4">
                  <p:embed/>
                  <p:pic>
                    <p:nvPicPr>
                      <p:cNvPr id="6" name="Object 5"/>
                      <p:cNvPicPr>
                        <a:picLocks noChangeAspect="1" noChangeArrowheads="1"/>
                      </p:cNvPicPr>
                      <p:nvPr/>
                    </p:nvPicPr>
                    <p:blipFill>
                      <a:blip r:embed="rId7"/>
                      <a:srcRect/>
                      <a:stretch>
                        <a:fillRect/>
                      </a:stretch>
                    </p:blipFill>
                    <p:spPr bwMode="auto">
                      <a:xfrm>
                        <a:off x="1295400" y="2895600"/>
                        <a:ext cx="7159626" cy="2938478"/>
                      </a:xfrm>
                      <a:prstGeom prst="rect">
                        <a:avLst/>
                      </a:prstGeom>
                      <a:noFill/>
                      <a:ln>
                        <a:noFill/>
                      </a:ln>
                    </p:spPr>
                  </p:pic>
                </p:oleObj>
              </mc:Fallback>
            </mc:AlternateContent>
          </a:graphicData>
        </a:graphic>
      </p:graphicFrame>
      <p:sp>
        <p:nvSpPr>
          <p:cNvPr id="7" name="Curved Right Arrow 6"/>
          <p:cNvSpPr/>
          <p:nvPr/>
        </p:nvSpPr>
        <p:spPr>
          <a:xfrm>
            <a:off x="76200" y="1143000"/>
            <a:ext cx="1143000" cy="32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52400" y="2057400"/>
            <a:ext cx="1143000" cy="3200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009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20226</TotalTime>
  <Words>907</Words>
  <Application>Microsoft Office PowerPoint</Application>
  <PresentationFormat>On-screen Show (4:3)</PresentationFormat>
  <Paragraphs>187</Paragraphs>
  <Slides>27</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950</cp:revision>
  <cp:lastPrinted>2021-11-10T16:11:45Z</cp:lastPrinted>
  <dcterms:created xsi:type="dcterms:W3CDTF">2012-01-10T18:32:24Z</dcterms:created>
  <dcterms:modified xsi:type="dcterms:W3CDTF">2021-11-10T16:12:06Z</dcterms:modified>
</cp:coreProperties>
</file>