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54" r:id="rId3"/>
    <p:sldId id="390" r:id="rId4"/>
    <p:sldId id="391" r:id="rId5"/>
    <p:sldId id="365" r:id="rId6"/>
    <p:sldId id="366" r:id="rId7"/>
    <p:sldId id="385" r:id="rId8"/>
    <p:sldId id="360" r:id="rId9"/>
    <p:sldId id="377" r:id="rId10"/>
    <p:sldId id="388" r:id="rId11"/>
    <p:sldId id="378" r:id="rId12"/>
    <p:sldId id="379" r:id="rId13"/>
    <p:sldId id="389" r:id="rId14"/>
    <p:sldId id="380" r:id="rId15"/>
    <p:sldId id="381" r:id="rId16"/>
    <p:sldId id="386" r:id="rId17"/>
    <p:sldId id="376" r:id="rId18"/>
    <p:sldId id="361" r:id="rId19"/>
    <p:sldId id="362" r:id="rId20"/>
    <p:sldId id="367" r:id="rId21"/>
    <p:sldId id="368" r:id="rId22"/>
    <p:sldId id="369" r:id="rId23"/>
    <p:sldId id="370" r:id="rId24"/>
    <p:sldId id="371" r:id="rId25"/>
    <p:sldId id="372" r:id="rId26"/>
    <p:sldId id="373" r:id="rId27"/>
    <p:sldId id="374" r:id="rId28"/>
    <p:sldId id="375"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6E6F6"/>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7" d="100"/>
          <a:sy n="77" d="100"/>
        </p:scale>
        <p:origin x="322" y="67"/>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11/12/2021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11/12/2021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lecture we will investigate transverse waves at the surface of a channel of water.</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50478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pertaining to the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39885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01225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96333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06504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434763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81422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surface height.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2828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simple case, we find the wave equation for the surface height.      In the following slides, we will find a more complete solution depends on the wavelength the of surface wave.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574657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the more general case.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178437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case of irrotational flow.</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53473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schedule including a homework dealing with today’s topic.</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 equations within the wave and at the surface.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466472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the linear limit.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636977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for the linear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59638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expression for c.</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246789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c as a function of wavelength.</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540215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of the surface wave form.</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852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Introducing the equations beyond the linear approximation that we </a:t>
            </a:r>
            <a:r>
              <a:rPr lang="en-US"/>
              <a:t>will cover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65888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97261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the system and the notation.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62100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99672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Hydrodynamic equations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81732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an increment along the propagation direction including the effects of the continuity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985719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205711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the homework problem which is a special case.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61001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11/12/2021</a:t>
            </a:r>
            <a:endParaRPr lang="en-US" dirty="0"/>
          </a:p>
        </p:txBody>
      </p:sp>
      <p:sp>
        <p:nvSpPr>
          <p:cNvPr id="5" name="Footer Placeholder 4"/>
          <p:cNvSpPr>
            <a:spLocks noGrp="1"/>
          </p:cNvSpPr>
          <p:nvPr>
            <p:ph type="ftr" sz="quarter" idx="11"/>
          </p:nvPr>
        </p:nvSpPr>
        <p:spPr/>
        <p:txBody>
          <a:bodyPr/>
          <a:lstStyle/>
          <a:p>
            <a:r>
              <a:rPr lang="en-US"/>
              <a:t>PHY 711  Fall 2021 --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11/12/2021</a:t>
            </a:r>
            <a:endParaRPr lang="en-US" dirty="0"/>
          </a:p>
        </p:txBody>
      </p:sp>
      <p:sp>
        <p:nvSpPr>
          <p:cNvPr id="5" name="Footer Placeholder 4"/>
          <p:cNvSpPr>
            <a:spLocks noGrp="1"/>
          </p:cNvSpPr>
          <p:nvPr>
            <p:ph type="ftr" sz="quarter" idx="11"/>
          </p:nvPr>
        </p:nvSpPr>
        <p:spPr/>
        <p:txBody>
          <a:bodyPr/>
          <a:lstStyle/>
          <a:p>
            <a:r>
              <a:rPr lang="en-US"/>
              <a:t>PHY 711  Fall 2021 --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11/12/2021</a:t>
            </a:r>
            <a:endParaRPr lang="en-US" dirty="0"/>
          </a:p>
        </p:txBody>
      </p:sp>
      <p:sp>
        <p:nvSpPr>
          <p:cNvPr id="5" name="Footer Placeholder 4"/>
          <p:cNvSpPr>
            <a:spLocks noGrp="1"/>
          </p:cNvSpPr>
          <p:nvPr>
            <p:ph type="ftr" sz="quarter" idx="11"/>
          </p:nvPr>
        </p:nvSpPr>
        <p:spPr/>
        <p:txBody>
          <a:bodyPr/>
          <a:lstStyle/>
          <a:p>
            <a:r>
              <a:rPr lang="en-US"/>
              <a:t>PHY 711  Fall 2021 --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11/12/2021</a:t>
            </a:r>
            <a:endParaRPr lang="en-US" dirty="0"/>
          </a:p>
        </p:txBody>
      </p:sp>
      <p:sp>
        <p:nvSpPr>
          <p:cNvPr id="5" name="Footer Placeholder 4"/>
          <p:cNvSpPr>
            <a:spLocks noGrp="1"/>
          </p:cNvSpPr>
          <p:nvPr>
            <p:ph type="ftr" sz="quarter" idx="11"/>
          </p:nvPr>
        </p:nvSpPr>
        <p:spPr/>
        <p:txBody>
          <a:bodyPr/>
          <a:lstStyle/>
          <a:p>
            <a:r>
              <a:rPr lang="en-US"/>
              <a:t>PHY 711  Fall 2021 --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11/12/2021</a:t>
            </a:r>
            <a:endParaRPr lang="en-US" dirty="0"/>
          </a:p>
        </p:txBody>
      </p:sp>
      <p:sp>
        <p:nvSpPr>
          <p:cNvPr id="5" name="Footer Placeholder 4"/>
          <p:cNvSpPr>
            <a:spLocks noGrp="1"/>
          </p:cNvSpPr>
          <p:nvPr>
            <p:ph type="ftr" sz="quarter" idx="11"/>
          </p:nvPr>
        </p:nvSpPr>
        <p:spPr/>
        <p:txBody>
          <a:bodyPr/>
          <a:lstStyle/>
          <a:p>
            <a:r>
              <a:rPr lang="en-US"/>
              <a:t>PHY 711  Fall 2021 -- Lecture 33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11/12/2021</a:t>
            </a:r>
            <a:endParaRPr lang="en-US" dirty="0"/>
          </a:p>
        </p:txBody>
      </p:sp>
      <p:sp>
        <p:nvSpPr>
          <p:cNvPr id="6" name="Footer Placeholder 5"/>
          <p:cNvSpPr>
            <a:spLocks noGrp="1"/>
          </p:cNvSpPr>
          <p:nvPr>
            <p:ph type="ftr" sz="quarter" idx="11"/>
          </p:nvPr>
        </p:nvSpPr>
        <p:spPr/>
        <p:txBody>
          <a:bodyPr/>
          <a:lstStyle/>
          <a:p>
            <a:r>
              <a:rPr lang="en-US"/>
              <a:t>PHY 711  Fall 2021 --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11/12/2021</a:t>
            </a:r>
            <a:endParaRPr lang="en-US" dirty="0"/>
          </a:p>
        </p:txBody>
      </p:sp>
      <p:sp>
        <p:nvSpPr>
          <p:cNvPr id="8" name="Footer Placeholder 7"/>
          <p:cNvSpPr>
            <a:spLocks noGrp="1"/>
          </p:cNvSpPr>
          <p:nvPr>
            <p:ph type="ftr" sz="quarter" idx="11"/>
          </p:nvPr>
        </p:nvSpPr>
        <p:spPr/>
        <p:txBody>
          <a:bodyPr/>
          <a:lstStyle/>
          <a:p>
            <a:r>
              <a:rPr lang="en-US"/>
              <a:t>PHY 711  Fall 2021 -- Lecture 33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11/12/2021</a:t>
            </a:r>
            <a:endParaRPr lang="en-US" dirty="0"/>
          </a:p>
        </p:txBody>
      </p:sp>
      <p:sp>
        <p:nvSpPr>
          <p:cNvPr id="4" name="Footer Placeholder 3"/>
          <p:cNvSpPr>
            <a:spLocks noGrp="1"/>
          </p:cNvSpPr>
          <p:nvPr>
            <p:ph type="ftr" sz="quarter" idx="11"/>
          </p:nvPr>
        </p:nvSpPr>
        <p:spPr/>
        <p:txBody>
          <a:bodyPr/>
          <a:lstStyle/>
          <a:p>
            <a:r>
              <a:rPr lang="en-US"/>
              <a:t>PHY 711  Fall 2021 -- Lecture 33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11/12/2021</a:t>
            </a:r>
            <a:endParaRPr lang="en-US" dirty="0"/>
          </a:p>
        </p:txBody>
      </p:sp>
      <p:sp>
        <p:nvSpPr>
          <p:cNvPr id="6" name="Footer Placeholder 5"/>
          <p:cNvSpPr>
            <a:spLocks noGrp="1"/>
          </p:cNvSpPr>
          <p:nvPr>
            <p:ph type="ftr" sz="quarter" idx="11"/>
          </p:nvPr>
        </p:nvSpPr>
        <p:spPr/>
        <p:txBody>
          <a:bodyPr/>
          <a:lstStyle/>
          <a:p>
            <a:r>
              <a:rPr lang="en-US"/>
              <a:t>PHY 711  Fall 2021 --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11/12/2021</a:t>
            </a:r>
            <a:endParaRPr lang="en-US" dirty="0"/>
          </a:p>
        </p:txBody>
      </p:sp>
      <p:sp>
        <p:nvSpPr>
          <p:cNvPr id="6" name="Footer Placeholder 5"/>
          <p:cNvSpPr>
            <a:spLocks noGrp="1"/>
          </p:cNvSpPr>
          <p:nvPr>
            <p:ph type="ftr" sz="quarter" idx="11"/>
          </p:nvPr>
        </p:nvSpPr>
        <p:spPr/>
        <p:txBody>
          <a:bodyPr/>
          <a:lstStyle/>
          <a:p>
            <a:r>
              <a:rPr lang="en-US"/>
              <a:t>PHY 711  Fall 2021 -- Lecture 33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11/12/2021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2.wmf"/><Relationship Id="rId3" Type="http://schemas.openxmlformats.org/officeDocument/2006/relationships/notesSlide" Target="../notesSlides/notesSlide8.xml"/><Relationship Id="rId7" Type="http://schemas.openxmlformats.org/officeDocument/2006/relationships/image" Target="../media/image9.wmf"/><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3.xml"/><Relationship Id="rId7" Type="http://schemas.openxmlformats.org/officeDocument/2006/relationships/oleObject" Target="../embeddings/oleObject21.bin"/><Relationship Id="rId12"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6.png"/><Relationship Id="rId9"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5.bin"/><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2.w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notesSlide" Target="../notesSlides/notesSlide24.xml"/><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5.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8.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46.wmf"/><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81000" y="609600"/>
            <a:ext cx="8229600" cy="4770537"/>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3200" b="1" dirty="0"/>
          </a:p>
          <a:p>
            <a:pPr algn="ctr"/>
            <a:r>
              <a:rPr lang="en-US" sz="3200" b="1" dirty="0"/>
              <a:t>Notes on Lecture 33:</a:t>
            </a:r>
            <a:endParaRPr lang="en-US" sz="3200" b="1" dirty="0">
              <a:solidFill>
                <a:schemeClr val="folHlink"/>
              </a:solidFill>
            </a:endParaRPr>
          </a:p>
          <a:p>
            <a:pPr marL="457200" lvl="2">
              <a:spcBef>
                <a:spcPct val="50000"/>
              </a:spcBef>
            </a:pPr>
            <a:r>
              <a:rPr lang="en-US" sz="3200" b="1" dirty="0">
                <a:solidFill>
                  <a:schemeClr val="folHlink"/>
                </a:solidFill>
              </a:rPr>
              <a:t>Chapter 10 in F &amp; W:    Surface waves</a:t>
            </a:r>
          </a:p>
          <a:p>
            <a:pPr marL="1428750" lvl="3" indent="-514350">
              <a:spcBef>
                <a:spcPct val="50000"/>
              </a:spcBef>
              <a:buFont typeface="+mj-lt"/>
              <a:buAutoNum type="arabicPeriod"/>
            </a:pPr>
            <a:r>
              <a:rPr lang="en-US" sz="3200" b="1" dirty="0">
                <a:solidFill>
                  <a:schemeClr val="folHlink"/>
                </a:solidFill>
                <a:sym typeface="Wingdings" pitchFamily="2" charset="2"/>
              </a:rPr>
              <a:t>Water waves in a channel</a:t>
            </a:r>
          </a:p>
          <a:p>
            <a:pPr marL="1428750" lvl="3" indent="-514350">
              <a:spcBef>
                <a:spcPct val="50000"/>
              </a:spcBef>
              <a:buFont typeface="+mj-lt"/>
              <a:buAutoNum type="arabicPeriod"/>
            </a:pPr>
            <a:r>
              <a:rPr lang="en-US" sz="3200" b="1" dirty="0">
                <a:solidFill>
                  <a:schemeClr val="folHlink"/>
                </a:solidFill>
                <a:sym typeface="Wingdings" pitchFamily="2" charset="2"/>
              </a:rPr>
              <a:t>Wave-like solutions; wave speed</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2DD0CD-9310-48CD-A353-287590BABF60}"/>
              </a:ext>
            </a:extLst>
          </p:cNvPr>
          <p:cNvSpPr>
            <a:spLocks noGrp="1"/>
          </p:cNvSpPr>
          <p:nvPr>
            <p:ph type="dt" sz="half" idx="10"/>
          </p:nvPr>
        </p:nvSpPr>
        <p:spPr/>
        <p:txBody>
          <a:bodyPr/>
          <a:lstStyle/>
          <a:p>
            <a:r>
              <a:rPr lang="en-US"/>
              <a:t>11/12/2021</a:t>
            </a:r>
            <a:endParaRPr lang="en-US" dirty="0"/>
          </a:p>
        </p:txBody>
      </p:sp>
      <p:sp>
        <p:nvSpPr>
          <p:cNvPr id="3" name="Footer Placeholder 2">
            <a:extLst>
              <a:ext uri="{FF2B5EF4-FFF2-40B4-BE49-F238E27FC236}">
                <a16:creationId xmlns:a16="http://schemas.microsoft.com/office/drawing/2014/main" id="{1335DFF1-3BCF-4AD7-A212-65AACACE45F1}"/>
              </a:ext>
            </a:extLst>
          </p:cNvPr>
          <p:cNvSpPr>
            <a:spLocks noGrp="1"/>
          </p:cNvSpPr>
          <p:nvPr>
            <p:ph type="ftr" sz="quarter" idx="11"/>
          </p:nvPr>
        </p:nvSpPr>
        <p:spPr/>
        <p:txBody>
          <a:bodyPr/>
          <a:lstStyle/>
          <a:p>
            <a:r>
              <a:rPr lang="en-US"/>
              <a:t>PHY 711  Fall 2021 -- Lecture 33</a:t>
            </a:r>
            <a:endParaRPr lang="en-US" dirty="0"/>
          </a:p>
        </p:txBody>
      </p:sp>
      <p:sp>
        <p:nvSpPr>
          <p:cNvPr id="4" name="Slide Number Placeholder 3">
            <a:extLst>
              <a:ext uri="{FF2B5EF4-FFF2-40B4-BE49-F238E27FC236}">
                <a16:creationId xmlns:a16="http://schemas.microsoft.com/office/drawing/2014/main" id="{1FEF6459-2300-4571-B80A-A8A79358E49B}"/>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8117D03E-57DC-4204-B473-DFCCB28089F1}"/>
              </a:ext>
            </a:extLst>
          </p:cNvPr>
          <p:cNvSpPr txBox="1"/>
          <p:nvPr/>
        </p:nvSpPr>
        <p:spPr>
          <a:xfrm>
            <a:off x="304800" y="228600"/>
            <a:ext cx="7924800" cy="461665"/>
          </a:xfrm>
          <a:prstGeom prst="rect">
            <a:avLst/>
          </a:prstGeom>
          <a:noFill/>
        </p:spPr>
        <p:txBody>
          <a:bodyPr wrap="square" rtlCol="0">
            <a:spAutoFit/>
          </a:bodyPr>
          <a:lstStyle/>
          <a:p>
            <a:r>
              <a:rPr lang="en-US" sz="2400" dirty="0">
                <a:latin typeface="+mj-lt"/>
              </a:rPr>
              <a:t>Some details</a:t>
            </a:r>
          </a:p>
        </p:txBody>
      </p:sp>
      <p:grpSp>
        <p:nvGrpSpPr>
          <p:cNvPr id="6" name="Group 5">
            <a:extLst>
              <a:ext uri="{FF2B5EF4-FFF2-40B4-BE49-F238E27FC236}">
                <a16:creationId xmlns:a16="http://schemas.microsoft.com/office/drawing/2014/main" id="{FD5FDA7D-7993-4660-8E0D-E1CF78F70CCF}"/>
              </a:ext>
            </a:extLst>
          </p:cNvPr>
          <p:cNvGrpSpPr/>
          <p:nvPr/>
        </p:nvGrpSpPr>
        <p:grpSpPr>
          <a:xfrm>
            <a:off x="445477" y="690265"/>
            <a:ext cx="4467347" cy="3920685"/>
            <a:chOff x="1828800" y="2484580"/>
            <a:chExt cx="4467347" cy="3920685"/>
          </a:xfrm>
        </p:grpSpPr>
        <p:sp>
          <p:nvSpPr>
            <p:cNvPr id="7" name="Cube 6">
              <a:extLst>
                <a:ext uri="{FF2B5EF4-FFF2-40B4-BE49-F238E27FC236}">
                  <a16:creationId xmlns:a16="http://schemas.microsoft.com/office/drawing/2014/main" id="{4ECF548B-3741-49F2-97AE-A749893F10BC}"/>
                </a:ext>
              </a:extLst>
            </p:cNvPr>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a:extLst>
                <a:ext uri="{FF2B5EF4-FFF2-40B4-BE49-F238E27FC236}">
                  <a16:creationId xmlns:a16="http://schemas.microsoft.com/office/drawing/2014/main" id="{DFDA0482-C7AD-4FFE-84E9-EF77419466B8}"/>
                </a:ext>
              </a:extLst>
            </p:cNvPr>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CD154C-6B8D-406F-A0D6-A02DB4FB1BFE}"/>
                </a:ext>
              </a:extLst>
            </p:cNvPr>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10" name="TextBox 9">
              <a:extLst>
                <a:ext uri="{FF2B5EF4-FFF2-40B4-BE49-F238E27FC236}">
                  <a16:creationId xmlns:a16="http://schemas.microsoft.com/office/drawing/2014/main" id="{54EEEC07-FD8B-4EEB-A6B7-9E9189DCF64F}"/>
                </a:ext>
              </a:extLst>
            </p:cNvPr>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1" name="Straight Arrow Connector 10">
              <a:extLst>
                <a:ext uri="{FF2B5EF4-FFF2-40B4-BE49-F238E27FC236}">
                  <a16:creationId xmlns:a16="http://schemas.microsoft.com/office/drawing/2014/main" id="{EC10D648-EB1D-414C-A7BD-F41D08A7BD5F}"/>
                </a:ext>
              </a:extLst>
            </p:cNvPr>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59F824-A6C3-4331-90D2-3C5992FE94E5}"/>
                </a:ext>
              </a:extLst>
            </p:cNvPr>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5BCAFD-DA74-461A-A503-C69B1C43983C}"/>
                </a:ext>
              </a:extLst>
            </p:cNvPr>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D89E2C9-38EF-4FFB-B246-DC055C3D491A}"/>
                </a:ext>
              </a:extLst>
            </p:cNvPr>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15" name="TextBox 14">
              <a:extLst>
                <a:ext uri="{FF2B5EF4-FFF2-40B4-BE49-F238E27FC236}">
                  <a16:creationId xmlns:a16="http://schemas.microsoft.com/office/drawing/2014/main" id="{0E647F21-AD72-416A-85AA-BCA4F1D695C5}"/>
                </a:ext>
              </a:extLst>
            </p:cNvPr>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16" name="Cube 15">
              <a:extLst>
                <a:ext uri="{FF2B5EF4-FFF2-40B4-BE49-F238E27FC236}">
                  <a16:creationId xmlns:a16="http://schemas.microsoft.com/office/drawing/2014/main" id="{A67FC41A-DBD5-49F7-8DD7-F88C5F960A11}"/>
                </a:ext>
              </a:extLst>
            </p:cNvPr>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A128187-667C-461F-B465-0838217A6AFE}"/>
                </a:ext>
              </a:extLst>
            </p:cNvPr>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D74A0C4-74BC-4366-80B1-F4605C9DC76F}"/>
                </a:ext>
              </a:extLst>
            </p:cNvPr>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B240D7-10DF-445B-A3BB-629903B00E69}"/>
                </a:ext>
              </a:extLst>
            </p:cNvPr>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20" name="TextBox 19">
              <a:extLst>
                <a:ext uri="{FF2B5EF4-FFF2-40B4-BE49-F238E27FC236}">
                  <a16:creationId xmlns:a16="http://schemas.microsoft.com/office/drawing/2014/main" id="{D8556995-E1E3-4106-BA16-D80E1FF9E527}"/>
                </a:ext>
              </a:extLst>
            </p:cNvPr>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1" name="Object 20">
            <a:extLst>
              <a:ext uri="{FF2B5EF4-FFF2-40B4-BE49-F238E27FC236}">
                <a16:creationId xmlns:a16="http://schemas.microsoft.com/office/drawing/2014/main" id="{D730508A-F34F-4061-9E5F-1683EE29AB08}"/>
              </a:ext>
            </a:extLst>
          </p:cNvPr>
          <p:cNvGraphicFramePr>
            <a:graphicFrameLocks noChangeAspect="1"/>
          </p:cNvGraphicFramePr>
          <p:nvPr>
            <p:extLst>
              <p:ext uri="{D42A27DB-BD31-4B8C-83A1-F6EECF244321}">
                <p14:modId xmlns:p14="http://schemas.microsoft.com/office/powerpoint/2010/main" val="1691768090"/>
              </p:ext>
            </p:extLst>
          </p:nvPr>
        </p:nvGraphicFramePr>
        <p:xfrm>
          <a:off x="4311355" y="228600"/>
          <a:ext cx="4754837" cy="1306274"/>
        </p:xfrm>
        <a:graphic>
          <a:graphicData uri="http://schemas.openxmlformats.org/presentationml/2006/ole">
            <mc:AlternateContent xmlns:mc="http://schemas.openxmlformats.org/markup-compatibility/2006">
              <mc:Choice xmlns:v="urn:schemas-microsoft-com:vml" Requires="v">
                <p:oleObj spid="_x0000_s384085" name="Equation" r:id="rId4" imgW="3466800" imgH="952200" progId="Equation.DSMT4">
                  <p:embed/>
                </p:oleObj>
              </mc:Choice>
              <mc:Fallback>
                <p:oleObj name="Equation" r:id="rId4" imgW="3466800" imgH="952200" progId="Equation.DSMT4">
                  <p:embed/>
                  <p:pic>
                    <p:nvPicPr>
                      <p:cNvPr id="10" name="Object 9"/>
                      <p:cNvPicPr/>
                      <p:nvPr/>
                    </p:nvPicPr>
                    <p:blipFill>
                      <a:blip r:embed="rId5"/>
                      <a:stretch>
                        <a:fillRect/>
                      </a:stretch>
                    </p:blipFill>
                    <p:spPr>
                      <a:xfrm>
                        <a:off x="4311355" y="228600"/>
                        <a:ext cx="4754837" cy="1306274"/>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B4B1243-2258-4DA0-9DC6-5FDD201120E8}"/>
              </a:ext>
            </a:extLst>
          </p:cNvPr>
          <p:cNvGraphicFramePr>
            <a:graphicFrameLocks noChangeAspect="1"/>
          </p:cNvGraphicFramePr>
          <p:nvPr>
            <p:extLst>
              <p:ext uri="{D42A27DB-BD31-4B8C-83A1-F6EECF244321}">
                <p14:modId xmlns:p14="http://schemas.microsoft.com/office/powerpoint/2010/main" val="607446039"/>
              </p:ext>
            </p:extLst>
          </p:nvPr>
        </p:nvGraphicFramePr>
        <p:xfrm>
          <a:off x="3899152" y="1572531"/>
          <a:ext cx="2609932" cy="432320"/>
        </p:xfrm>
        <a:graphic>
          <a:graphicData uri="http://schemas.openxmlformats.org/presentationml/2006/ole">
            <mc:AlternateContent xmlns:mc="http://schemas.openxmlformats.org/markup-compatibility/2006">
              <mc:Choice xmlns:v="urn:schemas-microsoft-com:vml" Requires="v">
                <p:oleObj spid="_x0000_s384086" name="Equation" r:id="rId6" imgW="2070000" imgH="342720" progId="Equation.DSMT4">
                  <p:embed/>
                </p:oleObj>
              </mc:Choice>
              <mc:Fallback>
                <p:oleObj name="Equation" r:id="rId6" imgW="2070000" imgH="342720" progId="Equation.DSMT4">
                  <p:embed/>
                  <p:pic>
                    <p:nvPicPr>
                      <p:cNvPr id="12" name="Object 11"/>
                      <p:cNvPicPr/>
                      <p:nvPr/>
                    </p:nvPicPr>
                    <p:blipFill>
                      <a:blip r:embed="rId7"/>
                      <a:stretch>
                        <a:fillRect/>
                      </a:stretch>
                    </p:blipFill>
                    <p:spPr>
                      <a:xfrm>
                        <a:off x="3899152" y="1572531"/>
                        <a:ext cx="2609932" cy="432320"/>
                      </a:xfrm>
                      <a:prstGeom prst="rect">
                        <a:avLst/>
                      </a:prstGeom>
                    </p:spPr>
                  </p:pic>
                </p:oleObj>
              </mc:Fallback>
            </mc:AlternateContent>
          </a:graphicData>
        </a:graphic>
      </p:graphicFrame>
      <p:sp>
        <p:nvSpPr>
          <p:cNvPr id="23" name="Up Arrow 13">
            <a:extLst>
              <a:ext uri="{FF2B5EF4-FFF2-40B4-BE49-F238E27FC236}">
                <a16:creationId xmlns:a16="http://schemas.microsoft.com/office/drawing/2014/main" id="{86D00525-8C5C-45A0-B5EB-4436BCA19575}"/>
              </a:ext>
            </a:extLst>
          </p:cNvPr>
          <p:cNvSpPr/>
          <p:nvPr/>
        </p:nvSpPr>
        <p:spPr>
          <a:xfrm rot="20400000">
            <a:off x="5252796" y="1198232"/>
            <a:ext cx="242888" cy="461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30">
            <a:extLst>
              <a:ext uri="{FF2B5EF4-FFF2-40B4-BE49-F238E27FC236}">
                <a16:creationId xmlns:a16="http://schemas.microsoft.com/office/drawing/2014/main" id="{3F200F07-C716-4136-A323-18E7D0949404}"/>
              </a:ext>
            </a:extLst>
          </p:cNvPr>
          <p:cNvSpPr/>
          <p:nvPr/>
        </p:nvSpPr>
        <p:spPr>
          <a:xfrm rot="20400000">
            <a:off x="6717447" y="1156091"/>
            <a:ext cx="176299" cy="1987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Object 24">
            <a:extLst>
              <a:ext uri="{FF2B5EF4-FFF2-40B4-BE49-F238E27FC236}">
                <a16:creationId xmlns:a16="http://schemas.microsoft.com/office/drawing/2014/main" id="{A0A5D912-3FB9-45EF-9E97-F6DCC12F396F}"/>
              </a:ext>
            </a:extLst>
          </p:cNvPr>
          <p:cNvGraphicFramePr>
            <a:graphicFrameLocks noChangeAspect="1"/>
          </p:cNvGraphicFramePr>
          <p:nvPr>
            <p:extLst>
              <p:ext uri="{D42A27DB-BD31-4B8C-83A1-F6EECF244321}">
                <p14:modId xmlns:p14="http://schemas.microsoft.com/office/powerpoint/2010/main" val="1692255971"/>
              </p:ext>
            </p:extLst>
          </p:nvPr>
        </p:nvGraphicFramePr>
        <p:xfrm>
          <a:off x="6510337" y="1295400"/>
          <a:ext cx="2481263" cy="431800"/>
        </p:xfrm>
        <a:graphic>
          <a:graphicData uri="http://schemas.openxmlformats.org/presentationml/2006/ole">
            <mc:AlternateContent xmlns:mc="http://schemas.openxmlformats.org/markup-compatibility/2006">
              <mc:Choice xmlns:v="urn:schemas-microsoft-com:vml" Requires="v">
                <p:oleObj spid="_x0000_s384087" name="Equation" r:id="rId8" imgW="1968480" imgH="342720" progId="Equation.DSMT4">
                  <p:embed/>
                </p:oleObj>
              </mc:Choice>
              <mc:Fallback>
                <p:oleObj name="Equation" r:id="rId8" imgW="1968480" imgH="342720" progId="Equation.DSMT4">
                  <p:embed/>
                  <p:pic>
                    <p:nvPicPr>
                      <p:cNvPr id="30" name="Object 29"/>
                      <p:cNvPicPr/>
                      <p:nvPr/>
                    </p:nvPicPr>
                    <p:blipFill>
                      <a:blip r:embed="rId9"/>
                      <a:stretch>
                        <a:fillRect/>
                      </a:stretch>
                    </p:blipFill>
                    <p:spPr>
                      <a:xfrm>
                        <a:off x="6510337" y="1295400"/>
                        <a:ext cx="2481263" cy="431800"/>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24D1E7D7-F4A5-417D-A2E4-360D966EDEF9}"/>
              </a:ext>
            </a:extLst>
          </p:cNvPr>
          <p:cNvSpPr txBox="1"/>
          <p:nvPr/>
        </p:nvSpPr>
        <p:spPr>
          <a:xfrm>
            <a:off x="100867" y="4493159"/>
            <a:ext cx="8913792" cy="461665"/>
          </a:xfrm>
          <a:prstGeom prst="rect">
            <a:avLst/>
          </a:prstGeom>
          <a:noFill/>
        </p:spPr>
        <p:txBody>
          <a:bodyPr wrap="square" rtlCol="0">
            <a:spAutoFit/>
          </a:bodyPr>
          <a:lstStyle/>
          <a:p>
            <a:r>
              <a:rPr lang="en-US" sz="2400" dirty="0">
                <a:latin typeface="+mj-lt"/>
              </a:rPr>
              <a:t>Here, we are assuming that </a:t>
            </a:r>
            <a:r>
              <a:rPr lang="en-US" sz="2400" dirty="0">
                <a:latin typeface="Symbol" panose="05050102010706020507" pitchFamily="18" charset="2"/>
              </a:rPr>
              <a:t>r</a:t>
            </a:r>
            <a:r>
              <a:rPr lang="en-US" sz="2400" dirty="0">
                <a:latin typeface="+mj-lt"/>
              </a:rPr>
              <a:t> is constant</a:t>
            </a:r>
          </a:p>
        </p:txBody>
      </p:sp>
      <p:graphicFrame>
        <p:nvGraphicFramePr>
          <p:cNvPr id="27" name="Object 26">
            <a:extLst>
              <a:ext uri="{FF2B5EF4-FFF2-40B4-BE49-F238E27FC236}">
                <a16:creationId xmlns:a16="http://schemas.microsoft.com/office/drawing/2014/main" id="{FE8C1311-8F86-4F3E-872F-24D8D6B847A2}"/>
              </a:ext>
            </a:extLst>
          </p:cNvPr>
          <p:cNvGraphicFramePr>
            <a:graphicFrameLocks noChangeAspect="1"/>
          </p:cNvGraphicFramePr>
          <p:nvPr>
            <p:extLst>
              <p:ext uri="{D42A27DB-BD31-4B8C-83A1-F6EECF244321}">
                <p14:modId xmlns:p14="http://schemas.microsoft.com/office/powerpoint/2010/main" val="3409037359"/>
              </p:ext>
            </p:extLst>
          </p:nvPr>
        </p:nvGraphicFramePr>
        <p:xfrm>
          <a:off x="219653" y="4957594"/>
          <a:ext cx="8458200" cy="750888"/>
        </p:xfrm>
        <a:graphic>
          <a:graphicData uri="http://schemas.openxmlformats.org/presentationml/2006/ole">
            <mc:AlternateContent xmlns:mc="http://schemas.openxmlformats.org/markup-compatibility/2006">
              <mc:Choice xmlns:v="urn:schemas-microsoft-com:vml" Requires="v">
                <p:oleObj spid="_x0000_s384088" name="Equation" r:id="rId10" imgW="7162560" imgH="634680" progId="Equation.DSMT4">
                  <p:embed/>
                </p:oleObj>
              </mc:Choice>
              <mc:Fallback>
                <p:oleObj name="Equation" r:id="rId10" imgW="7162560" imgH="634680" progId="Equation.DSMT4">
                  <p:embed/>
                  <p:pic>
                    <p:nvPicPr>
                      <p:cNvPr id="0" name=""/>
                      <p:cNvPicPr/>
                      <p:nvPr/>
                    </p:nvPicPr>
                    <p:blipFill>
                      <a:blip r:embed="rId11"/>
                      <a:stretch>
                        <a:fillRect/>
                      </a:stretch>
                    </p:blipFill>
                    <p:spPr>
                      <a:xfrm>
                        <a:off x="219653" y="4957594"/>
                        <a:ext cx="8458200" cy="7508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4D1C5FC-66F5-4302-954F-E3B92DB33C3C}"/>
              </a:ext>
            </a:extLst>
          </p:cNvPr>
          <p:cNvGraphicFramePr>
            <a:graphicFrameLocks noChangeAspect="1"/>
          </p:cNvGraphicFramePr>
          <p:nvPr>
            <p:extLst>
              <p:ext uri="{D42A27DB-BD31-4B8C-83A1-F6EECF244321}">
                <p14:modId xmlns:p14="http://schemas.microsoft.com/office/powerpoint/2010/main" val="405402735"/>
              </p:ext>
            </p:extLst>
          </p:nvPr>
        </p:nvGraphicFramePr>
        <p:xfrm>
          <a:off x="3927180" y="5580243"/>
          <a:ext cx="4302420" cy="768655"/>
        </p:xfrm>
        <a:graphic>
          <a:graphicData uri="http://schemas.openxmlformats.org/presentationml/2006/ole">
            <mc:AlternateContent xmlns:mc="http://schemas.openxmlformats.org/markup-compatibility/2006">
              <mc:Choice xmlns:v="urn:schemas-microsoft-com:vml" Requires="v">
                <p:oleObj spid="_x0000_s384089" name="Equation" r:id="rId12" imgW="3200400" imgH="571320" progId="Equation.DSMT4">
                  <p:embed/>
                </p:oleObj>
              </mc:Choice>
              <mc:Fallback>
                <p:oleObj name="Equation" r:id="rId12" imgW="3200400" imgH="571320" progId="Equation.DSMT4">
                  <p:embed/>
                  <p:pic>
                    <p:nvPicPr>
                      <p:cNvPr id="27" name="Object 26"/>
                      <p:cNvPicPr/>
                      <p:nvPr/>
                    </p:nvPicPr>
                    <p:blipFill>
                      <a:blip r:embed="rId13"/>
                      <a:stretch>
                        <a:fillRect/>
                      </a:stretch>
                    </p:blipFill>
                    <p:spPr>
                      <a:xfrm>
                        <a:off x="3927180" y="5580243"/>
                        <a:ext cx="4302420" cy="768655"/>
                      </a:xfrm>
                      <a:prstGeom prst="rect">
                        <a:avLst/>
                      </a:prstGeom>
                    </p:spPr>
                  </p:pic>
                </p:oleObj>
              </mc:Fallback>
            </mc:AlternateContent>
          </a:graphicData>
        </a:graphic>
      </p:graphicFrame>
    </p:spTree>
    <p:extLst>
      <p:ext uri="{BB962C8B-B14F-4D97-AF65-F5344CB8AC3E}">
        <p14:creationId xmlns:p14="http://schemas.microsoft.com/office/powerpoint/2010/main" val="266333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pSp>
        <p:nvGrpSpPr>
          <p:cNvPr id="5" name="Group 4"/>
          <p:cNvGrpSpPr/>
          <p:nvPr/>
        </p:nvGrpSpPr>
        <p:grpSpPr>
          <a:xfrm>
            <a:off x="228600" y="152400"/>
            <a:ext cx="4467347" cy="3920685"/>
            <a:chOff x="1828800" y="2484580"/>
            <a:chExt cx="4467347" cy="3920685"/>
          </a:xfrm>
        </p:grpSpPr>
        <p:sp>
          <p:nvSpPr>
            <p:cNvPr id="6" name="Cube 5"/>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9" name="TextBox 8"/>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0" name="Straight Arrow Connector 9"/>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14" name="TextBox 13"/>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15" name="Cube 14"/>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19" name="TextBox 18"/>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0" name="Object 19"/>
          <p:cNvGraphicFramePr>
            <a:graphicFrameLocks noChangeAspect="1"/>
          </p:cNvGraphicFramePr>
          <p:nvPr>
            <p:extLst>
              <p:ext uri="{D42A27DB-BD31-4B8C-83A1-F6EECF244321}">
                <p14:modId xmlns:p14="http://schemas.microsoft.com/office/powerpoint/2010/main" val="3201740261"/>
              </p:ext>
            </p:extLst>
          </p:nvPr>
        </p:nvGraphicFramePr>
        <p:xfrm>
          <a:off x="3924300" y="94899"/>
          <a:ext cx="4895850" cy="1504950"/>
        </p:xfrm>
        <a:graphic>
          <a:graphicData uri="http://schemas.openxmlformats.org/presentationml/2006/ole">
            <mc:AlternateContent xmlns:mc="http://schemas.openxmlformats.org/markup-compatibility/2006">
              <mc:Choice xmlns:v="urn:schemas-microsoft-com:vml" Requires="v">
                <p:oleObj spid="_x0000_s378182" name="Equation" r:id="rId4" imgW="2933640" imgH="901440" progId="Equation.DSMT4">
                  <p:embed/>
                </p:oleObj>
              </mc:Choice>
              <mc:Fallback>
                <p:oleObj name="Equation" r:id="rId4" imgW="2933640" imgH="901440" progId="Equation.DSMT4">
                  <p:embed/>
                  <p:pic>
                    <p:nvPicPr>
                      <p:cNvPr id="0" name=""/>
                      <p:cNvPicPr/>
                      <p:nvPr/>
                    </p:nvPicPr>
                    <p:blipFill>
                      <a:blip r:embed="rId5"/>
                      <a:stretch>
                        <a:fillRect/>
                      </a:stretch>
                    </p:blipFill>
                    <p:spPr>
                      <a:xfrm>
                        <a:off x="3924300" y="94899"/>
                        <a:ext cx="4895850" cy="15049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91154217"/>
              </p:ext>
            </p:extLst>
          </p:nvPr>
        </p:nvGraphicFramePr>
        <p:xfrm>
          <a:off x="4888261" y="2057400"/>
          <a:ext cx="3931889" cy="1052801"/>
        </p:xfrm>
        <a:graphic>
          <a:graphicData uri="http://schemas.openxmlformats.org/presentationml/2006/ole">
            <mc:AlternateContent xmlns:mc="http://schemas.openxmlformats.org/markup-compatibility/2006">
              <mc:Choice xmlns:v="urn:schemas-microsoft-com:vml" Requires="v">
                <p:oleObj spid="_x0000_s378183" name="Equation" r:id="rId6" imgW="2323800" imgH="622080" progId="Equation.DSMT4">
                  <p:embed/>
                </p:oleObj>
              </mc:Choice>
              <mc:Fallback>
                <p:oleObj name="Equation" r:id="rId6" imgW="2323800" imgH="622080" progId="Equation.DSMT4">
                  <p:embed/>
                  <p:pic>
                    <p:nvPicPr>
                      <p:cNvPr id="0" name=""/>
                      <p:cNvPicPr/>
                      <p:nvPr/>
                    </p:nvPicPr>
                    <p:blipFill>
                      <a:blip r:embed="rId7"/>
                      <a:stretch>
                        <a:fillRect/>
                      </a:stretch>
                    </p:blipFill>
                    <p:spPr>
                      <a:xfrm>
                        <a:off x="4888261" y="2057400"/>
                        <a:ext cx="3931889" cy="1052801"/>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88629065"/>
              </p:ext>
            </p:extLst>
          </p:nvPr>
        </p:nvGraphicFramePr>
        <p:xfrm>
          <a:off x="369185" y="4309935"/>
          <a:ext cx="3880278" cy="1940873"/>
        </p:xfrm>
        <a:graphic>
          <a:graphicData uri="http://schemas.openxmlformats.org/presentationml/2006/ole">
            <mc:AlternateContent xmlns:mc="http://schemas.openxmlformats.org/markup-compatibility/2006">
              <mc:Choice xmlns:v="urn:schemas-microsoft-com:vml" Requires="v">
                <p:oleObj spid="_x0000_s378184" name="Equation" r:id="rId8" imgW="2514600" imgH="1257120" progId="Equation.DSMT4">
                  <p:embed/>
                </p:oleObj>
              </mc:Choice>
              <mc:Fallback>
                <p:oleObj name="Equation" r:id="rId8" imgW="2514600" imgH="1257120" progId="Equation.DSMT4">
                  <p:embed/>
                  <p:pic>
                    <p:nvPicPr>
                      <p:cNvPr id="0" name=""/>
                      <p:cNvPicPr/>
                      <p:nvPr/>
                    </p:nvPicPr>
                    <p:blipFill>
                      <a:blip r:embed="rId9"/>
                      <a:stretch>
                        <a:fillRect/>
                      </a:stretch>
                    </p:blipFill>
                    <p:spPr>
                      <a:xfrm>
                        <a:off x="369185" y="4309935"/>
                        <a:ext cx="3880278" cy="1940873"/>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907354159"/>
              </p:ext>
            </p:extLst>
          </p:nvPr>
        </p:nvGraphicFramePr>
        <p:xfrm>
          <a:off x="4628535" y="4724400"/>
          <a:ext cx="4291012" cy="1341438"/>
        </p:xfrm>
        <a:graphic>
          <a:graphicData uri="http://schemas.openxmlformats.org/presentationml/2006/ole">
            <mc:AlternateContent xmlns:mc="http://schemas.openxmlformats.org/markup-compatibility/2006">
              <mc:Choice xmlns:v="urn:schemas-microsoft-com:vml" Requires="v">
                <p:oleObj spid="_x0000_s378185" name="Equation" r:id="rId10" imgW="2768400" imgH="901440" progId="Equation.DSMT4">
                  <p:embed/>
                </p:oleObj>
              </mc:Choice>
              <mc:Fallback>
                <p:oleObj name="Equation" r:id="rId10" imgW="2768400" imgH="901440" progId="Equation.DSMT4">
                  <p:embed/>
                  <p:pic>
                    <p:nvPicPr>
                      <p:cNvPr id="0" name=""/>
                      <p:cNvPicPr>
                        <a:picLocks noChangeAspect="1" noChangeArrowheads="1"/>
                      </p:cNvPicPr>
                      <p:nvPr/>
                    </p:nvPicPr>
                    <p:blipFill>
                      <a:blip r:embed="rId11"/>
                      <a:srcRect/>
                      <a:stretch>
                        <a:fillRect/>
                      </a:stretch>
                    </p:blipFill>
                    <p:spPr bwMode="auto">
                      <a:xfrm>
                        <a:off x="4628535" y="4724400"/>
                        <a:ext cx="4291012" cy="13414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7116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186901"/>
            <a:ext cx="7696200" cy="461665"/>
          </a:xfrm>
          <a:prstGeom prst="rect">
            <a:avLst/>
          </a:prstGeom>
          <a:noFill/>
        </p:spPr>
        <p:txBody>
          <a:bodyPr wrap="square" rtlCol="0">
            <a:spAutoFit/>
          </a:bodyPr>
          <a:lstStyle/>
          <a:p>
            <a:r>
              <a:rPr lang="en-US" sz="2400" dirty="0">
                <a:latin typeface="+mj-lt"/>
              </a:rPr>
              <a:t>Example continued</a:t>
            </a:r>
          </a:p>
        </p:txBody>
      </p:sp>
      <p:graphicFrame>
        <p:nvGraphicFramePr>
          <p:cNvPr id="9" name="Object 8"/>
          <p:cNvGraphicFramePr>
            <a:graphicFrameLocks noChangeAspect="1"/>
          </p:cNvGraphicFramePr>
          <p:nvPr>
            <p:extLst>
              <p:ext uri="{D42A27DB-BD31-4B8C-83A1-F6EECF244321}">
                <p14:modId xmlns:p14="http://schemas.microsoft.com/office/powerpoint/2010/main" val="905605554"/>
              </p:ext>
            </p:extLst>
          </p:nvPr>
        </p:nvGraphicFramePr>
        <p:xfrm>
          <a:off x="487878" y="678254"/>
          <a:ext cx="7524750" cy="2216150"/>
        </p:xfrm>
        <a:graphic>
          <a:graphicData uri="http://schemas.openxmlformats.org/presentationml/2006/ole">
            <mc:AlternateContent xmlns:mc="http://schemas.openxmlformats.org/markup-compatibility/2006">
              <mc:Choice xmlns:v="urn:schemas-microsoft-com:vml" Requires="v">
                <p:oleObj spid="_x0000_s379045" name="Equation" r:id="rId4" imgW="4876560" imgH="1434960" progId="Equation.DSMT4">
                  <p:embed/>
                </p:oleObj>
              </mc:Choice>
              <mc:Fallback>
                <p:oleObj name="Equation" r:id="rId4" imgW="4876560" imgH="1434960" progId="Equation.DSMT4">
                  <p:embed/>
                  <p:pic>
                    <p:nvPicPr>
                      <p:cNvPr id="0" name=""/>
                      <p:cNvPicPr/>
                      <p:nvPr/>
                    </p:nvPicPr>
                    <p:blipFill>
                      <a:blip r:embed="rId5"/>
                      <a:stretch>
                        <a:fillRect/>
                      </a:stretch>
                    </p:blipFill>
                    <p:spPr>
                      <a:xfrm>
                        <a:off x="487878" y="678254"/>
                        <a:ext cx="7524750" cy="22161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80674194"/>
              </p:ext>
            </p:extLst>
          </p:nvPr>
        </p:nvGraphicFramePr>
        <p:xfrm>
          <a:off x="523875" y="2762250"/>
          <a:ext cx="6777038" cy="3670300"/>
        </p:xfrm>
        <a:graphic>
          <a:graphicData uri="http://schemas.openxmlformats.org/presentationml/2006/ole">
            <mc:AlternateContent xmlns:mc="http://schemas.openxmlformats.org/markup-compatibility/2006">
              <mc:Choice xmlns:v="urn:schemas-microsoft-com:vml" Requires="v">
                <p:oleObj spid="_x0000_s379046" name="Equation" r:id="rId6" imgW="5956200" imgH="3225600" progId="Equation.DSMT4">
                  <p:embed/>
                </p:oleObj>
              </mc:Choice>
              <mc:Fallback>
                <p:oleObj name="Equation" r:id="rId6" imgW="5956200" imgH="3225600" progId="Equation.DSMT4">
                  <p:embed/>
                  <p:pic>
                    <p:nvPicPr>
                      <p:cNvPr id="0" name=""/>
                      <p:cNvPicPr/>
                      <p:nvPr/>
                    </p:nvPicPr>
                    <p:blipFill>
                      <a:blip r:embed="rId7"/>
                      <a:stretch>
                        <a:fillRect/>
                      </a:stretch>
                    </p:blipFill>
                    <p:spPr>
                      <a:xfrm>
                        <a:off x="523875" y="2762250"/>
                        <a:ext cx="6777038" cy="3670300"/>
                      </a:xfrm>
                      <a:prstGeom prst="rect">
                        <a:avLst/>
                      </a:prstGeom>
                    </p:spPr>
                  </p:pic>
                </p:oleObj>
              </mc:Fallback>
            </mc:AlternateContent>
          </a:graphicData>
        </a:graphic>
      </p:graphicFrame>
    </p:spTree>
    <p:extLst>
      <p:ext uri="{BB962C8B-B14F-4D97-AF65-F5344CB8AC3E}">
        <p14:creationId xmlns:p14="http://schemas.microsoft.com/office/powerpoint/2010/main" val="3275503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67AEE-5AED-43E8-B5B0-350E31D29117}"/>
              </a:ext>
            </a:extLst>
          </p:cNvPr>
          <p:cNvSpPr>
            <a:spLocks noGrp="1"/>
          </p:cNvSpPr>
          <p:nvPr>
            <p:ph type="dt" sz="half" idx="10"/>
          </p:nvPr>
        </p:nvSpPr>
        <p:spPr/>
        <p:txBody>
          <a:bodyPr/>
          <a:lstStyle/>
          <a:p>
            <a:r>
              <a:rPr lang="en-US"/>
              <a:t>11/12/2021</a:t>
            </a:r>
            <a:endParaRPr lang="en-US" dirty="0"/>
          </a:p>
        </p:txBody>
      </p:sp>
      <p:sp>
        <p:nvSpPr>
          <p:cNvPr id="3" name="Footer Placeholder 2">
            <a:extLst>
              <a:ext uri="{FF2B5EF4-FFF2-40B4-BE49-F238E27FC236}">
                <a16:creationId xmlns:a16="http://schemas.microsoft.com/office/drawing/2014/main" id="{95F40632-4274-4381-BD6D-C0F32F6DCC73}"/>
              </a:ext>
            </a:extLst>
          </p:cNvPr>
          <p:cNvSpPr>
            <a:spLocks noGrp="1"/>
          </p:cNvSpPr>
          <p:nvPr>
            <p:ph type="ftr" sz="quarter" idx="11"/>
          </p:nvPr>
        </p:nvSpPr>
        <p:spPr/>
        <p:txBody>
          <a:bodyPr/>
          <a:lstStyle/>
          <a:p>
            <a:r>
              <a:rPr lang="en-US"/>
              <a:t>PHY 711  Fall 2021 -- Lecture 33</a:t>
            </a:r>
            <a:endParaRPr lang="en-US" dirty="0"/>
          </a:p>
        </p:txBody>
      </p:sp>
      <p:sp>
        <p:nvSpPr>
          <p:cNvPr id="4" name="Slide Number Placeholder 3">
            <a:extLst>
              <a:ext uri="{FF2B5EF4-FFF2-40B4-BE49-F238E27FC236}">
                <a16:creationId xmlns:a16="http://schemas.microsoft.com/office/drawing/2014/main" id="{E94D49A1-626F-45C5-9ABA-749B5F5F2D78}"/>
              </a:ext>
            </a:extLst>
          </p:cNvPr>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a:extLst>
              <a:ext uri="{FF2B5EF4-FFF2-40B4-BE49-F238E27FC236}">
                <a16:creationId xmlns:a16="http://schemas.microsoft.com/office/drawing/2014/main" id="{58BADD75-283E-4E15-A39D-F6C17A995DB6}"/>
              </a:ext>
            </a:extLst>
          </p:cNvPr>
          <p:cNvGraphicFramePr>
            <a:graphicFrameLocks noChangeAspect="1"/>
          </p:cNvGraphicFramePr>
          <p:nvPr>
            <p:extLst>
              <p:ext uri="{D42A27DB-BD31-4B8C-83A1-F6EECF244321}">
                <p14:modId xmlns:p14="http://schemas.microsoft.com/office/powerpoint/2010/main" val="382096000"/>
              </p:ext>
            </p:extLst>
          </p:nvPr>
        </p:nvGraphicFramePr>
        <p:xfrm>
          <a:off x="609600" y="533400"/>
          <a:ext cx="7326313" cy="5041900"/>
        </p:xfrm>
        <a:graphic>
          <a:graphicData uri="http://schemas.openxmlformats.org/presentationml/2006/ole">
            <mc:AlternateContent xmlns:mc="http://schemas.openxmlformats.org/markup-compatibility/2006">
              <mc:Choice xmlns:v="urn:schemas-microsoft-com:vml" Requires="v">
                <p:oleObj spid="_x0000_s385040" name="Equation" r:id="rId4" imgW="6438600" imgH="4431960" progId="Equation.DSMT4">
                  <p:embed/>
                </p:oleObj>
              </mc:Choice>
              <mc:Fallback>
                <p:oleObj name="Equation" r:id="rId4" imgW="6438600" imgH="4431960" progId="Equation.DSMT4">
                  <p:embed/>
                  <p:pic>
                    <p:nvPicPr>
                      <p:cNvPr id="10" name="Object 9"/>
                      <p:cNvPicPr/>
                      <p:nvPr/>
                    </p:nvPicPr>
                    <p:blipFill>
                      <a:blip r:embed="rId5"/>
                      <a:stretch>
                        <a:fillRect/>
                      </a:stretch>
                    </p:blipFill>
                    <p:spPr>
                      <a:xfrm>
                        <a:off x="609600" y="533400"/>
                        <a:ext cx="7326313" cy="5041900"/>
                      </a:xfrm>
                      <a:prstGeom prst="rect">
                        <a:avLst/>
                      </a:prstGeom>
                    </p:spPr>
                  </p:pic>
                </p:oleObj>
              </mc:Fallback>
            </mc:AlternateContent>
          </a:graphicData>
        </a:graphic>
      </p:graphicFrame>
    </p:spTree>
    <p:extLst>
      <p:ext uri="{BB962C8B-B14F-4D97-AF65-F5344CB8AC3E}">
        <p14:creationId xmlns:p14="http://schemas.microsoft.com/office/powerpoint/2010/main" val="372549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152400"/>
            <a:ext cx="7696200" cy="461665"/>
          </a:xfrm>
          <a:prstGeom prst="rect">
            <a:avLst/>
          </a:prstGeom>
          <a:noFill/>
        </p:spPr>
        <p:txBody>
          <a:bodyPr wrap="square" rtlCol="0">
            <a:spAutoFit/>
          </a:bodyPr>
          <a:lstStyle/>
          <a:p>
            <a:r>
              <a:rPr lang="en-US" sz="2400" dirty="0">
                <a:latin typeface="+mj-lt"/>
              </a:rPr>
              <a:t>Example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805414444"/>
              </p:ext>
            </p:extLst>
          </p:nvPr>
        </p:nvGraphicFramePr>
        <p:xfrm>
          <a:off x="1295400" y="614065"/>
          <a:ext cx="3448050" cy="1079500"/>
        </p:xfrm>
        <a:graphic>
          <a:graphicData uri="http://schemas.openxmlformats.org/presentationml/2006/ole">
            <mc:AlternateContent xmlns:mc="http://schemas.openxmlformats.org/markup-compatibility/2006">
              <mc:Choice xmlns:v="urn:schemas-microsoft-com:vml" Requires="v">
                <p:oleObj spid="_x0000_s380065" name="Equation" r:id="rId4" imgW="2234880" imgH="698400" progId="Equation.DSMT4">
                  <p:embed/>
                </p:oleObj>
              </mc:Choice>
              <mc:Fallback>
                <p:oleObj name="Equation" r:id="rId4" imgW="2234880" imgH="698400" progId="Equation.DSMT4">
                  <p:embed/>
                  <p:pic>
                    <p:nvPicPr>
                      <p:cNvPr id="0" name=""/>
                      <p:cNvPicPr/>
                      <p:nvPr/>
                    </p:nvPicPr>
                    <p:blipFill>
                      <a:blip r:embed="rId5"/>
                      <a:stretch>
                        <a:fillRect/>
                      </a:stretch>
                    </p:blipFill>
                    <p:spPr>
                      <a:xfrm>
                        <a:off x="1295400" y="614065"/>
                        <a:ext cx="3448050" cy="1079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47538454"/>
              </p:ext>
            </p:extLst>
          </p:nvPr>
        </p:nvGraphicFramePr>
        <p:xfrm>
          <a:off x="90808" y="1828800"/>
          <a:ext cx="9305284" cy="2819400"/>
        </p:xfrm>
        <a:graphic>
          <a:graphicData uri="http://schemas.openxmlformats.org/presentationml/2006/ole">
            <mc:AlternateContent xmlns:mc="http://schemas.openxmlformats.org/markup-compatibility/2006">
              <mc:Choice xmlns:v="urn:schemas-microsoft-com:vml" Requires="v">
                <p:oleObj spid="_x0000_s380066" name="Equation" r:id="rId6" imgW="6159240" imgH="1866600" progId="Equation.DSMT4">
                  <p:embed/>
                </p:oleObj>
              </mc:Choice>
              <mc:Fallback>
                <p:oleObj name="Equation" r:id="rId6" imgW="6159240" imgH="1866600" progId="Equation.DSMT4">
                  <p:embed/>
                  <p:pic>
                    <p:nvPicPr>
                      <p:cNvPr id="0" name=""/>
                      <p:cNvPicPr/>
                      <p:nvPr/>
                    </p:nvPicPr>
                    <p:blipFill>
                      <a:blip r:embed="rId7"/>
                      <a:stretch>
                        <a:fillRect/>
                      </a:stretch>
                    </p:blipFill>
                    <p:spPr>
                      <a:xfrm>
                        <a:off x="90808" y="1828800"/>
                        <a:ext cx="9305284" cy="2819400"/>
                      </a:xfrm>
                      <a:prstGeom prst="rect">
                        <a:avLst/>
                      </a:prstGeom>
                    </p:spPr>
                  </p:pic>
                </p:oleObj>
              </mc:Fallback>
            </mc:AlternateContent>
          </a:graphicData>
        </a:graphic>
      </p:graphicFrame>
    </p:spTree>
    <p:extLst>
      <p:ext uri="{BB962C8B-B14F-4D97-AF65-F5344CB8AC3E}">
        <p14:creationId xmlns:p14="http://schemas.microsoft.com/office/powerpoint/2010/main" val="5922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476250" y="1524000"/>
            <a:ext cx="8191500" cy="3810000"/>
          </a:xfrm>
          <a:prstGeom prst="rect">
            <a:avLst/>
          </a:prstGeom>
        </p:spPr>
      </p:pic>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24708254"/>
              </p:ext>
            </p:extLst>
          </p:nvPr>
        </p:nvGraphicFramePr>
        <p:xfrm>
          <a:off x="6650038" y="2489200"/>
          <a:ext cx="1317625" cy="782638"/>
        </p:xfrm>
        <a:graphic>
          <a:graphicData uri="http://schemas.openxmlformats.org/presentationml/2006/ole">
            <mc:AlternateContent xmlns:mc="http://schemas.openxmlformats.org/markup-compatibility/2006">
              <mc:Choice xmlns:v="urn:schemas-microsoft-com:vml" Requires="v">
                <p:oleObj spid="_x0000_s381222" name="Equation" r:id="rId5" imgW="749160" imgH="444240" progId="Equation.DSMT4">
                  <p:embed/>
                </p:oleObj>
              </mc:Choice>
              <mc:Fallback>
                <p:oleObj name="Equation" r:id="rId5" imgW="749160" imgH="444240" progId="Equation.DSMT4">
                  <p:embed/>
                  <p:pic>
                    <p:nvPicPr>
                      <p:cNvPr id="0" name=""/>
                      <p:cNvPicPr/>
                      <p:nvPr/>
                    </p:nvPicPr>
                    <p:blipFill>
                      <a:blip r:embed="rId6"/>
                      <a:stretch>
                        <a:fillRect/>
                      </a:stretch>
                    </p:blipFill>
                    <p:spPr>
                      <a:xfrm>
                        <a:off x="6650038" y="2489200"/>
                        <a:ext cx="1317625" cy="782638"/>
                      </a:xfrm>
                      <a:prstGeom prst="rect">
                        <a:avLst/>
                      </a:prstGeom>
                    </p:spPr>
                  </p:pic>
                </p:oleObj>
              </mc:Fallback>
            </mc:AlternateContent>
          </a:graphicData>
        </a:graphic>
      </p:graphicFrame>
      <p:sp>
        <p:nvSpPr>
          <p:cNvPr id="7" name="Down Arrow 6"/>
          <p:cNvSpPr/>
          <p:nvPr/>
        </p:nvSpPr>
        <p:spPr>
          <a:xfrm rot="1630145">
            <a:off x="7239552" y="3096588"/>
            <a:ext cx="3810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64003861"/>
              </p:ext>
            </p:extLst>
          </p:nvPr>
        </p:nvGraphicFramePr>
        <p:xfrm>
          <a:off x="3824288" y="2468563"/>
          <a:ext cx="1497012" cy="781050"/>
        </p:xfrm>
        <a:graphic>
          <a:graphicData uri="http://schemas.openxmlformats.org/presentationml/2006/ole">
            <mc:AlternateContent xmlns:mc="http://schemas.openxmlformats.org/markup-compatibility/2006">
              <mc:Choice xmlns:v="urn:schemas-microsoft-com:vml" Requires="v">
                <p:oleObj spid="_x0000_s381223" name="Equation" r:id="rId7" imgW="850680" imgH="444240" progId="Equation.DSMT4">
                  <p:embed/>
                </p:oleObj>
              </mc:Choice>
              <mc:Fallback>
                <p:oleObj name="Equation" r:id="rId7" imgW="850680" imgH="444240" progId="Equation.DSMT4">
                  <p:embed/>
                  <p:pic>
                    <p:nvPicPr>
                      <p:cNvPr id="0" name=""/>
                      <p:cNvPicPr/>
                      <p:nvPr/>
                    </p:nvPicPr>
                    <p:blipFill>
                      <a:blip r:embed="rId8"/>
                      <a:stretch>
                        <a:fillRect/>
                      </a:stretch>
                    </p:blipFill>
                    <p:spPr>
                      <a:xfrm>
                        <a:off x="3824288" y="2468563"/>
                        <a:ext cx="1497012" cy="781050"/>
                      </a:xfrm>
                      <a:prstGeom prst="rect">
                        <a:avLst/>
                      </a:prstGeom>
                    </p:spPr>
                  </p:pic>
                </p:oleObj>
              </mc:Fallback>
            </mc:AlternateContent>
          </a:graphicData>
        </a:graphic>
      </p:graphicFrame>
      <p:sp>
        <p:nvSpPr>
          <p:cNvPr id="9" name="Down Arrow 8"/>
          <p:cNvSpPr/>
          <p:nvPr/>
        </p:nvSpPr>
        <p:spPr>
          <a:xfrm rot="1630145">
            <a:off x="3533774" y="3355327"/>
            <a:ext cx="381000" cy="488154"/>
          </a:xfrm>
          <a:prstGeom prst="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863009682"/>
              </p:ext>
            </p:extLst>
          </p:nvPr>
        </p:nvGraphicFramePr>
        <p:xfrm>
          <a:off x="1147763" y="263651"/>
          <a:ext cx="3424237" cy="852487"/>
        </p:xfrm>
        <a:graphic>
          <a:graphicData uri="http://schemas.openxmlformats.org/presentationml/2006/ole">
            <mc:AlternateContent xmlns:mc="http://schemas.openxmlformats.org/markup-compatibility/2006">
              <mc:Choice xmlns:v="urn:schemas-microsoft-com:vml" Requires="v">
                <p:oleObj spid="_x0000_s381224" name="Equation" r:id="rId9" imgW="3009600" imgH="749160" progId="Equation.DSMT4">
                  <p:embed/>
                </p:oleObj>
              </mc:Choice>
              <mc:Fallback>
                <p:oleObj name="Equation" r:id="rId9" imgW="3009600" imgH="749160" progId="Equation.DSMT4">
                  <p:embed/>
                  <p:pic>
                    <p:nvPicPr>
                      <p:cNvPr id="0" name=""/>
                      <p:cNvPicPr/>
                      <p:nvPr/>
                    </p:nvPicPr>
                    <p:blipFill>
                      <a:blip r:embed="rId10"/>
                      <a:stretch>
                        <a:fillRect/>
                      </a:stretch>
                    </p:blipFill>
                    <p:spPr>
                      <a:xfrm>
                        <a:off x="1147763" y="263651"/>
                        <a:ext cx="3424237" cy="8524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00720344"/>
              </p:ext>
            </p:extLst>
          </p:nvPr>
        </p:nvGraphicFramePr>
        <p:xfrm>
          <a:off x="228600" y="1600200"/>
          <a:ext cx="750887" cy="303212"/>
        </p:xfrm>
        <a:graphic>
          <a:graphicData uri="http://schemas.openxmlformats.org/presentationml/2006/ole">
            <mc:AlternateContent xmlns:mc="http://schemas.openxmlformats.org/markup-compatibility/2006">
              <mc:Choice xmlns:v="urn:schemas-microsoft-com:vml" Requires="v">
                <p:oleObj spid="_x0000_s381225" name="Equation" r:id="rId11" imgW="660240" imgH="266400" progId="Equation.DSMT4">
                  <p:embed/>
                </p:oleObj>
              </mc:Choice>
              <mc:Fallback>
                <p:oleObj name="Equation" r:id="rId11" imgW="660240" imgH="266400" progId="Equation.DSMT4">
                  <p:embed/>
                  <p:pic>
                    <p:nvPicPr>
                      <p:cNvPr id="0" name=""/>
                      <p:cNvPicPr/>
                      <p:nvPr/>
                    </p:nvPicPr>
                    <p:blipFill>
                      <a:blip r:embed="rId12"/>
                      <a:stretch>
                        <a:fillRect/>
                      </a:stretch>
                    </p:blipFill>
                    <p:spPr>
                      <a:xfrm>
                        <a:off x="228600" y="1600200"/>
                        <a:ext cx="750887" cy="303212"/>
                      </a:xfrm>
                      <a:prstGeom prst="rect">
                        <a:avLst/>
                      </a:prstGeom>
                    </p:spPr>
                  </p:pic>
                </p:oleObj>
              </mc:Fallback>
            </mc:AlternateContent>
          </a:graphicData>
        </a:graphic>
      </p:graphicFrame>
    </p:spTree>
    <p:extLst>
      <p:ext uri="{BB962C8B-B14F-4D97-AF65-F5344CB8AC3E}">
        <p14:creationId xmlns:p14="http://schemas.microsoft.com/office/powerpoint/2010/main" val="185405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E2EDF-FA03-469E-9899-44421512DEA4}"/>
              </a:ext>
            </a:extLst>
          </p:cNvPr>
          <p:cNvSpPr>
            <a:spLocks noGrp="1"/>
          </p:cNvSpPr>
          <p:nvPr>
            <p:ph type="dt" sz="half" idx="10"/>
          </p:nvPr>
        </p:nvSpPr>
        <p:spPr/>
        <p:txBody>
          <a:bodyPr/>
          <a:lstStyle/>
          <a:p>
            <a:r>
              <a:rPr lang="en-US"/>
              <a:t>11/12/2021</a:t>
            </a:r>
            <a:endParaRPr lang="en-US" dirty="0"/>
          </a:p>
        </p:txBody>
      </p:sp>
      <p:sp>
        <p:nvSpPr>
          <p:cNvPr id="3" name="Footer Placeholder 2">
            <a:extLst>
              <a:ext uri="{FF2B5EF4-FFF2-40B4-BE49-F238E27FC236}">
                <a16:creationId xmlns:a16="http://schemas.microsoft.com/office/drawing/2014/main" id="{ECC4D6FD-A303-42F0-8CA4-15BFE4ED9C85}"/>
              </a:ext>
            </a:extLst>
          </p:cNvPr>
          <p:cNvSpPr>
            <a:spLocks noGrp="1"/>
          </p:cNvSpPr>
          <p:nvPr>
            <p:ph type="ftr" sz="quarter" idx="11"/>
          </p:nvPr>
        </p:nvSpPr>
        <p:spPr/>
        <p:txBody>
          <a:bodyPr/>
          <a:lstStyle/>
          <a:p>
            <a:r>
              <a:rPr lang="en-US"/>
              <a:t>PHY 711  Fall 2021 -- Lecture 33</a:t>
            </a:r>
            <a:endParaRPr lang="en-US" dirty="0"/>
          </a:p>
        </p:txBody>
      </p:sp>
      <p:sp>
        <p:nvSpPr>
          <p:cNvPr id="4" name="Slide Number Placeholder 3">
            <a:extLst>
              <a:ext uri="{FF2B5EF4-FFF2-40B4-BE49-F238E27FC236}">
                <a16:creationId xmlns:a16="http://schemas.microsoft.com/office/drawing/2014/main" id="{998E381B-BAAD-475D-B8EE-1C92B817E95E}"/>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CE9B9DA5-BC5F-4A04-A51B-D6892DEA9327}"/>
              </a:ext>
            </a:extLst>
          </p:cNvPr>
          <p:cNvSpPr txBox="1"/>
          <p:nvPr/>
        </p:nvSpPr>
        <p:spPr>
          <a:xfrm>
            <a:off x="228600" y="457200"/>
            <a:ext cx="8686800" cy="2308324"/>
          </a:xfrm>
          <a:prstGeom prst="rect">
            <a:avLst/>
          </a:prstGeom>
          <a:noFill/>
        </p:spPr>
        <p:txBody>
          <a:bodyPr wrap="square" rtlCol="0">
            <a:spAutoFit/>
          </a:bodyPr>
          <a:lstStyle/>
          <a:p>
            <a:r>
              <a:rPr lang="en-US" sz="2400" dirty="0">
                <a:latin typeface="+mj-lt"/>
              </a:rPr>
              <a:t>Imagine watching the waves at a beach – can you visualize the configuration for the surface wave pattern to approximation this situation?</a:t>
            </a:r>
          </a:p>
          <a:p>
            <a:pPr marL="914400" lvl="1" indent="-457200">
              <a:buFont typeface="+mj-lt"/>
              <a:buAutoNum type="alphaLcPeriod"/>
            </a:pPr>
            <a:r>
              <a:rPr lang="en-US" sz="2400" dirty="0">
                <a:latin typeface="+mj-lt"/>
              </a:rPr>
              <a:t>Long flat beach</a:t>
            </a:r>
          </a:p>
          <a:p>
            <a:pPr marL="914400" lvl="1" indent="-457200">
              <a:buFont typeface="+mj-lt"/>
              <a:buAutoNum type="alphaLcPeriod"/>
            </a:pPr>
            <a:r>
              <a:rPr lang="en-US" sz="2400" dirty="0">
                <a:latin typeface="+mj-lt"/>
              </a:rPr>
              <a:t>Beach in which average water level increases </a:t>
            </a:r>
          </a:p>
          <a:p>
            <a:pPr marL="914400" lvl="1" indent="-457200">
              <a:buFont typeface="+mj-lt"/>
              <a:buAutoNum type="alphaLcPeriod"/>
            </a:pPr>
            <a:r>
              <a:rPr lang="en-US" sz="2400" dirty="0">
                <a:latin typeface="+mj-lt"/>
              </a:rPr>
              <a:t>Beach in which average water level decreases</a:t>
            </a:r>
          </a:p>
        </p:txBody>
      </p:sp>
      <p:pic>
        <p:nvPicPr>
          <p:cNvPr id="6" name="Picture 5">
            <a:extLst>
              <a:ext uri="{FF2B5EF4-FFF2-40B4-BE49-F238E27FC236}">
                <a16:creationId xmlns:a16="http://schemas.microsoft.com/office/drawing/2014/main" id="{A3D2B643-DB9A-4062-AD33-288D1FCA46FE}"/>
              </a:ext>
            </a:extLst>
          </p:cNvPr>
          <p:cNvPicPr>
            <a:picLocks noChangeAspect="1"/>
          </p:cNvPicPr>
          <p:nvPr/>
        </p:nvPicPr>
        <p:blipFill>
          <a:blip r:embed="rId3"/>
          <a:stretch>
            <a:fillRect/>
          </a:stretch>
        </p:blipFill>
        <p:spPr>
          <a:xfrm>
            <a:off x="533400" y="3231785"/>
            <a:ext cx="7907293" cy="3124565"/>
          </a:xfrm>
          <a:prstGeom prst="rect">
            <a:avLst/>
          </a:prstGeom>
        </p:spPr>
      </p:pic>
    </p:spTree>
    <p:extLst>
      <p:ext uri="{BB962C8B-B14F-4D97-AF65-F5344CB8AC3E}">
        <p14:creationId xmlns:p14="http://schemas.microsoft.com/office/powerpoint/2010/main" val="383313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457200" y="4591003"/>
            <a:ext cx="8915400" cy="461665"/>
          </a:xfrm>
          <a:prstGeom prst="rect">
            <a:avLst/>
          </a:prstGeom>
          <a:noFill/>
        </p:spPr>
        <p:txBody>
          <a:bodyPr wrap="square" rtlCol="0">
            <a:spAutoFit/>
          </a:bodyPr>
          <a:lstStyle/>
          <a:p>
            <a:r>
              <a:rPr lang="en-US" sz="2400" dirty="0">
                <a:latin typeface="+mj-lt"/>
              </a:rPr>
              <a:t>Special case, where </a:t>
            </a:r>
            <a:r>
              <a:rPr lang="en-US" sz="2400" i="1" dirty="0">
                <a:latin typeface="+mj-lt"/>
              </a:rPr>
              <a:t>b</a:t>
            </a:r>
            <a:r>
              <a:rPr lang="en-US" sz="2400" dirty="0">
                <a:latin typeface="+mj-lt"/>
              </a:rPr>
              <a:t> and </a:t>
            </a:r>
            <a:r>
              <a:rPr lang="en-US" sz="2400" i="1" dirty="0">
                <a:latin typeface="+mj-lt"/>
              </a:rPr>
              <a:t>h</a:t>
            </a:r>
            <a:r>
              <a:rPr lang="en-US" sz="2400" dirty="0">
                <a:latin typeface="+mj-lt"/>
              </a:rPr>
              <a:t> are constant --</a:t>
            </a:r>
          </a:p>
        </p:txBody>
      </p:sp>
      <p:grpSp>
        <p:nvGrpSpPr>
          <p:cNvPr id="28" name="Group 27"/>
          <p:cNvGrpSpPr/>
          <p:nvPr/>
        </p:nvGrpSpPr>
        <p:grpSpPr>
          <a:xfrm>
            <a:off x="129791" y="620464"/>
            <a:ext cx="4467347" cy="3920685"/>
            <a:chOff x="1828800" y="2484580"/>
            <a:chExt cx="4467347" cy="3920685"/>
          </a:xfrm>
        </p:grpSpPr>
        <p:sp>
          <p:nvSpPr>
            <p:cNvPr id="6" name="Cube 5"/>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9" name="TextBox 8"/>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1" name="Straight Arrow Connector 10"/>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20" name="TextBox 19"/>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21" name="Cube 20"/>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26" name="TextBox 25"/>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7" name="Object 26"/>
          <p:cNvGraphicFramePr>
            <a:graphicFrameLocks noChangeAspect="1"/>
          </p:cNvGraphicFramePr>
          <p:nvPr>
            <p:extLst>
              <p:ext uri="{D42A27DB-BD31-4B8C-83A1-F6EECF244321}">
                <p14:modId xmlns:p14="http://schemas.microsoft.com/office/powerpoint/2010/main" val="597276560"/>
              </p:ext>
            </p:extLst>
          </p:nvPr>
        </p:nvGraphicFramePr>
        <p:xfrm>
          <a:off x="4016375" y="749300"/>
          <a:ext cx="4894263" cy="1503363"/>
        </p:xfrm>
        <a:graphic>
          <a:graphicData uri="http://schemas.openxmlformats.org/presentationml/2006/ole">
            <mc:AlternateContent xmlns:mc="http://schemas.openxmlformats.org/markup-compatibility/2006">
              <mc:Choice xmlns:v="urn:schemas-microsoft-com:vml" Requires="v">
                <p:oleObj spid="_x0000_s376005" name="Equation" r:id="rId4" imgW="2933640" imgH="901440" progId="Equation.DSMT4">
                  <p:embed/>
                </p:oleObj>
              </mc:Choice>
              <mc:Fallback>
                <p:oleObj name="Equation" r:id="rId4" imgW="2933640" imgH="901440" progId="Equation.DSMT4">
                  <p:embed/>
                  <p:pic>
                    <p:nvPicPr>
                      <p:cNvPr id="0" name=""/>
                      <p:cNvPicPr/>
                      <p:nvPr/>
                    </p:nvPicPr>
                    <p:blipFill>
                      <a:blip r:embed="rId5"/>
                      <a:stretch>
                        <a:fillRect/>
                      </a:stretch>
                    </p:blipFill>
                    <p:spPr>
                      <a:xfrm>
                        <a:off x="4016375" y="749300"/>
                        <a:ext cx="4894263" cy="1503363"/>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8502016"/>
              </p:ext>
            </p:extLst>
          </p:nvPr>
        </p:nvGraphicFramePr>
        <p:xfrm>
          <a:off x="2104314" y="4972050"/>
          <a:ext cx="3262312" cy="1504950"/>
        </p:xfrm>
        <a:graphic>
          <a:graphicData uri="http://schemas.openxmlformats.org/presentationml/2006/ole">
            <mc:AlternateContent xmlns:mc="http://schemas.openxmlformats.org/markup-compatibility/2006">
              <mc:Choice xmlns:v="urn:schemas-microsoft-com:vml" Requires="v">
                <p:oleObj spid="_x0000_s376006" name="Equation" r:id="rId6" imgW="1955520" imgH="901440" progId="Equation.DSMT4">
                  <p:embed/>
                </p:oleObj>
              </mc:Choice>
              <mc:Fallback>
                <p:oleObj name="Equation" r:id="rId6" imgW="1955520" imgH="901440" progId="Equation.DSMT4">
                  <p:embed/>
                  <p:pic>
                    <p:nvPicPr>
                      <p:cNvPr id="0" name=""/>
                      <p:cNvPicPr/>
                      <p:nvPr/>
                    </p:nvPicPr>
                    <p:blipFill>
                      <a:blip r:embed="rId7"/>
                      <a:stretch>
                        <a:fillRect/>
                      </a:stretch>
                    </p:blipFill>
                    <p:spPr>
                      <a:xfrm>
                        <a:off x="2104314" y="4972050"/>
                        <a:ext cx="3262312" cy="1504950"/>
                      </a:xfrm>
                      <a:prstGeom prst="rect">
                        <a:avLst/>
                      </a:prstGeom>
                    </p:spPr>
                  </p:pic>
                </p:oleObj>
              </mc:Fallback>
            </mc:AlternateContent>
          </a:graphicData>
        </a:graphic>
      </p:graphicFrame>
      <p:sp>
        <p:nvSpPr>
          <p:cNvPr id="10" name="TextBox 9"/>
          <p:cNvSpPr txBox="1"/>
          <p:nvPr/>
        </p:nvSpPr>
        <p:spPr>
          <a:xfrm>
            <a:off x="53591" y="147935"/>
            <a:ext cx="4518409" cy="461665"/>
          </a:xfrm>
          <a:prstGeom prst="rect">
            <a:avLst/>
          </a:prstGeom>
          <a:noFill/>
        </p:spPr>
        <p:txBody>
          <a:bodyPr wrap="square" rtlCol="0">
            <a:spAutoFit/>
          </a:bodyPr>
          <a:lstStyle/>
          <a:p>
            <a:r>
              <a:rPr lang="en-US" sz="2400" dirty="0">
                <a:latin typeface="+mj-lt"/>
              </a:rPr>
              <a:t>A </a:t>
            </a:r>
            <a:r>
              <a:rPr lang="en-US" sz="2400" dirty="0" err="1">
                <a:latin typeface="+mj-lt"/>
              </a:rPr>
              <a:t>simplier</a:t>
            </a:r>
            <a:r>
              <a:rPr lang="en-US" sz="2400" dirty="0">
                <a:latin typeface="+mj-lt"/>
              </a:rPr>
              <a:t> example:</a:t>
            </a:r>
          </a:p>
        </p:txBody>
      </p:sp>
    </p:spTree>
    <p:extLst>
      <p:ext uri="{BB962C8B-B14F-4D97-AF65-F5344CB8AC3E}">
        <p14:creationId xmlns:p14="http://schemas.microsoft.com/office/powerpoint/2010/main" val="160397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pSp>
        <p:nvGrpSpPr>
          <p:cNvPr id="17" name="Group 16"/>
          <p:cNvGrpSpPr/>
          <p:nvPr/>
        </p:nvGrpSpPr>
        <p:grpSpPr>
          <a:xfrm>
            <a:off x="685800" y="457200"/>
            <a:ext cx="5014311" cy="2362200"/>
            <a:chOff x="685800" y="457200"/>
            <a:chExt cx="5014311" cy="2362200"/>
          </a:xfrm>
        </p:grpSpPr>
        <p:sp>
          <p:nvSpPr>
            <p:cNvPr id="6" name="Cube 5"/>
            <p:cNvSpPr/>
            <p:nvPr/>
          </p:nvSpPr>
          <p:spPr>
            <a:xfrm>
              <a:off x="2446020" y="1828800"/>
              <a:ext cx="457200" cy="990600"/>
            </a:xfrm>
            <a:prstGeom prst="cube">
              <a:avLst/>
            </a:prstGeom>
            <a:pattFill prst="zigZ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24918" y="2110265"/>
              <a:ext cx="457200" cy="461665"/>
            </a:xfrm>
            <a:prstGeom prst="rect">
              <a:avLst/>
            </a:prstGeom>
            <a:noFill/>
          </p:spPr>
          <p:txBody>
            <a:bodyPr wrap="square" rtlCol="0">
              <a:spAutoFit/>
            </a:bodyPr>
            <a:lstStyle/>
            <a:p>
              <a:r>
                <a:rPr lang="en-US" sz="2400" dirty="0">
                  <a:latin typeface="+mj-lt"/>
                </a:rPr>
                <a:t>z</a:t>
              </a:r>
              <a:r>
                <a:rPr lang="en-US" sz="2400" baseline="-25000" dirty="0">
                  <a:latin typeface="+mj-lt"/>
                </a:rPr>
                <a:t>0</a:t>
              </a:r>
              <a:endParaRPr lang="en-US" sz="2400" dirty="0">
                <a:latin typeface="+mj-lt"/>
              </a:endParaRPr>
            </a:p>
          </p:txBody>
        </p:sp>
        <p:sp>
          <p:nvSpPr>
            <p:cNvPr id="8" name="TextBox 7"/>
            <p:cNvSpPr txBox="1"/>
            <p:nvPr/>
          </p:nvSpPr>
          <p:spPr>
            <a:xfrm>
              <a:off x="685800" y="2124780"/>
              <a:ext cx="2225040" cy="461665"/>
            </a:xfrm>
            <a:prstGeom prst="rect">
              <a:avLst/>
            </a:prstGeom>
            <a:noFill/>
          </p:spPr>
          <p:txBody>
            <a:bodyPr wrap="square" rtlCol="0">
              <a:spAutoFit/>
            </a:bodyPr>
            <a:lstStyle/>
            <a:p>
              <a:r>
                <a:rPr lang="en-US" sz="2400" b="1" dirty="0">
                  <a:latin typeface="+mj-lt"/>
                </a:rPr>
                <a:t>v</a:t>
              </a:r>
              <a:r>
                <a:rPr lang="en-US" sz="2400" dirty="0">
                  <a:latin typeface="+mj-lt"/>
                </a:rPr>
                <a:t>(</a:t>
              </a:r>
              <a:r>
                <a:rPr lang="en-US" sz="2400" dirty="0" err="1">
                  <a:latin typeface="+mj-lt"/>
                </a:rPr>
                <a:t>x,y,t</a:t>
              </a:r>
              <a:r>
                <a:rPr lang="en-US" sz="2400" dirty="0">
                  <a:latin typeface="+mj-lt"/>
                </a:rPr>
                <a:t>)</a:t>
              </a:r>
            </a:p>
          </p:txBody>
        </p:sp>
        <p:cxnSp>
          <p:nvCxnSpPr>
            <p:cNvPr id="10" name="Straight Arrow Connector 9"/>
            <p:cNvCxnSpPr/>
            <p:nvPr/>
          </p:nvCxnSpPr>
          <p:spPr>
            <a:xfrm>
              <a:off x="1701605" y="2355612"/>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03220" y="23622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89020" y="2156431"/>
              <a:ext cx="2111091" cy="461665"/>
            </a:xfrm>
            <a:prstGeom prst="rect">
              <a:avLst/>
            </a:prstGeom>
          </p:spPr>
          <p:txBody>
            <a:bodyPr wrap="none">
              <a:spAutoFit/>
            </a:bodyPr>
            <a:lstStyle/>
            <a:p>
              <a:r>
                <a:rPr lang="en-US" sz="2400" b="1" dirty="0"/>
                <a:t>v</a:t>
              </a:r>
              <a:r>
                <a:rPr lang="en-US" sz="2400" dirty="0"/>
                <a:t>(</a:t>
              </a:r>
              <a:r>
                <a:rPr lang="en-US" sz="2400" dirty="0" err="1"/>
                <a:t>x+dx,y+dy,t</a:t>
              </a:r>
              <a:r>
                <a:rPr lang="en-US" sz="2400" dirty="0"/>
                <a:t>)</a:t>
              </a:r>
            </a:p>
          </p:txBody>
        </p:sp>
        <p:sp>
          <p:nvSpPr>
            <p:cNvPr id="14" name="Cube 13"/>
            <p:cNvSpPr/>
            <p:nvPr/>
          </p:nvSpPr>
          <p:spPr>
            <a:xfrm>
              <a:off x="2446020" y="1606788"/>
              <a:ext cx="457200" cy="374412"/>
            </a:xfrm>
            <a:prstGeom prst="cube">
              <a:avLst/>
            </a:prstGeom>
            <a:pattFill prst="zigZ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55620" y="1447800"/>
              <a:ext cx="2057400" cy="461665"/>
            </a:xfrm>
            <a:prstGeom prst="rect">
              <a:avLst/>
            </a:prstGeom>
            <a:noFill/>
          </p:spPr>
          <p:txBody>
            <a:bodyPr wrap="square" rtlCol="0">
              <a:spAutoFit/>
            </a:bodyPr>
            <a:lstStyle/>
            <a:p>
              <a:r>
                <a:rPr lang="en-US" sz="2400" dirty="0" err="1">
                  <a:solidFill>
                    <a:srgbClr val="FF0000"/>
                  </a:solidFill>
                  <a:latin typeface="+mj-lt"/>
                </a:rPr>
                <a:t>d</a:t>
              </a:r>
              <a:r>
                <a:rPr lang="en-US" sz="2400" dirty="0" err="1">
                  <a:solidFill>
                    <a:srgbClr val="FF0000"/>
                  </a:solidFill>
                  <a:latin typeface="Symbol" pitchFamily="18" charset="2"/>
                </a:rPr>
                <a:t>z</a:t>
              </a:r>
              <a:r>
                <a:rPr lang="en-US" sz="2400" dirty="0">
                  <a:solidFill>
                    <a:srgbClr val="FF0000"/>
                  </a:solidFill>
                  <a:latin typeface="+mj-lt"/>
                </a:rPr>
                <a:t>(</a:t>
              </a:r>
              <a:r>
                <a:rPr lang="en-US" sz="2400" dirty="0" err="1">
                  <a:solidFill>
                    <a:srgbClr val="FF0000"/>
                  </a:solidFill>
                  <a:latin typeface="+mj-lt"/>
                </a:rPr>
                <a:t>x,y,t</a:t>
              </a:r>
              <a:r>
                <a:rPr lang="en-US" sz="2400" dirty="0">
                  <a:solidFill>
                    <a:srgbClr val="FF0000"/>
                  </a:solidFill>
                  <a:latin typeface="+mj-lt"/>
                </a:rPr>
                <a:t>)/</a:t>
              </a:r>
              <a:r>
                <a:rPr lang="en-US" sz="2400" dirty="0" err="1">
                  <a:solidFill>
                    <a:srgbClr val="FF0000"/>
                  </a:solidFill>
                  <a:latin typeface="+mj-lt"/>
                </a:rPr>
                <a:t>dt</a:t>
              </a:r>
              <a:endParaRPr lang="en-US" sz="2400" dirty="0">
                <a:solidFill>
                  <a:srgbClr val="FF0000"/>
                </a:solidFill>
                <a:latin typeface="Symbol" pitchFamily="18" charset="2"/>
              </a:endParaRPr>
            </a:p>
          </p:txBody>
        </p:sp>
        <p:sp>
          <p:nvSpPr>
            <p:cNvPr id="5" name="Cube 4"/>
            <p:cNvSpPr/>
            <p:nvPr/>
          </p:nvSpPr>
          <p:spPr>
            <a:xfrm>
              <a:off x="2446020" y="457200"/>
              <a:ext cx="457200" cy="2362200"/>
            </a:xfrm>
            <a:prstGeom prst="cub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Object 15"/>
          <p:cNvGraphicFramePr>
            <a:graphicFrameLocks noChangeAspect="1"/>
          </p:cNvGraphicFramePr>
          <p:nvPr>
            <p:extLst>
              <p:ext uri="{D42A27DB-BD31-4B8C-83A1-F6EECF244321}">
                <p14:modId xmlns:p14="http://schemas.microsoft.com/office/powerpoint/2010/main" val="1880046168"/>
              </p:ext>
            </p:extLst>
          </p:nvPr>
        </p:nvGraphicFramePr>
        <p:xfrm>
          <a:off x="1295400" y="3418198"/>
          <a:ext cx="6858000" cy="3051668"/>
        </p:xfrm>
        <a:graphic>
          <a:graphicData uri="http://schemas.openxmlformats.org/presentationml/2006/ole">
            <mc:AlternateContent xmlns:mc="http://schemas.openxmlformats.org/markup-compatibility/2006">
              <mc:Choice xmlns:v="urn:schemas-microsoft-com:vml" Requires="v">
                <p:oleObj spid="_x0000_s362638" name="Equation" r:id="rId4" imgW="4940280" imgH="2171520" progId="Equation.DSMT4">
                  <p:embed/>
                </p:oleObj>
              </mc:Choice>
              <mc:Fallback>
                <p:oleObj name="Equation" r:id="rId4" imgW="4940280" imgH="2171520" progId="Equation.DSMT4">
                  <p:embed/>
                  <p:pic>
                    <p:nvPicPr>
                      <p:cNvPr id="0" name="Object 5"/>
                      <p:cNvPicPr>
                        <a:picLocks noChangeAspect="1" noChangeArrowheads="1"/>
                      </p:cNvPicPr>
                      <p:nvPr/>
                    </p:nvPicPr>
                    <p:blipFill>
                      <a:blip r:embed="rId5"/>
                      <a:srcRect/>
                      <a:stretch>
                        <a:fillRect/>
                      </a:stretch>
                    </p:blipFill>
                    <p:spPr bwMode="auto">
                      <a:xfrm>
                        <a:off x="1295400" y="3418198"/>
                        <a:ext cx="6858000" cy="3051668"/>
                      </a:xfrm>
                      <a:prstGeom prst="rect">
                        <a:avLst/>
                      </a:prstGeom>
                      <a:noFill/>
                      <a:ln>
                        <a:noFill/>
                      </a:ln>
                    </p:spPr>
                  </p:pic>
                </p:oleObj>
              </mc:Fallback>
            </mc:AlternateContent>
          </a:graphicData>
        </a:graphic>
      </p:graphicFrame>
      <p:sp>
        <p:nvSpPr>
          <p:cNvPr id="18" name="TextBox 17"/>
          <p:cNvSpPr txBox="1"/>
          <p:nvPr/>
        </p:nvSpPr>
        <p:spPr>
          <a:xfrm>
            <a:off x="457200" y="76201"/>
            <a:ext cx="7543800" cy="461665"/>
          </a:xfrm>
          <a:prstGeom prst="rect">
            <a:avLst/>
          </a:prstGeom>
          <a:noFill/>
        </p:spPr>
        <p:txBody>
          <a:bodyPr wrap="square" rtlCol="0">
            <a:spAutoFit/>
          </a:bodyPr>
          <a:lstStyle/>
          <a:p>
            <a:r>
              <a:rPr lang="en-US" sz="2400" dirty="0">
                <a:latin typeface="+mj-lt"/>
              </a:rPr>
              <a:t>Example with </a:t>
            </a:r>
            <a:r>
              <a:rPr lang="en-US" sz="2400" i="1" dirty="0">
                <a:latin typeface="+mj-lt"/>
              </a:rPr>
              <a:t>b</a:t>
            </a:r>
            <a:r>
              <a:rPr lang="en-US" sz="2400" dirty="0">
                <a:latin typeface="+mj-lt"/>
              </a:rPr>
              <a:t> and </a:t>
            </a:r>
            <a:r>
              <a:rPr lang="en-US" sz="2400" i="1" dirty="0">
                <a:latin typeface="+mj-lt"/>
              </a:rPr>
              <a:t>h</a:t>
            </a:r>
            <a:r>
              <a:rPr lang="en-US" sz="2400" dirty="0">
                <a:latin typeface="+mj-lt"/>
              </a:rPr>
              <a:t>  constant -- continued</a:t>
            </a:r>
          </a:p>
        </p:txBody>
      </p:sp>
    </p:spTree>
    <p:extLst>
      <p:ext uri="{BB962C8B-B14F-4D97-AF65-F5344CB8AC3E}">
        <p14:creationId xmlns:p14="http://schemas.microsoft.com/office/powerpoint/2010/main" val="289120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94301203"/>
              </p:ext>
            </p:extLst>
          </p:nvPr>
        </p:nvGraphicFramePr>
        <p:xfrm>
          <a:off x="609600" y="1447800"/>
          <a:ext cx="6643614" cy="3582988"/>
        </p:xfrm>
        <a:graphic>
          <a:graphicData uri="http://schemas.openxmlformats.org/presentationml/2006/ole">
            <mc:AlternateContent xmlns:mc="http://schemas.openxmlformats.org/markup-compatibility/2006">
              <mc:Choice xmlns:v="urn:schemas-microsoft-com:vml" Requires="v">
                <p:oleObj spid="_x0000_s363660" name="Equation" r:id="rId4" imgW="3962160" imgH="2222280" progId="Equation.DSMT4">
                  <p:embed/>
                </p:oleObj>
              </mc:Choice>
              <mc:Fallback>
                <p:oleObj name="Equation" r:id="rId4" imgW="3962160" imgH="2222280" progId="Equation.DSMT4">
                  <p:embed/>
                  <p:pic>
                    <p:nvPicPr>
                      <p:cNvPr id="0" name="Object 15"/>
                      <p:cNvPicPr>
                        <a:picLocks noChangeAspect="1" noChangeArrowheads="1"/>
                      </p:cNvPicPr>
                      <p:nvPr/>
                    </p:nvPicPr>
                    <p:blipFill>
                      <a:blip r:embed="rId5"/>
                      <a:srcRect/>
                      <a:stretch>
                        <a:fillRect/>
                      </a:stretch>
                    </p:blipFill>
                    <p:spPr bwMode="auto">
                      <a:xfrm>
                        <a:off x="609600" y="1447800"/>
                        <a:ext cx="6643614" cy="3582988"/>
                      </a:xfrm>
                      <a:prstGeom prst="rect">
                        <a:avLst/>
                      </a:prstGeom>
                      <a:noFill/>
                      <a:ln>
                        <a:noFill/>
                      </a:ln>
                    </p:spPr>
                  </p:pic>
                </p:oleObj>
              </mc:Fallback>
            </mc:AlternateContent>
          </a:graphicData>
        </a:graphic>
      </p:graphicFrame>
      <p:sp>
        <p:nvSpPr>
          <p:cNvPr id="6" name="TextBox 5"/>
          <p:cNvSpPr txBox="1"/>
          <p:nvPr/>
        </p:nvSpPr>
        <p:spPr>
          <a:xfrm>
            <a:off x="609600" y="457200"/>
            <a:ext cx="7010400" cy="461665"/>
          </a:xfrm>
          <a:prstGeom prst="rect">
            <a:avLst/>
          </a:prstGeom>
          <a:noFill/>
        </p:spPr>
        <p:txBody>
          <a:bodyPr wrap="square" rtlCol="0">
            <a:spAutoFit/>
          </a:bodyPr>
          <a:lstStyle/>
          <a:p>
            <a:r>
              <a:rPr lang="en-US" sz="2400" dirty="0">
                <a:latin typeface="+mj-lt"/>
              </a:rPr>
              <a:t>For uniform channel:</a:t>
            </a:r>
          </a:p>
        </p:txBody>
      </p:sp>
    </p:spTree>
    <p:extLst>
      <p:ext uri="{BB962C8B-B14F-4D97-AF65-F5344CB8AC3E}">
        <p14:creationId xmlns:p14="http://schemas.microsoft.com/office/powerpoint/2010/main" val="128853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6" name="Picture 5">
            <a:extLst>
              <a:ext uri="{FF2B5EF4-FFF2-40B4-BE49-F238E27FC236}">
                <a16:creationId xmlns:a16="http://schemas.microsoft.com/office/drawing/2014/main" id="{7B204C01-725C-456C-8D78-48A0D66308C8}"/>
              </a:ext>
            </a:extLst>
          </p:cNvPr>
          <p:cNvPicPr>
            <a:picLocks noChangeAspect="1"/>
          </p:cNvPicPr>
          <p:nvPr/>
        </p:nvPicPr>
        <p:blipFill>
          <a:blip r:embed="rId3"/>
          <a:stretch>
            <a:fillRect/>
          </a:stretch>
        </p:blipFill>
        <p:spPr>
          <a:xfrm>
            <a:off x="386798" y="1057965"/>
            <a:ext cx="8743950" cy="5314950"/>
          </a:xfrm>
          <a:prstGeom prst="rect">
            <a:avLst/>
          </a:prstGeom>
        </p:spPr>
      </p:pic>
      <p:sp>
        <p:nvSpPr>
          <p:cNvPr id="5" name="Right Arrow 4"/>
          <p:cNvSpPr/>
          <p:nvPr/>
        </p:nvSpPr>
        <p:spPr>
          <a:xfrm>
            <a:off x="13252" y="2819400"/>
            <a:ext cx="6000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a:xfrm>
            <a:off x="6781800" y="6371705"/>
            <a:ext cx="2133600" cy="365125"/>
          </a:xfrm>
        </p:spPr>
        <p:txBody>
          <a:bodyPr/>
          <a:lstStyle/>
          <a:p>
            <a:fld id="{CE368B07-CEBF-4C80-90AF-53B34FA04CF3}" type="slidenum">
              <a:rPr lang="en-US" smtClean="0"/>
              <a:t>20</a:t>
            </a:fld>
            <a:endParaRPr lang="en-US" dirty="0"/>
          </a:p>
        </p:txBody>
      </p:sp>
      <p:sp>
        <p:nvSpPr>
          <p:cNvPr id="8" name="Cube 7"/>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10" name="Down Arrow 9"/>
          <p:cNvSpPr/>
          <p:nvPr/>
        </p:nvSpPr>
        <p:spPr>
          <a:xfrm>
            <a:off x="681228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4" name="Straight Arrow Connector 13"/>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7" name="Straight Arrow Connector 16"/>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23" name="Curved Connector 22"/>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sp>
        <p:nvSpPr>
          <p:cNvPr id="6" name="TextBox 5"/>
          <p:cNvSpPr txBox="1"/>
          <p:nvPr/>
        </p:nvSpPr>
        <p:spPr>
          <a:xfrm>
            <a:off x="533400" y="533400"/>
            <a:ext cx="7543800" cy="830997"/>
          </a:xfrm>
          <a:prstGeom prst="rect">
            <a:avLst/>
          </a:prstGeom>
          <a:noFill/>
        </p:spPr>
        <p:txBody>
          <a:bodyPr wrap="square" rtlCol="0">
            <a:spAutoFit/>
          </a:bodyPr>
          <a:lstStyle/>
          <a:p>
            <a:r>
              <a:rPr lang="en-US" sz="2400" dirty="0">
                <a:latin typeface="+mj-lt"/>
              </a:rPr>
              <a:t>Consider a container of water with average height h and surface </a:t>
            </a:r>
            <a:r>
              <a:rPr lang="en-US" sz="2400" dirty="0" err="1">
                <a:latin typeface="+mj-lt"/>
              </a:rPr>
              <a:t>h+</a:t>
            </a:r>
            <a:r>
              <a:rPr lang="en-US" sz="2400" dirty="0" err="1">
                <a:latin typeface="Symbol" pitchFamily="18" charset="2"/>
              </a:rPr>
              <a:t>z</a:t>
            </a:r>
            <a:r>
              <a:rPr lang="en-US" sz="2400" dirty="0"/>
              <a:t>(</a:t>
            </a:r>
            <a:r>
              <a:rPr lang="en-US" sz="2400" dirty="0" err="1"/>
              <a:t>x,y,t</a:t>
            </a:r>
            <a:r>
              <a:rPr lang="en-US" sz="2400" dirty="0"/>
              <a:t>)</a:t>
            </a:r>
          </a:p>
        </p:txBody>
      </p:sp>
      <p:cxnSp>
        <p:nvCxnSpPr>
          <p:cNvPr id="16" name="Straight Arrow Connector 15"/>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sp>
        <p:nvSpPr>
          <p:cNvPr id="5" name="TextBox 4"/>
          <p:cNvSpPr txBox="1"/>
          <p:nvPr/>
        </p:nvSpPr>
        <p:spPr>
          <a:xfrm>
            <a:off x="335280" y="119687"/>
            <a:ext cx="6934200" cy="461665"/>
          </a:xfrm>
          <a:prstGeom prst="rect">
            <a:avLst/>
          </a:prstGeom>
          <a:noFill/>
        </p:spPr>
        <p:txBody>
          <a:bodyPr wrap="square" rtlCol="0">
            <a:spAutoFit/>
          </a:bodyPr>
          <a:lstStyle/>
          <a:p>
            <a:r>
              <a:rPr lang="en-US" sz="2400" dirty="0">
                <a:latin typeface="+mj-lt"/>
              </a:rPr>
              <a:t>More details:  -- recall setup --</a:t>
            </a:r>
          </a:p>
        </p:txBody>
      </p:sp>
    </p:spTree>
    <p:extLst>
      <p:ext uri="{BB962C8B-B14F-4D97-AF65-F5344CB8AC3E}">
        <p14:creationId xmlns:p14="http://schemas.microsoft.com/office/powerpoint/2010/main" val="266800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90619827"/>
              </p:ext>
            </p:extLst>
          </p:nvPr>
        </p:nvGraphicFramePr>
        <p:xfrm>
          <a:off x="304800" y="819840"/>
          <a:ext cx="8425543" cy="5218319"/>
        </p:xfrm>
        <a:graphic>
          <a:graphicData uri="http://schemas.openxmlformats.org/presentationml/2006/ole">
            <mc:AlternateContent xmlns:mc="http://schemas.openxmlformats.org/markup-compatibility/2006">
              <mc:Choice xmlns:v="urn:schemas-microsoft-com:vml" Requires="v">
                <p:oleObj spid="_x0000_s367743" name="Equation" r:id="rId4" imgW="5410080" imgH="3327120" progId="Equation.DSMT4">
                  <p:embed/>
                </p:oleObj>
              </mc:Choice>
              <mc:Fallback>
                <p:oleObj name="Equation" r:id="rId4" imgW="5410080" imgH="3327120" progId="Equation.DSMT4">
                  <p:embed/>
                  <p:pic>
                    <p:nvPicPr>
                      <p:cNvPr id="0" name=""/>
                      <p:cNvPicPr>
                        <a:picLocks noChangeAspect="1" noChangeArrowheads="1"/>
                      </p:cNvPicPr>
                      <p:nvPr/>
                    </p:nvPicPr>
                    <p:blipFill>
                      <a:blip r:embed="rId5"/>
                      <a:srcRect/>
                      <a:stretch>
                        <a:fillRect/>
                      </a:stretch>
                    </p:blipFill>
                    <p:spPr bwMode="auto">
                      <a:xfrm>
                        <a:off x="304800" y="819840"/>
                        <a:ext cx="8425543" cy="5218319"/>
                      </a:xfrm>
                      <a:prstGeom prst="rect">
                        <a:avLst/>
                      </a:prstGeom>
                      <a:noFill/>
                      <a:ln>
                        <a:noFill/>
                      </a:ln>
                    </p:spPr>
                  </p:pic>
                </p:oleObj>
              </mc:Fallback>
            </mc:AlternateContent>
          </a:graphicData>
        </a:graphic>
      </p:graphicFrame>
      <p:sp>
        <p:nvSpPr>
          <p:cNvPr id="6" name="TextBox 5"/>
          <p:cNvSpPr txBox="1"/>
          <p:nvPr/>
        </p:nvSpPr>
        <p:spPr>
          <a:xfrm>
            <a:off x="304800" y="152400"/>
            <a:ext cx="8458200" cy="461665"/>
          </a:xfrm>
          <a:prstGeom prst="rect">
            <a:avLst/>
          </a:prstGeom>
          <a:noFill/>
        </p:spPr>
        <p:txBody>
          <a:bodyPr wrap="square" rtlCol="0">
            <a:spAutoFit/>
          </a:bodyPr>
          <a:lstStyle/>
          <a:p>
            <a:r>
              <a:rPr lang="en-US" sz="2400" dirty="0">
                <a:latin typeface="+mj-lt"/>
              </a:rPr>
              <a:t>Equations describing  fluid itself (without boundaries)</a:t>
            </a:r>
          </a:p>
        </p:txBody>
      </p:sp>
    </p:spTree>
    <p:extLst>
      <p:ext uri="{BB962C8B-B14F-4D97-AF65-F5344CB8AC3E}">
        <p14:creationId xmlns:p14="http://schemas.microsoft.com/office/powerpoint/2010/main" val="30518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a:xfrm>
            <a:off x="6781800" y="6371705"/>
            <a:ext cx="2133600" cy="365125"/>
          </a:xfrm>
        </p:spPr>
        <p:txBody>
          <a:bodyPr/>
          <a:lstStyle/>
          <a:p>
            <a:fld id="{CE368B07-CEBF-4C80-90AF-53B34FA04CF3}" type="slidenum">
              <a:rPr lang="en-US" smtClean="0"/>
              <a:t>22</a:t>
            </a:fld>
            <a:endParaRPr lang="en-US" dirty="0"/>
          </a:p>
        </p:txBody>
      </p:sp>
      <p:grpSp>
        <p:nvGrpSpPr>
          <p:cNvPr id="5" name="Group 4"/>
          <p:cNvGrpSpPr/>
          <p:nvPr/>
        </p:nvGrpSpPr>
        <p:grpSpPr>
          <a:xfrm>
            <a:off x="746760" y="152400"/>
            <a:ext cx="6949440" cy="2804160"/>
            <a:chOff x="228600" y="2895600"/>
            <a:chExt cx="8686800" cy="3505200"/>
          </a:xfrm>
        </p:grpSpPr>
        <p:sp>
          <p:nvSpPr>
            <p:cNvPr id="8" name="Cube 7"/>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10" name="Down Arrow 9"/>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4" name="Straight Arrow Connector 13"/>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7" name="Straight Arrow Connector 16"/>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23" name="Curved Connector 22"/>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6" name="Straight Arrow Connector 15"/>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graphicFrame>
        <p:nvGraphicFramePr>
          <p:cNvPr id="13" name="Object 12"/>
          <p:cNvGraphicFramePr>
            <a:graphicFrameLocks noChangeAspect="1"/>
          </p:cNvGraphicFramePr>
          <p:nvPr>
            <p:extLst>
              <p:ext uri="{D42A27DB-BD31-4B8C-83A1-F6EECF244321}">
                <p14:modId xmlns:p14="http://schemas.microsoft.com/office/powerpoint/2010/main" val="355343790"/>
              </p:ext>
            </p:extLst>
          </p:nvPr>
        </p:nvGraphicFramePr>
        <p:xfrm>
          <a:off x="990600" y="3288268"/>
          <a:ext cx="7239318" cy="3087458"/>
        </p:xfrm>
        <a:graphic>
          <a:graphicData uri="http://schemas.openxmlformats.org/presentationml/2006/ole">
            <mc:AlternateContent xmlns:mc="http://schemas.openxmlformats.org/markup-compatibility/2006">
              <mc:Choice xmlns:v="urn:schemas-microsoft-com:vml" Requires="v">
                <p:oleObj spid="_x0000_s368767" name="Equation" r:id="rId4" imgW="5359320" imgH="2311200" progId="Equation.DSMT4">
                  <p:embed/>
                </p:oleObj>
              </mc:Choice>
              <mc:Fallback>
                <p:oleObj name="Equation" r:id="rId4" imgW="5359320" imgH="2311200" progId="Equation.DSMT4">
                  <p:embed/>
                  <p:pic>
                    <p:nvPicPr>
                      <p:cNvPr id="0" name=""/>
                      <p:cNvPicPr>
                        <a:picLocks noChangeAspect="1" noChangeArrowheads="1"/>
                      </p:cNvPicPr>
                      <p:nvPr/>
                    </p:nvPicPr>
                    <p:blipFill>
                      <a:blip r:embed="rId5"/>
                      <a:srcRect/>
                      <a:stretch>
                        <a:fillRect/>
                      </a:stretch>
                    </p:blipFill>
                    <p:spPr bwMode="auto">
                      <a:xfrm>
                        <a:off x="990600" y="3288268"/>
                        <a:ext cx="7239318" cy="3087458"/>
                      </a:xfrm>
                      <a:prstGeom prst="rect">
                        <a:avLst/>
                      </a:prstGeom>
                      <a:noFill/>
                      <a:ln>
                        <a:noFill/>
                      </a:ln>
                    </p:spPr>
                  </p:pic>
                </p:oleObj>
              </mc:Fallback>
            </mc:AlternateContent>
          </a:graphicData>
        </a:graphic>
      </p:graphicFrame>
      <p:sp>
        <p:nvSpPr>
          <p:cNvPr id="18" name="TextBox 17"/>
          <p:cNvSpPr txBox="1"/>
          <p:nvPr/>
        </p:nvSpPr>
        <p:spPr>
          <a:xfrm>
            <a:off x="5379720" y="3906580"/>
            <a:ext cx="3276600" cy="830997"/>
          </a:xfrm>
          <a:prstGeom prst="rect">
            <a:avLst/>
          </a:prstGeom>
          <a:noFill/>
        </p:spPr>
        <p:txBody>
          <a:bodyPr wrap="square" rtlCol="0">
            <a:spAutoFit/>
          </a:bodyPr>
          <a:lstStyle/>
          <a:p>
            <a:r>
              <a:rPr lang="en-US" sz="2400" dirty="0">
                <a:latin typeface="+mj-lt"/>
              </a:rPr>
              <a:t>(We have absorbed p</a:t>
            </a:r>
            <a:r>
              <a:rPr lang="en-US" sz="2400" baseline="-25000" dirty="0">
                <a:latin typeface="+mj-lt"/>
              </a:rPr>
              <a:t>0</a:t>
            </a:r>
            <a:r>
              <a:rPr lang="en-US" sz="2400" dirty="0">
                <a:latin typeface="+mj-lt"/>
              </a:rPr>
              <a:t> in “constant”)</a:t>
            </a:r>
          </a:p>
        </p:txBody>
      </p:sp>
    </p:spTree>
    <p:extLst>
      <p:ext uri="{BB962C8B-B14F-4D97-AF65-F5344CB8AC3E}">
        <p14:creationId xmlns:p14="http://schemas.microsoft.com/office/powerpoint/2010/main" val="211285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39044375"/>
              </p:ext>
            </p:extLst>
          </p:nvPr>
        </p:nvGraphicFramePr>
        <p:xfrm>
          <a:off x="840359" y="457200"/>
          <a:ext cx="6961481" cy="2969915"/>
        </p:xfrm>
        <a:graphic>
          <a:graphicData uri="http://schemas.openxmlformats.org/presentationml/2006/ole">
            <mc:AlternateContent xmlns:mc="http://schemas.openxmlformats.org/markup-compatibility/2006">
              <mc:Choice xmlns:v="urn:schemas-microsoft-com:vml" Requires="v">
                <p:oleObj spid="_x0000_s369916" name="Equation" r:id="rId4" imgW="5359320" imgH="2311200" progId="Equation.DSMT4">
                  <p:embed/>
                </p:oleObj>
              </mc:Choice>
              <mc:Fallback>
                <p:oleObj name="Equation" r:id="rId4" imgW="5359320" imgH="2311200" progId="Equation.DSMT4">
                  <p:embed/>
                  <p:pic>
                    <p:nvPicPr>
                      <p:cNvPr id="0" name=""/>
                      <p:cNvPicPr>
                        <a:picLocks noChangeAspect="1" noChangeArrowheads="1"/>
                      </p:cNvPicPr>
                      <p:nvPr/>
                    </p:nvPicPr>
                    <p:blipFill>
                      <a:blip r:embed="rId5"/>
                      <a:srcRect/>
                      <a:stretch>
                        <a:fillRect/>
                      </a:stretch>
                    </p:blipFill>
                    <p:spPr bwMode="auto">
                      <a:xfrm>
                        <a:off x="840359" y="457200"/>
                        <a:ext cx="6961481" cy="2969915"/>
                      </a:xfrm>
                      <a:prstGeom prst="rect">
                        <a:avLst/>
                      </a:prstGeom>
                      <a:noFill/>
                      <a:ln>
                        <a:noFill/>
                      </a:ln>
                    </p:spPr>
                  </p:pic>
                </p:oleObj>
              </mc:Fallback>
            </mc:AlternateContent>
          </a:graphicData>
        </a:graphic>
      </p:graphicFrame>
      <p:sp>
        <p:nvSpPr>
          <p:cNvPr id="6" name="TextBox 5"/>
          <p:cNvSpPr txBox="1"/>
          <p:nvPr/>
        </p:nvSpPr>
        <p:spPr>
          <a:xfrm>
            <a:off x="76200" y="0"/>
            <a:ext cx="7848600" cy="461665"/>
          </a:xfrm>
          <a:prstGeom prst="rect">
            <a:avLst/>
          </a:prstGeom>
          <a:noFill/>
        </p:spPr>
        <p:txBody>
          <a:bodyPr wrap="square" rtlCol="0">
            <a:spAutoFit/>
          </a:bodyPr>
          <a:lstStyle/>
          <a:p>
            <a:r>
              <a:rPr lang="en-US" sz="2400" dirty="0">
                <a:latin typeface="+mj-lt"/>
              </a:rPr>
              <a:t>Full equations:</a:t>
            </a:r>
          </a:p>
        </p:txBody>
      </p:sp>
      <p:sp>
        <p:nvSpPr>
          <p:cNvPr id="7" name="TextBox 6"/>
          <p:cNvSpPr txBox="1"/>
          <p:nvPr/>
        </p:nvSpPr>
        <p:spPr>
          <a:xfrm>
            <a:off x="533400" y="3429000"/>
            <a:ext cx="7848600" cy="461665"/>
          </a:xfrm>
          <a:prstGeom prst="rect">
            <a:avLst/>
          </a:prstGeom>
          <a:noFill/>
        </p:spPr>
        <p:txBody>
          <a:bodyPr wrap="square" rtlCol="0">
            <a:spAutoFit/>
          </a:bodyPr>
          <a:lstStyle/>
          <a:p>
            <a:r>
              <a:rPr lang="en-US" sz="2400" dirty="0">
                <a:latin typeface="+mj-lt"/>
              </a:rPr>
              <a:t>Linearized equations:</a:t>
            </a:r>
          </a:p>
        </p:txBody>
      </p:sp>
      <p:graphicFrame>
        <p:nvGraphicFramePr>
          <p:cNvPr id="8" name="Object 7"/>
          <p:cNvGraphicFramePr>
            <a:graphicFrameLocks noChangeAspect="1"/>
          </p:cNvGraphicFramePr>
          <p:nvPr>
            <p:extLst>
              <p:ext uri="{D42A27DB-BD31-4B8C-83A1-F6EECF244321}">
                <p14:modId xmlns:p14="http://schemas.microsoft.com/office/powerpoint/2010/main" val="3508951794"/>
              </p:ext>
            </p:extLst>
          </p:nvPr>
        </p:nvGraphicFramePr>
        <p:xfrm>
          <a:off x="914400" y="3962399"/>
          <a:ext cx="7312634" cy="2479675"/>
        </p:xfrm>
        <a:graphic>
          <a:graphicData uri="http://schemas.openxmlformats.org/presentationml/2006/ole">
            <mc:AlternateContent xmlns:mc="http://schemas.openxmlformats.org/markup-compatibility/2006">
              <mc:Choice xmlns:v="urn:schemas-microsoft-com:vml" Requires="v">
                <p:oleObj spid="_x0000_s369917" name="数式" r:id="rId6" imgW="3555720" imgH="1218960" progId="Equation.3">
                  <p:embed/>
                </p:oleObj>
              </mc:Choice>
              <mc:Fallback>
                <p:oleObj name="数式" r:id="rId6" imgW="3555720" imgH="1218960" progId="Equation.3">
                  <p:embed/>
                  <p:pic>
                    <p:nvPicPr>
                      <p:cNvPr id="0" name=""/>
                      <p:cNvPicPr>
                        <a:picLocks noChangeAspect="1" noChangeArrowheads="1"/>
                      </p:cNvPicPr>
                      <p:nvPr/>
                    </p:nvPicPr>
                    <p:blipFill>
                      <a:blip r:embed="rId7"/>
                      <a:srcRect/>
                      <a:stretch>
                        <a:fillRect/>
                      </a:stretch>
                    </p:blipFill>
                    <p:spPr bwMode="auto">
                      <a:xfrm>
                        <a:off x="914400" y="3962399"/>
                        <a:ext cx="7312634" cy="2479675"/>
                      </a:xfrm>
                      <a:prstGeom prst="rect">
                        <a:avLst/>
                      </a:prstGeom>
                      <a:noFill/>
                      <a:ln>
                        <a:noFill/>
                      </a:ln>
                    </p:spPr>
                  </p:pic>
                </p:oleObj>
              </mc:Fallback>
            </mc:AlternateContent>
          </a:graphicData>
        </a:graphic>
      </p:graphicFrame>
      <p:sp>
        <p:nvSpPr>
          <p:cNvPr id="9" name="TextBox 8"/>
          <p:cNvSpPr txBox="1"/>
          <p:nvPr/>
        </p:nvSpPr>
        <p:spPr>
          <a:xfrm>
            <a:off x="5105400" y="914400"/>
            <a:ext cx="3276600" cy="830997"/>
          </a:xfrm>
          <a:prstGeom prst="rect">
            <a:avLst/>
          </a:prstGeom>
          <a:noFill/>
        </p:spPr>
        <p:txBody>
          <a:bodyPr wrap="square" rtlCol="0">
            <a:spAutoFit/>
          </a:bodyPr>
          <a:lstStyle/>
          <a:p>
            <a:r>
              <a:rPr lang="en-US" sz="2400" dirty="0">
                <a:latin typeface="+mj-lt"/>
              </a:rPr>
              <a:t>(We have absorbed p</a:t>
            </a:r>
            <a:r>
              <a:rPr lang="en-US" sz="2400" baseline="-25000" dirty="0">
                <a:latin typeface="+mj-lt"/>
              </a:rPr>
              <a:t>0</a:t>
            </a:r>
            <a:r>
              <a:rPr lang="en-US" sz="2400" dirty="0">
                <a:latin typeface="+mj-lt"/>
              </a:rPr>
              <a:t> in “constant”)</a:t>
            </a:r>
          </a:p>
        </p:txBody>
      </p:sp>
    </p:spTree>
    <p:extLst>
      <p:ext uri="{BB962C8B-B14F-4D97-AF65-F5344CB8AC3E}">
        <p14:creationId xmlns:p14="http://schemas.microsoft.com/office/powerpoint/2010/main" val="196828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52400" y="3810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a:t>
            </a:r>
            <a:endParaRPr lang="en-US" sz="2400"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59516635"/>
              </p:ext>
            </p:extLst>
          </p:nvPr>
        </p:nvGraphicFramePr>
        <p:xfrm>
          <a:off x="152400" y="1752600"/>
          <a:ext cx="8967788" cy="4081123"/>
        </p:xfrm>
        <a:graphic>
          <a:graphicData uri="http://schemas.openxmlformats.org/presentationml/2006/ole">
            <mc:AlternateContent xmlns:mc="http://schemas.openxmlformats.org/markup-compatibility/2006">
              <mc:Choice xmlns:v="urn:schemas-microsoft-com:vml" Requires="v">
                <p:oleObj spid="_x0000_s370815" name="Equation" r:id="rId4" imgW="6019560" imgH="2768400" progId="Equation.DSMT4">
                  <p:embed/>
                </p:oleObj>
              </mc:Choice>
              <mc:Fallback>
                <p:oleObj name="Equation" r:id="rId4" imgW="6019560" imgH="2768400" progId="Equation.DSMT4">
                  <p:embed/>
                  <p:pic>
                    <p:nvPicPr>
                      <p:cNvPr id="0" name=""/>
                      <p:cNvPicPr>
                        <a:picLocks noChangeAspect="1" noChangeArrowheads="1"/>
                      </p:cNvPicPr>
                      <p:nvPr/>
                    </p:nvPicPr>
                    <p:blipFill>
                      <a:blip r:embed="rId5"/>
                      <a:srcRect/>
                      <a:stretch>
                        <a:fillRect/>
                      </a:stretch>
                    </p:blipFill>
                    <p:spPr bwMode="auto">
                      <a:xfrm>
                        <a:off x="152400" y="1752600"/>
                        <a:ext cx="8967788" cy="40811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903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33591646"/>
              </p:ext>
            </p:extLst>
          </p:nvPr>
        </p:nvGraphicFramePr>
        <p:xfrm>
          <a:off x="201613" y="1211997"/>
          <a:ext cx="8789987" cy="2670175"/>
        </p:xfrm>
        <a:graphic>
          <a:graphicData uri="http://schemas.openxmlformats.org/presentationml/2006/ole">
            <mc:AlternateContent xmlns:mc="http://schemas.openxmlformats.org/markup-compatibility/2006">
              <mc:Choice xmlns:v="urn:schemas-microsoft-com:vml" Requires="v">
                <p:oleObj spid="_x0000_s371964" name="数式" r:id="rId4" imgW="4051080" imgH="1244520" progId="Equation.3">
                  <p:embed/>
                </p:oleObj>
              </mc:Choice>
              <mc:Fallback>
                <p:oleObj name="数式" r:id="rId4" imgW="4051080" imgH="1244520" progId="Equation.3">
                  <p:embed/>
                  <p:pic>
                    <p:nvPicPr>
                      <p:cNvPr id="0" name=""/>
                      <p:cNvPicPr>
                        <a:picLocks noChangeAspect="1" noChangeArrowheads="1"/>
                      </p:cNvPicPr>
                      <p:nvPr/>
                    </p:nvPicPr>
                    <p:blipFill>
                      <a:blip r:embed="rId5"/>
                      <a:srcRect/>
                      <a:stretch>
                        <a:fillRect/>
                      </a:stretch>
                    </p:blipFill>
                    <p:spPr bwMode="auto">
                      <a:xfrm>
                        <a:off x="201613" y="1211997"/>
                        <a:ext cx="878998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810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 – continued:</a:t>
            </a:r>
            <a:endParaRPr lang="en-US" sz="2400" i="1"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643105856"/>
              </p:ext>
            </p:extLst>
          </p:nvPr>
        </p:nvGraphicFramePr>
        <p:xfrm>
          <a:off x="457200" y="3910219"/>
          <a:ext cx="8229600" cy="2594462"/>
        </p:xfrm>
        <a:graphic>
          <a:graphicData uri="http://schemas.openxmlformats.org/presentationml/2006/ole">
            <mc:AlternateContent xmlns:mc="http://schemas.openxmlformats.org/markup-compatibility/2006">
              <mc:Choice xmlns:v="urn:schemas-microsoft-com:vml" Requires="v">
                <p:oleObj spid="_x0000_s371965" name="Equation" r:id="rId6" imgW="5816520" imgH="1854000" progId="Equation.DSMT4">
                  <p:embed/>
                </p:oleObj>
              </mc:Choice>
              <mc:Fallback>
                <p:oleObj name="Equation" r:id="rId6" imgW="5816520" imgH="1854000" progId="Equation.DSMT4">
                  <p:embed/>
                  <p:pic>
                    <p:nvPicPr>
                      <p:cNvPr id="0" name=""/>
                      <p:cNvPicPr>
                        <a:picLocks noChangeAspect="1" noChangeArrowheads="1"/>
                      </p:cNvPicPr>
                      <p:nvPr/>
                    </p:nvPicPr>
                    <p:blipFill>
                      <a:blip r:embed="rId7"/>
                      <a:srcRect/>
                      <a:stretch>
                        <a:fillRect/>
                      </a:stretch>
                    </p:blipFill>
                    <p:spPr bwMode="auto">
                      <a:xfrm>
                        <a:off x="457200" y="3910219"/>
                        <a:ext cx="8229600" cy="25944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0097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289560" y="1524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 – continued:</a:t>
            </a:r>
            <a:endParaRPr lang="en-US" sz="2400" i="1"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56325579"/>
              </p:ext>
            </p:extLst>
          </p:nvPr>
        </p:nvGraphicFramePr>
        <p:xfrm>
          <a:off x="1025525" y="1295400"/>
          <a:ext cx="5454650" cy="1798638"/>
        </p:xfrm>
        <a:graphic>
          <a:graphicData uri="http://schemas.openxmlformats.org/presentationml/2006/ole">
            <mc:AlternateContent xmlns:mc="http://schemas.openxmlformats.org/markup-compatibility/2006">
              <mc:Choice xmlns:v="urn:schemas-microsoft-com:vml" Requires="v">
                <p:oleObj spid="_x0000_s372930" name="数式" r:id="rId4" imgW="2514600" imgH="838080" progId="Equation.3">
                  <p:embed/>
                </p:oleObj>
              </mc:Choice>
              <mc:Fallback>
                <p:oleObj name="数式" r:id="rId4" imgW="2514600" imgH="838080" progId="Equation.3">
                  <p:embed/>
                  <p:pic>
                    <p:nvPicPr>
                      <p:cNvPr id="0" name=""/>
                      <p:cNvPicPr>
                        <a:picLocks noChangeAspect="1" noChangeArrowheads="1"/>
                      </p:cNvPicPr>
                      <p:nvPr/>
                    </p:nvPicPr>
                    <p:blipFill>
                      <a:blip r:embed="rId5"/>
                      <a:srcRect/>
                      <a:stretch>
                        <a:fillRect/>
                      </a:stretch>
                    </p:blipFill>
                    <p:spPr bwMode="auto">
                      <a:xfrm>
                        <a:off x="1025525" y="1295400"/>
                        <a:ext cx="545465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6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194163"/>
            <a:ext cx="755904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19600" y="5969615"/>
            <a:ext cx="457200" cy="461665"/>
          </a:xfrm>
          <a:prstGeom prst="rect">
            <a:avLst/>
          </a:prstGeom>
          <a:solidFill>
            <a:schemeClr val="bg1"/>
          </a:solidFill>
        </p:spPr>
        <p:txBody>
          <a:bodyPr wrap="square" rtlCol="0">
            <a:spAutoFit/>
          </a:bodyPr>
          <a:lstStyle/>
          <a:p>
            <a:r>
              <a:rPr lang="en-US" sz="2400" b="1" dirty="0">
                <a:latin typeface="Symbol" pitchFamily="18" charset="2"/>
              </a:rPr>
              <a:t>l</a:t>
            </a:r>
          </a:p>
        </p:txBody>
      </p:sp>
      <p:sp>
        <p:nvSpPr>
          <p:cNvPr id="8" name="TextBox 7"/>
          <p:cNvSpPr txBox="1"/>
          <p:nvPr/>
        </p:nvSpPr>
        <p:spPr>
          <a:xfrm>
            <a:off x="533400" y="4262735"/>
            <a:ext cx="1066800" cy="461665"/>
          </a:xfrm>
          <a:prstGeom prst="rect">
            <a:avLst/>
          </a:prstGeom>
          <a:noFill/>
        </p:spPr>
        <p:txBody>
          <a:bodyPr wrap="square" rtlCol="0">
            <a:spAutoFit/>
          </a:bodyPr>
          <a:lstStyle/>
          <a:p>
            <a:r>
              <a:rPr lang="en-US" sz="2400" b="1" i="1" dirty="0">
                <a:latin typeface="+mj-lt"/>
              </a:rPr>
              <a:t>c</a:t>
            </a:r>
          </a:p>
        </p:txBody>
      </p:sp>
      <p:sp>
        <p:nvSpPr>
          <p:cNvPr id="9" name="TextBox 8"/>
          <p:cNvSpPr txBox="1"/>
          <p:nvPr/>
        </p:nvSpPr>
        <p:spPr>
          <a:xfrm>
            <a:off x="3276600" y="4262734"/>
            <a:ext cx="1905000" cy="461665"/>
          </a:xfrm>
          <a:prstGeom prst="rect">
            <a:avLst/>
          </a:prstGeom>
          <a:noFill/>
        </p:spPr>
        <p:txBody>
          <a:bodyPr wrap="square" rtlCol="0">
            <a:spAutoFit/>
          </a:bodyPr>
          <a:lstStyle/>
          <a:p>
            <a:r>
              <a:rPr lang="en-US" sz="2400" i="1" dirty="0">
                <a:latin typeface="+mj-lt"/>
              </a:rPr>
              <a:t>h=10 m</a:t>
            </a:r>
          </a:p>
        </p:txBody>
      </p:sp>
      <p:sp>
        <p:nvSpPr>
          <p:cNvPr id="11" name="TextBox 10"/>
          <p:cNvSpPr txBox="1"/>
          <p:nvPr/>
        </p:nvSpPr>
        <p:spPr>
          <a:xfrm>
            <a:off x="4038600" y="3322320"/>
            <a:ext cx="1905000" cy="461665"/>
          </a:xfrm>
          <a:prstGeom prst="rect">
            <a:avLst/>
          </a:prstGeom>
          <a:noFill/>
        </p:spPr>
        <p:txBody>
          <a:bodyPr wrap="square" rtlCol="0">
            <a:spAutoFit/>
          </a:bodyPr>
          <a:lstStyle/>
          <a:p>
            <a:r>
              <a:rPr lang="en-US" sz="2400" i="1" dirty="0">
                <a:latin typeface="+mj-lt"/>
              </a:rPr>
              <a:t>h=20 m</a:t>
            </a:r>
          </a:p>
        </p:txBody>
      </p:sp>
      <p:graphicFrame>
        <p:nvGraphicFramePr>
          <p:cNvPr id="10" name="Object 9"/>
          <p:cNvGraphicFramePr>
            <a:graphicFrameLocks noChangeAspect="1"/>
          </p:cNvGraphicFramePr>
          <p:nvPr>
            <p:extLst>
              <p:ext uri="{D42A27DB-BD31-4B8C-83A1-F6EECF244321}">
                <p14:modId xmlns:p14="http://schemas.microsoft.com/office/powerpoint/2010/main" val="2977106737"/>
              </p:ext>
            </p:extLst>
          </p:nvPr>
        </p:nvGraphicFramePr>
        <p:xfrm>
          <a:off x="7104197" y="2152067"/>
          <a:ext cx="1143000" cy="918482"/>
        </p:xfrm>
        <a:graphic>
          <a:graphicData uri="http://schemas.openxmlformats.org/presentationml/2006/ole">
            <mc:AlternateContent xmlns:mc="http://schemas.openxmlformats.org/markup-compatibility/2006">
              <mc:Choice xmlns:v="urn:schemas-microsoft-com:vml" Requires="v">
                <p:oleObj spid="_x0000_s372931" name="Equation" r:id="rId7" imgW="711000" imgH="571320" progId="Equation.DSMT4">
                  <p:embed/>
                </p:oleObj>
              </mc:Choice>
              <mc:Fallback>
                <p:oleObj name="Equation" r:id="rId7" imgW="711000" imgH="571320" progId="Equation.DSMT4">
                  <p:embed/>
                  <p:pic>
                    <p:nvPicPr>
                      <p:cNvPr id="0" name=""/>
                      <p:cNvPicPr/>
                      <p:nvPr/>
                    </p:nvPicPr>
                    <p:blipFill>
                      <a:blip r:embed="rId8"/>
                      <a:stretch>
                        <a:fillRect/>
                      </a:stretch>
                    </p:blipFill>
                    <p:spPr>
                      <a:xfrm>
                        <a:off x="7104197" y="2152067"/>
                        <a:ext cx="1143000" cy="918482"/>
                      </a:xfrm>
                      <a:prstGeom prst="rect">
                        <a:avLst/>
                      </a:prstGeom>
                    </p:spPr>
                  </p:pic>
                </p:oleObj>
              </mc:Fallback>
            </mc:AlternateContent>
          </a:graphicData>
        </a:graphic>
      </p:graphicFrame>
    </p:spTree>
    <p:extLst>
      <p:ext uri="{BB962C8B-B14F-4D97-AF65-F5344CB8AC3E}">
        <p14:creationId xmlns:p14="http://schemas.microsoft.com/office/powerpoint/2010/main" val="312220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50162669"/>
              </p:ext>
            </p:extLst>
          </p:nvPr>
        </p:nvGraphicFramePr>
        <p:xfrm>
          <a:off x="990600" y="1143000"/>
          <a:ext cx="5813425" cy="844550"/>
        </p:xfrm>
        <a:graphic>
          <a:graphicData uri="http://schemas.openxmlformats.org/presentationml/2006/ole">
            <mc:AlternateContent xmlns:mc="http://schemas.openxmlformats.org/markup-compatibility/2006">
              <mc:Choice xmlns:v="urn:schemas-microsoft-com:vml" Requires="v">
                <p:oleObj spid="_x0000_s374258" name="数式" r:id="rId4" imgW="2679480" imgH="393480" progId="Equation.3">
                  <p:embed/>
                </p:oleObj>
              </mc:Choice>
              <mc:Fallback>
                <p:oleObj name="数式" r:id="rId4" imgW="2679480" imgH="393480" progId="Equation.3">
                  <p:embed/>
                  <p:pic>
                    <p:nvPicPr>
                      <p:cNvPr id="0" name=""/>
                      <p:cNvPicPr>
                        <a:picLocks noChangeAspect="1" noChangeArrowheads="1"/>
                      </p:cNvPicPr>
                      <p:nvPr/>
                    </p:nvPicPr>
                    <p:blipFill>
                      <a:blip r:embed="rId5"/>
                      <a:srcRect/>
                      <a:stretch>
                        <a:fillRect/>
                      </a:stretch>
                    </p:blipFill>
                    <p:spPr bwMode="auto">
                      <a:xfrm>
                        <a:off x="990600" y="1143000"/>
                        <a:ext cx="58134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89560" y="152400"/>
            <a:ext cx="8839200" cy="830997"/>
          </a:xfrm>
          <a:prstGeom prst="rect">
            <a:avLst/>
          </a:prstGeom>
          <a:noFill/>
        </p:spPr>
        <p:txBody>
          <a:bodyPr wrap="square" rtlCol="0">
            <a:spAutoFit/>
          </a:bodyPr>
          <a:lstStyle/>
          <a:p>
            <a:r>
              <a:rPr lang="en-US" sz="2400" dirty="0">
                <a:latin typeface="+mj-lt"/>
              </a:rPr>
              <a:t>For simplicity, keep only linear terms and assume that horizontal variation is only along </a:t>
            </a:r>
            <a:r>
              <a:rPr lang="en-US" sz="2400" i="1" dirty="0">
                <a:latin typeface="+mj-lt"/>
              </a:rPr>
              <a:t>x</a:t>
            </a:r>
            <a:r>
              <a:rPr lang="en-US" sz="2400" dirty="0">
                <a:latin typeface="+mj-lt"/>
              </a:rPr>
              <a:t> – continued:</a:t>
            </a:r>
            <a:endParaRPr lang="en-US" sz="2400" i="1"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13051345"/>
              </p:ext>
            </p:extLst>
          </p:nvPr>
        </p:nvGraphicFramePr>
        <p:xfrm>
          <a:off x="990600" y="2133600"/>
          <a:ext cx="4767262" cy="927100"/>
        </p:xfrm>
        <a:graphic>
          <a:graphicData uri="http://schemas.openxmlformats.org/presentationml/2006/ole">
            <mc:AlternateContent xmlns:mc="http://schemas.openxmlformats.org/markup-compatibility/2006">
              <mc:Choice xmlns:v="urn:schemas-microsoft-com:vml" Requires="v">
                <p:oleObj spid="_x0000_s374259" name="数式" r:id="rId6" imgW="2197080" imgH="431640" progId="Equation.3">
                  <p:embed/>
                </p:oleObj>
              </mc:Choice>
              <mc:Fallback>
                <p:oleObj name="数式" r:id="rId6" imgW="2197080" imgH="431640" progId="Equation.3">
                  <p:embed/>
                  <p:pic>
                    <p:nvPicPr>
                      <p:cNvPr id="0" name=""/>
                      <p:cNvPicPr>
                        <a:picLocks noChangeAspect="1" noChangeArrowheads="1"/>
                      </p:cNvPicPr>
                      <p:nvPr/>
                    </p:nvPicPr>
                    <p:blipFill>
                      <a:blip r:embed="rId7"/>
                      <a:srcRect/>
                      <a:stretch>
                        <a:fillRect/>
                      </a:stretch>
                    </p:blipFill>
                    <p:spPr bwMode="auto">
                      <a:xfrm>
                        <a:off x="990600" y="2133600"/>
                        <a:ext cx="47672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62387797"/>
              </p:ext>
            </p:extLst>
          </p:nvPr>
        </p:nvGraphicFramePr>
        <p:xfrm>
          <a:off x="1057275" y="2743200"/>
          <a:ext cx="7300913" cy="898525"/>
        </p:xfrm>
        <a:graphic>
          <a:graphicData uri="http://schemas.openxmlformats.org/presentationml/2006/ole">
            <mc:AlternateContent xmlns:mc="http://schemas.openxmlformats.org/markup-compatibility/2006">
              <mc:Choice xmlns:v="urn:schemas-microsoft-com:vml" Requires="v">
                <p:oleObj spid="_x0000_s374260" name="数式" r:id="rId8" imgW="3365280" imgH="419040" progId="Equation.3">
                  <p:embed/>
                </p:oleObj>
              </mc:Choice>
              <mc:Fallback>
                <p:oleObj name="数式" r:id="rId8" imgW="3365280" imgH="419040" progId="Equation.3">
                  <p:embed/>
                  <p:pic>
                    <p:nvPicPr>
                      <p:cNvPr id="0" name=""/>
                      <p:cNvPicPr>
                        <a:picLocks noChangeAspect="1" noChangeArrowheads="1"/>
                      </p:cNvPicPr>
                      <p:nvPr/>
                    </p:nvPicPr>
                    <p:blipFill>
                      <a:blip r:embed="rId9"/>
                      <a:srcRect/>
                      <a:stretch>
                        <a:fillRect/>
                      </a:stretch>
                    </p:blipFill>
                    <p:spPr bwMode="auto">
                      <a:xfrm>
                        <a:off x="1057275" y="2743200"/>
                        <a:ext cx="73009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630508"/>
              </p:ext>
            </p:extLst>
          </p:nvPr>
        </p:nvGraphicFramePr>
        <p:xfrm>
          <a:off x="394128" y="4114800"/>
          <a:ext cx="8521272" cy="1066800"/>
        </p:xfrm>
        <a:graphic>
          <a:graphicData uri="http://schemas.openxmlformats.org/presentationml/2006/ole">
            <mc:AlternateContent xmlns:mc="http://schemas.openxmlformats.org/markup-compatibility/2006">
              <mc:Choice xmlns:v="urn:schemas-microsoft-com:vml" Requires="v">
                <p:oleObj spid="_x0000_s374261" name="数式" r:id="rId10" imgW="3606480" imgH="457200" progId="Equation.3">
                  <p:embed/>
                </p:oleObj>
              </mc:Choice>
              <mc:Fallback>
                <p:oleObj name="数式" r:id="rId10" imgW="3606480" imgH="457200" progId="Equation.3">
                  <p:embed/>
                  <p:pic>
                    <p:nvPicPr>
                      <p:cNvPr id="0" name=""/>
                      <p:cNvPicPr>
                        <a:picLocks noChangeAspect="1" noChangeArrowheads="1"/>
                      </p:cNvPicPr>
                      <p:nvPr/>
                    </p:nvPicPr>
                    <p:blipFill>
                      <a:blip r:embed="rId11"/>
                      <a:srcRect/>
                      <a:stretch>
                        <a:fillRect/>
                      </a:stretch>
                    </p:blipFill>
                    <p:spPr bwMode="auto">
                      <a:xfrm>
                        <a:off x="394128" y="4114800"/>
                        <a:ext cx="8521272" cy="1066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7540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a:xfrm>
            <a:off x="6781800" y="6371705"/>
            <a:ext cx="2133600" cy="365125"/>
          </a:xfrm>
        </p:spPr>
        <p:txBody>
          <a:bodyPr/>
          <a:lstStyle/>
          <a:p>
            <a:fld id="{CE368B07-CEBF-4C80-90AF-53B34FA04CF3}" type="slidenum">
              <a:rPr lang="en-US" smtClean="0"/>
              <a:t>28</a:t>
            </a:fld>
            <a:endParaRPr lang="en-US" dirty="0"/>
          </a:p>
        </p:txBody>
      </p:sp>
      <p:grpSp>
        <p:nvGrpSpPr>
          <p:cNvPr id="5" name="Group 4"/>
          <p:cNvGrpSpPr/>
          <p:nvPr/>
        </p:nvGrpSpPr>
        <p:grpSpPr>
          <a:xfrm>
            <a:off x="1813560" y="548640"/>
            <a:ext cx="6949440" cy="2804160"/>
            <a:chOff x="228600" y="2895600"/>
            <a:chExt cx="8686800" cy="3505200"/>
          </a:xfrm>
        </p:grpSpPr>
        <p:sp>
          <p:nvSpPr>
            <p:cNvPr id="8" name="Cube 7"/>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10" name="Down Arrow 9"/>
            <p:cNvSpPr/>
            <p:nvPr/>
          </p:nvSpPr>
          <p:spPr>
            <a:xfrm>
              <a:off x="702183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4" name="Straight Arrow Connector 13"/>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7" name="Straight Arrow Connector 16"/>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23" name="Curved Connector 22"/>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cxnSp>
          <p:nvCxnSpPr>
            <p:cNvPr id="16" name="Straight Arrow Connector 15"/>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pSp>
      <p:graphicFrame>
        <p:nvGraphicFramePr>
          <p:cNvPr id="13" name="Object 12"/>
          <p:cNvGraphicFramePr>
            <a:graphicFrameLocks noChangeAspect="1"/>
          </p:cNvGraphicFramePr>
          <p:nvPr>
            <p:extLst>
              <p:ext uri="{D42A27DB-BD31-4B8C-83A1-F6EECF244321}">
                <p14:modId xmlns:p14="http://schemas.microsoft.com/office/powerpoint/2010/main" val="4258884528"/>
              </p:ext>
            </p:extLst>
          </p:nvPr>
        </p:nvGraphicFramePr>
        <p:xfrm>
          <a:off x="652463" y="3200400"/>
          <a:ext cx="7688262" cy="3297238"/>
        </p:xfrm>
        <a:graphic>
          <a:graphicData uri="http://schemas.openxmlformats.org/presentationml/2006/ole">
            <mc:AlternateContent xmlns:mc="http://schemas.openxmlformats.org/markup-compatibility/2006">
              <mc:Choice xmlns:v="urn:schemas-microsoft-com:vml" Requires="v">
                <p:oleObj spid="_x0000_s374910" name="数式" r:id="rId4" imgW="3543120" imgH="1536480" progId="Equation.3">
                  <p:embed/>
                </p:oleObj>
              </mc:Choice>
              <mc:Fallback>
                <p:oleObj name="数式" r:id="rId4" imgW="3543120" imgH="1536480" progId="Equation.3">
                  <p:embed/>
                  <p:pic>
                    <p:nvPicPr>
                      <p:cNvPr id="0" name=""/>
                      <p:cNvPicPr>
                        <a:picLocks noChangeAspect="1" noChangeArrowheads="1"/>
                      </p:cNvPicPr>
                      <p:nvPr/>
                    </p:nvPicPr>
                    <p:blipFill>
                      <a:blip r:embed="rId5"/>
                      <a:srcRect/>
                      <a:stretch>
                        <a:fillRect/>
                      </a:stretch>
                    </p:blipFill>
                    <p:spPr bwMode="auto">
                      <a:xfrm>
                        <a:off x="652463" y="3200400"/>
                        <a:ext cx="7688262" cy="3297238"/>
                      </a:xfrm>
                      <a:prstGeom prst="rect">
                        <a:avLst/>
                      </a:prstGeom>
                      <a:noFill/>
                      <a:ln>
                        <a:noFill/>
                      </a:ln>
                    </p:spPr>
                  </p:pic>
                </p:oleObj>
              </mc:Fallback>
            </mc:AlternateContent>
          </a:graphicData>
        </a:graphic>
      </p:graphicFrame>
      <p:sp>
        <p:nvSpPr>
          <p:cNvPr id="6" name="TextBox 5"/>
          <p:cNvSpPr txBox="1"/>
          <p:nvPr/>
        </p:nvSpPr>
        <p:spPr>
          <a:xfrm>
            <a:off x="76200" y="304800"/>
            <a:ext cx="2590800" cy="1200329"/>
          </a:xfrm>
          <a:prstGeom prst="rect">
            <a:avLst/>
          </a:prstGeom>
          <a:noFill/>
        </p:spPr>
        <p:txBody>
          <a:bodyPr wrap="square" rtlCol="0">
            <a:spAutoFit/>
          </a:bodyPr>
          <a:lstStyle/>
          <a:p>
            <a:r>
              <a:rPr lang="en-US" sz="2400" dirty="0">
                <a:latin typeface="+mj-lt"/>
              </a:rPr>
              <a:t>General problem </a:t>
            </a:r>
          </a:p>
          <a:p>
            <a:pPr lvl="1"/>
            <a:r>
              <a:rPr lang="en-US" sz="2400" dirty="0">
                <a:latin typeface="+mj-lt"/>
              </a:rPr>
              <a:t>including </a:t>
            </a:r>
          </a:p>
          <a:p>
            <a:pPr lvl="1"/>
            <a:r>
              <a:rPr lang="en-US" sz="2400" dirty="0">
                <a:latin typeface="+mj-lt"/>
              </a:rPr>
              <a:t>non-</a:t>
            </a:r>
            <a:r>
              <a:rPr lang="en-US" sz="2400" dirty="0" err="1">
                <a:latin typeface="+mj-lt"/>
              </a:rPr>
              <a:t>linearities</a:t>
            </a:r>
            <a:endParaRPr lang="en-US" sz="2400" dirty="0">
              <a:latin typeface="+mj-lt"/>
            </a:endParaRPr>
          </a:p>
        </p:txBody>
      </p:sp>
    </p:spTree>
    <p:extLst>
      <p:ext uri="{BB962C8B-B14F-4D97-AF65-F5344CB8AC3E}">
        <p14:creationId xmlns:p14="http://schemas.microsoft.com/office/powerpoint/2010/main" val="142092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3B26E6-677A-4BE1-A623-4A78CE5BBCC6}"/>
              </a:ext>
            </a:extLst>
          </p:cNvPr>
          <p:cNvSpPr>
            <a:spLocks noGrp="1"/>
          </p:cNvSpPr>
          <p:nvPr>
            <p:ph type="dt" sz="half" idx="10"/>
          </p:nvPr>
        </p:nvSpPr>
        <p:spPr/>
        <p:txBody>
          <a:bodyPr/>
          <a:lstStyle/>
          <a:p>
            <a:r>
              <a:rPr lang="en-US"/>
              <a:t>11/12/2021</a:t>
            </a:r>
            <a:endParaRPr lang="en-US" dirty="0"/>
          </a:p>
        </p:txBody>
      </p:sp>
      <p:sp>
        <p:nvSpPr>
          <p:cNvPr id="3" name="Footer Placeholder 2">
            <a:extLst>
              <a:ext uri="{FF2B5EF4-FFF2-40B4-BE49-F238E27FC236}">
                <a16:creationId xmlns:a16="http://schemas.microsoft.com/office/drawing/2014/main" id="{E47591C1-FC8B-4A26-B259-322152EAAAD8}"/>
              </a:ext>
            </a:extLst>
          </p:cNvPr>
          <p:cNvSpPr>
            <a:spLocks noGrp="1"/>
          </p:cNvSpPr>
          <p:nvPr>
            <p:ph type="ftr" sz="quarter" idx="11"/>
          </p:nvPr>
        </p:nvSpPr>
        <p:spPr/>
        <p:txBody>
          <a:bodyPr/>
          <a:lstStyle/>
          <a:p>
            <a:r>
              <a:rPr lang="en-US"/>
              <a:t>PHY 711  Fall 2021 -- Lecture 33</a:t>
            </a:r>
            <a:endParaRPr lang="en-US" dirty="0"/>
          </a:p>
        </p:txBody>
      </p:sp>
      <p:sp>
        <p:nvSpPr>
          <p:cNvPr id="4" name="Slide Number Placeholder 3">
            <a:extLst>
              <a:ext uri="{FF2B5EF4-FFF2-40B4-BE49-F238E27FC236}">
                <a16:creationId xmlns:a16="http://schemas.microsoft.com/office/drawing/2014/main" id="{21AF034A-B0E0-41B4-8707-399C1A741BDB}"/>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E2345CDF-6A8A-4CFC-A30E-2723B38306B9}"/>
              </a:ext>
            </a:extLst>
          </p:cNvPr>
          <p:cNvSpPr txBox="1"/>
          <p:nvPr/>
        </p:nvSpPr>
        <p:spPr>
          <a:xfrm>
            <a:off x="228600" y="152400"/>
            <a:ext cx="8610600" cy="461665"/>
          </a:xfrm>
          <a:prstGeom prst="rect">
            <a:avLst/>
          </a:prstGeom>
          <a:noFill/>
        </p:spPr>
        <p:txBody>
          <a:bodyPr wrap="square" rtlCol="0">
            <a:spAutoFit/>
          </a:bodyPr>
          <a:lstStyle/>
          <a:p>
            <a:r>
              <a:rPr lang="en-US" sz="2400" dirty="0">
                <a:latin typeface="+mj-lt"/>
              </a:rPr>
              <a:t>Comment on defunct HW 22 --</a:t>
            </a:r>
          </a:p>
        </p:txBody>
      </p:sp>
      <p:graphicFrame>
        <p:nvGraphicFramePr>
          <p:cNvPr id="6" name="Object 5">
            <a:extLst>
              <a:ext uri="{FF2B5EF4-FFF2-40B4-BE49-F238E27FC236}">
                <a16:creationId xmlns:a16="http://schemas.microsoft.com/office/drawing/2014/main" id="{80C53785-C677-44DD-8396-A032D2747351}"/>
              </a:ext>
            </a:extLst>
          </p:cNvPr>
          <p:cNvGraphicFramePr>
            <a:graphicFrameLocks noChangeAspect="1"/>
          </p:cNvGraphicFramePr>
          <p:nvPr>
            <p:extLst>
              <p:ext uri="{D42A27DB-BD31-4B8C-83A1-F6EECF244321}">
                <p14:modId xmlns:p14="http://schemas.microsoft.com/office/powerpoint/2010/main" val="1405568803"/>
              </p:ext>
            </p:extLst>
          </p:nvPr>
        </p:nvGraphicFramePr>
        <p:xfrm>
          <a:off x="762000" y="762000"/>
          <a:ext cx="8077200" cy="5671642"/>
        </p:xfrm>
        <a:graphic>
          <a:graphicData uri="http://schemas.openxmlformats.org/presentationml/2006/ole">
            <mc:AlternateContent xmlns:mc="http://schemas.openxmlformats.org/markup-compatibility/2006">
              <mc:Choice xmlns:v="urn:schemas-microsoft-com:vml" Requires="v">
                <p:oleObj spid="_x0000_s386057" name="Equation" r:id="rId3" imgW="3924000" imgH="2755800" progId="Equation.DSMT4">
                  <p:embed/>
                </p:oleObj>
              </mc:Choice>
              <mc:Fallback>
                <p:oleObj name="Equation" r:id="rId3" imgW="3924000" imgH="2755800" progId="Equation.DSMT4">
                  <p:embed/>
                  <p:pic>
                    <p:nvPicPr>
                      <p:cNvPr id="0" name=""/>
                      <p:cNvPicPr/>
                      <p:nvPr/>
                    </p:nvPicPr>
                    <p:blipFill>
                      <a:blip r:embed="rId4"/>
                      <a:stretch>
                        <a:fillRect/>
                      </a:stretch>
                    </p:blipFill>
                    <p:spPr>
                      <a:xfrm>
                        <a:off x="762000" y="762000"/>
                        <a:ext cx="8077200" cy="5671642"/>
                      </a:xfrm>
                      <a:prstGeom prst="rect">
                        <a:avLst/>
                      </a:prstGeom>
                    </p:spPr>
                  </p:pic>
                </p:oleObj>
              </mc:Fallback>
            </mc:AlternateContent>
          </a:graphicData>
        </a:graphic>
      </p:graphicFrame>
    </p:spTree>
    <p:extLst>
      <p:ext uri="{BB962C8B-B14F-4D97-AF65-F5344CB8AC3E}">
        <p14:creationId xmlns:p14="http://schemas.microsoft.com/office/powerpoint/2010/main" val="52167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7F879F-BDCD-46EF-9270-FE609649E054}"/>
              </a:ext>
            </a:extLst>
          </p:cNvPr>
          <p:cNvSpPr>
            <a:spLocks noGrp="1"/>
          </p:cNvSpPr>
          <p:nvPr>
            <p:ph type="dt" sz="half" idx="10"/>
          </p:nvPr>
        </p:nvSpPr>
        <p:spPr/>
        <p:txBody>
          <a:bodyPr/>
          <a:lstStyle/>
          <a:p>
            <a:r>
              <a:rPr lang="en-US"/>
              <a:t>11/12/2021</a:t>
            </a:r>
            <a:endParaRPr lang="en-US" dirty="0"/>
          </a:p>
        </p:txBody>
      </p:sp>
      <p:sp>
        <p:nvSpPr>
          <p:cNvPr id="3" name="Footer Placeholder 2">
            <a:extLst>
              <a:ext uri="{FF2B5EF4-FFF2-40B4-BE49-F238E27FC236}">
                <a16:creationId xmlns:a16="http://schemas.microsoft.com/office/drawing/2014/main" id="{C99913B8-3400-4A5A-AA01-64BCBC157744}"/>
              </a:ext>
            </a:extLst>
          </p:cNvPr>
          <p:cNvSpPr>
            <a:spLocks noGrp="1"/>
          </p:cNvSpPr>
          <p:nvPr>
            <p:ph type="ftr" sz="quarter" idx="11"/>
          </p:nvPr>
        </p:nvSpPr>
        <p:spPr/>
        <p:txBody>
          <a:bodyPr/>
          <a:lstStyle/>
          <a:p>
            <a:r>
              <a:rPr lang="en-US"/>
              <a:t>PHY 711  Fall 2021 -- Lecture 33</a:t>
            </a:r>
            <a:endParaRPr lang="en-US" dirty="0"/>
          </a:p>
        </p:txBody>
      </p:sp>
      <p:sp>
        <p:nvSpPr>
          <p:cNvPr id="4" name="Slide Number Placeholder 3">
            <a:extLst>
              <a:ext uri="{FF2B5EF4-FFF2-40B4-BE49-F238E27FC236}">
                <a16:creationId xmlns:a16="http://schemas.microsoft.com/office/drawing/2014/main" id="{B2D61340-264A-46C5-8B0D-B4CB0DB11D55}"/>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FA0D1F1D-5157-4C08-8804-19A26FCB1756}"/>
              </a:ext>
            </a:extLst>
          </p:cNvPr>
          <p:cNvSpPr txBox="1"/>
          <p:nvPr/>
        </p:nvSpPr>
        <p:spPr>
          <a:xfrm>
            <a:off x="228600" y="228600"/>
            <a:ext cx="8382000" cy="4616648"/>
          </a:xfrm>
          <a:prstGeom prst="rect">
            <a:avLst/>
          </a:prstGeom>
          <a:noFill/>
        </p:spPr>
        <p:txBody>
          <a:bodyPr wrap="square" rtlCol="0">
            <a:spAutoFit/>
          </a:bodyPr>
          <a:lstStyle/>
          <a:p>
            <a:r>
              <a:rPr lang="en-US" sz="2400" dirty="0">
                <a:latin typeface="+mj-lt"/>
              </a:rPr>
              <a:t>Your question –</a:t>
            </a:r>
          </a:p>
          <a:p>
            <a:r>
              <a:rPr lang="en-US" sz="2400" dirty="0">
                <a:latin typeface="+mj-lt"/>
              </a:rPr>
              <a:t>From Owen –</a:t>
            </a:r>
          </a:p>
          <a:p>
            <a:r>
              <a:rPr lang="en-US" dirty="0"/>
              <a:t>How does the viscosity of the fluid tie into all of this? Is there some term or constant in the equations that represents it, or is it more complicated to model viscosity?</a:t>
            </a:r>
          </a:p>
          <a:p>
            <a:endParaRPr lang="en-US" sz="2400" dirty="0">
              <a:latin typeface="+mj-lt"/>
            </a:endParaRPr>
          </a:p>
          <a:p>
            <a:endParaRPr lang="en-US" sz="2400" dirty="0">
              <a:latin typeface="+mj-lt"/>
            </a:endParaRPr>
          </a:p>
          <a:p>
            <a:r>
              <a:rPr lang="en-US" sz="2400" dirty="0">
                <a:latin typeface="+mj-lt"/>
              </a:rPr>
              <a:t>Comment – The generalization of the hydrodynamics equations that we have used so far, is the </a:t>
            </a:r>
            <a:r>
              <a:rPr lang="en-US" sz="2400" dirty="0" err="1">
                <a:latin typeface="+mj-lt"/>
              </a:rPr>
              <a:t>Navier</a:t>
            </a:r>
            <a:r>
              <a:rPr lang="en-US" sz="2400" dirty="0">
                <a:latin typeface="+mj-lt"/>
              </a:rPr>
              <a:t>-Stokes equation which is covered in Chapter 12 of your text book.  This scheme inserts two viscosity parameters into the equations of motion with additional constraints to account for heat flow. </a:t>
            </a:r>
          </a:p>
        </p:txBody>
      </p:sp>
    </p:spTree>
    <p:extLst>
      <p:ext uri="{BB962C8B-B14F-4D97-AF65-F5344CB8AC3E}">
        <p14:creationId xmlns:p14="http://schemas.microsoft.com/office/powerpoint/2010/main" val="212229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85800" y="154110"/>
            <a:ext cx="7086600" cy="1938992"/>
          </a:xfrm>
          <a:prstGeom prst="rect">
            <a:avLst/>
          </a:prstGeom>
          <a:noFill/>
        </p:spPr>
        <p:txBody>
          <a:bodyPr wrap="square" rtlCol="0">
            <a:spAutoFit/>
          </a:bodyPr>
          <a:lstStyle/>
          <a:p>
            <a:r>
              <a:rPr lang="en-US" sz="2400" dirty="0">
                <a:latin typeface="+mj-lt"/>
              </a:rPr>
              <a:t>Reference:   Chapter 10 of Fetter and </a:t>
            </a:r>
            <a:r>
              <a:rPr lang="en-US" sz="2400" dirty="0" err="1">
                <a:latin typeface="+mj-lt"/>
              </a:rPr>
              <a:t>Walecka</a:t>
            </a:r>
            <a:endParaRPr lang="en-US" sz="2400" dirty="0">
              <a:latin typeface="+mj-lt"/>
            </a:endParaRPr>
          </a:p>
          <a:p>
            <a:endParaRPr lang="en-US" sz="2400" dirty="0">
              <a:latin typeface="+mj-lt"/>
            </a:endParaRPr>
          </a:p>
          <a:p>
            <a:r>
              <a:rPr lang="en-US" sz="2400" dirty="0"/>
              <a:t>Physics of incompressible fluids and their surfaces</a:t>
            </a:r>
          </a:p>
          <a:p>
            <a:endParaRPr lang="en-US" sz="2400" dirty="0"/>
          </a:p>
          <a:p>
            <a:endParaRPr lang="en-US" sz="2400" dirty="0">
              <a:latin typeface="+mj-lt"/>
            </a:endParaRPr>
          </a:p>
        </p:txBody>
      </p:sp>
      <p:pic>
        <p:nvPicPr>
          <p:cNvPr id="10" name="Picture 9">
            <a:extLst>
              <a:ext uri="{FF2B5EF4-FFF2-40B4-BE49-F238E27FC236}">
                <a16:creationId xmlns:a16="http://schemas.microsoft.com/office/drawing/2014/main" id="{D39609B5-F11A-496B-B211-A02F5DD41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483669"/>
            <a:ext cx="6324600" cy="4743450"/>
          </a:xfrm>
          <a:prstGeom prst="rect">
            <a:avLst/>
          </a:prstGeom>
        </p:spPr>
      </p:pic>
    </p:spTree>
    <p:extLst>
      <p:ext uri="{BB962C8B-B14F-4D97-AF65-F5344CB8AC3E}">
        <p14:creationId xmlns:p14="http://schemas.microsoft.com/office/powerpoint/2010/main" val="15143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Cube 4"/>
          <p:cNvSpPr/>
          <p:nvPr/>
        </p:nvSpPr>
        <p:spPr>
          <a:xfrm>
            <a:off x="1066800" y="3962400"/>
            <a:ext cx="7848600" cy="2057400"/>
          </a:xfrm>
          <a:prstGeom prst="cube">
            <a:avLst>
              <a:gd name="adj" fmla="val 39601"/>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1066800" y="2895600"/>
            <a:ext cx="7848600" cy="3124200"/>
          </a:xfrm>
          <a:prstGeom prst="cube">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77000" y="3124200"/>
            <a:ext cx="1600200" cy="461665"/>
          </a:xfrm>
          <a:prstGeom prst="rect">
            <a:avLst/>
          </a:prstGeom>
          <a:noFill/>
        </p:spPr>
        <p:txBody>
          <a:bodyPr wrap="square" rtlCol="0">
            <a:spAutoFit/>
          </a:bodyPr>
          <a:lstStyle/>
          <a:p>
            <a:r>
              <a:rPr lang="en-US" sz="2400" dirty="0">
                <a:latin typeface="+mj-lt"/>
              </a:rPr>
              <a:t>p</a:t>
            </a:r>
            <a:r>
              <a:rPr lang="en-US" sz="2400" baseline="-25000" dirty="0">
                <a:latin typeface="+mj-lt"/>
              </a:rPr>
              <a:t>0</a:t>
            </a:r>
            <a:endParaRPr lang="en-US" sz="2400" dirty="0">
              <a:latin typeface="+mj-lt"/>
            </a:endParaRPr>
          </a:p>
        </p:txBody>
      </p:sp>
      <p:sp>
        <p:nvSpPr>
          <p:cNvPr id="8" name="Down Arrow 7"/>
          <p:cNvSpPr/>
          <p:nvPr/>
        </p:nvSpPr>
        <p:spPr>
          <a:xfrm>
            <a:off x="6812280" y="3276600"/>
            <a:ext cx="274320" cy="75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Brace 8"/>
          <p:cNvSpPr/>
          <p:nvPr/>
        </p:nvSpPr>
        <p:spPr>
          <a:xfrm>
            <a:off x="533400" y="48006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28600" y="5181600"/>
            <a:ext cx="685800" cy="461665"/>
          </a:xfrm>
          <a:prstGeom prst="rect">
            <a:avLst/>
          </a:prstGeom>
          <a:noFill/>
        </p:spPr>
        <p:txBody>
          <a:bodyPr wrap="square" rtlCol="0">
            <a:spAutoFit/>
          </a:bodyPr>
          <a:lstStyle/>
          <a:p>
            <a:r>
              <a:rPr lang="en-US" sz="2400" dirty="0">
                <a:latin typeface="+mj-lt"/>
              </a:rPr>
              <a:t>h</a:t>
            </a:r>
          </a:p>
        </p:txBody>
      </p:sp>
      <p:cxnSp>
        <p:nvCxnSpPr>
          <p:cNvPr id="11" name="Straight Arrow Connector 10"/>
          <p:cNvCxnSpPr/>
          <p:nvPr/>
        </p:nvCxnSpPr>
        <p:spPr>
          <a:xfrm flipV="1">
            <a:off x="4903817" y="4991100"/>
            <a:ext cx="0" cy="1028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4824036"/>
            <a:ext cx="609600" cy="461665"/>
          </a:xfrm>
          <a:prstGeom prst="rect">
            <a:avLst/>
          </a:prstGeom>
          <a:noFill/>
        </p:spPr>
        <p:txBody>
          <a:bodyPr wrap="square" rtlCol="0">
            <a:spAutoFit/>
          </a:bodyPr>
          <a:lstStyle/>
          <a:p>
            <a:r>
              <a:rPr lang="en-US" sz="2400" dirty="0">
                <a:latin typeface="+mj-lt"/>
              </a:rPr>
              <a:t>z</a:t>
            </a:r>
          </a:p>
        </p:txBody>
      </p:sp>
      <p:cxnSp>
        <p:nvCxnSpPr>
          <p:cNvPr id="13" name="Straight Arrow Connector 12"/>
          <p:cNvCxnSpPr/>
          <p:nvPr/>
        </p:nvCxnSpPr>
        <p:spPr>
          <a:xfrm>
            <a:off x="1066800" y="6248400"/>
            <a:ext cx="5943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5939135"/>
            <a:ext cx="609600" cy="461665"/>
          </a:xfrm>
          <a:prstGeom prst="rect">
            <a:avLst/>
          </a:prstGeom>
          <a:noFill/>
        </p:spPr>
        <p:txBody>
          <a:bodyPr wrap="square" rtlCol="0">
            <a:spAutoFit/>
          </a:bodyPr>
          <a:lstStyle/>
          <a:p>
            <a:r>
              <a:rPr lang="en-US" sz="2400" dirty="0">
                <a:latin typeface="+mj-lt"/>
              </a:rPr>
              <a:t>x</a:t>
            </a:r>
          </a:p>
        </p:txBody>
      </p:sp>
      <p:cxnSp>
        <p:nvCxnSpPr>
          <p:cNvPr id="15" name="Curved Connector 14"/>
          <p:cNvCxnSpPr/>
          <p:nvPr/>
        </p:nvCxnSpPr>
        <p:spPr>
          <a:xfrm flipV="1">
            <a:off x="1066800" y="4114800"/>
            <a:ext cx="7010400" cy="1066800"/>
          </a:xfrm>
          <a:prstGeom prst="curvedConnector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172200" y="4191000"/>
            <a:ext cx="0" cy="533400"/>
          </a:xfrm>
          <a:prstGeom prst="straightConnector1">
            <a:avLst/>
          </a:prstGeom>
          <a:ln w="25400">
            <a:solidFill>
              <a:srgbClr val="FF0000"/>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62600" y="4312265"/>
            <a:ext cx="457200" cy="461665"/>
          </a:xfrm>
          <a:prstGeom prst="rect">
            <a:avLst/>
          </a:prstGeom>
          <a:noFill/>
        </p:spPr>
        <p:txBody>
          <a:bodyPr wrap="square" rtlCol="0">
            <a:spAutoFit/>
          </a:bodyPr>
          <a:lstStyle/>
          <a:p>
            <a:r>
              <a:rPr lang="en-US" sz="2400" b="1" dirty="0">
                <a:solidFill>
                  <a:srgbClr val="FF0000"/>
                </a:solidFill>
                <a:latin typeface="Symbol" pitchFamily="18" charset="2"/>
              </a:rPr>
              <a:t>z</a:t>
            </a:r>
          </a:p>
        </p:txBody>
      </p:sp>
      <p:sp>
        <p:nvSpPr>
          <p:cNvPr id="18" name="TextBox 17"/>
          <p:cNvSpPr txBox="1"/>
          <p:nvPr/>
        </p:nvSpPr>
        <p:spPr>
          <a:xfrm>
            <a:off x="222738" y="32430"/>
            <a:ext cx="8382000" cy="830997"/>
          </a:xfrm>
          <a:prstGeom prst="rect">
            <a:avLst/>
          </a:prstGeom>
          <a:noFill/>
        </p:spPr>
        <p:txBody>
          <a:bodyPr wrap="square" rtlCol="0">
            <a:spAutoFit/>
          </a:bodyPr>
          <a:lstStyle/>
          <a:p>
            <a:r>
              <a:rPr lang="en-US" sz="2400" dirty="0">
                <a:latin typeface="+mj-lt"/>
              </a:rPr>
              <a:t>Consider a container of water with average height h  and surface </a:t>
            </a:r>
            <a:r>
              <a:rPr lang="en-US" sz="2400" dirty="0" err="1">
                <a:latin typeface="+mj-lt"/>
              </a:rPr>
              <a:t>h+</a:t>
            </a:r>
            <a:r>
              <a:rPr lang="en-US" sz="2400" dirty="0" err="1">
                <a:latin typeface="Symbol" pitchFamily="18" charset="2"/>
              </a:rPr>
              <a:t>z</a:t>
            </a:r>
            <a:r>
              <a:rPr lang="en-US" sz="2400" dirty="0"/>
              <a:t>(</a:t>
            </a:r>
            <a:r>
              <a:rPr lang="en-US" sz="2400" dirty="0" err="1"/>
              <a:t>x,y,t</a:t>
            </a:r>
            <a:r>
              <a:rPr lang="en-US" sz="2400" dirty="0"/>
              <a:t>);    (h </a:t>
            </a:r>
            <a:r>
              <a:rPr lang="en-US" sz="2400" dirty="0">
                <a:sym typeface="Wingdings" pitchFamily="2" charset="2"/>
              </a:rPr>
              <a:t> z</a:t>
            </a:r>
            <a:r>
              <a:rPr lang="en-US" sz="2400" baseline="-25000" dirty="0">
                <a:sym typeface="Wingdings" pitchFamily="2" charset="2"/>
              </a:rPr>
              <a:t>0</a:t>
            </a:r>
            <a:r>
              <a:rPr lang="en-US" sz="2400" dirty="0">
                <a:sym typeface="Wingdings" pitchFamily="2" charset="2"/>
              </a:rPr>
              <a:t> on some of the slides)</a:t>
            </a:r>
            <a:endParaRPr lang="en-US" sz="2400" dirty="0"/>
          </a:p>
        </p:txBody>
      </p:sp>
      <p:cxnSp>
        <p:nvCxnSpPr>
          <p:cNvPr id="19" name="Straight Arrow Connector 18"/>
          <p:cNvCxnSpPr/>
          <p:nvPr/>
        </p:nvCxnSpPr>
        <p:spPr>
          <a:xfrm flipV="1">
            <a:off x="914400" y="4991100"/>
            <a:ext cx="1143000" cy="948035"/>
          </a:xfrm>
          <a:prstGeom prst="straightConnector1">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5329535"/>
            <a:ext cx="609600" cy="461665"/>
          </a:xfrm>
          <a:prstGeom prst="rect">
            <a:avLst/>
          </a:prstGeom>
          <a:noFill/>
        </p:spPr>
        <p:txBody>
          <a:bodyPr wrap="square" rtlCol="0">
            <a:spAutoFit/>
          </a:bodyPr>
          <a:lstStyle/>
          <a:p>
            <a:r>
              <a:rPr lang="en-US" sz="2400" dirty="0">
                <a:latin typeface="+mj-lt"/>
              </a:rPr>
              <a:t>y</a:t>
            </a:r>
          </a:p>
        </p:txBody>
      </p:sp>
      <p:graphicFrame>
        <p:nvGraphicFramePr>
          <p:cNvPr id="21" name="Object 20"/>
          <p:cNvGraphicFramePr>
            <a:graphicFrameLocks noChangeAspect="1"/>
          </p:cNvGraphicFramePr>
          <p:nvPr>
            <p:extLst>
              <p:ext uri="{D42A27DB-BD31-4B8C-83A1-F6EECF244321}">
                <p14:modId xmlns:p14="http://schemas.microsoft.com/office/powerpoint/2010/main" val="3995348628"/>
              </p:ext>
            </p:extLst>
          </p:nvPr>
        </p:nvGraphicFramePr>
        <p:xfrm>
          <a:off x="215656" y="873038"/>
          <a:ext cx="8893175" cy="1863725"/>
        </p:xfrm>
        <a:graphic>
          <a:graphicData uri="http://schemas.openxmlformats.org/presentationml/2006/ole">
            <mc:AlternateContent xmlns:mc="http://schemas.openxmlformats.org/markup-compatibility/2006">
              <mc:Choice xmlns:v="urn:schemas-microsoft-com:vml" Requires="v">
                <p:oleObj spid="_x0000_s381998" name="Equation" r:id="rId4" imgW="4978080" imgH="927000" progId="Equation.DSMT4">
                  <p:embed/>
                </p:oleObj>
              </mc:Choice>
              <mc:Fallback>
                <p:oleObj name="Equation" r:id="rId4" imgW="4978080" imgH="927000" progId="Equation.DSMT4">
                  <p:embed/>
                  <p:pic>
                    <p:nvPicPr>
                      <p:cNvPr id="0" name=""/>
                      <p:cNvPicPr/>
                      <p:nvPr/>
                    </p:nvPicPr>
                    <p:blipFill>
                      <a:blip r:embed="rId5"/>
                      <a:stretch>
                        <a:fillRect/>
                      </a:stretch>
                    </p:blipFill>
                    <p:spPr>
                      <a:xfrm>
                        <a:off x="215656" y="873038"/>
                        <a:ext cx="8893175" cy="1863725"/>
                      </a:xfrm>
                      <a:prstGeom prst="rect">
                        <a:avLst/>
                      </a:prstGeom>
                    </p:spPr>
                  </p:pic>
                </p:oleObj>
              </mc:Fallback>
            </mc:AlternateContent>
          </a:graphicData>
        </a:graphic>
      </p:graphicFrame>
    </p:spTree>
    <p:extLst>
      <p:ext uri="{BB962C8B-B14F-4D97-AF65-F5344CB8AC3E}">
        <p14:creationId xmlns:p14="http://schemas.microsoft.com/office/powerpoint/2010/main" val="57604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07852-4409-4C9F-B1A9-5AF8E97C9A47}"/>
              </a:ext>
            </a:extLst>
          </p:cNvPr>
          <p:cNvSpPr>
            <a:spLocks noGrp="1"/>
          </p:cNvSpPr>
          <p:nvPr>
            <p:ph type="dt" sz="half" idx="10"/>
          </p:nvPr>
        </p:nvSpPr>
        <p:spPr/>
        <p:txBody>
          <a:bodyPr/>
          <a:lstStyle/>
          <a:p>
            <a:r>
              <a:rPr lang="en-US"/>
              <a:t>11/12/2021</a:t>
            </a:r>
            <a:endParaRPr lang="en-US" dirty="0"/>
          </a:p>
        </p:txBody>
      </p:sp>
      <p:sp>
        <p:nvSpPr>
          <p:cNvPr id="3" name="Footer Placeholder 2">
            <a:extLst>
              <a:ext uri="{FF2B5EF4-FFF2-40B4-BE49-F238E27FC236}">
                <a16:creationId xmlns:a16="http://schemas.microsoft.com/office/drawing/2014/main" id="{AAE9A1AA-CA48-4F52-8F60-AEEAFB76D5DA}"/>
              </a:ext>
            </a:extLst>
          </p:cNvPr>
          <p:cNvSpPr>
            <a:spLocks noGrp="1"/>
          </p:cNvSpPr>
          <p:nvPr>
            <p:ph type="ftr" sz="quarter" idx="11"/>
          </p:nvPr>
        </p:nvSpPr>
        <p:spPr/>
        <p:txBody>
          <a:bodyPr/>
          <a:lstStyle/>
          <a:p>
            <a:r>
              <a:rPr lang="en-US"/>
              <a:t>PHY 711  Fall 2021 -- Lecture 33</a:t>
            </a:r>
            <a:endParaRPr lang="en-US" dirty="0"/>
          </a:p>
        </p:txBody>
      </p:sp>
      <p:sp>
        <p:nvSpPr>
          <p:cNvPr id="4" name="Slide Number Placeholder 3">
            <a:extLst>
              <a:ext uri="{FF2B5EF4-FFF2-40B4-BE49-F238E27FC236}">
                <a16:creationId xmlns:a16="http://schemas.microsoft.com/office/drawing/2014/main" id="{20AA57D8-E805-4011-BCD1-632F1C84BA31}"/>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2DBBFF9D-E925-45C0-9634-5C386E6D55BB}"/>
              </a:ext>
            </a:extLst>
          </p:cNvPr>
          <p:cNvSpPr txBox="1"/>
          <p:nvPr/>
        </p:nvSpPr>
        <p:spPr>
          <a:xfrm>
            <a:off x="457200" y="533400"/>
            <a:ext cx="7924800" cy="1569660"/>
          </a:xfrm>
          <a:prstGeom prst="rect">
            <a:avLst/>
          </a:prstGeom>
          <a:noFill/>
        </p:spPr>
        <p:txBody>
          <a:bodyPr wrap="square" rtlCol="0">
            <a:spAutoFit/>
          </a:bodyPr>
          <a:lstStyle/>
          <a:p>
            <a:r>
              <a:rPr lang="en-US" sz="2400" dirty="0">
                <a:latin typeface="+mj-lt"/>
              </a:rPr>
              <a:t>Why do we not consider </a:t>
            </a:r>
            <a:r>
              <a:rPr lang="en-US" sz="2400" dirty="0" err="1">
                <a:latin typeface="Symbol" panose="05050102010706020507" pitchFamily="18" charset="2"/>
              </a:rPr>
              <a:t>r</a:t>
            </a:r>
            <a:r>
              <a:rPr lang="en-US" sz="2400" baseline="-25000" dirty="0" err="1">
                <a:latin typeface="+mj-lt"/>
              </a:rPr>
              <a:t>air</a:t>
            </a:r>
            <a:r>
              <a:rPr lang="en-US" sz="2400" dirty="0">
                <a:latin typeface="+mj-lt"/>
              </a:rPr>
              <a:t> in this analysis?</a:t>
            </a:r>
          </a:p>
          <a:p>
            <a:pPr marL="914400" lvl="1" indent="-457200">
              <a:buFont typeface="+mj-lt"/>
              <a:buAutoNum type="alphaLcPeriod"/>
            </a:pPr>
            <a:r>
              <a:rPr lang="en-US" sz="2400" dirty="0">
                <a:latin typeface="+mj-lt"/>
              </a:rPr>
              <a:t>Because it is a reasonable approximation</a:t>
            </a:r>
          </a:p>
          <a:p>
            <a:pPr marL="914400" lvl="1" indent="-457200">
              <a:buFont typeface="+mj-lt"/>
              <a:buAutoNum type="alphaLcPeriod"/>
            </a:pPr>
            <a:r>
              <a:rPr lang="en-US" sz="2400" dirty="0">
                <a:latin typeface="+mj-lt"/>
              </a:rPr>
              <a:t>Because it  simplifies the analysis</a:t>
            </a:r>
          </a:p>
          <a:p>
            <a:pPr marL="914400" lvl="1" indent="-457200">
              <a:buFont typeface="+mj-lt"/>
              <a:buAutoNum type="alphaLcPeriod"/>
            </a:pPr>
            <a:r>
              <a:rPr lang="en-US" sz="2400" dirty="0">
                <a:latin typeface="+mj-lt"/>
              </a:rPr>
              <a:t>Both of the above</a:t>
            </a:r>
          </a:p>
        </p:txBody>
      </p:sp>
    </p:spTree>
    <p:extLst>
      <p:ext uri="{BB962C8B-B14F-4D97-AF65-F5344CB8AC3E}">
        <p14:creationId xmlns:p14="http://schemas.microsoft.com/office/powerpoint/2010/main" val="4087844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83895428"/>
              </p:ext>
            </p:extLst>
          </p:nvPr>
        </p:nvGraphicFramePr>
        <p:xfrm>
          <a:off x="541338" y="152400"/>
          <a:ext cx="6926262" cy="3122613"/>
        </p:xfrm>
        <a:graphic>
          <a:graphicData uri="http://schemas.openxmlformats.org/presentationml/2006/ole">
            <mc:AlternateContent xmlns:mc="http://schemas.openxmlformats.org/markup-compatibility/2006">
              <mc:Choice xmlns:v="urn:schemas-microsoft-com:vml" Requires="v">
                <p:oleObj spid="_x0000_s361763" name="数式" r:id="rId4" imgW="2946240" imgH="1320480" progId="Equation.3">
                  <p:embed/>
                </p:oleObj>
              </mc:Choice>
              <mc:Fallback>
                <p:oleObj name="数式" r:id="rId4" imgW="2946240" imgH="1320480" progId="Equation.3">
                  <p:embed/>
                  <p:pic>
                    <p:nvPicPr>
                      <p:cNvPr id="0" name="Object 4"/>
                      <p:cNvPicPr>
                        <a:picLocks noChangeAspect="1" noChangeArrowheads="1"/>
                      </p:cNvPicPr>
                      <p:nvPr/>
                    </p:nvPicPr>
                    <p:blipFill>
                      <a:blip r:embed="rId5"/>
                      <a:srcRect/>
                      <a:stretch>
                        <a:fillRect/>
                      </a:stretch>
                    </p:blipFill>
                    <p:spPr bwMode="auto">
                      <a:xfrm>
                        <a:off x="541338" y="152400"/>
                        <a:ext cx="6926262" cy="312261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20236500"/>
              </p:ext>
            </p:extLst>
          </p:nvPr>
        </p:nvGraphicFramePr>
        <p:xfrm>
          <a:off x="762000" y="3657600"/>
          <a:ext cx="7065261" cy="2438400"/>
        </p:xfrm>
        <a:graphic>
          <a:graphicData uri="http://schemas.openxmlformats.org/presentationml/2006/ole">
            <mc:AlternateContent xmlns:mc="http://schemas.openxmlformats.org/markup-compatibility/2006">
              <mc:Choice xmlns:v="urn:schemas-microsoft-com:vml" Requires="v">
                <p:oleObj spid="_x0000_s361764" name="Equation" r:id="rId6" imgW="4559040" imgH="1638000" progId="Equation.DSMT4">
                  <p:embed/>
                </p:oleObj>
              </mc:Choice>
              <mc:Fallback>
                <p:oleObj name="Equation" r:id="rId6" imgW="4559040" imgH="1638000" progId="Equation.DSMT4">
                  <p:embed/>
                  <p:pic>
                    <p:nvPicPr>
                      <p:cNvPr id="0" name="Object 4"/>
                      <p:cNvPicPr>
                        <a:picLocks noChangeAspect="1" noChangeArrowheads="1"/>
                      </p:cNvPicPr>
                      <p:nvPr/>
                    </p:nvPicPr>
                    <p:blipFill>
                      <a:blip r:embed="rId7"/>
                      <a:srcRect/>
                      <a:stretch>
                        <a:fillRect/>
                      </a:stretch>
                    </p:blipFill>
                    <p:spPr bwMode="auto">
                      <a:xfrm>
                        <a:off x="762000" y="3657600"/>
                        <a:ext cx="7065261" cy="2438400"/>
                      </a:xfrm>
                      <a:prstGeom prst="rect">
                        <a:avLst/>
                      </a:prstGeom>
                      <a:noFill/>
                      <a:ln>
                        <a:noFill/>
                      </a:ln>
                    </p:spPr>
                  </p:pic>
                </p:oleObj>
              </mc:Fallback>
            </mc:AlternateContent>
          </a:graphicData>
        </a:graphic>
      </p:graphicFrame>
      <p:sp>
        <p:nvSpPr>
          <p:cNvPr id="7" name="TextBox 6"/>
          <p:cNvSpPr txBox="1"/>
          <p:nvPr/>
        </p:nvSpPr>
        <p:spPr>
          <a:xfrm>
            <a:off x="7086600" y="2667000"/>
            <a:ext cx="1905000" cy="830997"/>
          </a:xfrm>
          <a:prstGeom prst="rect">
            <a:avLst/>
          </a:prstGeom>
          <a:noFill/>
        </p:spPr>
        <p:txBody>
          <a:bodyPr wrap="square" rtlCol="0">
            <a:spAutoFit/>
          </a:bodyPr>
          <a:lstStyle/>
          <a:p>
            <a:r>
              <a:rPr lang="en-US" sz="2400" dirty="0">
                <a:latin typeface="+mj-lt"/>
              </a:rPr>
              <a:t>within the water</a:t>
            </a:r>
          </a:p>
        </p:txBody>
      </p:sp>
    </p:spTree>
    <p:extLst>
      <p:ext uri="{BB962C8B-B14F-4D97-AF65-F5344CB8AC3E}">
        <p14:creationId xmlns:p14="http://schemas.microsoft.com/office/powerpoint/2010/main" val="30518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11/12/2021</a:t>
            </a:r>
            <a:endParaRPr lang="en-US" dirty="0"/>
          </a:p>
        </p:txBody>
      </p:sp>
      <p:sp>
        <p:nvSpPr>
          <p:cNvPr id="3" name="Footer Placeholder 2"/>
          <p:cNvSpPr>
            <a:spLocks noGrp="1"/>
          </p:cNvSpPr>
          <p:nvPr>
            <p:ph type="ftr" sz="quarter" idx="11"/>
          </p:nvPr>
        </p:nvSpPr>
        <p:spPr/>
        <p:txBody>
          <a:bodyPr/>
          <a:lstStyle/>
          <a:p>
            <a:r>
              <a:rPr lang="en-US"/>
              <a:t>PHY 711  Fall 2021 -- Lecture 33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0" y="469140"/>
            <a:ext cx="8915400" cy="1200329"/>
          </a:xfrm>
          <a:prstGeom prst="rect">
            <a:avLst/>
          </a:prstGeom>
          <a:noFill/>
        </p:spPr>
        <p:txBody>
          <a:bodyPr wrap="square" rtlCol="0">
            <a:spAutoFit/>
          </a:bodyPr>
          <a:lstStyle/>
          <a:p>
            <a:r>
              <a:rPr lang="en-US" sz="2400" dirty="0">
                <a:latin typeface="+mj-lt"/>
              </a:rPr>
              <a:t>Consider a surface </a:t>
            </a:r>
            <a:r>
              <a:rPr lang="en-US" sz="2400" i="1" dirty="0">
                <a:latin typeface="Symbol" panose="05050102010706020507" pitchFamily="18" charset="2"/>
              </a:rPr>
              <a:t>z</a:t>
            </a:r>
            <a:r>
              <a:rPr lang="en-US" sz="2400" i="1" dirty="0">
                <a:latin typeface="+mj-lt"/>
              </a:rPr>
              <a:t>(</a:t>
            </a:r>
            <a:r>
              <a:rPr lang="en-US" sz="2400" i="1" dirty="0" err="1">
                <a:latin typeface="+mj-lt"/>
              </a:rPr>
              <a:t>x,t</a:t>
            </a:r>
            <a:r>
              <a:rPr lang="en-US" sz="2400" i="1" dirty="0">
                <a:latin typeface="+mj-lt"/>
              </a:rPr>
              <a:t>)</a:t>
            </a:r>
            <a:r>
              <a:rPr lang="en-US" sz="2400" dirty="0">
                <a:latin typeface="+mj-lt"/>
              </a:rPr>
              <a:t> wave moving in the </a:t>
            </a:r>
            <a:r>
              <a:rPr lang="en-US" sz="2400" i="1" dirty="0">
                <a:latin typeface="+mj-lt"/>
              </a:rPr>
              <a:t>x</a:t>
            </a:r>
            <a:r>
              <a:rPr lang="en-US" sz="2400" dirty="0">
                <a:latin typeface="+mj-lt"/>
              </a:rPr>
              <a:t>-direction in a channel of width </a:t>
            </a:r>
            <a:r>
              <a:rPr lang="en-US" sz="2400" i="1" dirty="0">
                <a:latin typeface="+mj-lt"/>
              </a:rPr>
              <a:t>b(x) </a:t>
            </a:r>
            <a:r>
              <a:rPr lang="en-US" sz="2400" dirty="0">
                <a:latin typeface="+mj-lt"/>
              </a:rPr>
              <a:t>and height </a:t>
            </a:r>
            <a:r>
              <a:rPr lang="en-US" sz="2400" i="1" dirty="0">
                <a:latin typeface="+mj-lt"/>
              </a:rPr>
              <a:t>h(x):</a:t>
            </a:r>
          </a:p>
          <a:p>
            <a:r>
              <a:rPr lang="en-US" sz="2400" dirty="0">
                <a:latin typeface="+mj-lt"/>
              </a:rPr>
              <a:t>        </a:t>
            </a:r>
          </a:p>
        </p:txBody>
      </p:sp>
      <p:grpSp>
        <p:nvGrpSpPr>
          <p:cNvPr id="28" name="Group 27"/>
          <p:cNvGrpSpPr/>
          <p:nvPr/>
        </p:nvGrpSpPr>
        <p:grpSpPr>
          <a:xfrm>
            <a:off x="228600" y="1676400"/>
            <a:ext cx="4467347" cy="3920685"/>
            <a:chOff x="1828800" y="2484580"/>
            <a:chExt cx="4467347" cy="3920685"/>
          </a:xfrm>
        </p:grpSpPr>
        <p:sp>
          <p:nvSpPr>
            <p:cNvPr id="6" name="Cube 5"/>
            <p:cNvSpPr/>
            <p:nvPr/>
          </p:nvSpPr>
          <p:spPr>
            <a:xfrm>
              <a:off x="3429000" y="4038600"/>
              <a:ext cx="685800" cy="1981200"/>
            </a:xfrm>
            <a:prstGeom prst="cube">
              <a:avLst>
                <a:gd name="adj" fmla="val 64058"/>
              </a:avLst>
            </a:prstGeom>
            <a:pattFill prst="zigZag">
              <a:fgClr>
                <a:srgbClr val="0070C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429000" y="3398980"/>
              <a:ext cx="685800" cy="1066800"/>
            </a:xfrm>
            <a:prstGeom prst="cube">
              <a:avLst>
                <a:gd name="adj" fmla="val 64058"/>
              </a:avLst>
            </a:prstGeom>
            <a:pattFill prst="wave">
              <a:fgClr>
                <a:srgbClr val="FF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00400" y="5943600"/>
              <a:ext cx="510076" cy="461665"/>
            </a:xfrm>
            <a:prstGeom prst="rect">
              <a:avLst/>
            </a:prstGeom>
            <a:noFill/>
          </p:spPr>
          <p:txBody>
            <a:bodyPr wrap="none" rtlCol="0">
              <a:spAutoFit/>
            </a:bodyPr>
            <a:lstStyle/>
            <a:p>
              <a:r>
                <a:rPr lang="en-US" sz="2400" i="1" dirty="0">
                  <a:latin typeface="+mj-lt"/>
                </a:rPr>
                <a:t>dx</a:t>
              </a:r>
            </a:p>
          </p:txBody>
        </p:sp>
        <p:sp>
          <p:nvSpPr>
            <p:cNvPr id="9" name="TextBox 8"/>
            <p:cNvSpPr txBox="1"/>
            <p:nvPr/>
          </p:nvSpPr>
          <p:spPr>
            <a:xfrm>
              <a:off x="3909524" y="5715000"/>
              <a:ext cx="715260" cy="461665"/>
            </a:xfrm>
            <a:prstGeom prst="rect">
              <a:avLst/>
            </a:prstGeom>
            <a:noFill/>
          </p:spPr>
          <p:txBody>
            <a:bodyPr wrap="none" rtlCol="0">
              <a:spAutoFit/>
            </a:bodyPr>
            <a:lstStyle/>
            <a:p>
              <a:r>
                <a:rPr lang="en-US" sz="2400" i="1" dirty="0">
                  <a:latin typeface="+mj-lt"/>
                </a:rPr>
                <a:t>b(x)</a:t>
              </a:r>
            </a:p>
          </p:txBody>
        </p:sp>
        <p:cxnSp>
          <p:nvCxnSpPr>
            <p:cNvPr id="11" name="Straight Arrow Connector 10"/>
            <p:cNvCxnSpPr/>
            <p:nvPr/>
          </p:nvCxnSpPr>
          <p:spPr>
            <a:xfrm flipV="1">
              <a:off x="3727981" y="5638800"/>
              <a:ext cx="463019" cy="470843"/>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1000" y="4008579"/>
              <a:ext cx="0" cy="1630221"/>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168091" y="3398980"/>
              <a:ext cx="22909" cy="598314"/>
            </a:xfrm>
            <a:prstGeom prst="straightConnector1">
              <a:avLst/>
            </a:prstGeom>
            <a:ln w="25400">
              <a:solidFill>
                <a:schemeClr val="tx1"/>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14324" y="4572000"/>
              <a:ext cx="715260" cy="461665"/>
            </a:xfrm>
            <a:prstGeom prst="rect">
              <a:avLst/>
            </a:prstGeom>
            <a:noFill/>
          </p:spPr>
          <p:txBody>
            <a:bodyPr wrap="none" rtlCol="0">
              <a:spAutoFit/>
            </a:bodyPr>
            <a:lstStyle/>
            <a:p>
              <a:r>
                <a:rPr lang="en-US" sz="2400" i="1" dirty="0">
                  <a:latin typeface="+mj-lt"/>
                </a:rPr>
                <a:t>h(x)</a:t>
              </a:r>
            </a:p>
          </p:txBody>
        </p:sp>
        <p:sp>
          <p:nvSpPr>
            <p:cNvPr id="20" name="TextBox 19"/>
            <p:cNvSpPr txBox="1"/>
            <p:nvPr/>
          </p:nvSpPr>
          <p:spPr>
            <a:xfrm>
              <a:off x="4214324" y="3429000"/>
              <a:ext cx="865943" cy="461665"/>
            </a:xfrm>
            <a:prstGeom prst="rect">
              <a:avLst/>
            </a:prstGeom>
            <a:noFill/>
          </p:spPr>
          <p:txBody>
            <a:bodyPr wrap="none" rtlCol="0">
              <a:spAutoFit/>
            </a:bodyPr>
            <a:lstStyle/>
            <a:p>
              <a:r>
                <a:rPr lang="en-US" sz="2400" i="1" dirty="0">
                  <a:latin typeface="Symbol" panose="05050102010706020507" pitchFamily="18" charset="2"/>
                </a:rPr>
                <a:t>z(</a:t>
              </a:r>
              <a:r>
                <a:rPr lang="en-US" sz="2400" i="1" dirty="0" err="1"/>
                <a:t>x,t</a:t>
              </a:r>
              <a:r>
                <a:rPr lang="en-US" sz="2400" i="1" dirty="0">
                  <a:latin typeface="Symbol" panose="05050102010706020507" pitchFamily="18" charset="2"/>
                </a:rPr>
                <a:t>)</a:t>
              </a:r>
            </a:p>
          </p:txBody>
        </p:sp>
        <p:sp>
          <p:nvSpPr>
            <p:cNvPr id="21" name="Cube 20"/>
            <p:cNvSpPr/>
            <p:nvPr/>
          </p:nvSpPr>
          <p:spPr>
            <a:xfrm>
              <a:off x="3429000" y="2484580"/>
              <a:ext cx="685800" cy="1325420"/>
            </a:xfrm>
            <a:prstGeom prst="cube">
              <a:avLst>
                <a:gd name="adj" fmla="val 64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8288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00600" y="4800600"/>
              <a:ext cx="1447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05000" y="4186535"/>
              <a:ext cx="867545" cy="461665"/>
            </a:xfrm>
            <a:prstGeom prst="rect">
              <a:avLst/>
            </a:prstGeom>
            <a:noFill/>
          </p:spPr>
          <p:txBody>
            <a:bodyPr wrap="none" rtlCol="0">
              <a:spAutoFit/>
            </a:bodyPr>
            <a:lstStyle/>
            <a:p>
              <a:r>
                <a:rPr lang="en-US" sz="2400" i="1" dirty="0">
                  <a:latin typeface="+mj-lt"/>
                </a:rPr>
                <a:t>v(</a:t>
              </a:r>
              <a:r>
                <a:rPr lang="en-US" sz="2400" i="1" dirty="0" err="1">
                  <a:latin typeface="+mj-lt"/>
                </a:rPr>
                <a:t>x,t</a:t>
              </a:r>
              <a:r>
                <a:rPr lang="en-US" sz="2400" i="1" dirty="0">
                  <a:latin typeface="+mj-lt"/>
                </a:rPr>
                <a:t>)</a:t>
              </a:r>
            </a:p>
          </p:txBody>
        </p:sp>
        <p:sp>
          <p:nvSpPr>
            <p:cNvPr id="26" name="TextBox 25"/>
            <p:cNvSpPr txBox="1"/>
            <p:nvPr/>
          </p:nvSpPr>
          <p:spPr>
            <a:xfrm>
              <a:off x="4923655" y="4191000"/>
              <a:ext cx="1372492" cy="461665"/>
            </a:xfrm>
            <a:prstGeom prst="rect">
              <a:avLst/>
            </a:prstGeom>
            <a:noFill/>
          </p:spPr>
          <p:txBody>
            <a:bodyPr wrap="none" rtlCol="0">
              <a:spAutoFit/>
            </a:bodyPr>
            <a:lstStyle/>
            <a:p>
              <a:r>
                <a:rPr lang="en-US" sz="2400" i="1" dirty="0">
                  <a:latin typeface="+mj-lt"/>
                </a:rPr>
                <a:t>v(</a:t>
              </a:r>
              <a:r>
                <a:rPr lang="en-US" sz="2400" i="1" dirty="0" err="1">
                  <a:latin typeface="+mj-lt"/>
                </a:rPr>
                <a:t>x+dx,t</a:t>
              </a:r>
              <a:r>
                <a:rPr lang="en-US" sz="2400" i="1" dirty="0">
                  <a:latin typeface="+mj-lt"/>
                </a:rPr>
                <a:t>)</a:t>
              </a:r>
            </a:p>
          </p:txBody>
        </p:sp>
      </p:grpSp>
      <p:graphicFrame>
        <p:nvGraphicFramePr>
          <p:cNvPr id="27" name="Object 26"/>
          <p:cNvGraphicFramePr>
            <a:graphicFrameLocks noChangeAspect="1"/>
          </p:cNvGraphicFramePr>
          <p:nvPr>
            <p:extLst>
              <p:ext uri="{D42A27DB-BD31-4B8C-83A1-F6EECF244321}">
                <p14:modId xmlns:p14="http://schemas.microsoft.com/office/powerpoint/2010/main" val="3114439478"/>
              </p:ext>
            </p:extLst>
          </p:nvPr>
        </p:nvGraphicFramePr>
        <p:xfrm>
          <a:off x="3870325" y="4662911"/>
          <a:ext cx="4959350" cy="1504950"/>
        </p:xfrm>
        <a:graphic>
          <a:graphicData uri="http://schemas.openxmlformats.org/presentationml/2006/ole">
            <mc:AlternateContent xmlns:mc="http://schemas.openxmlformats.org/markup-compatibility/2006">
              <mc:Choice xmlns:v="urn:schemas-microsoft-com:vml" Requires="v">
                <p:oleObj spid="_x0000_s377169" name="Equation" r:id="rId4" imgW="2971800" imgH="901440" progId="Equation.DSMT4">
                  <p:embed/>
                </p:oleObj>
              </mc:Choice>
              <mc:Fallback>
                <p:oleObj name="Equation" r:id="rId4" imgW="2971800" imgH="901440" progId="Equation.DSMT4">
                  <p:embed/>
                  <p:pic>
                    <p:nvPicPr>
                      <p:cNvPr id="0" name=""/>
                      <p:cNvPicPr/>
                      <p:nvPr/>
                    </p:nvPicPr>
                    <p:blipFill>
                      <a:blip r:embed="rId5"/>
                      <a:stretch>
                        <a:fillRect/>
                      </a:stretch>
                    </p:blipFill>
                    <p:spPr>
                      <a:xfrm>
                        <a:off x="3870325" y="4662911"/>
                        <a:ext cx="4959350" cy="15049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81698893"/>
              </p:ext>
            </p:extLst>
          </p:nvPr>
        </p:nvGraphicFramePr>
        <p:xfrm>
          <a:off x="4311355" y="1284526"/>
          <a:ext cx="4754837" cy="1306274"/>
        </p:xfrm>
        <a:graphic>
          <a:graphicData uri="http://schemas.openxmlformats.org/presentationml/2006/ole">
            <mc:AlternateContent xmlns:mc="http://schemas.openxmlformats.org/markup-compatibility/2006">
              <mc:Choice xmlns:v="urn:schemas-microsoft-com:vml" Requires="v">
                <p:oleObj spid="_x0000_s377170" name="Equation" r:id="rId6" imgW="3466800" imgH="952200" progId="Equation.DSMT4">
                  <p:embed/>
                </p:oleObj>
              </mc:Choice>
              <mc:Fallback>
                <p:oleObj name="Equation" r:id="rId6" imgW="3466800" imgH="952200" progId="Equation.DSMT4">
                  <p:embed/>
                  <p:pic>
                    <p:nvPicPr>
                      <p:cNvPr id="0" name=""/>
                      <p:cNvPicPr/>
                      <p:nvPr/>
                    </p:nvPicPr>
                    <p:blipFill>
                      <a:blip r:embed="rId7"/>
                      <a:stretch>
                        <a:fillRect/>
                      </a:stretch>
                    </p:blipFill>
                    <p:spPr>
                      <a:xfrm>
                        <a:off x="4311355" y="1284526"/>
                        <a:ext cx="4754837" cy="130627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748499129"/>
              </p:ext>
            </p:extLst>
          </p:nvPr>
        </p:nvGraphicFramePr>
        <p:xfrm>
          <a:off x="3899152" y="2628457"/>
          <a:ext cx="2609932" cy="432320"/>
        </p:xfrm>
        <a:graphic>
          <a:graphicData uri="http://schemas.openxmlformats.org/presentationml/2006/ole">
            <mc:AlternateContent xmlns:mc="http://schemas.openxmlformats.org/markup-compatibility/2006">
              <mc:Choice xmlns:v="urn:schemas-microsoft-com:vml" Requires="v">
                <p:oleObj spid="_x0000_s377171" name="Equation" r:id="rId8" imgW="2070000" imgH="342720" progId="Equation.DSMT4">
                  <p:embed/>
                </p:oleObj>
              </mc:Choice>
              <mc:Fallback>
                <p:oleObj name="Equation" r:id="rId8" imgW="2070000" imgH="342720" progId="Equation.DSMT4">
                  <p:embed/>
                  <p:pic>
                    <p:nvPicPr>
                      <p:cNvPr id="0" name=""/>
                      <p:cNvPicPr/>
                      <p:nvPr/>
                    </p:nvPicPr>
                    <p:blipFill>
                      <a:blip r:embed="rId9"/>
                      <a:stretch>
                        <a:fillRect/>
                      </a:stretch>
                    </p:blipFill>
                    <p:spPr>
                      <a:xfrm>
                        <a:off x="3899152" y="2628457"/>
                        <a:ext cx="2609932" cy="432320"/>
                      </a:xfrm>
                      <a:prstGeom prst="rect">
                        <a:avLst/>
                      </a:prstGeom>
                    </p:spPr>
                  </p:pic>
                </p:oleObj>
              </mc:Fallback>
            </mc:AlternateContent>
          </a:graphicData>
        </a:graphic>
      </p:graphicFrame>
      <p:sp>
        <p:nvSpPr>
          <p:cNvPr id="14" name="Up Arrow 13"/>
          <p:cNvSpPr/>
          <p:nvPr/>
        </p:nvSpPr>
        <p:spPr>
          <a:xfrm rot="-1200000">
            <a:off x="5252796" y="2254158"/>
            <a:ext cx="242888" cy="4613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1251856759"/>
              </p:ext>
            </p:extLst>
          </p:nvPr>
        </p:nvGraphicFramePr>
        <p:xfrm>
          <a:off x="6350000" y="2343150"/>
          <a:ext cx="2481263" cy="431800"/>
        </p:xfrm>
        <a:graphic>
          <a:graphicData uri="http://schemas.openxmlformats.org/presentationml/2006/ole">
            <mc:AlternateContent xmlns:mc="http://schemas.openxmlformats.org/markup-compatibility/2006">
              <mc:Choice xmlns:v="urn:schemas-microsoft-com:vml" Requires="v">
                <p:oleObj spid="_x0000_s377172" name="Equation" r:id="rId10" imgW="1968480" imgH="342720" progId="Equation.DSMT4">
                  <p:embed/>
                </p:oleObj>
              </mc:Choice>
              <mc:Fallback>
                <p:oleObj name="Equation" r:id="rId10" imgW="1968480" imgH="342720" progId="Equation.DSMT4">
                  <p:embed/>
                  <p:pic>
                    <p:nvPicPr>
                      <p:cNvPr id="0" name=""/>
                      <p:cNvPicPr/>
                      <p:nvPr/>
                    </p:nvPicPr>
                    <p:blipFill>
                      <a:blip r:embed="rId11"/>
                      <a:stretch>
                        <a:fillRect/>
                      </a:stretch>
                    </p:blipFill>
                    <p:spPr>
                      <a:xfrm>
                        <a:off x="6350000" y="2343150"/>
                        <a:ext cx="2481263" cy="431800"/>
                      </a:xfrm>
                      <a:prstGeom prst="rect">
                        <a:avLst/>
                      </a:prstGeom>
                    </p:spPr>
                  </p:pic>
                </p:oleObj>
              </mc:Fallback>
            </mc:AlternateContent>
          </a:graphicData>
        </a:graphic>
      </p:graphicFrame>
      <p:sp>
        <p:nvSpPr>
          <p:cNvPr id="31" name="Up Arrow 30"/>
          <p:cNvSpPr/>
          <p:nvPr/>
        </p:nvSpPr>
        <p:spPr>
          <a:xfrm rot="-1200000">
            <a:off x="6717447" y="2212017"/>
            <a:ext cx="176299" cy="1987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473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22340</TotalTime>
  <Words>1111</Words>
  <Application>Microsoft Office PowerPoint</Application>
  <PresentationFormat>On-screen Show (4:3)</PresentationFormat>
  <Paragraphs>238</Paragraphs>
  <Slides>28</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4"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1080</cp:revision>
  <cp:lastPrinted>2021-11-11T13:45:22Z</cp:lastPrinted>
  <dcterms:created xsi:type="dcterms:W3CDTF">2012-01-10T18:32:24Z</dcterms:created>
  <dcterms:modified xsi:type="dcterms:W3CDTF">2021-11-12T15:58:56Z</dcterms:modified>
</cp:coreProperties>
</file>