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96" r:id="rId2"/>
    <p:sldId id="395" r:id="rId3"/>
    <p:sldId id="354" r:id="rId4"/>
    <p:sldId id="409" r:id="rId5"/>
    <p:sldId id="403" r:id="rId6"/>
    <p:sldId id="397" r:id="rId7"/>
    <p:sldId id="398" r:id="rId8"/>
    <p:sldId id="399" r:id="rId9"/>
    <p:sldId id="400" r:id="rId10"/>
    <p:sldId id="375" r:id="rId11"/>
    <p:sldId id="406" r:id="rId12"/>
    <p:sldId id="377" r:id="rId13"/>
    <p:sldId id="378" r:id="rId14"/>
    <p:sldId id="379" r:id="rId15"/>
    <p:sldId id="380" r:id="rId16"/>
    <p:sldId id="381" r:id="rId17"/>
    <p:sldId id="382" r:id="rId18"/>
    <p:sldId id="410" r:id="rId19"/>
    <p:sldId id="383" r:id="rId20"/>
    <p:sldId id="384" r:id="rId21"/>
    <p:sldId id="401" r:id="rId22"/>
    <p:sldId id="385" r:id="rId23"/>
    <p:sldId id="386" r:id="rId24"/>
    <p:sldId id="387" r:id="rId25"/>
    <p:sldId id="388" r:id="rId26"/>
    <p:sldId id="394" r:id="rId27"/>
    <p:sldId id="392" r:id="rId28"/>
    <p:sldId id="389" r:id="rId29"/>
    <p:sldId id="390" r:id="rId30"/>
    <p:sldId id="391" r:id="rId31"/>
    <p:sldId id="402" r:id="rId32"/>
    <p:sldId id="376" r:id="rId3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87E838B-28B6-40D0-A842-90B9C4138E5F}">
          <p14:sldIdLst>
            <p14:sldId id="296"/>
            <p14:sldId id="395"/>
            <p14:sldId id="354"/>
            <p14:sldId id="409"/>
            <p14:sldId id="403"/>
            <p14:sldId id="397"/>
            <p14:sldId id="398"/>
            <p14:sldId id="399"/>
            <p14:sldId id="400"/>
            <p14:sldId id="375"/>
            <p14:sldId id="406"/>
            <p14:sldId id="377"/>
            <p14:sldId id="378"/>
            <p14:sldId id="379"/>
            <p14:sldId id="380"/>
            <p14:sldId id="381"/>
            <p14:sldId id="382"/>
            <p14:sldId id="410"/>
            <p14:sldId id="383"/>
            <p14:sldId id="384"/>
            <p14:sldId id="401"/>
            <p14:sldId id="385"/>
            <p14:sldId id="386"/>
            <p14:sldId id="387"/>
            <p14:sldId id="388"/>
            <p14:sldId id="394"/>
            <p14:sldId id="392"/>
            <p14:sldId id="389"/>
            <p14:sldId id="390"/>
            <p14:sldId id="391"/>
            <p14:sldId id="402"/>
            <p14:sldId id="3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 autoAdjust="0"/>
    <p:restoredTop sz="92348" autoAdjust="0"/>
  </p:normalViewPr>
  <p:slideViewPr>
    <p:cSldViewPr>
      <p:cViewPr varScale="1">
        <p:scale>
          <a:sx n="75" d="100"/>
          <a:sy n="75" d="100"/>
        </p:scale>
        <p:origin x="370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9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5" Type="http://schemas.openxmlformats.org/officeDocument/2006/relationships/image" Target="../media/image28.emf"/><Relationship Id="rId4" Type="http://schemas.openxmlformats.org/officeDocument/2006/relationships/image" Target="../media/image2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11/15/2021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lecture, we will continue analyzing surface waves in water including the special non-linear soliton solutions.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717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Returning to the full problem with non-linearities.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468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533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Specializing to motion along the x direction and surface direction in the z direction.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461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 that we will find for the soliton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651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of assumptions for our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6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Working through the equations within water.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77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Boundary effects at the bottom of the channel and at the surface.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56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start a number of steps to analyze the leading terms in the linearities.      In this case we perform a Taylor’s expansion about z=0 at the bottom of the channel.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923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Checking lowest order (linear) term.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74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 to non-linear equations using Taylor’s expansion.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09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4388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Systematic keeping/limiting terms in non-linearity and in high order derivatives.      The highlighted equations are the coupled equations that we will analyze.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2845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Decoupling the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321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Analysis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1902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derivations.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655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 arriving at the famous equation and the famous soliton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950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989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Visualization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288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notational manipulations.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647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2482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491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Schedule.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383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observer of the </a:t>
            </a:r>
            <a:r>
              <a:rPr lang="en-US"/>
              <a:t>soliton phenomenon.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3632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Historic realization of the soliton wave in a channel.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340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625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309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system and notation.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13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Summarizing the linear analysis.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556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Continue analysis of linear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60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Consistent analysis of the wave speed.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4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gif"/><Relationship Id="rId5" Type="http://schemas.openxmlformats.org/officeDocument/2006/relationships/image" Target="../media/image11.wmf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20.w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7.wmf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19.wmf"/><Relationship Id="rId5" Type="http://schemas.openxmlformats.org/officeDocument/2006/relationships/image" Target="../media/image16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8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23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28.e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5.wmf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27.wmf"/><Relationship Id="rId5" Type="http://schemas.openxmlformats.org/officeDocument/2006/relationships/image" Target="../media/image24.w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2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9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32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35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39.wmf"/><Relationship Id="rId5" Type="http://schemas.openxmlformats.org/officeDocument/2006/relationships/image" Target="../media/image36.wmf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32.bin"/><Relationship Id="rId9" Type="http://schemas.openxmlformats.org/officeDocument/2006/relationships/image" Target="../media/image38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36.bin"/><Relationship Id="rId9" Type="http://schemas.openxmlformats.org/officeDocument/2006/relationships/image" Target="../media/image4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9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40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4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4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50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47.bin"/><Relationship Id="rId5" Type="http://schemas.openxmlformats.org/officeDocument/2006/relationships/image" Target="../media/image51.wmf"/><Relationship Id="rId4" Type="http://schemas.openxmlformats.org/officeDocument/2006/relationships/oleObject" Target="../embeddings/oleObject46.bin"/><Relationship Id="rId9" Type="http://schemas.openxmlformats.org/officeDocument/2006/relationships/image" Target="../media/image53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4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50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acs.hw.ac.uk/~chris/scott_russell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.hw.ac.uk/solitons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38200"/>
            <a:ext cx="89535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in Olin 103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Plan for Lecture 34: Chapter 10 in F &amp; W</a:t>
            </a:r>
          </a:p>
          <a:p>
            <a:pPr algn="ctr"/>
            <a:r>
              <a:rPr lang="en-US" sz="3200" b="1" dirty="0">
                <a:solidFill>
                  <a:schemeClr val="folHlink"/>
                </a:solidFill>
              </a:rPr>
              <a:t>  </a:t>
            </a:r>
          </a:p>
          <a:p>
            <a:pPr algn="ctr"/>
            <a:r>
              <a:rPr lang="en-US" sz="3200" b="1" dirty="0">
                <a:solidFill>
                  <a:schemeClr val="folHlink"/>
                </a:solidFill>
              </a:rPr>
              <a:t>Surface waves</a:t>
            </a:r>
          </a:p>
          <a:p>
            <a:pPr marL="8001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folHlink"/>
                </a:solidFill>
              </a:rPr>
              <a:t>Summary of linear surface wave solutions </a:t>
            </a:r>
          </a:p>
          <a:p>
            <a:pPr marL="800100" lvl="2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folHlink"/>
                </a:solidFill>
              </a:rPr>
              <a:t>Non-linear contributions and soliton solutions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371705"/>
            <a:ext cx="2133600" cy="365125"/>
          </a:xfrm>
        </p:spPr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13560" y="548640"/>
            <a:ext cx="6949440" cy="2804160"/>
            <a:chOff x="228600" y="2895600"/>
            <a:chExt cx="8686800" cy="3505200"/>
          </a:xfrm>
        </p:grpSpPr>
        <p:sp>
          <p:nvSpPr>
            <p:cNvPr id="8" name="Cube 7"/>
            <p:cNvSpPr/>
            <p:nvPr/>
          </p:nvSpPr>
          <p:spPr>
            <a:xfrm>
              <a:off x="1066800" y="3962400"/>
              <a:ext cx="7848600" cy="2057400"/>
            </a:xfrm>
            <a:prstGeom prst="cube">
              <a:avLst>
                <a:gd name="adj" fmla="val 39601"/>
              </a:avLst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1066800" y="2895600"/>
              <a:ext cx="7848600" cy="3124200"/>
            </a:xfrm>
            <a:prstGeom prst="cube">
              <a:avLst/>
            </a:prstGeom>
            <a:solidFill>
              <a:schemeClr val="accent1">
                <a:alpha val="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77000" y="312420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p</a:t>
              </a:r>
              <a:r>
                <a:rPr lang="en-US" sz="2400" baseline="-25000" dirty="0">
                  <a:latin typeface="+mj-lt"/>
                </a:rPr>
                <a:t>0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7021830" y="3276600"/>
              <a:ext cx="274320" cy="759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Brace 10"/>
            <p:cNvSpPr/>
            <p:nvPr/>
          </p:nvSpPr>
          <p:spPr>
            <a:xfrm>
              <a:off x="533400" y="4800600"/>
              <a:ext cx="304800" cy="12192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" y="5181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h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4903817" y="4991100"/>
              <a:ext cx="0" cy="10287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953000" y="482403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z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066800" y="6248400"/>
              <a:ext cx="5943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239000" y="59391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x</a:t>
              </a:r>
            </a:p>
          </p:txBody>
        </p:sp>
        <p:cxnSp>
          <p:nvCxnSpPr>
            <p:cNvPr id="23" name="Curved Connector 22"/>
            <p:cNvCxnSpPr/>
            <p:nvPr/>
          </p:nvCxnSpPr>
          <p:spPr>
            <a:xfrm flipV="1">
              <a:off x="1066800" y="4114800"/>
              <a:ext cx="7010400" cy="1066800"/>
            </a:xfrm>
            <a:prstGeom prst="curvedConnector3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6172200" y="4191000"/>
              <a:ext cx="0" cy="5334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562600" y="431226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Symbol" pitchFamily="18" charset="2"/>
                </a:rPr>
                <a:t>z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914400" y="4991100"/>
              <a:ext cx="1143000" cy="94803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447800" y="53295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y</a:t>
              </a:r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812969"/>
              </p:ext>
            </p:extLst>
          </p:nvPr>
        </p:nvGraphicFramePr>
        <p:xfrm>
          <a:off x="143192" y="3762034"/>
          <a:ext cx="8878888" cy="2526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948" name="Equation" r:id="rId4" imgW="8216640" imgH="2361960" progId="Equation.DSMT4">
                  <p:embed/>
                </p:oleObj>
              </mc:Choice>
              <mc:Fallback>
                <p:oleObj name="Equation" r:id="rId4" imgW="8216640" imgH="236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192" y="3762034"/>
                        <a:ext cx="8878888" cy="25264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" y="3048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General problem </a:t>
            </a:r>
          </a:p>
          <a:p>
            <a:pPr lvl="1"/>
            <a:r>
              <a:rPr lang="en-US" sz="2400" dirty="0">
                <a:latin typeface="+mj-lt"/>
              </a:rPr>
              <a:t>including </a:t>
            </a:r>
          </a:p>
          <a:p>
            <a:pPr lvl="1"/>
            <a:r>
              <a:rPr lang="en-US" sz="2400" dirty="0">
                <a:latin typeface="+mj-lt"/>
              </a:rPr>
              <a:t>non-</a:t>
            </a:r>
            <a:r>
              <a:rPr lang="en-US" sz="2400" dirty="0" err="1">
                <a:latin typeface="+mj-lt"/>
              </a:rPr>
              <a:t>linearities</a:t>
            </a:r>
            <a:endParaRPr lang="en-US" sz="24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0" y="0"/>
            <a:ext cx="5806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Surface waves in an incompressible fluid</a:t>
            </a:r>
          </a:p>
        </p:txBody>
      </p:sp>
    </p:spTree>
    <p:extLst>
      <p:ext uri="{BB962C8B-B14F-4D97-AF65-F5344CB8AC3E}">
        <p14:creationId xmlns:p14="http://schemas.microsoft.com/office/powerpoint/2010/main" val="1420920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D4EAD7-CAFE-422F-9859-10C342026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7330D5-0ED1-4ABB-82B6-4B4360D18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A6A92-CFE3-43F7-AE81-1978958F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81C184C-0147-4E5D-BF18-C569F353C3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7677468"/>
              </p:ext>
            </p:extLst>
          </p:nvPr>
        </p:nvGraphicFramePr>
        <p:xfrm>
          <a:off x="152400" y="1219200"/>
          <a:ext cx="8853487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55" name="Equation" r:id="rId4" imgW="7353000" imgH="1663560" progId="Equation.DSMT4">
                  <p:embed/>
                </p:oleObj>
              </mc:Choice>
              <mc:Fallback>
                <p:oleObj name="Equation" r:id="rId4" imgW="7353000" imgH="166356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219200"/>
                        <a:ext cx="8853487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5C44714-B8A3-438F-BDFB-658DD8C3C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524006"/>
            <a:ext cx="3714750" cy="2438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51A7E3-B5F1-40EC-B0C5-3F452697C0F0}"/>
              </a:ext>
            </a:extLst>
          </p:cNvPr>
          <p:cNvSpPr txBox="1"/>
          <p:nvPr/>
        </p:nvSpPr>
        <p:spPr>
          <a:xfrm>
            <a:off x="5281246" y="4727018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From </a:t>
            </a:r>
            <a:r>
              <a:rPr lang="en-US" sz="2400" dirty="0" err="1">
                <a:latin typeface="+mj-lt"/>
              </a:rPr>
              <a:t>wikipedia</a:t>
            </a:r>
            <a:endParaRPr lang="en-US" sz="24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8A3353-89CA-4AE9-B92E-54697862DF1C}"/>
              </a:ext>
            </a:extLst>
          </p:cNvPr>
          <p:cNvSpPr txBox="1"/>
          <p:nvPr/>
        </p:nvSpPr>
        <p:spPr>
          <a:xfrm>
            <a:off x="228600" y="3048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relationships at surface --</a:t>
            </a:r>
          </a:p>
        </p:txBody>
      </p:sp>
    </p:spTree>
    <p:extLst>
      <p:ext uri="{BB962C8B-B14F-4D97-AF65-F5344CB8AC3E}">
        <p14:creationId xmlns:p14="http://schemas.microsoft.com/office/powerpoint/2010/main" val="176094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371705"/>
            <a:ext cx="2133600" cy="365125"/>
          </a:xfrm>
        </p:spPr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13560" y="548640"/>
            <a:ext cx="6949440" cy="2804160"/>
            <a:chOff x="228600" y="2895600"/>
            <a:chExt cx="8686800" cy="3505200"/>
          </a:xfrm>
        </p:grpSpPr>
        <p:sp>
          <p:nvSpPr>
            <p:cNvPr id="8" name="Cube 7"/>
            <p:cNvSpPr/>
            <p:nvPr/>
          </p:nvSpPr>
          <p:spPr>
            <a:xfrm>
              <a:off x="1066800" y="3962400"/>
              <a:ext cx="7848600" cy="2057400"/>
            </a:xfrm>
            <a:prstGeom prst="cube">
              <a:avLst>
                <a:gd name="adj" fmla="val 39601"/>
              </a:avLst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1066800" y="2895600"/>
              <a:ext cx="7848600" cy="3124200"/>
            </a:xfrm>
            <a:prstGeom prst="cube">
              <a:avLst/>
            </a:prstGeom>
            <a:solidFill>
              <a:schemeClr val="accent1">
                <a:alpha val="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77000" y="312420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p</a:t>
              </a:r>
              <a:r>
                <a:rPr lang="en-US" sz="2400" baseline="-25000" dirty="0">
                  <a:latin typeface="+mj-lt"/>
                </a:rPr>
                <a:t>0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7021830" y="3276600"/>
              <a:ext cx="274320" cy="759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Brace 10"/>
            <p:cNvSpPr/>
            <p:nvPr/>
          </p:nvSpPr>
          <p:spPr>
            <a:xfrm>
              <a:off x="533400" y="4800600"/>
              <a:ext cx="304800" cy="12192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" y="5181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h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4903817" y="4991100"/>
              <a:ext cx="0" cy="10287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953000" y="482403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z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066800" y="6248400"/>
              <a:ext cx="5943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239000" y="59391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x</a:t>
              </a:r>
            </a:p>
          </p:txBody>
        </p:sp>
        <p:cxnSp>
          <p:nvCxnSpPr>
            <p:cNvPr id="23" name="Curved Connector 22"/>
            <p:cNvCxnSpPr/>
            <p:nvPr/>
          </p:nvCxnSpPr>
          <p:spPr>
            <a:xfrm flipV="1">
              <a:off x="1066800" y="4114800"/>
              <a:ext cx="7010400" cy="1066800"/>
            </a:xfrm>
            <a:prstGeom prst="curvedConnector3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6172200" y="4191000"/>
              <a:ext cx="0" cy="5334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562600" y="431226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Symbol" pitchFamily="18" charset="2"/>
                </a:rPr>
                <a:t>z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914400" y="4991100"/>
              <a:ext cx="1143000" cy="94803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447800" y="53295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y</a:t>
              </a:r>
            </a:p>
          </p:txBody>
        </p:sp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255995"/>
              </p:ext>
            </p:extLst>
          </p:nvPr>
        </p:nvGraphicFramePr>
        <p:xfrm>
          <a:off x="955675" y="3705225"/>
          <a:ext cx="7081838" cy="228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29" name="数式" r:id="rId4" imgW="3263760" imgH="1066680" progId="Equation.3">
                  <p:embed/>
                </p:oleObj>
              </mc:Choice>
              <mc:Fallback>
                <p:oleObj name="数式" r:id="rId4" imgW="3263760" imgH="1066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675" y="3705225"/>
                        <a:ext cx="7081838" cy="228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8497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13560" y="548640"/>
            <a:ext cx="6949440" cy="2804160"/>
            <a:chOff x="228600" y="2895600"/>
            <a:chExt cx="8686800" cy="3505200"/>
          </a:xfrm>
        </p:grpSpPr>
        <p:sp>
          <p:nvSpPr>
            <p:cNvPr id="6" name="Cube 5"/>
            <p:cNvSpPr/>
            <p:nvPr/>
          </p:nvSpPr>
          <p:spPr>
            <a:xfrm>
              <a:off x="1066800" y="3962400"/>
              <a:ext cx="7848600" cy="2057400"/>
            </a:xfrm>
            <a:prstGeom prst="cube">
              <a:avLst>
                <a:gd name="adj" fmla="val 39601"/>
              </a:avLst>
            </a:prstGeom>
            <a:pattFill prst="zigZ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1066800" y="2895600"/>
              <a:ext cx="7848600" cy="3124200"/>
            </a:xfrm>
            <a:prstGeom prst="cube">
              <a:avLst/>
            </a:prstGeom>
            <a:solidFill>
              <a:schemeClr val="accent1">
                <a:alpha val="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77000" y="312420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p</a:t>
              </a:r>
              <a:r>
                <a:rPr lang="en-US" sz="2400" baseline="-25000" dirty="0">
                  <a:latin typeface="+mj-lt"/>
                </a:rPr>
                <a:t>0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9" name="Down Arrow 8"/>
            <p:cNvSpPr/>
            <p:nvPr/>
          </p:nvSpPr>
          <p:spPr>
            <a:xfrm>
              <a:off x="7021830" y="3276600"/>
              <a:ext cx="274320" cy="75976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Left Brace 9"/>
            <p:cNvSpPr/>
            <p:nvPr/>
          </p:nvSpPr>
          <p:spPr>
            <a:xfrm>
              <a:off x="533400" y="4800600"/>
              <a:ext cx="304800" cy="12192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8600" y="5181600"/>
              <a:ext cx="685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h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4903817" y="4991100"/>
              <a:ext cx="0" cy="10287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953000" y="4824036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z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066800" y="6248400"/>
              <a:ext cx="59436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239000" y="59391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x</a:t>
              </a:r>
            </a:p>
          </p:txBody>
        </p:sp>
        <p:cxnSp>
          <p:nvCxnSpPr>
            <p:cNvPr id="16" name="Curved Connector 15"/>
            <p:cNvCxnSpPr/>
            <p:nvPr/>
          </p:nvCxnSpPr>
          <p:spPr>
            <a:xfrm flipV="1">
              <a:off x="1066800" y="4114800"/>
              <a:ext cx="7010400" cy="1066800"/>
            </a:xfrm>
            <a:prstGeom prst="curvedConnector3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6172200" y="4191000"/>
              <a:ext cx="0" cy="5334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562600" y="4312265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Symbol" pitchFamily="18" charset="2"/>
                </a:rPr>
                <a:t>z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914400" y="4991100"/>
              <a:ext cx="1143000" cy="94803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447800" y="5329535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y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1524000" y="3048000"/>
            <a:ext cx="838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4400" y="2819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z=0</a:t>
            </a: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55171"/>
              </p:ext>
            </p:extLst>
          </p:nvPr>
        </p:nvGraphicFramePr>
        <p:xfrm>
          <a:off x="1826260" y="3657600"/>
          <a:ext cx="6555740" cy="25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45" name="Equation" r:id="rId4" imgW="4698720" imgH="1803240" progId="Equation.DSMT4">
                  <p:embed/>
                </p:oleObj>
              </mc:Choice>
              <mc:Fallback>
                <p:oleObj name="Equation" r:id="rId4" imgW="4698720" imgH="1803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26260" y="3657600"/>
                        <a:ext cx="6555740" cy="2515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210874" y="54263"/>
            <a:ext cx="658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Non-linear effects in surface waves:</a:t>
            </a:r>
          </a:p>
        </p:txBody>
      </p:sp>
    </p:spTree>
    <p:extLst>
      <p:ext uri="{BB962C8B-B14F-4D97-AF65-F5344CB8AC3E}">
        <p14:creationId xmlns:p14="http://schemas.microsoft.com/office/powerpoint/2010/main" val="1341020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2860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Detailed analysis of non-linear surface waves</a:t>
            </a:r>
          </a:p>
          <a:p>
            <a:r>
              <a:rPr lang="en-US" sz="2400" dirty="0"/>
              <a:t>[Note that these derivations follow  Alexander L. Fetter and John Dirk </a:t>
            </a:r>
            <a:r>
              <a:rPr lang="en-US" sz="2400" dirty="0" err="1"/>
              <a:t>Walecka</a:t>
            </a:r>
            <a:r>
              <a:rPr lang="en-US" sz="2400" dirty="0"/>
              <a:t>, </a:t>
            </a:r>
            <a:r>
              <a:rPr lang="en-US" sz="2400" i="1" dirty="0"/>
              <a:t>Theoretical Mechanics of Particles and Continua</a:t>
            </a:r>
            <a:r>
              <a:rPr lang="en-US" sz="2400" dirty="0"/>
              <a:t> (McGraw Hill, 1980), </a:t>
            </a:r>
            <a:r>
              <a:rPr lang="en-US" sz="2400" dirty="0" err="1"/>
              <a:t>Chapt</a:t>
            </a:r>
            <a:r>
              <a:rPr lang="en-US" sz="2400" dirty="0"/>
              <a:t>. 10.]</a:t>
            </a:r>
            <a:r>
              <a:rPr lang="en-US" sz="2400" dirty="0">
                <a:latin typeface="+mj-lt"/>
              </a:rPr>
              <a:t>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507243"/>
              </p:ext>
            </p:extLst>
          </p:nvPr>
        </p:nvGraphicFramePr>
        <p:xfrm>
          <a:off x="609600" y="1858963"/>
          <a:ext cx="7536182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066" name="Equation" r:id="rId4" imgW="5803560" imgH="622080" progId="Equation.DSMT4">
                  <p:embed/>
                </p:oleObj>
              </mc:Choice>
              <mc:Fallback>
                <p:oleObj name="Equation" r:id="rId4" imgW="580356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" y="1858963"/>
                        <a:ext cx="7536182" cy="80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9600" y="3048000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surface of the fluid is described by </a:t>
            </a:r>
            <a:r>
              <a:rPr lang="en-US" sz="2400" i="1" dirty="0"/>
              <a:t>z=</a:t>
            </a:r>
            <a:r>
              <a:rPr lang="en-US" sz="2400" i="1" dirty="0" err="1"/>
              <a:t>h+</a:t>
            </a:r>
            <a:r>
              <a:rPr lang="en-US" sz="2400" i="1" dirty="0" err="1">
                <a:latin typeface="Symbol" panose="05050102010706020507" pitchFamily="18" charset="2"/>
              </a:rPr>
              <a:t>z</a:t>
            </a:r>
            <a:r>
              <a:rPr lang="en-US" sz="2400" i="1" dirty="0"/>
              <a:t>(</a:t>
            </a:r>
            <a:r>
              <a:rPr lang="en-US" sz="2400" i="1" dirty="0" err="1"/>
              <a:t>x,t</a:t>
            </a:r>
            <a:r>
              <a:rPr lang="en-US" sz="2400" i="1" dirty="0"/>
              <a:t>)</a:t>
            </a:r>
            <a:r>
              <a:rPr lang="en-US" sz="2400" dirty="0"/>
              <a:t>. It is assumed that the fluid is contained in a structure (lake, river, swimming pool, etc.) with a </a:t>
            </a:r>
            <a:r>
              <a:rPr lang="en-US" sz="2400" dirty="0" err="1"/>
              <a:t>structureless</a:t>
            </a:r>
            <a:r>
              <a:rPr lang="en-US" sz="2400" dirty="0"/>
              <a:t> bottom defined by the </a:t>
            </a:r>
            <a:r>
              <a:rPr lang="en-US" sz="2400" i="1" dirty="0"/>
              <a:t>z = 0 </a:t>
            </a:r>
            <a:r>
              <a:rPr lang="en-US" sz="2400" dirty="0"/>
              <a:t>plane and filled to an equilibrium height of </a:t>
            </a:r>
            <a:r>
              <a:rPr lang="en-US" sz="2400" i="1" dirty="0"/>
              <a:t>z = h.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5523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286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Defining equations for </a:t>
            </a:r>
            <a:r>
              <a:rPr lang="en-US" sz="2400" dirty="0">
                <a:latin typeface="Symbol" panose="05050102010706020507" pitchFamily="18" charset="2"/>
              </a:rPr>
              <a:t>F</a:t>
            </a:r>
            <a:r>
              <a:rPr lang="en-US" sz="2400" i="1" dirty="0"/>
              <a:t>(</a:t>
            </a:r>
            <a:r>
              <a:rPr lang="en-US" sz="2400" i="1" dirty="0" err="1"/>
              <a:t>x,z,t</a:t>
            </a:r>
            <a:r>
              <a:rPr lang="en-US" sz="2400" i="1" dirty="0"/>
              <a:t>)</a:t>
            </a:r>
            <a:r>
              <a:rPr lang="en-US" sz="2400" dirty="0"/>
              <a:t> and </a:t>
            </a:r>
            <a:r>
              <a:rPr lang="en-US" sz="2400" i="1" dirty="0">
                <a:latin typeface="Symbol" panose="05050102010706020507" pitchFamily="18" charset="2"/>
              </a:rPr>
              <a:t>z</a:t>
            </a:r>
            <a:r>
              <a:rPr lang="en-US" sz="2400" i="1" dirty="0"/>
              <a:t>(</a:t>
            </a:r>
            <a:r>
              <a:rPr lang="en-US" sz="2400" i="1" dirty="0" err="1"/>
              <a:t>x,t</a:t>
            </a:r>
            <a:r>
              <a:rPr lang="en-US" sz="2400" i="1" dirty="0"/>
              <a:t>)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700636"/>
              </p:ext>
            </p:extLst>
          </p:nvPr>
        </p:nvGraphicFramePr>
        <p:xfrm>
          <a:off x="184298" y="765579"/>
          <a:ext cx="4010078" cy="469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522" name="Equation" r:id="rId4" imgW="2273040" imgH="266400" progId="Equation.DSMT4">
                  <p:embed/>
                </p:oleObj>
              </mc:Choice>
              <mc:Fallback>
                <p:oleObj name="Equation" r:id="rId4" imgW="22730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4298" y="765579"/>
                        <a:ext cx="4010078" cy="469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26921"/>
              </p:ext>
            </p:extLst>
          </p:nvPr>
        </p:nvGraphicFramePr>
        <p:xfrm>
          <a:off x="464288" y="1267125"/>
          <a:ext cx="5942013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523" name="Equation" r:id="rId6" imgW="4089240" imgH="927000" progId="Equation.DSMT4">
                  <p:embed/>
                </p:oleObj>
              </mc:Choice>
              <mc:Fallback>
                <p:oleObj name="Equation" r:id="rId6" imgW="4089240" imgH="9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288" y="1267125"/>
                        <a:ext cx="5942013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0749" y="2632818"/>
            <a:ext cx="8502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Bernoulli equation (assuming </a:t>
            </a:r>
            <a:r>
              <a:rPr lang="en-US" sz="2400" dirty="0" err="1"/>
              <a:t>irrotational</a:t>
            </a:r>
            <a:r>
              <a:rPr lang="en-US" sz="2400" dirty="0"/>
              <a:t> flow) and gravitation potential energy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193658"/>
              </p:ext>
            </p:extLst>
          </p:nvPr>
        </p:nvGraphicFramePr>
        <p:xfrm>
          <a:off x="514293" y="3657600"/>
          <a:ext cx="7510147" cy="963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524" name="Equation" r:id="rId8" imgW="5841720" imgH="749160" progId="Equation.DSMT4">
                  <p:embed/>
                </p:oleObj>
              </mc:Choice>
              <mc:Fallback>
                <p:oleObj name="Equation" r:id="rId8" imgW="5841720" imgH="749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4293" y="3657600"/>
                        <a:ext cx="7510147" cy="963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795516"/>
              </p:ext>
            </p:extLst>
          </p:nvPr>
        </p:nvGraphicFramePr>
        <p:xfrm>
          <a:off x="3124200" y="4572000"/>
          <a:ext cx="520700" cy="752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525" name="Equation" r:id="rId10" imgW="228600" imgH="330120" progId="Equation.DSMT4">
                  <p:embed/>
                </p:oleObj>
              </mc:Choice>
              <mc:Fallback>
                <p:oleObj name="Equation" r:id="rId10" imgW="2286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24200" y="4572000"/>
                        <a:ext cx="520700" cy="752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532409"/>
              </p:ext>
            </p:extLst>
          </p:nvPr>
        </p:nvGraphicFramePr>
        <p:xfrm>
          <a:off x="5118100" y="4572000"/>
          <a:ext cx="520700" cy="752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526" name="Equation" r:id="rId12" imgW="228600" imgH="330120" progId="Equation.DSMT4">
                  <p:embed/>
                </p:oleObj>
              </mc:Choice>
              <mc:Fallback>
                <p:oleObj name="Equation" r:id="rId12" imgW="2286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118100" y="4572000"/>
                        <a:ext cx="520700" cy="752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ight Brace 11"/>
          <p:cNvSpPr/>
          <p:nvPr/>
        </p:nvSpPr>
        <p:spPr>
          <a:xfrm rot="5400000">
            <a:off x="3093243" y="4127147"/>
            <a:ext cx="381000" cy="928686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 rot="5400000">
            <a:off x="5060157" y="4145757"/>
            <a:ext cx="381000" cy="928686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73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38100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Boundary conditions on functions –</a:t>
            </a:r>
          </a:p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Zero velocity at bottom of tank:</a:t>
            </a:r>
          </a:p>
          <a:p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2325"/>
              </p:ext>
            </p:extLst>
          </p:nvPr>
        </p:nvGraphicFramePr>
        <p:xfrm>
          <a:off x="3429000" y="1664910"/>
          <a:ext cx="2039256" cy="849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374" name="Equation" r:id="rId4" imgW="1371600" imgH="571320" progId="Equation.DSMT4">
                  <p:embed/>
                </p:oleObj>
              </mc:Choice>
              <mc:Fallback>
                <p:oleObj name="Equation" r:id="rId4" imgW="137160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29000" y="1664910"/>
                        <a:ext cx="2039256" cy="849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0" y="258898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Consistent vertical velocity at water surface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581015"/>
              </p:ext>
            </p:extLst>
          </p:nvPr>
        </p:nvGraphicFramePr>
        <p:xfrm>
          <a:off x="1751013" y="3125788"/>
          <a:ext cx="5394325" cy="201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375" name="Equation" r:id="rId6" imgW="3162240" imgH="1180800" progId="Equation.DSMT4">
                  <p:embed/>
                </p:oleObj>
              </mc:Choice>
              <mc:Fallback>
                <p:oleObj name="Equation" r:id="rId6" imgW="3162240" imgH="1180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51013" y="3125788"/>
                        <a:ext cx="5394325" cy="2014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4651291"/>
              </p:ext>
            </p:extLst>
          </p:nvPr>
        </p:nvGraphicFramePr>
        <p:xfrm>
          <a:off x="1430338" y="5157788"/>
          <a:ext cx="7077075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376" name="Equation" r:id="rId8" imgW="5054400" imgH="660240" progId="Equation.DSMT4">
                  <p:embed/>
                </p:oleObj>
              </mc:Choice>
              <mc:Fallback>
                <p:oleObj name="Equation" r:id="rId8" imgW="505440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30338" y="5157788"/>
                        <a:ext cx="7077075" cy="925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6075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304800"/>
            <a:ext cx="8382000" cy="152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22511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Analysis assuming water height </a:t>
            </a:r>
            <a:r>
              <a:rPr lang="en-US" sz="2400" i="1" dirty="0"/>
              <a:t>z</a:t>
            </a:r>
            <a:r>
              <a:rPr lang="en-US" sz="2400" b="1" dirty="0"/>
              <a:t>  is small relative to</a:t>
            </a:r>
            <a:br>
              <a:rPr lang="en-US" sz="2400" dirty="0"/>
            </a:br>
            <a:r>
              <a:rPr lang="en-US" sz="2400" b="1" dirty="0"/>
              <a:t>variations in the direction of wave motion </a:t>
            </a:r>
            <a:r>
              <a:rPr lang="en-US" sz="2400" i="1" dirty="0"/>
              <a:t>(x)</a:t>
            </a:r>
            <a:br>
              <a:rPr lang="en-US" sz="2400" dirty="0"/>
            </a:br>
            <a:r>
              <a:rPr lang="en-US" sz="2400" b="1" dirty="0"/>
              <a:t>Taylor’s expansion about </a:t>
            </a:r>
            <a:r>
              <a:rPr lang="en-US" sz="2400" i="1" dirty="0"/>
              <a:t>z </a:t>
            </a:r>
            <a:r>
              <a:rPr lang="en-US" sz="2400" dirty="0"/>
              <a:t>= 0:</a:t>
            </a:r>
            <a:br>
              <a:rPr lang="en-US" sz="2400" dirty="0"/>
            </a:br>
            <a:br>
              <a:rPr lang="en-US" sz="2400" dirty="0"/>
            </a:b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240938"/>
              </p:ext>
            </p:extLst>
          </p:nvPr>
        </p:nvGraphicFramePr>
        <p:xfrm>
          <a:off x="152400" y="4288057"/>
          <a:ext cx="8915400" cy="66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449" name="Equation" r:id="rId4" imgW="7988040" imgH="596880" progId="Equation.DSMT4">
                  <p:embed/>
                </p:oleObj>
              </mc:Choice>
              <mc:Fallback>
                <p:oleObj name="Equation" r:id="rId4" imgW="798804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" y="4288057"/>
                        <a:ext cx="8915400" cy="666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228600" y="2053761"/>
            <a:ext cx="8229600" cy="3046988"/>
            <a:chOff x="304800" y="2147294"/>
            <a:chExt cx="8229600" cy="3046988"/>
          </a:xfrm>
        </p:grpSpPr>
        <p:sp>
          <p:nvSpPr>
            <p:cNvPr id="9" name="TextBox 8"/>
            <p:cNvSpPr txBox="1"/>
            <p:nvPr/>
          </p:nvSpPr>
          <p:spPr>
            <a:xfrm>
              <a:off x="304800" y="2147294"/>
              <a:ext cx="82296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Note that the zero vertical velocity at the bottom suggest that to a good approximation,  that all odd derivatives                                               		vanish from the  Taylor expansion. In addition,</a:t>
              </a:r>
            </a:p>
            <a:p>
              <a:endParaRPr lang="en-US" sz="2400" dirty="0"/>
            </a:p>
            <a:p>
              <a:r>
                <a:rPr lang="en-US" sz="2400" dirty="0"/>
                <a:t>the Laplace equation allows us to convert all even derivatives with respect to </a:t>
              </a:r>
              <a:r>
                <a:rPr lang="en-US" sz="2400" i="1" dirty="0"/>
                <a:t>z </a:t>
              </a:r>
              <a:r>
                <a:rPr lang="en-US" sz="2400" dirty="0"/>
                <a:t>to derivatives with respect to </a:t>
              </a:r>
              <a:r>
                <a:rPr lang="en-US" sz="2400" i="1" dirty="0"/>
                <a:t>x</a:t>
              </a:r>
              <a:r>
                <a:rPr lang="en-US" sz="2400" dirty="0"/>
                <a:t>.</a:t>
              </a:r>
              <a:br>
                <a:rPr lang="en-US" sz="2400" dirty="0"/>
              </a:br>
              <a:br>
                <a:rPr lang="en-US" sz="2400" dirty="0"/>
              </a:br>
              <a:endParaRPr lang="en-US" sz="2400" dirty="0">
                <a:latin typeface="+mj-lt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6147602"/>
                </p:ext>
              </p:extLst>
            </p:nvPr>
          </p:nvGraphicFramePr>
          <p:xfrm>
            <a:off x="609600" y="2884508"/>
            <a:ext cx="1438725" cy="786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4450" name="Equation" r:id="rId6" imgW="1091880" imgH="596880" progId="Equation.DSMT4">
                    <p:embed/>
                  </p:oleObj>
                </mc:Choice>
                <mc:Fallback>
                  <p:oleObj name="Equation" r:id="rId6" imgW="1091880" imgH="596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09600" y="2884508"/>
                          <a:ext cx="1438725" cy="7862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158890"/>
              </p:ext>
            </p:extLst>
          </p:nvPr>
        </p:nvGraphicFramePr>
        <p:xfrm>
          <a:off x="176784" y="5715816"/>
          <a:ext cx="8991600" cy="66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451" name="Equation" r:id="rId8" imgW="8013600" imgH="596880" progId="Equation.DSMT4">
                  <p:embed/>
                </p:oleObj>
              </mc:Choice>
              <mc:Fallback>
                <p:oleObj name="Equation" r:id="rId8" imgW="801360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6784" y="5715816"/>
                        <a:ext cx="8991600" cy="66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5FBD6744-DB98-4438-A19E-E021E2E07A74}"/>
              </a:ext>
            </a:extLst>
          </p:cNvPr>
          <p:cNvGrpSpPr/>
          <p:nvPr/>
        </p:nvGrpSpPr>
        <p:grpSpPr>
          <a:xfrm>
            <a:off x="2743200" y="4191000"/>
            <a:ext cx="3739662" cy="843936"/>
            <a:chOff x="2819400" y="1518264"/>
            <a:chExt cx="3739662" cy="84393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54EB3FB-873A-4A74-AD91-F2345A430856}"/>
                </a:ext>
              </a:extLst>
            </p:cNvPr>
            <p:cNvCxnSpPr/>
            <p:nvPr/>
          </p:nvCxnSpPr>
          <p:spPr>
            <a:xfrm flipH="1">
              <a:off x="2819400" y="1607145"/>
              <a:ext cx="685800" cy="75505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B56FF26-517C-4736-8C72-CEFF505982F3}"/>
                </a:ext>
              </a:extLst>
            </p:cNvPr>
            <p:cNvCxnSpPr/>
            <p:nvPr/>
          </p:nvCxnSpPr>
          <p:spPr>
            <a:xfrm flipH="1">
              <a:off x="5873262" y="1518264"/>
              <a:ext cx="685800" cy="75505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F16B68F-45EC-4DA8-8A6E-96533CC20F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691154"/>
              </p:ext>
            </p:extLst>
          </p:nvPr>
        </p:nvGraphicFramePr>
        <p:xfrm>
          <a:off x="228600" y="5259897"/>
          <a:ext cx="3277436" cy="66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452" name="Equation" r:id="rId10" imgW="2920680" imgH="596880" progId="Equation.DSMT4">
                  <p:embed/>
                </p:oleObj>
              </mc:Choice>
              <mc:Fallback>
                <p:oleObj name="Equation" r:id="rId10" imgW="292068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28600" y="5259897"/>
                        <a:ext cx="3277436" cy="66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F9313D5-17E3-494E-9BD9-ECF2AE6E8C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675926"/>
              </p:ext>
            </p:extLst>
          </p:nvPr>
        </p:nvGraphicFramePr>
        <p:xfrm>
          <a:off x="119063" y="1295400"/>
          <a:ext cx="8907462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453" name="Equation" r:id="rId12" imgW="8907624" imgH="655375" progId="Equation.DSMT4">
                  <p:embed/>
                </p:oleObj>
              </mc:Choice>
              <mc:Fallback>
                <p:oleObj name="Equation" r:id="rId12" imgW="8907624" imgH="65537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9063" y="1295400"/>
                        <a:ext cx="8907462" cy="655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738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0FCE2F-39B5-408F-8417-03DBEBB18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AC3D53-CFC1-40C1-8542-F2526FD00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0E775-56DB-4059-8485-BE574D501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25ABD5A-CC45-4FC2-A38A-989D4D3DD7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411006"/>
              </p:ext>
            </p:extLst>
          </p:nvPr>
        </p:nvGraphicFramePr>
        <p:xfrm>
          <a:off x="426720" y="1066800"/>
          <a:ext cx="8513762" cy="313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460" name="Equation" r:id="rId3" imgW="7937280" imgH="2920680" progId="Equation.DSMT4">
                  <p:embed/>
                </p:oleObj>
              </mc:Choice>
              <mc:Fallback>
                <p:oleObj name="Equation" r:id="rId3" imgW="7937280" imgH="29206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F9313D5-17E3-494E-9BD9-ECF2AE6E8C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6720" y="1066800"/>
                        <a:ext cx="8513762" cy="313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53B7988-9696-4744-B995-D523FF3BBD12}"/>
              </a:ext>
            </a:extLst>
          </p:cNvPr>
          <p:cNvSpPr txBox="1"/>
          <p:nvPr/>
        </p:nvSpPr>
        <p:spPr>
          <a:xfrm>
            <a:off x="76200" y="30480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details --</a:t>
            </a:r>
          </a:p>
        </p:txBody>
      </p:sp>
    </p:spTree>
    <p:extLst>
      <p:ext uri="{BB962C8B-B14F-4D97-AF65-F5344CB8AC3E}">
        <p14:creationId xmlns:p14="http://schemas.microsoft.com/office/powerpoint/2010/main" val="4008599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048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Check linearized equations and their solutions:</a:t>
            </a:r>
          </a:p>
          <a:p>
            <a:r>
              <a:rPr lang="en-US" sz="2400" dirty="0">
                <a:latin typeface="+mj-lt"/>
              </a:rPr>
              <a:t>    Bernoulli equations --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1486430"/>
              </p:ext>
            </p:extLst>
          </p:nvPr>
        </p:nvGraphicFramePr>
        <p:xfrm>
          <a:off x="1066800" y="1113998"/>
          <a:ext cx="5037137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399" name="Equation" r:id="rId4" imgW="4165560" imgH="1942920" progId="Equation.DSMT4">
                  <p:embed/>
                </p:oleObj>
              </mc:Choice>
              <mc:Fallback>
                <p:oleObj name="Equation" r:id="rId4" imgW="4165560" imgH="1942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6800" y="1113998"/>
                        <a:ext cx="5037137" cy="234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2000" y="3386109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Using Taylor's expansion results to lowest order</a:t>
            </a:r>
            <a:endParaRPr lang="en-US" sz="20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9298771"/>
              </p:ext>
            </p:extLst>
          </p:nvPr>
        </p:nvGraphicFramePr>
        <p:xfrm>
          <a:off x="609600" y="3857031"/>
          <a:ext cx="8305800" cy="654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400" name="Equation" r:id="rId6" imgW="7581600" imgH="596880" progId="Equation.DSMT4">
                  <p:embed/>
                </p:oleObj>
              </mc:Choice>
              <mc:Fallback>
                <p:oleObj name="Equation" r:id="rId6" imgW="758160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00" y="3857031"/>
                        <a:ext cx="8305800" cy="6545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2571"/>
              </p:ext>
            </p:extLst>
          </p:nvPr>
        </p:nvGraphicFramePr>
        <p:xfrm>
          <a:off x="812800" y="4719205"/>
          <a:ext cx="5740400" cy="698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401" name="Equation" r:id="rId8" imgW="4902120" imgH="596880" progId="Equation.DSMT4">
                  <p:embed/>
                </p:oleObj>
              </mc:Choice>
              <mc:Fallback>
                <p:oleObj name="Equation" r:id="rId8" imgW="4902120" imgH="596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2800" y="4719205"/>
                        <a:ext cx="5740400" cy="698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81100" y="5657387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sym typeface="Wingdings" panose="05000000000000000000" pitchFamily="2" charset="2"/>
              </a:rPr>
              <a:t>linear wave equation with </a:t>
            </a:r>
            <a:r>
              <a:rPr lang="en-US" sz="2400" i="1" dirty="0">
                <a:latin typeface="+mj-lt"/>
                <a:sym typeface="Wingdings" panose="05000000000000000000" pitchFamily="2" charset="2"/>
              </a:rPr>
              <a:t>c</a:t>
            </a:r>
            <a:r>
              <a:rPr lang="en-US" sz="2400" i="1" baseline="30000" dirty="0">
                <a:latin typeface="+mj-lt"/>
                <a:sym typeface="Wingdings" panose="05000000000000000000" pitchFamily="2" charset="2"/>
              </a:rPr>
              <a:t>2</a:t>
            </a:r>
            <a:r>
              <a:rPr lang="en-US" sz="2400" i="1" dirty="0">
                <a:latin typeface="+mj-lt"/>
                <a:sym typeface="Wingdings" panose="05000000000000000000" pitchFamily="2" charset="2"/>
              </a:rPr>
              <a:t>=</a:t>
            </a:r>
            <a:r>
              <a:rPr lang="en-US" sz="2400" i="1" dirty="0" err="1">
                <a:latin typeface="+mj-lt"/>
                <a:sym typeface="Wingdings" panose="05000000000000000000" pitchFamily="2" charset="2"/>
              </a:rPr>
              <a:t>gh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433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2369" y="213360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This material is covered in Chapter 10 of your textbook using similar notation.</a:t>
            </a:r>
          </a:p>
        </p:txBody>
      </p:sp>
    </p:spTree>
    <p:extLst>
      <p:ext uri="{BB962C8B-B14F-4D97-AF65-F5344CB8AC3E}">
        <p14:creationId xmlns:p14="http://schemas.microsoft.com/office/powerpoint/2010/main" val="1648184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810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Analysis of non-linear equations --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238261"/>
              </p:ext>
            </p:extLst>
          </p:nvPr>
        </p:nvGraphicFramePr>
        <p:xfrm>
          <a:off x="288925" y="1263650"/>
          <a:ext cx="7999413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410" name="Equation" r:id="rId4" imgW="6222960" imgH="1155600" progId="Equation.DSMT4">
                  <p:embed/>
                </p:oleObj>
              </mc:Choice>
              <mc:Fallback>
                <p:oleObj name="Equation" r:id="rId4" imgW="6222960" imgH="1155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8925" y="1263650"/>
                        <a:ext cx="7999413" cy="148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638586"/>
              </p:ext>
            </p:extLst>
          </p:nvPr>
        </p:nvGraphicFramePr>
        <p:xfrm>
          <a:off x="312371" y="3077865"/>
          <a:ext cx="6704012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411" name="Equation" r:id="rId6" imgW="4787640" imgH="977760" progId="Equation.DSMT4">
                  <p:embed/>
                </p:oleObj>
              </mc:Choice>
              <mc:Fallback>
                <p:oleObj name="Equation" r:id="rId6" imgW="4787640" imgH="9777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2371" y="3077865"/>
                        <a:ext cx="6704012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3A8B6BA-64CD-4F37-960D-684F7478D8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7665919"/>
              </p:ext>
            </p:extLst>
          </p:nvPr>
        </p:nvGraphicFramePr>
        <p:xfrm>
          <a:off x="449364" y="4860925"/>
          <a:ext cx="7685066" cy="122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412" name="Equation" r:id="rId8" imgW="5803560" imgH="927000" progId="Equation.DSMT4">
                  <p:embed/>
                </p:oleObj>
              </mc:Choice>
              <mc:Fallback>
                <p:oleObj name="Equation" r:id="rId8" imgW="5803560" imgH="9270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9364" y="4860925"/>
                        <a:ext cx="7685066" cy="1227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3200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50E610-3498-40DD-82ED-B99C54565FD4}"/>
              </a:ext>
            </a:extLst>
          </p:cNvPr>
          <p:cNvSpPr/>
          <p:nvPr/>
        </p:nvSpPr>
        <p:spPr>
          <a:xfrm>
            <a:off x="762000" y="3322260"/>
            <a:ext cx="4572000" cy="8735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E9FAA5-1113-4E46-96A3-F72B0C197F55}"/>
              </a:ext>
            </a:extLst>
          </p:cNvPr>
          <p:cNvSpPr/>
          <p:nvPr/>
        </p:nvSpPr>
        <p:spPr>
          <a:xfrm>
            <a:off x="914400" y="4735624"/>
            <a:ext cx="5105400" cy="87350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81000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Analysis of non-linear equations -- </a:t>
            </a:r>
            <a:r>
              <a:rPr lang="en-US" sz="2400" dirty="0"/>
              <a:t>keeping the lowest order nonlinear terms and include up to 4th order derivatives in the linear terms.</a:t>
            </a:r>
          </a:p>
          <a:p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772683"/>
              </p:ext>
            </p:extLst>
          </p:nvPr>
        </p:nvGraphicFramePr>
        <p:xfrm>
          <a:off x="4521355" y="1143000"/>
          <a:ext cx="3174845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88" name="Equation" r:id="rId4" imgW="2108160" imgH="266400" progId="Equation.DSMT4">
                  <p:embed/>
                </p:oleObj>
              </mc:Choice>
              <mc:Fallback>
                <p:oleObj name="Equation" r:id="rId4" imgW="2108160" imgH="266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21355" y="1143000"/>
                        <a:ext cx="3174845" cy="40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6271381"/>
              </p:ext>
            </p:extLst>
          </p:nvPr>
        </p:nvGraphicFramePr>
        <p:xfrm>
          <a:off x="438150" y="1752600"/>
          <a:ext cx="8432800" cy="241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89" name="Equation" r:id="rId6" imgW="6527520" imgH="1866600" progId="Equation.DSMT4">
                  <p:embed/>
                </p:oleObj>
              </mc:Choice>
              <mc:Fallback>
                <p:oleObj name="Equation" r:id="rId6" imgW="6527520" imgH="1866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8150" y="1752600"/>
                        <a:ext cx="8432800" cy="2411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9974927"/>
              </p:ext>
            </p:extLst>
          </p:nvPr>
        </p:nvGraphicFramePr>
        <p:xfrm>
          <a:off x="438150" y="4195763"/>
          <a:ext cx="6570663" cy="136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90" name="Equation" r:id="rId8" imgW="4597200" imgH="952200" progId="Equation.DSMT4">
                  <p:embed/>
                </p:oleObj>
              </mc:Choice>
              <mc:Fallback>
                <p:oleObj name="Equation" r:id="rId8" imgW="4597200" imgH="9522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8150" y="4195763"/>
                        <a:ext cx="6570663" cy="1360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8158B04-17D1-4BDB-8B8F-D2D6A0A956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15566"/>
              </p:ext>
            </p:extLst>
          </p:nvPr>
        </p:nvGraphicFramePr>
        <p:xfrm>
          <a:off x="438151" y="5762991"/>
          <a:ext cx="8432800" cy="413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91" name="Equation" r:id="rId10" imgW="4152600" imgH="203040" progId="Equation.DSMT4">
                  <p:embed/>
                </p:oleObj>
              </mc:Choice>
              <mc:Fallback>
                <p:oleObj name="Equation" r:id="rId10" imgW="41526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8151" y="5762991"/>
                        <a:ext cx="8432800" cy="4139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219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364570"/>
              </p:ext>
            </p:extLst>
          </p:nvPr>
        </p:nvGraphicFramePr>
        <p:xfrm>
          <a:off x="330200" y="152400"/>
          <a:ext cx="6832600" cy="1661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419" name="Equation" r:id="rId4" imgW="5587920" imgH="1358640" progId="Equation.DSMT4">
                  <p:embed/>
                </p:oleObj>
              </mc:Choice>
              <mc:Fallback>
                <p:oleObj name="Equation" r:id="rId4" imgW="5587920" imgH="1358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0200" y="152400"/>
                        <a:ext cx="6832600" cy="1661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967665"/>
              </p:ext>
            </p:extLst>
          </p:nvPr>
        </p:nvGraphicFramePr>
        <p:xfrm>
          <a:off x="492641" y="2057400"/>
          <a:ext cx="6365359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420" name="Equation" r:id="rId6" imgW="4686120" imgH="622080" progId="Equation.DSMT4">
                  <p:embed/>
                </p:oleObj>
              </mc:Choice>
              <mc:Fallback>
                <p:oleObj name="Equation" r:id="rId6" imgW="468612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2641" y="2057400"/>
                        <a:ext cx="6365359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0841220"/>
              </p:ext>
            </p:extLst>
          </p:nvPr>
        </p:nvGraphicFramePr>
        <p:xfrm>
          <a:off x="462515" y="3810000"/>
          <a:ext cx="6650666" cy="197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421" name="Equation" r:id="rId8" imgW="4584600" imgH="1358640" progId="Equation.DSMT4">
                  <p:embed/>
                </p:oleObj>
              </mc:Choice>
              <mc:Fallback>
                <p:oleObj name="Equation" r:id="rId8" imgW="4584600" imgH="1358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2515" y="3810000"/>
                        <a:ext cx="6650666" cy="1971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2641" y="2979003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Note that the wave “speed” </a:t>
            </a:r>
            <a:r>
              <a:rPr lang="en-US" sz="2400" i="1" dirty="0"/>
              <a:t>c</a:t>
            </a:r>
            <a:r>
              <a:rPr lang="en-US" sz="2400" dirty="0"/>
              <a:t> will be consistently determined</a:t>
            </a:r>
            <a:endParaRPr lang="en-US" sz="2400" dirty="0">
              <a:latin typeface="+mj-lt"/>
            </a:endParaRPr>
          </a:p>
        </p:txBody>
      </p:sp>
      <p:sp>
        <p:nvSpPr>
          <p:cNvPr id="9" name="Curved Left Arrow 8"/>
          <p:cNvSpPr/>
          <p:nvPr/>
        </p:nvSpPr>
        <p:spPr>
          <a:xfrm>
            <a:off x="7239000" y="457200"/>
            <a:ext cx="1066800" cy="411480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Left Arrow 9"/>
          <p:cNvSpPr/>
          <p:nvPr/>
        </p:nvSpPr>
        <p:spPr>
          <a:xfrm>
            <a:off x="7391400" y="1447800"/>
            <a:ext cx="1066800" cy="4114800"/>
          </a:xfrm>
          <a:prstGeom prst="curvedLeftArrow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04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286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Integrating and re-arranging coupled equations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904588"/>
              </p:ext>
            </p:extLst>
          </p:nvPr>
        </p:nvGraphicFramePr>
        <p:xfrm>
          <a:off x="1447800" y="624681"/>
          <a:ext cx="6515100" cy="560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209" name="Equation" r:id="rId4" imgW="4927320" imgH="4241520" progId="Equation.DSMT4">
                  <p:embed/>
                </p:oleObj>
              </mc:Choice>
              <mc:Fallback>
                <p:oleObj name="Equation" r:id="rId4" imgW="4927320" imgH="4241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7800" y="624681"/>
                        <a:ext cx="6515100" cy="5608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2476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2286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Integrating and re-arranging coupled equations – continued --</a:t>
            </a:r>
          </a:p>
          <a:p>
            <a:pPr algn="ctr"/>
            <a:r>
              <a:rPr lang="en-US" sz="2400" dirty="0">
                <a:latin typeface="+mj-lt"/>
              </a:rPr>
              <a:t>Expressing modified surface velocity equation in terms of </a:t>
            </a:r>
            <a:r>
              <a:rPr lang="en-US" sz="2400" i="1" dirty="0">
                <a:latin typeface="Symbol" panose="05050102010706020507" pitchFamily="18" charset="2"/>
              </a:rPr>
              <a:t>h</a:t>
            </a:r>
            <a:r>
              <a:rPr lang="en-US" sz="2400" i="1" dirty="0">
                <a:latin typeface="+mj-lt"/>
              </a:rPr>
              <a:t>(u):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373871"/>
              </p:ext>
            </p:extLst>
          </p:nvPr>
        </p:nvGraphicFramePr>
        <p:xfrm>
          <a:off x="1143000" y="5025965"/>
          <a:ext cx="3317221" cy="603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38" name="Equation" r:id="rId4" imgW="1815840" imgH="330120" progId="Equation.DSMT4">
                  <p:embed/>
                </p:oleObj>
              </mc:Choice>
              <mc:Fallback>
                <p:oleObj name="Equation" r:id="rId4" imgW="181584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3000" y="5025965"/>
                        <a:ext cx="3317221" cy="603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902753"/>
              </p:ext>
            </p:extLst>
          </p:nvPr>
        </p:nvGraphicFramePr>
        <p:xfrm>
          <a:off x="776609" y="1059597"/>
          <a:ext cx="7590781" cy="343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39" name="Equation" r:id="rId6" imgW="4572000" imgH="2070000" progId="Equation.DSMT4">
                  <p:embed/>
                </p:oleObj>
              </mc:Choice>
              <mc:Fallback>
                <p:oleObj name="Equation" r:id="rId6" imgW="4572000" imgH="2070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76609" y="1059597"/>
                        <a:ext cx="7590781" cy="3436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0992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3810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Solution of the famous </a:t>
            </a:r>
            <a:r>
              <a:rPr lang="en-US" sz="2400" dirty="0" err="1"/>
              <a:t>Korteweg</a:t>
            </a:r>
            <a:r>
              <a:rPr lang="en-US" sz="2400" dirty="0"/>
              <a:t>-de </a:t>
            </a:r>
            <a:r>
              <a:rPr lang="en-US" sz="2400" dirty="0" err="1"/>
              <a:t>Vries</a:t>
            </a:r>
            <a:r>
              <a:rPr lang="en-US" sz="2400" dirty="0"/>
              <a:t> equation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Modified surface amplitude equation in terms of </a:t>
            </a:r>
            <a:r>
              <a:rPr lang="en-US" sz="2400" i="1" dirty="0">
                <a:latin typeface="Symbol" panose="05050102010706020507" pitchFamily="18" charset="2"/>
              </a:rPr>
              <a:t>h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334924"/>
              </p:ext>
            </p:extLst>
          </p:nvPr>
        </p:nvGraphicFramePr>
        <p:xfrm>
          <a:off x="1847849" y="1852613"/>
          <a:ext cx="5358235" cy="83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58" name="Equation" r:id="rId4" imgW="4076640" imgH="634680" progId="Equation.DSMT4">
                  <p:embed/>
                </p:oleObj>
              </mc:Choice>
              <mc:Fallback>
                <p:oleObj name="Equation" r:id="rId4" imgW="407664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47849" y="1852613"/>
                        <a:ext cx="5358235" cy="834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0" y="30480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Soliton</a:t>
            </a:r>
            <a:r>
              <a:rPr lang="en-US" sz="2400" dirty="0"/>
              <a:t> solution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783966"/>
              </p:ext>
            </p:extLst>
          </p:nvPr>
        </p:nvGraphicFramePr>
        <p:xfrm>
          <a:off x="1675161" y="3581400"/>
          <a:ext cx="6478239" cy="1880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59" name="Equation" r:id="rId6" imgW="5117760" imgH="1485720" progId="Equation.DSMT4">
                  <p:embed/>
                </p:oleObj>
              </mc:Choice>
              <mc:Fallback>
                <p:oleObj name="Equation" r:id="rId6" imgW="5117760" imgH="1485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75161" y="3581400"/>
                        <a:ext cx="6478239" cy="1880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5789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018590"/>
              </p:ext>
            </p:extLst>
          </p:nvPr>
        </p:nvGraphicFramePr>
        <p:xfrm>
          <a:off x="533400" y="457200"/>
          <a:ext cx="7808913" cy="578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343" name="Equation" r:id="rId4" imgW="6845040" imgH="5067000" progId="Equation.DSMT4">
                  <p:embed/>
                </p:oleObj>
              </mc:Choice>
              <mc:Fallback>
                <p:oleObj name="Equation" r:id="rId4" imgW="6845040" imgH="506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3400" y="457200"/>
                        <a:ext cx="7808913" cy="5780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9879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2365986"/>
            <a:ext cx="9144000" cy="2522483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509997"/>
              </p:ext>
            </p:extLst>
          </p:nvPr>
        </p:nvGraphicFramePr>
        <p:xfrm>
          <a:off x="457200" y="172085"/>
          <a:ext cx="6215556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332" name="Equation" r:id="rId5" imgW="4025880" imgH="723600" progId="Equation.DSMT4">
                  <p:embed/>
                </p:oleObj>
              </mc:Choice>
              <mc:Fallback>
                <p:oleObj name="Equation" r:id="rId5" imgW="402588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172085"/>
                        <a:ext cx="6215556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3C4E32C-A009-4E3C-934C-FD8BCF3CC109}"/>
              </a:ext>
            </a:extLst>
          </p:cNvPr>
          <p:cNvSpPr/>
          <p:nvPr/>
        </p:nvSpPr>
        <p:spPr>
          <a:xfrm>
            <a:off x="745578" y="1600200"/>
            <a:ext cx="7255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Two soliton solutions with different amplitudes --</a:t>
            </a:r>
          </a:p>
        </p:txBody>
      </p:sp>
    </p:spTree>
    <p:extLst>
      <p:ext uri="{BB962C8B-B14F-4D97-AF65-F5344CB8AC3E}">
        <p14:creationId xmlns:p14="http://schemas.microsoft.com/office/powerpoint/2010/main" val="2723489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524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Relationship to “standard” form of </a:t>
            </a:r>
            <a:r>
              <a:rPr lang="en-US" sz="2400" dirty="0" err="1"/>
              <a:t>Korteweg</a:t>
            </a:r>
            <a:r>
              <a:rPr lang="en-US" sz="2400" dirty="0"/>
              <a:t>-de </a:t>
            </a:r>
            <a:r>
              <a:rPr lang="en-US" sz="2400" dirty="0" err="1"/>
              <a:t>Vries</a:t>
            </a:r>
            <a:r>
              <a:rPr lang="en-US" sz="2400" dirty="0"/>
              <a:t> equation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708191"/>
              </p:ext>
            </p:extLst>
          </p:nvPr>
        </p:nvGraphicFramePr>
        <p:xfrm>
          <a:off x="952500" y="914400"/>
          <a:ext cx="5600700" cy="1208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481" name="Equation" r:id="rId4" imgW="4647960" imgH="1002960" progId="Equation.DSMT4">
                  <p:embed/>
                </p:oleObj>
              </mc:Choice>
              <mc:Fallback>
                <p:oleObj name="Equation" r:id="rId4" imgW="464796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2500" y="914400"/>
                        <a:ext cx="5600700" cy="12088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97346"/>
              </p:ext>
            </p:extLst>
          </p:nvPr>
        </p:nvGraphicFramePr>
        <p:xfrm>
          <a:off x="952500" y="2697163"/>
          <a:ext cx="4755707" cy="1267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482" name="Equation" r:id="rId6" imgW="3479760" imgH="927000" progId="Equation.DSMT4">
                  <p:embed/>
                </p:oleObj>
              </mc:Choice>
              <mc:Fallback>
                <p:oleObj name="Equation" r:id="rId6" imgW="3479760" imgH="9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2500" y="2697163"/>
                        <a:ext cx="4755707" cy="1267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160694"/>
              </p:ext>
            </p:extLst>
          </p:nvPr>
        </p:nvGraphicFramePr>
        <p:xfrm>
          <a:off x="987942" y="4432589"/>
          <a:ext cx="4269858" cy="1434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483" name="Equation" r:id="rId8" imgW="3136680" imgH="1054080" progId="Equation.DSMT4">
                  <p:embed/>
                </p:oleObj>
              </mc:Choice>
              <mc:Fallback>
                <p:oleObj name="Equation" r:id="rId8" imgW="3136680" imgH="1054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87942" y="4432589"/>
                        <a:ext cx="4269858" cy="1434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1793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52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More details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103707"/>
              </p:ext>
            </p:extLst>
          </p:nvPr>
        </p:nvGraphicFramePr>
        <p:xfrm>
          <a:off x="1143000" y="533400"/>
          <a:ext cx="6705600" cy="5800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95" name="Equation" r:id="rId4" imgW="5270400" imgH="4559040" progId="Equation.DSMT4">
                  <p:embed/>
                </p:oleObj>
              </mc:Choice>
              <mc:Fallback>
                <p:oleObj name="Equation" r:id="rId4" imgW="5270400" imgH="455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3000" y="533400"/>
                        <a:ext cx="6705600" cy="5800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3248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492760" y="2286000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6466DB-E39D-4AD5-962B-DD4512FA7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387" y="1962150"/>
            <a:ext cx="7761824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33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15240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Soliton</a:t>
            </a:r>
            <a:r>
              <a:rPr lang="en-US" sz="2400" dirty="0"/>
              <a:t> solution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222635"/>
              </p:ext>
            </p:extLst>
          </p:nvPr>
        </p:nvGraphicFramePr>
        <p:xfrm>
          <a:off x="457200" y="2574925"/>
          <a:ext cx="7790572" cy="2261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316" name="Equation" r:id="rId4" imgW="5117760" imgH="1485720" progId="Equation.DSMT4">
                  <p:embed/>
                </p:oleObj>
              </mc:Choice>
              <mc:Fallback>
                <p:oleObj name="Equation" r:id="rId4" imgW="5117760" imgH="1485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2574925"/>
                        <a:ext cx="7790572" cy="2261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133600" y="5334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813356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5E487F-EED9-4BB1-9659-BC40325AB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BDCECE-1A85-406B-875B-883DFEF4E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D9FAE-F23C-4253-8ED8-E788B4712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BC9BE6-C45C-4967-9AF9-09070B5E7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405" y="148273"/>
            <a:ext cx="6638595" cy="6208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B3EB07-76C7-4091-9FF4-0D37B4A6A1A5}"/>
              </a:ext>
            </a:extLst>
          </p:cNvPr>
          <p:cNvSpPr txBox="1"/>
          <p:nvPr/>
        </p:nvSpPr>
        <p:spPr>
          <a:xfrm>
            <a:off x="3065585" y="2316163"/>
            <a:ext cx="579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hlinkClick r:id="rId4"/>
              </a:rPr>
              <a:t>https://www.macs.hw.ac.uk/~chris/scott_russell.html</a:t>
            </a:r>
            <a:endParaRPr lang="en-US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5880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3225" y="44196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Some links:</a:t>
            </a:r>
          </a:p>
          <a:p>
            <a:r>
              <a:rPr lang="en-US" sz="2400" dirty="0">
                <a:latin typeface="+mj-lt"/>
              </a:rPr>
              <a:t>       Website – </a:t>
            </a:r>
            <a:r>
              <a:rPr lang="en-US" sz="2400" dirty="0">
                <a:latin typeface="+mj-lt"/>
                <a:hlinkClick r:id="rId3"/>
              </a:rPr>
              <a:t>http://www.ma.hw.ac.uk/solitons/</a:t>
            </a:r>
            <a:endParaRPr lang="en-US" sz="2400" dirty="0">
              <a:latin typeface="+mj-lt"/>
            </a:endParaRPr>
          </a:p>
        </p:txBody>
      </p:sp>
      <p:pic>
        <p:nvPicPr>
          <p:cNvPr id="394242" name="Picture 2" descr="http://www.ma.hw.ac.uk/solitons/soliton1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7210425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3048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Photo of canal </a:t>
            </a:r>
            <a:r>
              <a:rPr lang="en-US" sz="2400" dirty="0" err="1">
                <a:latin typeface="+mj-lt"/>
              </a:rPr>
              <a:t>soliton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>
                <a:latin typeface="+mj-lt"/>
                <a:hlinkClick r:id="rId3"/>
              </a:rPr>
              <a:t>http://www.ma.hw.ac.uk/solitons/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7976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67F1DD-24FA-4BF4-A3B6-4C57E9CE4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8C855-4D8E-4A88-B399-15A8CCB74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FE44E-DA3F-4F8C-B98C-FF31551ED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735CA1-FE40-4998-A03A-FC5BFEBD11CB}"/>
              </a:ext>
            </a:extLst>
          </p:cNvPr>
          <p:cNvSpPr txBox="1"/>
          <p:nvPr/>
        </p:nvSpPr>
        <p:spPr>
          <a:xfrm>
            <a:off x="76200" y="136525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Sign up will be available after class --  revised as discussed --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712758-A3E3-460F-8CD8-82EE40371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9144000" cy="442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69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E64F0A-267C-48F6-BD09-C5A989A9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2054DC-1718-4CF3-98B6-0A3CA408C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48500-243D-43D4-B801-4A7721D45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D8CA7F-1199-413E-BCD9-5BEFDFE38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812" y="136525"/>
            <a:ext cx="6810375" cy="6093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2FCD2D-0F0C-4254-B76B-34E8D3A46B5E}"/>
              </a:ext>
            </a:extLst>
          </p:cNvPr>
          <p:cNvSpPr txBox="1"/>
          <p:nvPr/>
        </p:nvSpPr>
        <p:spPr>
          <a:xfrm>
            <a:off x="5269706" y="304800"/>
            <a:ext cx="2707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2:30 PM ZSR-404</a:t>
            </a:r>
          </a:p>
        </p:txBody>
      </p:sp>
    </p:spTree>
    <p:extLst>
      <p:ext uri="{BB962C8B-B14F-4D97-AF65-F5344CB8AC3E}">
        <p14:creationId xmlns:p14="http://schemas.microsoft.com/office/powerpoint/2010/main" val="2244340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Cube 4"/>
          <p:cNvSpPr/>
          <p:nvPr/>
        </p:nvSpPr>
        <p:spPr>
          <a:xfrm>
            <a:off x="1066800" y="3962400"/>
            <a:ext cx="7848600" cy="2057400"/>
          </a:xfrm>
          <a:prstGeom prst="cube">
            <a:avLst>
              <a:gd name="adj" fmla="val 39601"/>
            </a:avLst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1066800" y="2895600"/>
            <a:ext cx="7848600" cy="3124200"/>
          </a:xfrm>
          <a:prstGeom prst="cube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31242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</a:t>
            </a:r>
            <a:r>
              <a:rPr lang="en-US" sz="2400" baseline="-25000" dirty="0">
                <a:latin typeface="+mj-lt"/>
              </a:rPr>
              <a:t>0</a:t>
            </a:r>
            <a:endParaRPr lang="en-US" sz="2400" dirty="0">
              <a:latin typeface="+mj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812280" y="3276600"/>
            <a:ext cx="274320" cy="759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533400" y="4800600"/>
            <a:ext cx="304800" cy="12192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51816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h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03817" y="4991100"/>
            <a:ext cx="0" cy="10287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3000" y="4824036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z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66800" y="6248400"/>
            <a:ext cx="5943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39000" y="59391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x</a:t>
            </a:r>
          </a:p>
        </p:txBody>
      </p:sp>
      <p:cxnSp>
        <p:nvCxnSpPr>
          <p:cNvPr id="15" name="Curved Connector 14"/>
          <p:cNvCxnSpPr/>
          <p:nvPr/>
        </p:nvCxnSpPr>
        <p:spPr>
          <a:xfrm flipV="1">
            <a:off x="1066800" y="4114800"/>
            <a:ext cx="7010400" cy="1066800"/>
          </a:xfrm>
          <a:prstGeom prst="curvedConnector3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172200" y="4191000"/>
            <a:ext cx="0" cy="5334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62600" y="431226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z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5334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Consider a container of water with average height h  and surface </a:t>
            </a:r>
            <a:r>
              <a:rPr lang="en-US" sz="2400" dirty="0" err="1">
                <a:latin typeface="+mj-lt"/>
              </a:rPr>
              <a:t>h+</a:t>
            </a:r>
            <a:r>
              <a:rPr lang="en-US" sz="2400" dirty="0" err="1">
                <a:latin typeface="Symbol" pitchFamily="18" charset="2"/>
              </a:rPr>
              <a:t>z</a:t>
            </a:r>
            <a:r>
              <a:rPr lang="en-US" sz="2400" dirty="0"/>
              <a:t>(</a:t>
            </a:r>
            <a:r>
              <a:rPr lang="en-US" sz="2400" dirty="0" err="1"/>
              <a:t>x,y,t</a:t>
            </a:r>
            <a:r>
              <a:rPr lang="en-US" sz="2400" dirty="0"/>
              <a:t>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14400" y="4991100"/>
            <a:ext cx="1143000" cy="94803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47800" y="53295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y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390591"/>
              </p:ext>
            </p:extLst>
          </p:nvPr>
        </p:nvGraphicFramePr>
        <p:xfrm>
          <a:off x="585355" y="2192952"/>
          <a:ext cx="6748462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51" name="Equation" r:id="rId4" imgW="3441600" imgH="228600" progId="Equation.DSMT4">
                  <p:embed/>
                </p:oleObj>
              </mc:Choice>
              <mc:Fallback>
                <p:oleObj name="Equation" r:id="rId4" imgW="3441600" imgH="22860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5355" y="2192952"/>
                        <a:ext cx="6748462" cy="522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9671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Cube 4"/>
          <p:cNvSpPr/>
          <p:nvPr/>
        </p:nvSpPr>
        <p:spPr>
          <a:xfrm>
            <a:off x="1066800" y="1828800"/>
            <a:ext cx="7848600" cy="2057400"/>
          </a:xfrm>
          <a:prstGeom prst="cube">
            <a:avLst>
              <a:gd name="adj" fmla="val 39601"/>
            </a:avLst>
          </a:prstGeom>
          <a:pattFill prst="zigZ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/>
          <p:cNvSpPr/>
          <p:nvPr/>
        </p:nvSpPr>
        <p:spPr>
          <a:xfrm>
            <a:off x="1066800" y="762000"/>
            <a:ext cx="7848600" cy="3124200"/>
          </a:xfrm>
          <a:prstGeom prst="cube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990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</a:t>
            </a:r>
            <a:r>
              <a:rPr lang="en-US" sz="2400" baseline="-25000" dirty="0">
                <a:latin typeface="+mj-lt"/>
              </a:rPr>
              <a:t>0</a:t>
            </a:r>
            <a:endParaRPr lang="en-US" sz="2400" dirty="0">
              <a:latin typeface="+mj-lt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6812280" y="1143000"/>
            <a:ext cx="274320" cy="759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533400" y="2667000"/>
            <a:ext cx="304800" cy="12192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30480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h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03817" y="2857500"/>
            <a:ext cx="0" cy="10287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3000" y="2690436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z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066800" y="4114800"/>
            <a:ext cx="59436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39000" y="38055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x</a:t>
            </a:r>
          </a:p>
        </p:txBody>
      </p:sp>
      <p:cxnSp>
        <p:nvCxnSpPr>
          <p:cNvPr id="15" name="Curved Connector 14"/>
          <p:cNvCxnSpPr/>
          <p:nvPr/>
        </p:nvCxnSpPr>
        <p:spPr>
          <a:xfrm flipV="1">
            <a:off x="1066800" y="1981200"/>
            <a:ext cx="7010400" cy="1066800"/>
          </a:xfrm>
          <a:prstGeom prst="curvedConnector3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172200" y="2057400"/>
            <a:ext cx="0" cy="533400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62600" y="2178665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itchFamily="18" charset="2"/>
              </a:rPr>
              <a:t>z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14400" y="2857500"/>
            <a:ext cx="1143000" cy="94803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47800" y="319593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y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878421"/>
              </p:ext>
            </p:extLst>
          </p:nvPr>
        </p:nvGraphicFramePr>
        <p:xfrm>
          <a:off x="76200" y="4317702"/>
          <a:ext cx="4130675" cy="211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446" name="Equation" r:id="rId4" imgW="2539800" imgH="1295280" progId="Equation.DSMT4">
                  <p:embed/>
                </p:oleObj>
              </mc:Choice>
              <mc:Fallback>
                <p:oleObj name="Equation" r:id="rId4" imgW="2539800" imgH="12952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317702"/>
                        <a:ext cx="4130675" cy="2119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387316"/>
              </p:ext>
            </p:extLst>
          </p:nvPr>
        </p:nvGraphicFramePr>
        <p:xfrm>
          <a:off x="4067175" y="4743695"/>
          <a:ext cx="497205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447" name="Equation" r:id="rId6" imgW="3085920" imgH="1117440" progId="Equation.DSMT4">
                  <p:embed/>
                </p:oleObj>
              </mc:Choice>
              <mc:Fallback>
                <p:oleObj name="Equation" r:id="rId6" imgW="3085920" imgH="1117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67175" y="4743695"/>
                        <a:ext cx="4972050" cy="180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0344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4313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Keep only linear terms and assume that horizontal variation is only along </a:t>
            </a:r>
            <a:r>
              <a:rPr lang="en-US" sz="2400" i="1" dirty="0">
                <a:latin typeface="+mj-lt"/>
              </a:rPr>
              <a:t>x</a:t>
            </a:r>
            <a:r>
              <a:rPr lang="en-US" sz="2400" dirty="0">
                <a:latin typeface="+mj-lt"/>
              </a:rPr>
              <a:t>:</a:t>
            </a:r>
            <a:endParaRPr lang="en-US" sz="2400" i="1" dirty="0">
              <a:latin typeface="+mj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381414"/>
              </p:ext>
            </p:extLst>
          </p:nvPr>
        </p:nvGraphicFramePr>
        <p:xfrm>
          <a:off x="90158" y="680542"/>
          <a:ext cx="7381965" cy="3359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453" name="Equation" r:id="rId4" imgW="6019560" imgH="2768400" progId="Equation.DSMT4">
                  <p:embed/>
                </p:oleObj>
              </mc:Choice>
              <mc:Fallback>
                <p:oleObj name="Equation" r:id="rId4" imgW="6019560" imgH="27684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58" y="680542"/>
                        <a:ext cx="7381965" cy="33594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3969308"/>
              </p:ext>
            </p:extLst>
          </p:nvPr>
        </p:nvGraphicFramePr>
        <p:xfrm>
          <a:off x="211137" y="3810000"/>
          <a:ext cx="8721725" cy="262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454" name="Equation" r:id="rId6" imgW="4343400" imgH="1320480" progId="Equation.DSMT4">
                  <p:embed/>
                </p:oleObj>
              </mc:Choice>
              <mc:Fallback>
                <p:oleObj name="Equation" r:id="rId6" imgW="4343400" imgH="13204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137" y="3810000"/>
                        <a:ext cx="8721725" cy="262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2768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11/15/2021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870840"/>
              </p:ext>
            </p:extLst>
          </p:nvPr>
        </p:nvGraphicFramePr>
        <p:xfrm>
          <a:off x="192088" y="487363"/>
          <a:ext cx="8229600" cy="314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19" name="Equation" r:id="rId4" imgW="5816520" imgH="2247840" progId="Equation.DSMT4">
                  <p:embed/>
                </p:oleObj>
              </mc:Choice>
              <mc:Fallback>
                <p:oleObj name="Equation" r:id="rId4" imgW="5816520" imgH="224784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088" y="487363"/>
                        <a:ext cx="8229600" cy="314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1000" y="4191000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 that this solution represents a pure plane wave. More likely, there would be a linear combination of </a:t>
            </a:r>
            <a:r>
              <a:rPr lang="en-US" sz="2400" dirty="0" err="1">
                <a:latin typeface="+mj-lt"/>
              </a:rPr>
              <a:t>wavevectors</a:t>
            </a:r>
            <a:r>
              <a:rPr lang="en-US" sz="2400" dirty="0">
                <a:latin typeface="+mj-lt"/>
              </a:rPr>
              <a:t> </a:t>
            </a:r>
            <a:r>
              <a:rPr lang="en-US" sz="2400" i="1" dirty="0">
                <a:latin typeface="+mj-lt"/>
              </a:rPr>
              <a:t>k.</a:t>
            </a:r>
          </a:p>
          <a:p>
            <a:r>
              <a:rPr lang="en-US" sz="2400" dirty="0">
                <a:latin typeface="+mj-lt"/>
              </a:rPr>
              <a:t>Additionally, your text considers the effects of surface tension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.    In this lecture, we will focus on the effects of the non-linear effects of Euler and continuity equations.</a:t>
            </a:r>
          </a:p>
        </p:txBody>
      </p:sp>
    </p:spTree>
    <p:extLst>
      <p:ext uri="{BB962C8B-B14F-4D97-AF65-F5344CB8AC3E}">
        <p14:creationId xmlns:p14="http://schemas.microsoft.com/office/powerpoint/2010/main" val="1112967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22193</TotalTime>
  <Words>1127</Words>
  <Application>Microsoft Office PowerPoint</Application>
  <PresentationFormat>On-screen Show (4:3)</PresentationFormat>
  <Paragraphs>244</Paragraphs>
  <Slides>32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Symbol</vt:lpstr>
      <vt:lpstr>Office Theme</vt:lpstr>
      <vt:lpstr>Equation</vt:lpstr>
      <vt:lpstr>MathType 7.0 Equation</vt:lpstr>
      <vt:lpstr>数式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1116</cp:revision>
  <cp:lastPrinted>2021-11-13T21:54:32Z</cp:lastPrinted>
  <dcterms:created xsi:type="dcterms:W3CDTF">2012-01-10T18:32:24Z</dcterms:created>
  <dcterms:modified xsi:type="dcterms:W3CDTF">2021-11-15T16:13:58Z</dcterms:modified>
</cp:coreProperties>
</file>