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83" r:id="rId4"/>
    <p:sldId id="377" r:id="rId5"/>
    <p:sldId id="355" r:id="rId6"/>
    <p:sldId id="370" r:id="rId7"/>
    <p:sldId id="356" r:id="rId8"/>
    <p:sldId id="357" r:id="rId9"/>
    <p:sldId id="358" r:id="rId10"/>
    <p:sldId id="382" r:id="rId11"/>
    <p:sldId id="359" r:id="rId12"/>
    <p:sldId id="360" r:id="rId13"/>
    <p:sldId id="361" r:id="rId14"/>
    <p:sldId id="371" r:id="rId15"/>
    <p:sldId id="376" r:id="rId16"/>
    <p:sldId id="379" r:id="rId17"/>
    <p:sldId id="373" r:id="rId18"/>
    <p:sldId id="374" r:id="rId19"/>
    <p:sldId id="375" r:id="rId20"/>
    <p:sldId id="380" r:id="rId21"/>
    <p:sldId id="362" r:id="rId22"/>
    <p:sldId id="363" r:id="rId23"/>
    <p:sldId id="364" r:id="rId24"/>
    <p:sldId id="365" r:id="rId25"/>
    <p:sldId id="381" r:id="rId26"/>
    <p:sldId id="366" r:id="rId27"/>
    <p:sldId id="367" r:id="rId28"/>
    <p:sldId id="3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7" d="100"/>
          <a:sy n="77" d="100"/>
        </p:scale>
        <p:origin x="322" y="67"/>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40.wmf"/><Relationship Id="rId4"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11/15/2021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0523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7822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8628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23538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6289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229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9504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9292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11/17/2021</a:t>
            </a:r>
            <a:endParaRPr lang="en-US" dirty="0"/>
          </a:p>
        </p:txBody>
      </p:sp>
      <p:sp>
        <p:nvSpPr>
          <p:cNvPr id="8" name="Footer Placeholder 7"/>
          <p:cNvSpPr>
            <a:spLocks noGrp="1"/>
          </p:cNvSpPr>
          <p:nvPr>
            <p:ph type="ftr" sz="quarter" idx="11"/>
          </p:nvPr>
        </p:nvSpPr>
        <p:spPr/>
        <p:txBody>
          <a:bodyPr/>
          <a:lstStyle/>
          <a:p>
            <a:r>
              <a:rPr lang="en-US"/>
              <a:t>PHY 711  Fall 2021 --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11/17/2021</a:t>
            </a:r>
            <a:endParaRPr lang="en-US" dirty="0"/>
          </a:p>
        </p:txBody>
      </p:sp>
      <p:sp>
        <p:nvSpPr>
          <p:cNvPr id="4" name="Footer Placeholder 3"/>
          <p:cNvSpPr>
            <a:spLocks noGrp="1"/>
          </p:cNvSpPr>
          <p:nvPr>
            <p:ph type="ftr" sz="quarter" idx="11"/>
          </p:nvPr>
        </p:nvSpPr>
        <p:spPr/>
        <p:txBody>
          <a:bodyPr/>
          <a:lstStyle/>
          <a:p>
            <a:r>
              <a:rPr lang="en-US"/>
              <a:t>PHY 711  Fall 2021 --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11/17/2021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4.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9.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4.wmf"/><Relationship Id="rId3" Type="http://schemas.openxmlformats.org/officeDocument/2006/relationships/notesSlide" Target="../notesSlides/notesSlide22.xml"/><Relationship Id="rId7" Type="http://schemas.openxmlformats.org/officeDocument/2006/relationships/image" Target="../media/image31.wmf"/><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5.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6.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hyperlink" Target="https://dlmf.nist.gov/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6.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11" Type="http://schemas.openxmlformats.org/officeDocument/2006/relationships/image" Target="../media/image42.wmf"/><Relationship Id="rId5" Type="http://schemas.openxmlformats.org/officeDocument/2006/relationships/image" Target="../media/image40.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s://www.engineersedge.com/heat_transfer/thermal_diffusivity_table_13953.htm" TargetMode="External"/><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Notes on Lecture 35: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spid="_x0000_s400391" name="Equation" r:id="rId4" imgW="3162240" imgH="609480" progId="Equation.DSMT4">
                  <p:embed/>
                </p:oleObj>
              </mc:Choice>
              <mc:Fallback>
                <p:oleObj name="Equation" r:id="rId4" imgW="3162240" imgH="609480" progId="Equation.DSMT4">
                  <p:embed/>
                  <p:pic>
                    <p:nvPicPr>
                      <p:cNvPr id="0" name=""/>
                      <p:cNvPicPr/>
                      <p:nvPr/>
                    </p:nvPicPr>
                    <p:blipFill>
                      <a:blip r:embed="rId5"/>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spid="_x0000_s384261" name="Equation" r:id="rId4" imgW="2946240" imgH="2641320" progId="Equation.DSMT4">
                  <p:embed/>
                </p:oleObj>
              </mc:Choice>
              <mc:Fallback>
                <p:oleObj name="Equation" r:id="rId4" imgW="2946240" imgH="2641320" progId="Equation.DSMT4">
                  <p:embed/>
                  <p:pic>
                    <p:nvPicPr>
                      <p:cNvPr id="0" name="Object 15"/>
                      <p:cNvPicPr>
                        <a:picLocks noChangeAspect="1" noChangeArrowheads="1"/>
                      </p:cNvPicPr>
                      <p:nvPr/>
                    </p:nvPicPr>
                    <p:blipFill>
                      <a:blip r:embed="rId5"/>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spid="_x0000_s384262" name="数式" r:id="rId6" imgW="3644640" imgH="952200" progId="Equation.3">
                  <p:embed/>
                </p:oleObj>
              </mc:Choice>
              <mc:Fallback>
                <p:oleObj name="数式" r:id="rId6" imgW="3644640" imgH="952200" progId="Equation.3">
                  <p:embed/>
                  <p:pic>
                    <p:nvPicPr>
                      <p:cNvPr id="0" name="Object 20"/>
                      <p:cNvPicPr>
                        <a:picLocks noChangeAspect="1" noChangeArrowheads="1"/>
                      </p:cNvPicPr>
                      <p:nvPr/>
                    </p:nvPicPr>
                    <p:blipFill>
                      <a:blip r:embed="rId7"/>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spid="_x0000_s385152" name="Equation" r:id="rId4" imgW="4279680" imgH="3238200" progId="Equation.DSMT4">
                  <p:embed/>
                </p:oleObj>
              </mc:Choice>
              <mc:Fallback>
                <p:oleObj name="Equation" r:id="rId4" imgW="4279680" imgH="3238200" progId="Equation.DSMT4">
                  <p:embed/>
                  <p:pic>
                    <p:nvPicPr>
                      <p:cNvPr id="0" name="Object 21"/>
                      <p:cNvPicPr>
                        <a:picLocks noChangeAspect="1" noChangeArrowheads="1"/>
                      </p:cNvPicPr>
                      <p:nvPr/>
                    </p:nvPicPr>
                    <p:blipFill>
                      <a:blip r:embed="rId5"/>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spid="_x0000_s386172" name="Equation" r:id="rId4" imgW="5892480" imgH="1777680" progId="Equation.DSMT4">
                  <p:embed/>
                </p:oleObj>
              </mc:Choice>
              <mc:Fallback>
                <p:oleObj name="Equation" r:id="rId4" imgW="5892480" imgH="1777680" progId="Equation.DSMT4">
                  <p:embed/>
                  <p:pic>
                    <p:nvPicPr>
                      <p:cNvPr id="0" name=""/>
                      <p:cNvPicPr>
                        <a:picLocks noChangeAspect="1" noChangeArrowheads="1"/>
                      </p:cNvPicPr>
                      <p:nvPr/>
                    </p:nvPicPr>
                    <p:blipFill>
                      <a:blip r:embed="rId5"/>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4"/>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spid="_x0000_s394464" name="Equation" r:id="rId5" imgW="5879880" imgH="977760" progId="Equation.DSMT4">
                  <p:embed/>
                </p:oleObj>
              </mc:Choice>
              <mc:Fallback>
                <p:oleObj name="Equation" r:id="rId5" imgW="5879880" imgH="977760" progId="Equation.DSMT4">
                  <p:embed/>
                  <p:pic>
                    <p:nvPicPr>
                      <p:cNvPr id="0" name=""/>
                      <p:cNvPicPr>
                        <a:picLocks noChangeAspect="1" noChangeArrowheads="1"/>
                      </p:cNvPicPr>
                      <p:nvPr/>
                    </p:nvPicPr>
                    <p:blipFill>
                      <a:blip r:embed="rId6"/>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spid="_x0000_s394465" name="Equation" r:id="rId7" imgW="1600200" imgH="266400" progId="Equation.DSMT4">
                  <p:embed/>
                </p:oleObj>
              </mc:Choice>
              <mc:Fallback>
                <p:oleObj name="Equation" r:id="rId7" imgW="1600200" imgH="266400" progId="Equation.DSMT4">
                  <p:embed/>
                  <p:pic>
                    <p:nvPicPr>
                      <p:cNvPr id="0" name=""/>
                      <p:cNvPicPr/>
                      <p:nvPr/>
                    </p:nvPicPr>
                    <p:blipFill>
                      <a:blip r:embed="rId8"/>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spid="_x0000_s394466" name="Equation" r:id="rId10" imgW="1562040" imgH="266400" progId="Equation.DSMT4">
                  <p:embed/>
                </p:oleObj>
              </mc:Choice>
              <mc:Fallback>
                <p:oleObj name="Equation" r:id="rId10" imgW="1562040" imgH="266400" progId="Equation.DSMT4">
                  <p:embed/>
                  <p:pic>
                    <p:nvPicPr>
                      <p:cNvPr id="0" name=""/>
                      <p:cNvPicPr/>
                      <p:nvPr/>
                    </p:nvPicPr>
                    <p:blipFill>
                      <a:blip r:embed="rId11"/>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spid="_x0000_s398360" name="Equation" r:id="rId5" imgW="5879880" imgH="977760" progId="Equation.DSMT4">
                  <p:embed/>
                </p:oleObj>
              </mc:Choice>
              <mc:Fallback>
                <p:oleObj name="Equation" r:id="rId5" imgW="5879880" imgH="977760" progId="Equation.DSMT4">
                  <p:embed/>
                  <p:pic>
                    <p:nvPicPr>
                      <p:cNvPr id="6" name="Object 5"/>
                      <p:cNvPicPr>
                        <a:picLocks noChangeAspect="1" noChangeArrowheads="1"/>
                      </p:cNvPicPr>
                      <p:nvPr/>
                    </p:nvPicPr>
                    <p:blipFill>
                      <a:blip r:embed="rId6"/>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lowest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5460"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spid="_x0000_s395461" name="Equation" r:id="rId6" imgW="2895480" imgH="1688760" progId="Equation.DSMT4">
                  <p:embed/>
                </p:oleObj>
              </mc:Choice>
              <mc:Fallback>
                <p:oleObj name="Equation" r:id="rId6" imgW="2895480" imgH="1688760" progId="Equation.DSMT4">
                  <p:embed/>
                  <p:pic>
                    <p:nvPicPr>
                      <p:cNvPr id="0" name=""/>
                      <p:cNvPicPr/>
                      <p:nvPr/>
                    </p:nvPicPr>
                    <p:blipFill>
                      <a:blip r:embed="rId7"/>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spid="_x0000_s395462" name="Equation" r:id="rId8" imgW="1904760" imgH="1612800" progId="Equation.DSMT4">
                  <p:embed/>
                </p:oleObj>
              </mc:Choice>
              <mc:Fallback>
                <p:oleObj name="Equation" r:id="rId8" imgW="1904760" imgH="1612800" progId="Equation.DSMT4">
                  <p:embed/>
                  <p:pic>
                    <p:nvPicPr>
                      <p:cNvPr id="0" name=""/>
                      <p:cNvPicPr/>
                      <p:nvPr/>
                    </p:nvPicPr>
                    <p:blipFill>
                      <a:blip r:embed="rId9"/>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6416"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spid="_x0000_s396417" name="Equation" r:id="rId6" imgW="4546440" imgH="1765080" progId="Equation.DSMT4">
                  <p:embed/>
                </p:oleObj>
              </mc:Choice>
              <mc:Fallback>
                <p:oleObj name="Equation" r:id="rId6" imgW="4546440" imgH="1765080" progId="Equation.DSMT4">
                  <p:embed/>
                  <p:pic>
                    <p:nvPicPr>
                      <p:cNvPr id="0" name=""/>
                      <p:cNvPicPr/>
                      <p:nvPr/>
                    </p:nvPicPr>
                    <p:blipFill>
                      <a:blip r:embed="rId7"/>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spid="_x0000_s397376" name="Equation" r:id="rId5" imgW="2692080" imgH="622080" progId="Equation.DSMT4">
                  <p:embed/>
                </p:oleObj>
              </mc:Choice>
              <mc:Fallback>
                <p:oleObj name="Equation" r:id="rId5" imgW="2692080" imgH="622080" progId="Equation.DSMT4">
                  <p:embed/>
                  <p:pic>
                    <p:nvPicPr>
                      <p:cNvPr id="0" name=""/>
                      <p:cNvPicPr/>
                      <p:nvPr/>
                    </p:nvPicPr>
                    <p:blipFill>
                      <a:blip r:embed="rId6"/>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28600" y="1981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81E3BA8-4C42-4E5E-9D34-8D05D72FC5F5}"/>
              </a:ext>
            </a:extLst>
          </p:cNvPr>
          <p:cNvPicPr>
            <a:picLocks noChangeAspect="1"/>
          </p:cNvPicPr>
          <p:nvPr/>
        </p:nvPicPr>
        <p:blipFill>
          <a:blip r:embed="rId3"/>
          <a:stretch>
            <a:fillRect/>
          </a:stretch>
        </p:blipFill>
        <p:spPr>
          <a:xfrm>
            <a:off x="685800" y="1295400"/>
            <a:ext cx="8437499" cy="3590925"/>
          </a:xfrm>
          <a:prstGeom prst="rect">
            <a:avLst/>
          </a:prstGeom>
        </p:spPr>
      </p:pic>
      <p:sp>
        <p:nvSpPr>
          <p:cNvPr id="8" name="Rectangle 7">
            <a:extLst>
              <a:ext uri="{FF2B5EF4-FFF2-40B4-BE49-F238E27FC236}">
                <a16:creationId xmlns:a16="http://schemas.microsoft.com/office/drawing/2014/main" id="{0458E017-1690-4362-BD15-4C2F52036CA4}"/>
              </a:ext>
            </a:extLst>
          </p:cNvPr>
          <p:cNvSpPr/>
          <p:nvPr/>
        </p:nvSpPr>
        <p:spPr>
          <a:xfrm>
            <a:off x="990600" y="2667000"/>
            <a:ext cx="7848600" cy="304800"/>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33FC5-4CC7-4676-A367-C794F94CEA52}"/>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1F2E873C-4514-46A7-AF0C-836CC083F675}"/>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AD3AB93D-84C4-4F52-B1B5-1E423320392F}"/>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B96ECF99-4892-43D4-AE16-33437FE50577}"/>
              </a:ext>
            </a:extLst>
          </p:cNvPr>
          <p:cNvSpPr txBox="1"/>
          <p:nvPr/>
        </p:nvSpPr>
        <p:spPr>
          <a:xfrm>
            <a:off x="457200" y="304800"/>
            <a:ext cx="8229600" cy="3416320"/>
          </a:xfrm>
          <a:prstGeom prst="rect">
            <a:avLst/>
          </a:prstGeom>
          <a:noFill/>
        </p:spPr>
        <p:txBody>
          <a:bodyPr wrap="square" rtlCol="0">
            <a:spAutoFit/>
          </a:bodyPr>
          <a:lstStyle/>
          <a:p>
            <a:r>
              <a:rPr lang="en-US" sz="2400" dirty="0"/>
              <a:t>Does this expression say the temperature transmits along the z axis?</a:t>
            </a:r>
          </a:p>
          <a:p>
            <a:endParaRPr lang="en-US" sz="2400" dirty="0"/>
          </a:p>
          <a:p>
            <a:r>
              <a:rPr lang="en-US" sz="2400" dirty="0"/>
              <a:t>Comment – In this case, our setup approximates trivial variation in the x-y plane so that all variation is along z.   The spatial form along z with oscillating boundary condition at z=0 is a result of the form of the heat equation.</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76992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spid="_x0000_s387317" name="Equation" r:id="rId4" imgW="2006280" imgH="1930320" progId="Equation.DSMT4">
                  <p:embed/>
                </p:oleObj>
              </mc:Choice>
              <mc:Fallback>
                <p:oleObj name="Equation" r:id="rId4" imgW="2006280" imgH="1930320" progId="Equation.DSMT4">
                  <p:embed/>
                  <p:pic>
                    <p:nvPicPr>
                      <p:cNvPr id="0" name="Object 20"/>
                      <p:cNvPicPr>
                        <a:picLocks noChangeAspect="1" noChangeArrowheads="1"/>
                      </p:cNvPicPr>
                      <p:nvPr/>
                    </p:nvPicPr>
                    <p:blipFill>
                      <a:blip r:embed="rId5"/>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spid="_x0000_s387318" name="数式" r:id="rId6" imgW="1269720" imgH="253800" progId="Equation.3">
                  <p:embed/>
                </p:oleObj>
              </mc:Choice>
              <mc:Fallback>
                <p:oleObj name="数式" r:id="rId6" imgW="1269720" imgH="253800" progId="Equation.3">
                  <p:embed/>
                  <p:pic>
                    <p:nvPicPr>
                      <p:cNvPr id="0" name="Object 5"/>
                      <p:cNvPicPr>
                        <a:picLocks noChangeAspect="1" noChangeArrowheads="1"/>
                      </p:cNvPicPr>
                      <p:nvPr/>
                    </p:nvPicPr>
                    <p:blipFill>
                      <a:blip r:embed="rId7"/>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spid="_x0000_s388686" name="数式" r:id="rId4" imgW="3822480" imgH="431640" progId="Equation.3">
                  <p:embed/>
                </p:oleObj>
              </mc:Choice>
              <mc:Fallback>
                <p:oleObj name="数式" r:id="rId4" imgW="3822480" imgH="431640" progId="Equation.3">
                  <p:embed/>
                  <p:pic>
                    <p:nvPicPr>
                      <p:cNvPr id="0" name=""/>
                      <p:cNvPicPr>
                        <a:picLocks noChangeAspect="1" noChangeArrowheads="1"/>
                      </p:cNvPicPr>
                      <p:nvPr/>
                    </p:nvPicPr>
                    <p:blipFill>
                      <a:blip r:embed="rId5"/>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spid="_x0000_s388687" name="数式" r:id="rId6" imgW="1269720" imgH="253800" progId="Equation.3">
                  <p:embed/>
                </p:oleObj>
              </mc:Choice>
              <mc:Fallback>
                <p:oleObj name="数式" r:id="rId6" imgW="1269720" imgH="253800" progId="Equation.3">
                  <p:embed/>
                  <p:pic>
                    <p:nvPicPr>
                      <p:cNvPr id="0" name=""/>
                      <p:cNvPicPr>
                        <a:picLocks noChangeAspect="1" noChangeArrowheads="1"/>
                      </p:cNvPicPr>
                      <p:nvPr/>
                    </p:nvPicPr>
                    <p:blipFill>
                      <a:blip r:embed="rId7"/>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spid="_x0000_s388688" name="数式" r:id="rId8" imgW="2158920" imgH="431640" progId="Equation.3">
                  <p:embed/>
                </p:oleObj>
              </mc:Choice>
              <mc:Fallback>
                <p:oleObj name="数式" r:id="rId8" imgW="2158920" imgH="431640" progId="Equation.3">
                  <p:embed/>
                  <p:pic>
                    <p:nvPicPr>
                      <p:cNvPr id="0" name="Object 5"/>
                      <p:cNvPicPr>
                        <a:picLocks noChangeAspect="1" noChangeArrowheads="1"/>
                      </p:cNvPicPr>
                      <p:nvPr/>
                    </p:nvPicPr>
                    <p:blipFill>
                      <a:blip r:embed="rId9"/>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spid="_x0000_s388689" name="数式" r:id="rId10" imgW="1866600" imgH="279360" progId="Equation.3">
                  <p:embed/>
                </p:oleObj>
              </mc:Choice>
              <mc:Fallback>
                <p:oleObj name="数式" r:id="rId10" imgW="1866600" imgH="279360" progId="Equation.3">
                  <p:embed/>
                  <p:pic>
                    <p:nvPicPr>
                      <p:cNvPr id="0" name="Object 5"/>
                      <p:cNvPicPr>
                        <a:picLocks noChangeAspect="1" noChangeArrowheads="1"/>
                      </p:cNvPicPr>
                      <p:nvPr/>
                    </p:nvPicPr>
                    <p:blipFill>
                      <a:blip r:embed="rId11"/>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spid="_x0000_s388690" name="数式" r:id="rId12" imgW="2603160" imgH="812520" progId="Equation.3">
                  <p:embed/>
                </p:oleObj>
              </mc:Choice>
              <mc:Fallback>
                <p:oleObj name="数式" r:id="rId12" imgW="2603160" imgH="812520" progId="Equation.3">
                  <p:embed/>
                  <p:pic>
                    <p:nvPicPr>
                      <p:cNvPr id="0" name="Object 7"/>
                      <p:cNvPicPr>
                        <a:picLocks noChangeAspect="1" noChangeArrowheads="1"/>
                      </p:cNvPicPr>
                      <p:nvPr/>
                    </p:nvPicPr>
                    <p:blipFill>
                      <a:blip r:embed="rId13"/>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spid="_x0000_s389238" name="数式" r:id="rId4" imgW="2628720" imgH="1244520" progId="Equation.3">
                  <p:embed/>
                </p:oleObj>
              </mc:Choice>
              <mc:Fallback>
                <p:oleObj name="数式" r:id="rId4" imgW="2628720" imgH="1244520" progId="Equation.3">
                  <p:embed/>
                  <p:pic>
                    <p:nvPicPr>
                      <p:cNvPr id="0" name="Object 9"/>
                      <p:cNvPicPr>
                        <a:picLocks noChangeAspect="1" noChangeArrowheads="1"/>
                      </p:cNvPicPr>
                      <p:nvPr/>
                    </p:nvPicPr>
                    <p:blipFill>
                      <a:blip r:embed="rId5"/>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spid="_x0000_s390369" name="数式" r:id="rId4" imgW="3085920" imgH="1498320" progId="Equation.3">
                  <p:embed/>
                </p:oleObj>
              </mc:Choice>
              <mc:Fallback>
                <p:oleObj name="数式" r:id="rId4" imgW="3085920" imgH="1498320" progId="Equation.3">
                  <p:embed/>
                  <p:pic>
                    <p:nvPicPr>
                      <p:cNvPr id="0" name="Object 5"/>
                      <p:cNvPicPr>
                        <a:picLocks noChangeAspect="1" noChangeArrowheads="1"/>
                      </p:cNvPicPr>
                      <p:nvPr/>
                    </p:nvPicPr>
                    <p:blipFill>
                      <a:blip r:embed="rId5"/>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spid="_x0000_s390370" name="数式" r:id="rId6" imgW="1930320" imgH="939600" progId="Equation.3">
                  <p:embed/>
                </p:oleObj>
              </mc:Choice>
              <mc:Fallback>
                <p:oleObj name="数式" r:id="rId6" imgW="1930320" imgH="939600" progId="Equation.3">
                  <p:embed/>
                  <p:pic>
                    <p:nvPicPr>
                      <p:cNvPr id="0" name="Object 5"/>
                      <p:cNvPicPr>
                        <a:picLocks noChangeAspect="1" noChangeArrowheads="1"/>
                      </p:cNvPicPr>
                      <p:nvPr/>
                    </p:nvPicPr>
                    <p:blipFill>
                      <a:blip r:embed="rId7"/>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1569660"/>
          </a:xfrm>
          <a:prstGeom prst="rect">
            <a:avLst/>
          </a:prstGeom>
          <a:noFill/>
        </p:spPr>
        <p:txBody>
          <a:bodyPr wrap="square" rtlCol="0">
            <a:spAutoFit/>
          </a:bodyPr>
          <a:lstStyle/>
          <a:p>
            <a:r>
              <a:rPr lang="en-US" sz="2400" dirty="0">
                <a:latin typeface="+mj-lt"/>
              </a:rPr>
              <a:t>Your question -- </a:t>
            </a:r>
            <a:r>
              <a:rPr lang="en-US" sz="2400" dirty="0"/>
              <a:t>Can you explain the erf function. I've never really understood it. I'm not sure I've actually ever had someone explain it. I've just seen it appear in places before.          </a:t>
            </a:r>
            <a:r>
              <a:rPr lang="en-US" sz="2400" dirty="0">
                <a:hlinkClick r:id="rId3"/>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4"/>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5"/>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spid="_x0000_s391610" name="数式" r:id="rId4" imgW="1511280" imgH="609480" progId="Equation.3">
                  <p:embed/>
                </p:oleObj>
              </mc:Choice>
              <mc:Fallback>
                <p:oleObj name="数式" r:id="rId4" imgW="1511280" imgH="609480" progId="Equation.3">
                  <p:embed/>
                  <p:pic>
                    <p:nvPicPr>
                      <p:cNvPr id="0" name=""/>
                      <p:cNvPicPr>
                        <a:picLocks noChangeAspect="1" noChangeArrowheads="1"/>
                      </p:cNvPicPr>
                      <p:nvPr/>
                    </p:nvPicPr>
                    <p:blipFill>
                      <a:blip r:embed="rId5"/>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spid="_x0000_s391611" name="数式" r:id="rId6" imgW="1930320" imgH="939600" progId="Equation.3">
                  <p:embed/>
                </p:oleObj>
              </mc:Choice>
              <mc:Fallback>
                <p:oleObj name="数式" r:id="rId6" imgW="1930320" imgH="939600" progId="Equation.3">
                  <p:embed/>
                  <p:pic>
                    <p:nvPicPr>
                      <p:cNvPr id="0" name=""/>
                      <p:cNvPicPr>
                        <a:picLocks noChangeAspect="1" noChangeArrowheads="1"/>
                      </p:cNvPicPr>
                      <p:nvPr/>
                    </p:nvPicPr>
                    <p:blipFill>
                      <a:blip r:embed="rId7"/>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spid="_x0000_s391612" name="数式" r:id="rId8" imgW="3200400" imgH="482400" progId="Equation.3">
                  <p:embed/>
                </p:oleObj>
              </mc:Choice>
              <mc:Fallback>
                <p:oleObj name="数式" r:id="rId8" imgW="3200400" imgH="482400" progId="Equation.3">
                  <p:embed/>
                  <p:pic>
                    <p:nvPicPr>
                      <p:cNvPr id="0" name="Object 6"/>
                      <p:cNvPicPr>
                        <a:picLocks noChangeAspect="1" noChangeArrowheads="1"/>
                      </p:cNvPicPr>
                      <p:nvPr/>
                    </p:nvPicPr>
                    <p:blipFill>
                      <a:blip r:embed="rId9"/>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spid="_x0000_s391613" name="数式" r:id="rId10" imgW="2590560" imgH="990360" progId="Equation.3">
                  <p:embed/>
                </p:oleObj>
              </mc:Choice>
              <mc:Fallback>
                <p:oleObj name="数式" r:id="rId10" imgW="2590560" imgH="990360" progId="Equation.3">
                  <p:embed/>
                  <p:pic>
                    <p:nvPicPr>
                      <p:cNvPr id="0" name="Object 6"/>
                      <p:cNvPicPr>
                        <a:picLocks noChangeAspect="1" noChangeArrowheads="1"/>
                      </p:cNvPicPr>
                      <p:nvPr/>
                    </p:nvPicPr>
                    <p:blipFill>
                      <a:blip r:embed="rId11"/>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spid="_x0000_s392290" name="Equation" r:id="rId5" imgW="1879560" imgH="647640" progId="Equation.DSMT4">
                  <p:embed/>
                </p:oleObj>
              </mc:Choice>
              <mc:Fallback>
                <p:oleObj name="Equation" r:id="rId5" imgW="1879560" imgH="647640" progId="Equation.DSMT4">
                  <p:embed/>
                  <p:pic>
                    <p:nvPicPr>
                      <p:cNvPr id="0" name=""/>
                      <p:cNvPicPr>
                        <a:picLocks noChangeAspect="1" noChangeArrowheads="1"/>
                      </p:cNvPicPr>
                      <p:nvPr/>
                    </p:nvPicPr>
                    <p:blipFill>
                      <a:blip r:embed="rId6"/>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C00F5-E513-4132-96BE-AF61FC39EC8C}"/>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42C35BC6-3B64-4261-ACFF-3D057BC6E020}"/>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BEA2AA0F-B1FA-4F94-897D-C5DB8090CD8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38CA0DBB-01CA-4B0B-9BB1-0504D97B7A30}"/>
              </a:ext>
            </a:extLst>
          </p:cNvPr>
          <p:cNvPicPr>
            <a:picLocks noChangeAspect="1"/>
          </p:cNvPicPr>
          <p:nvPr/>
        </p:nvPicPr>
        <p:blipFill>
          <a:blip r:embed="rId3"/>
          <a:stretch>
            <a:fillRect/>
          </a:stretch>
        </p:blipFill>
        <p:spPr>
          <a:xfrm>
            <a:off x="0" y="1589484"/>
            <a:ext cx="9144000" cy="3679031"/>
          </a:xfrm>
          <a:prstGeom prst="rect">
            <a:avLst/>
          </a:prstGeom>
        </p:spPr>
      </p:pic>
      <p:sp>
        <p:nvSpPr>
          <p:cNvPr id="6" name="Rectangle 5">
            <a:extLst>
              <a:ext uri="{FF2B5EF4-FFF2-40B4-BE49-F238E27FC236}">
                <a16:creationId xmlns:a16="http://schemas.microsoft.com/office/drawing/2014/main" id="{1BEC9AEB-0234-475B-8C09-CF7232B73599}"/>
              </a:ext>
            </a:extLst>
          </p:cNvPr>
          <p:cNvSpPr/>
          <p:nvPr/>
        </p:nvSpPr>
        <p:spPr>
          <a:xfrm rot="20217784">
            <a:off x="4285561" y="3350396"/>
            <a:ext cx="407034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Fill in topic!</a:t>
            </a:r>
          </a:p>
        </p:txBody>
      </p:sp>
    </p:spTree>
    <p:extLst>
      <p:ext uri="{BB962C8B-B14F-4D97-AF65-F5344CB8AC3E}">
        <p14:creationId xmlns:p14="http://schemas.microsoft.com/office/powerpoint/2010/main" val="36131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1F855-9731-494E-81B5-2369CAE1FB99}"/>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CA7ACA18-B5C6-4C95-A5F3-9F700830B844}"/>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5B244F86-CF81-4D76-8DC8-F8DB71CECECA}"/>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2983BC01-64A5-4266-9103-83B31C4DE288}"/>
              </a:ext>
            </a:extLst>
          </p:cNvPr>
          <p:cNvPicPr>
            <a:picLocks noChangeAspect="1"/>
          </p:cNvPicPr>
          <p:nvPr/>
        </p:nvPicPr>
        <p:blipFill>
          <a:blip r:embed="rId3"/>
          <a:stretch>
            <a:fillRect/>
          </a:stretch>
        </p:blipFill>
        <p:spPr>
          <a:xfrm>
            <a:off x="1295400" y="206198"/>
            <a:ext cx="6833409" cy="6317185"/>
          </a:xfrm>
          <a:prstGeom prst="rect">
            <a:avLst/>
          </a:prstGeom>
        </p:spPr>
      </p:pic>
      <p:sp>
        <p:nvSpPr>
          <p:cNvPr id="7" name="TextBox 6">
            <a:extLst>
              <a:ext uri="{FF2B5EF4-FFF2-40B4-BE49-F238E27FC236}">
                <a16:creationId xmlns:a16="http://schemas.microsoft.com/office/drawing/2014/main" id="{C8FF6910-8F28-4E1A-BFCD-242F87CAF52B}"/>
              </a:ext>
            </a:extLst>
          </p:cNvPr>
          <p:cNvSpPr txBox="1"/>
          <p:nvPr/>
        </p:nvSpPr>
        <p:spPr>
          <a:xfrm>
            <a:off x="5105400" y="242641"/>
            <a:ext cx="3429000" cy="461665"/>
          </a:xfrm>
          <a:prstGeom prst="rect">
            <a:avLst/>
          </a:prstGeom>
          <a:noFill/>
        </p:spPr>
        <p:txBody>
          <a:bodyPr wrap="square" rtlCol="0">
            <a:spAutoFit/>
          </a:bodyPr>
          <a:lstStyle/>
          <a:p>
            <a:r>
              <a:rPr lang="en-US" sz="2400" dirty="0">
                <a:latin typeface="+mj-lt"/>
              </a:rPr>
              <a:t>4 PM Olin 101 &amp; zoom</a:t>
            </a:r>
          </a:p>
        </p:txBody>
      </p:sp>
    </p:spTree>
    <p:extLst>
      <p:ext uri="{BB962C8B-B14F-4D97-AF65-F5344CB8AC3E}">
        <p14:creationId xmlns:p14="http://schemas.microsoft.com/office/powerpoint/2010/main" val="170115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spid="_x0000_s380038" name="Equation" r:id="rId4" imgW="4228920" imgH="1765080" progId="Equation.DSMT4">
                  <p:embed/>
                </p:oleObj>
              </mc:Choice>
              <mc:Fallback>
                <p:oleObj name="Equation" r:id="rId4" imgW="4228920" imgH="1765080" progId="Equation.DSMT4">
                  <p:embed/>
                  <p:pic>
                    <p:nvPicPr>
                      <p:cNvPr id="0" name=""/>
                      <p:cNvPicPr/>
                      <p:nvPr/>
                    </p:nvPicPr>
                    <p:blipFill>
                      <a:blip r:embed="rId5"/>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spid="_x0000_s393390" name="Equation" r:id="rId4" imgW="7022880" imgH="1638000" progId="Equation.DSMT4">
                  <p:embed/>
                </p:oleObj>
              </mc:Choice>
              <mc:Fallback>
                <p:oleObj name="Equation" r:id="rId4" imgW="7022880" imgH="1638000" progId="Equation.DSMT4">
                  <p:embed/>
                  <p:pic>
                    <p:nvPicPr>
                      <p:cNvPr id="0" name=""/>
                      <p:cNvPicPr/>
                      <p:nvPr/>
                    </p:nvPicPr>
                    <p:blipFill>
                      <a:blip r:embed="rId5"/>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spid="_x0000_s393391" name="Equation" r:id="rId6" imgW="4444920" imgH="1447560" progId="Equation.DSMT4">
                  <p:embed/>
                </p:oleObj>
              </mc:Choice>
              <mc:Fallback>
                <p:oleObj name="Equation" r:id="rId6" imgW="4444920" imgH="1447560" progId="Equation.DSMT4">
                  <p:embed/>
                  <p:pic>
                    <p:nvPicPr>
                      <p:cNvPr id="0" name=""/>
                      <p:cNvPicPr/>
                      <p:nvPr/>
                    </p:nvPicPr>
                    <p:blipFill>
                      <a:blip r:embed="rId7"/>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spid="_x0000_s381194" name="Equation" r:id="rId4" imgW="4178160" imgH="1739880" progId="Equation.DSMT4">
                  <p:embed/>
                </p:oleObj>
              </mc:Choice>
              <mc:Fallback>
                <p:oleObj name="Equation" r:id="rId4" imgW="4178160" imgH="1739880" progId="Equation.DSMT4">
                  <p:embed/>
                  <p:pic>
                    <p:nvPicPr>
                      <p:cNvPr id="0" name="Object 10"/>
                      <p:cNvPicPr>
                        <a:picLocks noChangeAspect="1" noChangeArrowheads="1"/>
                      </p:cNvPicPr>
                      <p:nvPr/>
                    </p:nvPicPr>
                    <p:blipFill>
                      <a:blip r:embed="rId5"/>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spid="_x0000_s381195" name="Equation" r:id="rId6" imgW="2489040" imgH="609480" progId="Equation.DSMT4">
                  <p:embed/>
                </p:oleObj>
              </mc:Choice>
              <mc:Fallback>
                <p:oleObj name="Equation" r:id="rId6" imgW="2489040" imgH="609480" progId="Equation.DSMT4">
                  <p:embed/>
                  <p:pic>
                    <p:nvPicPr>
                      <p:cNvPr id="0" name="Object 5"/>
                      <p:cNvPicPr>
                        <a:picLocks noChangeAspect="1" noChangeArrowheads="1"/>
                      </p:cNvPicPr>
                      <p:nvPr/>
                    </p:nvPicPr>
                    <p:blipFill>
                      <a:blip r:embed="rId7"/>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spid="_x0000_s382084" name="Equation" r:id="rId4" imgW="3111480" imgH="2450880" progId="Equation.DSMT4">
                  <p:embed/>
                </p:oleObj>
              </mc:Choice>
              <mc:Fallback>
                <p:oleObj name="Equation" r:id="rId4" imgW="3111480" imgH="2450880" progId="Equation.DSMT4">
                  <p:embed/>
                  <p:pic>
                    <p:nvPicPr>
                      <p:cNvPr id="0" name="Object 10"/>
                      <p:cNvPicPr>
                        <a:picLocks noChangeAspect="1" noChangeArrowheads="1"/>
                      </p:cNvPicPr>
                      <p:nvPr/>
                    </p:nvPicPr>
                    <p:blipFill>
                      <a:blip r:embed="rId5"/>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6"/>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spid="_x0000_s383107" name="Equation" r:id="rId4" imgW="5587920" imgH="2019240" progId="Equation.DSMT4">
                  <p:embed/>
                </p:oleObj>
              </mc:Choice>
              <mc:Fallback>
                <p:oleObj name="Equation" r:id="rId4" imgW="5587920" imgH="2019240" progId="Equation.DSMT4">
                  <p:embed/>
                  <p:pic>
                    <p:nvPicPr>
                      <p:cNvPr id="0" name="Object 5"/>
                      <p:cNvPicPr>
                        <a:picLocks noChangeAspect="1" noChangeArrowheads="1"/>
                      </p:cNvPicPr>
                      <p:nvPr/>
                    </p:nvPicPr>
                    <p:blipFill>
                      <a:blip r:embed="rId5"/>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23852</TotalTime>
  <Words>968</Words>
  <Application>Microsoft Office PowerPoint</Application>
  <PresentationFormat>On-screen Show (4:3)</PresentationFormat>
  <Paragraphs>218</Paragraphs>
  <Slides>28</Slides>
  <Notes>28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1100</cp:revision>
  <cp:lastPrinted>2021-11-16T04:08:07Z</cp:lastPrinted>
  <dcterms:created xsi:type="dcterms:W3CDTF">2012-01-10T18:32:24Z</dcterms:created>
  <dcterms:modified xsi:type="dcterms:W3CDTF">2021-11-16T04:08:21Z</dcterms:modified>
</cp:coreProperties>
</file>