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handoutMasterIdLst>
    <p:handoutMasterId r:id="rId35"/>
  </p:handoutMasterIdLst>
  <p:sldIdLst>
    <p:sldId id="296" r:id="rId2"/>
    <p:sldId id="354" r:id="rId3"/>
    <p:sldId id="399" r:id="rId4"/>
    <p:sldId id="396" r:id="rId5"/>
    <p:sldId id="397" r:id="rId6"/>
    <p:sldId id="398" r:id="rId7"/>
    <p:sldId id="386" r:id="rId8"/>
    <p:sldId id="387" r:id="rId9"/>
    <p:sldId id="389" r:id="rId10"/>
    <p:sldId id="390" r:id="rId11"/>
    <p:sldId id="391" r:id="rId12"/>
    <p:sldId id="392" r:id="rId13"/>
    <p:sldId id="416" r:id="rId14"/>
    <p:sldId id="393" r:id="rId15"/>
    <p:sldId id="394" r:id="rId16"/>
    <p:sldId id="395" r:id="rId17"/>
    <p:sldId id="400" r:id="rId18"/>
    <p:sldId id="417" r:id="rId19"/>
    <p:sldId id="401" r:id="rId20"/>
    <p:sldId id="402" r:id="rId21"/>
    <p:sldId id="403" r:id="rId22"/>
    <p:sldId id="404" r:id="rId23"/>
    <p:sldId id="405" r:id="rId24"/>
    <p:sldId id="406" r:id="rId25"/>
    <p:sldId id="407" r:id="rId26"/>
    <p:sldId id="418" r:id="rId27"/>
    <p:sldId id="408" r:id="rId28"/>
    <p:sldId id="409" r:id="rId29"/>
    <p:sldId id="410" r:id="rId30"/>
    <p:sldId id="411" r:id="rId31"/>
    <p:sldId id="412" r:id="rId32"/>
    <p:sldId id="413" r:id="rId33"/>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A32AA"/>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6" autoAdjust="0"/>
    <p:restoredTop sz="94660"/>
  </p:normalViewPr>
  <p:slideViewPr>
    <p:cSldViewPr>
      <p:cViewPr varScale="1">
        <p:scale>
          <a:sx n="88" d="100"/>
          <a:sy n="88" d="100"/>
        </p:scale>
        <p:origin x="230" y="67"/>
      </p:cViewPr>
      <p:guideLst>
        <p:guide orient="horz" pos="2160"/>
        <p:guide pos="2880"/>
      </p:guideLst>
    </p:cSldViewPr>
  </p:slideViewPr>
  <p:notesTextViewPr>
    <p:cViewPr>
      <p:scale>
        <a:sx n="1" d="1"/>
        <a:sy n="1" d="1"/>
      </p:scale>
      <p:origin x="0" y="0"/>
    </p:cViewPr>
  </p:notesTextViewPr>
  <p:sorterViewPr>
    <p:cViewPr>
      <p:scale>
        <a:sx n="60" d="100"/>
        <a:sy n="6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image" Target="../media/image3.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22.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23.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24.wmf"/></Relationships>
</file>

<file path=ppt/drawings/_rels/vmlDrawing13.vml.rels><?xml version="1.0" encoding="UTF-8" standalone="yes"?>
<Relationships xmlns="http://schemas.openxmlformats.org/package/2006/relationships"><Relationship Id="rId2" Type="http://schemas.openxmlformats.org/officeDocument/2006/relationships/image" Target="../media/image26.wmf"/><Relationship Id="rId1" Type="http://schemas.openxmlformats.org/officeDocument/2006/relationships/image" Target="../media/image25.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27.w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28.wmf"/></Relationships>
</file>

<file path=ppt/drawings/_rels/vmlDrawing16.vml.rels><?xml version="1.0" encoding="UTF-8" standalone="yes"?>
<Relationships xmlns="http://schemas.openxmlformats.org/package/2006/relationships"><Relationship Id="rId2" Type="http://schemas.openxmlformats.org/officeDocument/2006/relationships/image" Target="../media/image30.wmf"/><Relationship Id="rId1" Type="http://schemas.openxmlformats.org/officeDocument/2006/relationships/image" Target="../media/image29.w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30.w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32.w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34.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image" Target="../media/image6.wmf"/></Relationships>
</file>

<file path=ppt/drawings/_rels/vmlDrawing20.vml.rels><?xml version="1.0" encoding="UTF-8" standalone="yes"?>
<Relationships xmlns="http://schemas.openxmlformats.org/package/2006/relationships"><Relationship Id="rId2" Type="http://schemas.openxmlformats.org/officeDocument/2006/relationships/image" Target="../media/image37.wmf"/><Relationship Id="rId1" Type="http://schemas.openxmlformats.org/officeDocument/2006/relationships/image" Target="../media/image36.wmf"/></Relationships>
</file>

<file path=ppt/drawings/_rels/vmlDrawing21.vml.rels><?xml version="1.0" encoding="UTF-8" standalone="yes"?>
<Relationships xmlns="http://schemas.openxmlformats.org/package/2006/relationships"><Relationship Id="rId3" Type="http://schemas.openxmlformats.org/officeDocument/2006/relationships/image" Target="../media/image40.wmf"/><Relationship Id="rId2" Type="http://schemas.openxmlformats.org/officeDocument/2006/relationships/image" Target="../media/image39.wmf"/><Relationship Id="rId1" Type="http://schemas.openxmlformats.org/officeDocument/2006/relationships/image" Target="../media/image38.wmf"/></Relationships>
</file>

<file path=ppt/drawings/_rels/vmlDrawing22.vml.rels><?xml version="1.0" encoding="UTF-8" standalone="yes"?>
<Relationships xmlns="http://schemas.openxmlformats.org/package/2006/relationships"><Relationship Id="rId2" Type="http://schemas.openxmlformats.org/officeDocument/2006/relationships/image" Target="../media/image41.wmf"/><Relationship Id="rId1" Type="http://schemas.openxmlformats.org/officeDocument/2006/relationships/image" Target="../media/image40.wmf"/></Relationships>
</file>

<file path=ppt/drawings/_rels/vmlDrawing23.vml.rels><?xml version="1.0" encoding="UTF-8" standalone="yes"?>
<Relationships xmlns="http://schemas.openxmlformats.org/package/2006/relationships"><Relationship Id="rId2" Type="http://schemas.openxmlformats.org/officeDocument/2006/relationships/image" Target="../media/image43.wmf"/><Relationship Id="rId1" Type="http://schemas.openxmlformats.org/officeDocument/2006/relationships/image" Target="../media/image42.wmf"/></Relationships>
</file>

<file path=ppt/drawings/_rels/vmlDrawing24.vml.rels><?xml version="1.0" encoding="UTF-8" standalone="yes"?>
<Relationships xmlns="http://schemas.openxmlformats.org/package/2006/relationships"><Relationship Id="rId2" Type="http://schemas.openxmlformats.org/officeDocument/2006/relationships/image" Target="../media/image45.wmf"/><Relationship Id="rId1" Type="http://schemas.openxmlformats.org/officeDocument/2006/relationships/image" Target="../media/image44.wmf"/></Relationships>
</file>

<file path=ppt/drawings/_rels/vmlDrawing25.vml.rels><?xml version="1.0" encoding="UTF-8" standalone="yes"?>
<Relationships xmlns="http://schemas.openxmlformats.org/package/2006/relationships"><Relationship Id="rId2" Type="http://schemas.openxmlformats.org/officeDocument/2006/relationships/image" Target="../media/image47.wmf"/><Relationship Id="rId1" Type="http://schemas.openxmlformats.org/officeDocument/2006/relationships/image" Target="../media/image46.wmf"/></Relationships>
</file>

<file path=ppt/drawings/_rels/vmlDrawing26.vml.rels><?xml version="1.0" encoding="UTF-8" standalone="yes"?>
<Relationships xmlns="http://schemas.openxmlformats.org/package/2006/relationships"><Relationship Id="rId1" Type="http://schemas.openxmlformats.org/officeDocument/2006/relationships/image" Target="../media/image48.wmf"/></Relationships>
</file>

<file path=ppt/drawings/_rels/vmlDrawing27.vml.rels><?xml version="1.0" encoding="UTF-8" standalone="yes"?>
<Relationships xmlns="http://schemas.openxmlformats.org/package/2006/relationships"><Relationship Id="rId1" Type="http://schemas.openxmlformats.org/officeDocument/2006/relationships/image" Target="../media/image49.wmf"/></Relationships>
</file>

<file path=ppt/drawings/_rels/vmlDrawing28.vml.rels><?xml version="1.0" encoding="UTF-8" standalone="yes"?>
<Relationships xmlns="http://schemas.openxmlformats.org/package/2006/relationships"><Relationship Id="rId1" Type="http://schemas.openxmlformats.org/officeDocument/2006/relationships/image" Target="../media/image50.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image" Target="../media/image9.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image" Target="../media/image11.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image" Target="../media/image13.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5.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image" Target="../media/image16.wmf"/><Relationship Id="rId1" Type="http://schemas.openxmlformats.org/officeDocument/2006/relationships/image" Target="../media/image15.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19.wmf"/><Relationship Id="rId1" Type="http://schemas.openxmlformats.org/officeDocument/2006/relationships/image" Target="../media/image18.w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21.wmf"/><Relationship Id="rId1" Type="http://schemas.openxmlformats.org/officeDocument/2006/relationships/image" Target="../media/image20.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143375" y="0"/>
            <a:ext cx="3170238" cy="479425"/>
          </a:xfrm>
          <a:prstGeom prst="rect">
            <a:avLst/>
          </a:prstGeom>
        </p:spPr>
        <p:txBody>
          <a:bodyPr vert="horz" lIns="91440" tIns="45720" rIns="91440" bIns="45720" rtlCol="0"/>
          <a:lstStyle>
            <a:lvl1pPr algn="r">
              <a:defRPr sz="1200"/>
            </a:lvl1pPr>
          </a:lstStyle>
          <a:p>
            <a:fld id="{8194727C-8B30-4386-9703-61EF7B04C9A7}" type="datetimeFigureOut">
              <a:rPr lang="en-US" smtClean="0"/>
              <a:t>11/18/2021</a:t>
            </a:fld>
            <a:endParaRPr lang="en-US"/>
          </a:p>
        </p:txBody>
      </p:sp>
      <p:sp>
        <p:nvSpPr>
          <p:cNvPr id="4" name="Footer Placeholder 3"/>
          <p:cNvSpPr>
            <a:spLocks noGrp="1"/>
          </p:cNvSpPr>
          <p:nvPr>
            <p:ph type="ftr" sz="quarter" idx="2"/>
          </p:nvPr>
        </p:nvSpPr>
        <p:spPr>
          <a:xfrm>
            <a:off x="0" y="9120188"/>
            <a:ext cx="3170238" cy="4794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143375" y="9120188"/>
            <a:ext cx="3170238" cy="479425"/>
          </a:xfrm>
          <a:prstGeom prst="rect">
            <a:avLst/>
          </a:prstGeom>
        </p:spPr>
        <p:txBody>
          <a:bodyPr vert="horz" lIns="91440" tIns="45720" rIns="91440" bIns="45720" rtlCol="0" anchor="b"/>
          <a:lstStyle>
            <a:lvl1pPr algn="r">
              <a:defRPr sz="1200"/>
            </a:lvl1pPr>
          </a:lstStyle>
          <a:p>
            <a:fld id="{7E357BCF-F272-4C79-9BBA-DF21EFA30F88}" type="slidenum">
              <a:rPr lang="en-US" smtClean="0"/>
              <a:t>‹#›</a:t>
            </a:fld>
            <a:endParaRPr lang="en-US"/>
          </a:p>
        </p:txBody>
      </p:sp>
    </p:spTree>
    <p:extLst>
      <p:ext uri="{BB962C8B-B14F-4D97-AF65-F5344CB8AC3E}">
        <p14:creationId xmlns:p14="http://schemas.microsoft.com/office/powerpoint/2010/main" val="26765871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dirty="0"/>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AC5D2E9F-93AF-4192-9362-BE5EFDABCE46}" type="datetimeFigureOut">
              <a:rPr lang="en-US" smtClean="0"/>
              <a:t>11/18/2021</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dirty="0"/>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615B37F0-B5B5-4873-843A-F6B8A32A0D0F}" type="slidenum">
              <a:rPr lang="en-US" smtClean="0"/>
              <a:t>‹#›</a:t>
            </a:fld>
            <a:endParaRPr lang="en-US" dirty="0"/>
          </a:p>
        </p:txBody>
      </p:sp>
    </p:spTree>
    <p:extLst>
      <p:ext uri="{BB962C8B-B14F-4D97-AF65-F5344CB8AC3E}">
        <p14:creationId xmlns:p14="http://schemas.microsoft.com/office/powerpoint/2010/main" val="2872160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this lecture, we will consider some effects of viscosity on the motion of fluids, following Chapter 12 of your textbook.</a:t>
            </a:r>
          </a:p>
        </p:txBody>
      </p:sp>
      <p:sp>
        <p:nvSpPr>
          <p:cNvPr id="4" name="Slide Number Placeholder 3"/>
          <p:cNvSpPr>
            <a:spLocks noGrp="1"/>
          </p:cNvSpPr>
          <p:nvPr>
            <p:ph type="sldNum" sz="quarter" idx="10"/>
          </p:nvPr>
        </p:nvSpPr>
        <p:spPr/>
        <p:txBody>
          <a:bodyPr/>
          <a:lstStyle/>
          <a:p>
            <a:fld id="{615B37F0-B5B5-4873-843A-F6B8A32A0D0F}" type="slidenum">
              <a:rPr lang="en-US" smtClean="0"/>
              <a:t>1</a:t>
            </a:fld>
            <a:endParaRPr lang="en-US" dirty="0"/>
          </a:p>
        </p:txBody>
      </p:sp>
    </p:spTree>
    <p:extLst>
      <p:ext uri="{BB962C8B-B14F-4D97-AF65-F5344CB8AC3E}">
        <p14:creationId xmlns:p14="http://schemas.microsoft.com/office/powerpoint/2010/main" val="27980892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Example of a measurement of viscosity for irrotational flow.</a:t>
            </a:r>
          </a:p>
        </p:txBody>
      </p:sp>
      <p:sp>
        <p:nvSpPr>
          <p:cNvPr id="4" name="Slide Number Placeholder 3"/>
          <p:cNvSpPr>
            <a:spLocks noGrp="1"/>
          </p:cNvSpPr>
          <p:nvPr>
            <p:ph type="sldNum" sz="quarter" idx="5"/>
          </p:nvPr>
        </p:nvSpPr>
        <p:spPr/>
        <p:txBody>
          <a:bodyPr/>
          <a:lstStyle/>
          <a:p>
            <a:fld id="{615B37F0-B5B5-4873-843A-F6B8A32A0D0F}" type="slidenum">
              <a:rPr lang="en-US" smtClean="0"/>
              <a:t>10</a:t>
            </a:fld>
            <a:endParaRPr lang="en-US" dirty="0"/>
          </a:p>
        </p:txBody>
      </p:sp>
    </p:spTree>
    <p:extLst>
      <p:ext uri="{BB962C8B-B14F-4D97-AF65-F5344CB8AC3E}">
        <p14:creationId xmlns:p14="http://schemas.microsoft.com/office/powerpoint/2010/main" val="39879742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Continued analysis of simple viscous </a:t>
            </a:r>
            <a:r>
              <a:rPr lang="en-US" dirty="0" err="1"/>
              <a:t>flowl</a:t>
            </a:r>
            <a:endParaRPr lang="en-US" dirty="0"/>
          </a:p>
        </p:txBody>
      </p:sp>
      <p:sp>
        <p:nvSpPr>
          <p:cNvPr id="4" name="Slide Number Placeholder 3"/>
          <p:cNvSpPr>
            <a:spLocks noGrp="1"/>
          </p:cNvSpPr>
          <p:nvPr>
            <p:ph type="sldNum" sz="quarter" idx="5"/>
          </p:nvPr>
        </p:nvSpPr>
        <p:spPr/>
        <p:txBody>
          <a:bodyPr/>
          <a:lstStyle/>
          <a:p>
            <a:fld id="{615B37F0-B5B5-4873-843A-F6B8A32A0D0F}" type="slidenum">
              <a:rPr lang="en-US" smtClean="0"/>
              <a:t>11</a:t>
            </a:fld>
            <a:endParaRPr lang="en-US" dirty="0"/>
          </a:p>
        </p:txBody>
      </p:sp>
    </p:spTree>
    <p:extLst>
      <p:ext uri="{BB962C8B-B14F-4D97-AF65-F5344CB8AC3E}">
        <p14:creationId xmlns:p14="http://schemas.microsoft.com/office/powerpoint/2010/main" val="15068285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Solving for the velocity profile.</a:t>
            </a:r>
          </a:p>
        </p:txBody>
      </p:sp>
      <p:sp>
        <p:nvSpPr>
          <p:cNvPr id="4" name="Slide Number Placeholder 3"/>
          <p:cNvSpPr>
            <a:spLocks noGrp="1"/>
          </p:cNvSpPr>
          <p:nvPr>
            <p:ph type="sldNum" sz="quarter" idx="5"/>
          </p:nvPr>
        </p:nvSpPr>
        <p:spPr/>
        <p:txBody>
          <a:bodyPr/>
          <a:lstStyle/>
          <a:p>
            <a:fld id="{615B37F0-B5B5-4873-843A-F6B8A32A0D0F}" type="slidenum">
              <a:rPr lang="en-US" smtClean="0"/>
              <a:t>12</a:t>
            </a:fld>
            <a:endParaRPr lang="en-US" dirty="0"/>
          </a:p>
        </p:txBody>
      </p:sp>
    </p:spTree>
    <p:extLst>
      <p:ext uri="{BB962C8B-B14F-4D97-AF65-F5344CB8AC3E}">
        <p14:creationId xmlns:p14="http://schemas.microsoft.com/office/powerpoint/2010/main" val="20045514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analysis is useful for measuring eta.</a:t>
            </a:r>
          </a:p>
        </p:txBody>
      </p:sp>
      <p:sp>
        <p:nvSpPr>
          <p:cNvPr id="4" name="Slide Number Placeholder 3"/>
          <p:cNvSpPr>
            <a:spLocks noGrp="1"/>
          </p:cNvSpPr>
          <p:nvPr>
            <p:ph type="sldNum" sz="quarter" idx="5"/>
          </p:nvPr>
        </p:nvSpPr>
        <p:spPr/>
        <p:txBody>
          <a:bodyPr/>
          <a:lstStyle/>
          <a:p>
            <a:fld id="{615B37F0-B5B5-4873-843A-F6B8A32A0D0F}" type="slidenum">
              <a:rPr lang="en-US" smtClean="0"/>
              <a:t>14</a:t>
            </a:fld>
            <a:endParaRPr lang="en-US" dirty="0"/>
          </a:p>
        </p:txBody>
      </p:sp>
    </p:spTree>
    <p:extLst>
      <p:ext uri="{BB962C8B-B14F-4D97-AF65-F5344CB8AC3E}">
        <p14:creationId xmlns:p14="http://schemas.microsoft.com/office/powerpoint/2010/main" val="613630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Another related system with a cylindrical shell.</a:t>
            </a:r>
          </a:p>
        </p:txBody>
      </p:sp>
      <p:sp>
        <p:nvSpPr>
          <p:cNvPr id="4" name="Slide Number Placeholder 3"/>
          <p:cNvSpPr>
            <a:spLocks noGrp="1"/>
          </p:cNvSpPr>
          <p:nvPr>
            <p:ph type="sldNum" sz="quarter" idx="5"/>
          </p:nvPr>
        </p:nvSpPr>
        <p:spPr/>
        <p:txBody>
          <a:bodyPr/>
          <a:lstStyle/>
          <a:p>
            <a:fld id="{615B37F0-B5B5-4873-843A-F6B8A32A0D0F}" type="slidenum">
              <a:rPr lang="en-US" smtClean="0"/>
              <a:t>15</a:t>
            </a:fld>
            <a:endParaRPr lang="en-US" dirty="0"/>
          </a:p>
        </p:txBody>
      </p:sp>
    </p:spTree>
    <p:extLst>
      <p:ext uri="{BB962C8B-B14F-4D97-AF65-F5344CB8AC3E}">
        <p14:creationId xmlns:p14="http://schemas.microsoft.com/office/powerpoint/2010/main" val="245532130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final result again can be used to measure the viscosity.</a:t>
            </a:r>
          </a:p>
        </p:txBody>
      </p:sp>
      <p:sp>
        <p:nvSpPr>
          <p:cNvPr id="4" name="Slide Number Placeholder 3"/>
          <p:cNvSpPr>
            <a:spLocks noGrp="1"/>
          </p:cNvSpPr>
          <p:nvPr>
            <p:ph type="sldNum" sz="quarter" idx="5"/>
          </p:nvPr>
        </p:nvSpPr>
        <p:spPr/>
        <p:txBody>
          <a:bodyPr/>
          <a:lstStyle/>
          <a:p>
            <a:fld id="{615B37F0-B5B5-4873-843A-F6B8A32A0D0F}" type="slidenum">
              <a:rPr lang="en-US" smtClean="0"/>
              <a:t>16</a:t>
            </a:fld>
            <a:endParaRPr lang="en-US" dirty="0"/>
          </a:p>
        </p:txBody>
      </p:sp>
    </p:spTree>
    <p:extLst>
      <p:ext uri="{BB962C8B-B14F-4D97-AF65-F5344CB8AC3E}">
        <p14:creationId xmlns:p14="http://schemas.microsoft.com/office/powerpoint/2010/main" val="328354642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Changing to an analysis of  viscous flow as a drag force.</a:t>
            </a:r>
          </a:p>
        </p:txBody>
      </p:sp>
      <p:sp>
        <p:nvSpPr>
          <p:cNvPr id="4" name="Slide Number Placeholder 3"/>
          <p:cNvSpPr>
            <a:spLocks noGrp="1"/>
          </p:cNvSpPr>
          <p:nvPr>
            <p:ph type="sldNum" sz="quarter" idx="5"/>
          </p:nvPr>
        </p:nvSpPr>
        <p:spPr/>
        <p:txBody>
          <a:bodyPr/>
          <a:lstStyle/>
          <a:p>
            <a:fld id="{615B37F0-B5B5-4873-843A-F6B8A32A0D0F}" type="slidenum">
              <a:rPr lang="en-US" smtClean="0"/>
              <a:t>17</a:t>
            </a:fld>
            <a:endParaRPr lang="en-US" dirty="0"/>
          </a:p>
        </p:txBody>
      </p:sp>
    </p:spTree>
    <p:extLst>
      <p:ext uri="{BB962C8B-B14F-4D97-AF65-F5344CB8AC3E}">
        <p14:creationId xmlns:p14="http://schemas.microsoft.com/office/powerpoint/2010/main" val="369528310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this case, we will consider an incompressible fluid in which case eta/rho is the important parameter.</a:t>
            </a:r>
          </a:p>
        </p:txBody>
      </p:sp>
      <p:sp>
        <p:nvSpPr>
          <p:cNvPr id="4" name="Slide Number Placeholder 3"/>
          <p:cNvSpPr>
            <a:spLocks noGrp="1"/>
          </p:cNvSpPr>
          <p:nvPr>
            <p:ph type="sldNum" sz="quarter" idx="5"/>
          </p:nvPr>
        </p:nvSpPr>
        <p:spPr/>
        <p:txBody>
          <a:bodyPr/>
          <a:lstStyle/>
          <a:p>
            <a:fld id="{615B37F0-B5B5-4873-843A-F6B8A32A0D0F}" type="slidenum">
              <a:rPr lang="en-US" smtClean="0"/>
              <a:t>19</a:t>
            </a:fld>
            <a:endParaRPr lang="en-US" dirty="0"/>
          </a:p>
        </p:txBody>
      </p:sp>
    </p:spTree>
    <p:extLst>
      <p:ext uri="{BB962C8B-B14F-4D97-AF65-F5344CB8AC3E}">
        <p14:creationId xmlns:p14="http://schemas.microsoft.com/office/powerpoint/2010/main" val="275747793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Before deriving Stokes law of viscous drag, it is interesting to recall its effects.</a:t>
            </a:r>
          </a:p>
        </p:txBody>
      </p:sp>
      <p:sp>
        <p:nvSpPr>
          <p:cNvPr id="4" name="Slide Number Placeholder 3"/>
          <p:cNvSpPr>
            <a:spLocks noGrp="1"/>
          </p:cNvSpPr>
          <p:nvPr>
            <p:ph type="sldNum" sz="quarter" idx="5"/>
          </p:nvPr>
        </p:nvSpPr>
        <p:spPr/>
        <p:txBody>
          <a:bodyPr/>
          <a:lstStyle/>
          <a:p>
            <a:fld id="{615B37F0-B5B5-4873-843A-F6B8A32A0D0F}" type="slidenum">
              <a:rPr lang="en-US" smtClean="0"/>
              <a:t>20</a:t>
            </a:fld>
            <a:endParaRPr lang="en-US" dirty="0"/>
          </a:p>
        </p:txBody>
      </p:sp>
    </p:spTree>
    <p:extLst>
      <p:ext uri="{BB962C8B-B14F-4D97-AF65-F5344CB8AC3E}">
        <p14:creationId xmlns:p14="http://schemas.microsoft.com/office/powerpoint/2010/main" val="227911419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Objects moving in the presence of the Stokes viscous drag, tend to read a steady “terminal” velocity.</a:t>
            </a:r>
          </a:p>
        </p:txBody>
      </p:sp>
      <p:sp>
        <p:nvSpPr>
          <p:cNvPr id="4" name="Slide Number Placeholder 3"/>
          <p:cNvSpPr>
            <a:spLocks noGrp="1"/>
          </p:cNvSpPr>
          <p:nvPr>
            <p:ph type="sldNum" sz="quarter" idx="5"/>
          </p:nvPr>
        </p:nvSpPr>
        <p:spPr/>
        <p:txBody>
          <a:bodyPr/>
          <a:lstStyle/>
          <a:p>
            <a:fld id="{615B37F0-B5B5-4873-843A-F6B8A32A0D0F}" type="slidenum">
              <a:rPr lang="en-US" smtClean="0"/>
              <a:t>21</a:t>
            </a:fld>
            <a:endParaRPr lang="en-US" dirty="0"/>
          </a:p>
        </p:txBody>
      </p:sp>
    </p:spTree>
    <p:extLst>
      <p:ext uri="{BB962C8B-B14F-4D97-AF65-F5344CB8AC3E}">
        <p14:creationId xmlns:p14="http://schemas.microsoft.com/office/powerpoint/2010/main" val="2673438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Schedule.</a:t>
            </a:r>
          </a:p>
        </p:txBody>
      </p:sp>
      <p:sp>
        <p:nvSpPr>
          <p:cNvPr id="4" name="Slide Number Placeholder 3"/>
          <p:cNvSpPr>
            <a:spLocks noGrp="1"/>
          </p:cNvSpPr>
          <p:nvPr>
            <p:ph type="sldNum" sz="quarter" idx="10"/>
          </p:nvPr>
        </p:nvSpPr>
        <p:spPr/>
        <p:txBody>
          <a:bodyPr/>
          <a:lstStyle/>
          <a:p>
            <a:fld id="{615B37F0-B5B5-4873-843A-F6B8A32A0D0F}" type="slidenum">
              <a:rPr lang="en-US" smtClean="0"/>
              <a:t>2</a:t>
            </a:fld>
            <a:endParaRPr lang="en-US" dirty="0"/>
          </a:p>
        </p:txBody>
      </p:sp>
    </p:spTree>
    <p:extLst>
      <p:ext uri="{BB962C8B-B14F-4D97-AF65-F5344CB8AC3E}">
        <p14:creationId xmlns:p14="http://schemas.microsoft.com/office/powerpoint/2010/main" val="302573830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Or the velocity decays to zero.</a:t>
            </a:r>
          </a:p>
        </p:txBody>
      </p:sp>
      <p:sp>
        <p:nvSpPr>
          <p:cNvPr id="4" name="Slide Number Placeholder 3"/>
          <p:cNvSpPr>
            <a:spLocks noGrp="1"/>
          </p:cNvSpPr>
          <p:nvPr>
            <p:ph type="sldNum" sz="quarter" idx="5"/>
          </p:nvPr>
        </p:nvSpPr>
        <p:spPr/>
        <p:txBody>
          <a:bodyPr/>
          <a:lstStyle/>
          <a:p>
            <a:fld id="{615B37F0-B5B5-4873-843A-F6B8A32A0D0F}" type="slidenum">
              <a:rPr lang="en-US" smtClean="0"/>
              <a:t>22</a:t>
            </a:fld>
            <a:endParaRPr lang="en-US" dirty="0"/>
          </a:p>
        </p:txBody>
      </p:sp>
    </p:spTree>
    <p:extLst>
      <p:ext uri="{BB962C8B-B14F-4D97-AF65-F5344CB8AC3E}">
        <p14:creationId xmlns:p14="http://schemas.microsoft.com/office/powerpoint/2010/main" val="79838183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previous discussions without viscosity, the velocity near the sphere is not necessarily zero.     How will this be affected in the presence of viscosity?</a:t>
            </a:r>
          </a:p>
        </p:txBody>
      </p:sp>
      <p:sp>
        <p:nvSpPr>
          <p:cNvPr id="4" name="Slide Number Placeholder 3"/>
          <p:cNvSpPr>
            <a:spLocks noGrp="1"/>
          </p:cNvSpPr>
          <p:nvPr>
            <p:ph type="sldNum" sz="quarter" idx="5"/>
          </p:nvPr>
        </p:nvSpPr>
        <p:spPr/>
        <p:txBody>
          <a:bodyPr/>
          <a:lstStyle/>
          <a:p>
            <a:fld id="{615B37F0-B5B5-4873-843A-F6B8A32A0D0F}" type="slidenum">
              <a:rPr lang="en-US" smtClean="0"/>
              <a:t>23</a:t>
            </a:fld>
            <a:endParaRPr lang="en-US" dirty="0"/>
          </a:p>
        </p:txBody>
      </p:sp>
    </p:spTree>
    <p:extLst>
      <p:ext uri="{BB962C8B-B14F-4D97-AF65-F5344CB8AC3E}">
        <p14:creationId xmlns:p14="http://schemas.microsoft.com/office/powerpoint/2010/main" val="255252202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we keep the dominant terms, finding a relationship between the pressure and the velocity.</a:t>
            </a:r>
          </a:p>
        </p:txBody>
      </p:sp>
      <p:sp>
        <p:nvSpPr>
          <p:cNvPr id="4" name="Slide Number Placeholder 3"/>
          <p:cNvSpPr>
            <a:spLocks noGrp="1"/>
          </p:cNvSpPr>
          <p:nvPr>
            <p:ph type="sldNum" sz="quarter" idx="5"/>
          </p:nvPr>
        </p:nvSpPr>
        <p:spPr/>
        <p:txBody>
          <a:bodyPr/>
          <a:lstStyle/>
          <a:p>
            <a:fld id="{615B37F0-B5B5-4873-843A-F6B8A32A0D0F}" type="slidenum">
              <a:rPr lang="en-US" smtClean="0"/>
              <a:t>24</a:t>
            </a:fld>
            <a:endParaRPr lang="en-US" dirty="0"/>
          </a:p>
        </p:txBody>
      </p:sp>
    </p:spTree>
    <p:extLst>
      <p:ext uri="{BB962C8B-B14F-4D97-AF65-F5344CB8AC3E}">
        <p14:creationId xmlns:p14="http://schemas.microsoft.com/office/powerpoint/2010/main" val="218792897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analysis follows the treatment of Landau and </a:t>
            </a:r>
            <a:r>
              <a:rPr lang="en-US" dirty="0" err="1"/>
              <a:t>Lifshitz</a:t>
            </a:r>
            <a:r>
              <a:rPr lang="en-US" dirty="0"/>
              <a:t>.</a:t>
            </a:r>
          </a:p>
        </p:txBody>
      </p:sp>
      <p:sp>
        <p:nvSpPr>
          <p:cNvPr id="4" name="Slide Number Placeholder 3"/>
          <p:cNvSpPr>
            <a:spLocks noGrp="1"/>
          </p:cNvSpPr>
          <p:nvPr>
            <p:ph type="sldNum" sz="quarter" idx="5"/>
          </p:nvPr>
        </p:nvSpPr>
        <p:spPr/>
        <p:txBody>
          <a:bodyPr/>
          <a:lstStyle/>
          <a:p>
            <a:fld id="{615B37F0-B5B5-4873-843A-F6B8A32A0D0F}" type="slidenum">
              <a:rPr lang="en-US" smtClean="0"/>
              <a:t>25</a:t>
            </a:fld>
            <a:endParaRPr lang="en-US" dirty="0"/>
          </a:p>
        </p:txBody>
      </p:sp>
    </p:spTree>
    <p:extLst>
      <p:ext uri="{BB962C8B-B14F-4D97-AF65-F5344CB8AC3E}">
        <p14:creationId xmlns:p14="http://schemas.microsoft.com/office/powerpoint/2010/main" val="115749141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Deducing the form of the velocity</a:t>
            </a:r>
          </a:p>
        </p:txBody>
      </p:sp>
      <p:sp>
        <p:nvSpPr>
          <p:cNvPr id="4" name="Slide Number Placeholder 3"/>
          <p:cNvSpPr>
            <a:spLocks noGrp="1"/>
          </p:cNvSpPr>
          <p:nvPr>
            <p:ph type="sldNum" sz="quarter" idx="5"/>
          </p:nvPr>
        </p:nvSpPr>
        <p:spPr/>
        <p:txBody>
          <a:bodyPr/>
          <a:lstStyle/>
          <a:p>
            <a:fld id="{615B37F0-B5B5-4873-843A-F6B8A32A0D0F}" type="slidenum">
              <a:rPr lang="en-US" smtClean="0"/>
              <a:t>27</a:t>
            </a:fld>
            <a:endParaRPr lang="en-US" dirty="0"/>
          </a:p>
        </p:txBody>
      </p:sp>
    </p:spTree>
    <p:extLst>
      <p:ext uri="{BB962C8B-B14F-4D97-AF65-F5344CB8AC3E}">
        <p14:creationId xmlns:p14="http://schemas.microsoft.com/office/powerpoint/2010/main" val="382446412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we find the most general form of the equation that satisfies the differential equation.</a:t>
            </a:r>
          </a:p>
        </p:txBody>
      </p:sp>
      <p:sp>
        <p:nvSpPr>
          <p:cNvPr id="4" name="Slide Number Placeholder 3"/>
          <p:cNvSpPr>
            <a:spLocks noGrp="1"/>
          </p:cNvSpPr>
          <p:nvPr>
            <p:ph type="sldNum" sz="quarter" idx="5"/>
          </p:nvPr>
        </p:nvSpPr>
        <p:spPr/>
        <p:txBody>
          <a:bodyPr/>
          <a:lstStyle/>
          <a:p>
            <a:fld id="{615B37F0-B5B5-4873-843A-F6B8A32A0D0F}" type="slidenum">
              <a:rPr lang="en-US" smtClean="0"/>
              <a:t>28</a:t>
            </a:fld>
            <a:endParaRPr lang="en-US" dirty="0"/>
          </a:p>
        </p:txBody>
      </p:sp>
    </p:spTree>
    <p:extLst>
      <p:ext uri="{BB962C8B-B14F-4D97-AF65-F5344CB8AC3E}">
        <p14:creationId xmlns:p14="http://schemas.microsoft.com/office/powerpoint/2010/main" val="94160412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 details.</a:t>
            </a:r>
          </a:p>
        </p:txBody>
      </p:sp>
      <p:sp>
        <p:nvSpPr>
          <p:cNvPr id="4" name="Slide Number Placeholder 3"/>
          <p:cNvSpPr>
            <a:spLocks noGrp="1"/>
          </p:cNvSpPr>
          <p:nvPr>
            <p:ph type="sldNum" sz="quarter" idx="5"/>
          </p:nvPr>
        </p:nvSpPr>
        <p:spPr/>
        <p:txBody>
          <a:bodyPr/>
          <a:lstStyle/>
          <a:p>
            <a:fld id="{615B37F0-B5B5-4873-843A-F6B8A32A0D0F}" type="slidenum">
              <a:rPr lang="en-US" smtClean="0"/>
              <a:t>29</a:t>
            </a:fld>
            <a:endParaRPr lang="en-US" dirty="0"/>
          </a:p>
        </p:txBody>
      </p:sp>
    </p:spTree>
    <p:extLst>
      <p:ext uri="{BB962C8B-B14F-4D97-AF65-F5344CB8AC3E}">
        <p14:creationId xmlns:p14="http://schemas.microsoft.com/office/powerpoint/2010/main" val="230668388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Assume that the velocity achieves steady flue far from the sphere and is zero on the sphere boundary.</a:t>
            </a:r>
          </a:p>
        </p:txBody>
      </p:sp>
      <p:sp>
        <p:nvSpPr>
          <p:cNvPr id="4" name="Slide Number Placeholder 3"/>
          <p:cNvSpPr>
            <a:spLocks noGrp="1"/>
          </p:cNvSpPr>
          <p:nvPr>
            <p:ph type="sldNum" sz="quarter" idx="5"/>
          </p:nvPr>
        </p:nvSpPr>
        <p:spPr/>
        <p:txBody>
          <a:bodyPr/>
          <a:lstStyle/>
          <a:p>
            <a:fld id="{615B37F0-B5B5-4873-843A-F6B8A32A0D0F}" type="slidenum">
              <a:rPr lang="en-US" smtClean="0"/>
              <a:t>30</a:t>
            </a:fld>
            <a:endParaRPr lang="en-US" dirty="0"/>
          </a:p>
        </p:txBody>
      </p:sp>
    </p:spTree>
    <p:extLst>
      <p:ext uri="{BB962C8B-B14F-4D97-AF65-F5344CB8AC3E}">
        <p14:creationId xmlns:p14="http://schemas.microsoft.com/office/powerpoint/2010/main" val="365209149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Finding all the constants and solving for the pressure .</a:t>
            </a:r>
          </a:p>
        </p:txBody>
      </p:sp>
      <p:sp>
        <p:nvSpPr>
          <p:cNvPr id="4" name="Slide Number Placeholder 3"/>
          <p:cNvSpPr>
            <a:spLocks noGrp="1"/>
          </p:cNvSpPr>
          <p:nvPr>
            <p:ph type="sldNum" sz="quarter" idx="5"/>
          </p:nvPr>
        </p:nvSpPr>
        <p:spPr/>
        <p:txBody>
          <a:bodyPr/>
          <a:lstStyle/>
          <a:p>
            <a:fld id="{615B37F0-B5B5-4873-843A-F6B8A32A0D0F}" type="slidenum">
              <a:rPr lang="en-US" smtClean="0"/>
              <a:t>31</a:t>
            </a:fld>
            <a:endParaRPr lang="en-US" dirty="0"/>
          </a:p>
        </p:txBody>
      </p:sp>
    </p:spTree>
    <p:extLst>
      <p:ext uri="{BB962C8B-B14F-4D97-AF65-F5344CB8AC3E}">
        <p14:creationId xmlns:p14="http://schemas.microsoft.com/office/powerpoint/2010/main" val="261526895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Deducing the drag force from the solution to the </a:t>
            </a:r>
            <a:r>
              <a:rPr lang="en-US"/>
              <a:t>differential equation.</a:t>
            </a:r>
          </a:p>
        </p:txBody>
      </p:sp>
      <p:sp>
        <p:nvSpPr>
          <p:cNvPr id="4" name="Slide Number Placeholder 3"/>
          <p:cNvSpPr>
            <a:spLocks noGrp="1"/>
          </p:cNvSpPr>
          <p:nvPr>
            <p:ph type="sldNum" sz="quarter" idx="5"/>
          </p:nvPr>
        </p:nvSpPr>
        <p:spPr/>
        <p:txBody>
          <a:bodyPr/>
          <a:lstStyle/>
          <a:p>
            <a:fld id="{615B37F0-B5B5-4873-843A-F6B8A32A0D0F}" type="slidenum">
              <a:rPr lang="en-US" smtClean="0"/>
              <a:t>32</a:t>
            </a:fld>
            <a:endParaRPr lang="en-US" dirty="0"/>
          </a:p>
        </p:txBody>
      </p:sp>
    </p:spTree>
    <p:extLst>
      <p:ext uri="{BB962C8B-B14F-4D97-AF65-F5344CB8AC3E}">
        <p14:creationId xmlns:p14="http://schemas.microsoft.com/office/powerpoint/2010/main" val="14774157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Schedule for Monday --</a:t>
            </a:r>
          </a:p>
        </p:txBody>
      </p:sp>
      <p:sp>
        <p:nvSpPr>
          <p:cNvPr id="4" name="Slide Number Placeholder 3"/>
          <p:cNvSpPr>
            <a:spLocks noGrp="1"/>
          </p:cNvSpPr>
          <p:nvPr>
            <p:ph type="sldNum" sz="quarter" idx="5"/>
          </p:nvPr>
        </p:nvSpPr>
        <p:spPr/>
        <p:txBody>
          <a:bodyPr/>
          <a:lstStyle/>
          <a:p>
            <a:fld id="{615B37F0-B5B5-4873-843A-F6B8A32A0D0F}" type="slidenum">
              <a:rPr lang="en-US" smtClean="0"/>
              <a:t>3</a:t>
            </a:fld>
            <a:endParaRPr lang="en-US" dirty="0"/>
          </a:p>
        </p:txBody>
      </p:sp>
    </p:spTree>
    <p:extLst>
      <p:ext uri="{BB962C8B-B14F-4D97-AF65-F5344CB8AC3E}">
        <p14:creationId xmlns:p14="http://schemas.microsoft.com/office/powerpoint/2010/main" val="34580669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Reviewing the fluid equations that we have discussed previously, combining Newton’s equations with the continuity equation to find a new convenient form.</a:t>
            </a:r>
          </a:p>
        </p:txBody>
      </p:sp>
      <p:sp>
        <p:nvSpPr>
          <p:cNvPr id="4" name="Slide Number Placeholder 3"/>
          <p:cNvSpPr>
            <a:spLocks noGrp="1"/>
          </p:cNvSpPr>
          <p:nvPr>
            <p:ph type="sldNum" sz="quarter" idx="5"/>
          </p:nvPr>
        </p:nvSpPr>
        <p:spPr/>
        <p:txBody>
          <a:bodyPr/>
          <a:lstStyle/>
          <a:p>
            <a:fld id="{615B37F0-B5B5-4873-843A-F6B8A32A0D0F}" type="slidenum">
              <a:rPr lang="en-US" smtClean="0"/>
              <a:t>4</a:t>
            </a:fld>
            <a:endParaRPr lang="en-US" dirty="0"/>
          </a:p>
        </p:txBody>
      </p:sp>
    </p:spTree>
    <p:extLst>
      <p:ext uri="{BB962C8B-B14F-4D97-AF65-F5344CB8AC3E}">
        <p14:creationId xmlns:p14="http://schemas.microsoft.com/office/powerpoint/2010/main" val="1475445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we recognize terms that have the  units of force/area and can be described as a stress tensor </a:t>
            </a:r>
            <a:r>
              <a:rPr lang="en-US" dirty="0" err="1"/>
              <a:t>Tij</a:t>
            </a:r>
            <a:r>
              <a:rPr lang="en-US" dirty="0"/>
              <a:t>.</a:t>
            </a:r>
          </a:p>
        </p:txBody>
      </p:sp>
      <p:sp>
        <p:nvSpPr>
          <p:cNvPr id="4" name="Slide Number Placeholder 3"/>
          <p:cNvSpPr>
            <a:spLocks noGrp="1"/>
          </p:cNvSpPr>
          <p:nvPr>
            <p:ph type="sldNum" sz="quarter" idx="5"/>
          </p:nvPr>
        </p:nvSpPr>
        <p:spPr/>
        <p:txBody>
          <a:bodyPr/>
          <a:lstStyle/>
          <a:p>
            <a:fld id="{615B37F0-B5B5-4873-843A-F6B8A32A0D0F}" type="slidenum">
              <a:rPr lang="en-US" smtClean="0"/>
              <a:t>5</a:t>
            </a:fld>
            <a:endParaRPr lang="en-US" dirty="0"/>
          </a:p>
        </p:txBody>
      </p:sp>
    </p:spTree>
    <p:extLst>
      <p:ext uri="{BB962C8B-B14F-4D97-AF65-F5344CB8AC3E}">
        <p14:creationId xmlns:p14="http://schemas.microsoft.com/office/powerpoint/2010/main" val="10958956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next step is to imagine that the additional effects of viscosity should/can be represented as a viscous stress tensor.     The example of sheer force suggests that the viscous stress tensor involves derivatives of the velocity of the fluid.</a:t>
            </a:r>
          </a:p>
        </p:txBody>
      </p:sp>
      <p:sp>
        <p:nvSpPr>
          <p:cNvPr id="4" name="Slide Number Placeholder 3"/>
          <p:cNvSpPr>
            <a:spLocks noGrp="1"/>
          </p:cNvSpPr>
          <p:nvPr>
            <p:ph type="sldNum" sz="quarter" idx="5"/>
          </p:nvPr>
        </p:nvSpPr>
        <p:spPr/>
        <p:txBody>
          <a:bodyPr/>
          <a:lstStyle/>
          <a:p>
            <a:fld id="{615B37F0-B5B5-4873-843A-F6B8A32A0D0F}" type="slidenum">
              <a:rPr lang="en-US" smtClean="0"/>
              <a:t>6</a:t>
            </a:fld>
            <a:endParaRPr lang="en-US" dirty="0"/>
          </a:p>
        </p:txBody>
      </p:sp>
    </p:spTree>
    <p:extLst>
      <p:ext uri="{BB962C8B-B14F-4D97-AF65-F5344CB8AC3E}">
        <p14:creationId xmlns:p14="http://schemas.microsoft.com/office/powerpoint/2010/main" val="27349847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Imagining the most general form of the viscous tensor, we consider all derivatives of all components of fluid velocity, separating out the terms with zero trace, with the remaining terms proportional to the divergence of the velocity and representing the “bulk” viscosity.</a:t>
            </a:r>
          </a:p>
        </p:txBody>
      </p:sp>
      <p:sp>
        <p:nvSpPr>
          <p:cNvPr id="4" name="Slide Number Placeholder 3"/>
          <p:cNvSpPr>
            <a:spLocks noGrp="1"/>
          </p:cNvSpPr>
          <p:nvPr>
            <p:ph type="sldNum" sz="quarter" idx="5"/>
          </p:nvPr>
        </p:nvSpPr>
        <p:spPr/>
        <p:txBody>
          <a:bodyPr/>
          <a:lstStyle/>
          <a:p>
            <a:fld id="{615B37F0-B5B5-4873-843A-F6B8A32A0D0F}" type="slidenum">
              <a:rPr lang="en-US" smtClean="0"/>
              <a:t>7</a:t>
            </a:fld>
            <a:endParaRPr lang="en-US" dirty="0"/>
          </a:p>
        </p:txBody>
      </p:sp>
    </p:spTree>
    <p:extLst>
      <p:ext uri="{BB962C8B-B14F-4D97-AF65-F5344CB8AC3E}">
        <p14:creationId xmlns:p14="http://schemas.microsoft.com/office/powerpoint/2010/main" val="2068298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we can write the fluid equations with the full stress tensor.    The continuity equation still applies.   The so-called </a:t>
            </a:r>
            <a:r>
              <a:rPr lang="en-US" dirty="0" err="1"/>
              <a:t>Navier</a:t>
            </a:r>
            <a:r>
              <a:rPr lang="en-US" dirty="0"/>
              <a:t>-Stokes equation summarizes the expected behavior of fluids in terms of the material dependent viscosity parameters eta and </a:t>
            </a:r>
            <a:r>
              <a:rPr lang="en-US" dirty="0" err="1"/>
              <a:t>zera</a:t>
            </a:r>
            <a:r>
              <a:rPr lang="en-US" dirty="0"/>
              <a:t>.</a:t>
            </a:r>
          </a:p>
        </p:txBody>
      </p:sp>
      <p:sp>
        <p:nvSpPr>
          <p:cNvPr id="4" name="Slide Number Placeholder 3"/>
          <p:cNvSpPr>
            <a:spLocks noGrp="1"/>
          </p:cNvSpPr>
          <p:nvPr>
            <p:ph type="sldNum" sz="quarter" idx="5"/>
          </p:nvPr>
        </p:nvSpPr>
        <p:spPr/>
        <p:txBody>
          <a:bodyPr/>
          <a:lstStyle/>
          <a:p>
            <a:fld id="{615B37F0-B5B5-4873-843A-F6B8A32A0D0F}" type="slidenum">
              <a:rPr lang="en-US" smtClean="0"/>
              <a:t>8</a:t>
            </a:fld>
            <a:endParaRPr lang="en-US" dirty="0"/>
          </a:p>
        </p:txBody>
      </p:sp>
    </p:spTree>
    <p:extLst>
      <p:ext uri="{BB962C8B-B14F-4D97-AF65-F5344CB8AC3E}">
        <p14:creationId xmlns:p14="http://schemas.microsoft.com/office/powerpoint/2010/main" val="23436810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is a list of some typical values of the viscosity parameter eta.</a:t>
            </a:r>
          </a:p>
        </p:txBody>
      </p:sp>
      <p:sp>
        <p:nvSpPr>
          <p:cNvPr id="4" name="Slide Number Placeholder 3"/>
          <p:cNvSpPr>
            <a:spLocks noGrp="1"/>
          </p:cNvSpPr>
          <p:nvPr>
            <p:ph type="sldNum" sz="quarter" idx="5"/>
          </p:nvPr>
        </p:nvSpPr>
        <p:spPr/>
        <p:txBody>
          <a:bodyPr/>
          <a:lstStyle/>
          <a:p>
            <a:fld id="{615B37F0-B5B5-4873-843A-F6B8A32A0D0F}" type="slidenum">
              <a:rPr lang="en-US" smtClean="0"/>
              <a:t>9</a:t>
            </a:fld>
            <a:endParaRPr lang="en-US" dirty="0"/>
          </a:p>
        </p:txBody>
      </p:sp>
    </p:spTree>
    <p:extLst>
      <p:ext uri="{BB962C8B-B14F-4D97-AF65-F5344CB8AC3E}">
        <p14:creationId xmlns:p14="http://schemas.microsoft.com/office/powerpoint/2010/main" val="7898523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a:t>11/19/2021</a:t>
            </a:r>
            <a:endParaRPr lang="en-US" dirty="0"/>
          </a:p>
        </p:txBody>
      </p:sp>
      <p:sp>
        <p:nvSpPr>
          <p:cNvPr id="5" name="Footer Placeholder 4"/>
          <p:cNvSpPr>
            <a:spLocks noGrp="1"/>
          </p:cNvSpPr>
          <p:nvPr>
            <p:ph type="ftr" sz="quarter" idx="11"/>
          </p:nvPr>
        </p:nvSpPr>
        <p:spPr/>
        <p:txBody>
          <a:bodyPr/>
          <a:lstStyle/>
          <a:p>
            <a:r>
              <a:rPr lang="en-US"/>
              <a:t>PHY 711  Fall 2021 -- Lecture 31</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2254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11/19/2021</a:t>
            </a:r>
            <a:endParaRPr lang="en-US" dirty="0"/>
          </a:p>
        </p:txBody>
      </p:sp>
      <p:sp>
        <p:nvSpPr>
          <p:cNvPr id="5" name="Footer Placeholder 4"/>
          <p:cNvSpPr>
            <a:spLocks noGrp="1"/>
          </p:cNvSpPr>
          <p:nvPr>
            <p:ph type="ftr" sz="quarter" idx="11"/>
          </p:nvPr>
        </p:nvSpPr>
        <p:spPr/>
        <p:txBody>
          <a:bodyPr/>
          <a:lstStyle/>
          <a:p>
            <a:r>
              <a:rPr lang="en-US"/>
              <a:t>PHY 711  Fall 2021 -- Lecture 31</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4040155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11/19/2021</a:t>
            </a:r>
            <a:endParaRPr lang="en-US" dirty="0"/>
          </a:p>
        </p:txBody>
      </p:sp>
      <p:sp>
        <p:nvSpPr>
          <p:cNvPr id="5" name="Footer Placeholder 4"/>
          <p:cNvSpPr>
            <a:spLocks noGrp="1"/>
          </p:cNvSpPr>
          <p:nvPr>
            <p:ph type="ftr" sz="quarter" idx="11"/>
          </p:nvPr>
        </p:nvSpPr>
        <p:spPr/>
        <p:txBody>
          <a:bodyPr/>
          <a:lstStyle/>
          <a:p>
            <a:r>
              <a:rPr lang="en-US"/>
              <a:t>PHY 711  Fall 2021 -- Lecture 31</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4288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11/19/2021</a:t>
            </a:r>
            <a:endParaRPr lang="en-US" dirty="0"/>
          </a:p>
        </p:txBody>
      </p:sp>
      <p:sp>
        <p:nvSpPr>
          <p:cNvPr id="5" name="Footer Placeholder 4"/>
          <p:cNvSpPr>
            <a:spLocks noGrp="1"/>
          </p:cNvSpPr>
          <p:nvPr>
            <p:ph type="ftr" sz="quarter" idx="11"/>
          </p:nvPr>
        </p:nvSpPr>
        <p:spPr/>
        <p:txBody>
          <a:bodyPr/>
          <a:lstStyle/>
          <a:p>
            <a:r>
              <a:rPr lang="en-US"/>
              <a:t>PHY 711  Fall 2021 -- Lecture 31</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32855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11/19/2021</a:t>
            </a:r>
            <a:endParaRPr lang="en-US" dirty="0"/>
          </a:p>
        </p:txBody>
      </p:sp>
      <p:sp>
        <p:nvSpPr>
          <p:cNvPr id="5" name="Footer Placeholder 4"/>
          <p:cNvSpPr>
            <a:spLocks noGrp="1"/>
          </p:cNvSpPr>
          <p:nvPr>
            <p:ph type="ftr" sz="quarter" idx="11"/>
          </p:nvPr>
        </p:nvSpPr>
        <p:spPr/>
        <p:txBody>
          <a:bodyPr/>
          <a:lstStyle/>
          <a:p>
            <a:r>
              <a:rPr lang="en-US"/>
              <a:t>PHY 711  Fall 2021 -- Lecture 31</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20383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11/19/2021</a:t>
            </a:r>
            <a:endParaRPr lang="en-US" dirty="0"/>
          </a:p>
        </p:txBody>
      </p:sp>
      <p:sp>
        <p:nvSpPr>
          <p:cNvPr id="6" name="Footer Placeholder 5"/>
          <p:cNvSpPr>
            <a:spLocks noGrp="1"/>
          </p:cNvSpPr>
          <p:nvPr>
            <p:ph type="ftr" sz="quarter" idx="11"/>
          </p:nvPr>
        </p:nvSpPr>
        <p:spPr/>
        <p:txBody>
          <a:bodyPr/>
          <a:lstStyle/>
          <a:p>
            <a:r>
              <a:rPr lang="en-US"/>
              <a:t>PHY 711  Fall 2021 -- Lecture 31</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273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11/19/2021</a:t>
            </a:r>
            <a:endParaRPr lang="en-US" dirty="0"/>
          </a:p>
        </p:txBody>
      </p:sp>
      <p:sp>
        <p:nvSpPr>
          <p:cNvPr id="8" name="Footer Placeholder 7"/>
          <p:cNvSpPr>
            <a:spLocks noGrp="1"/>
          </p:cNvSpPr>
          <p:nvPr>
            <p:ph type="ftr" sz="quarter" idx="11"/>
          </p:nvPr>
        </p:nvSpPr>
        <p:spPr/>
        <p:txBody>
          <a:bodyPr/>
          <a:lstStyle/>
          <a:p>
            <a:r>
              <a:rPr lang="en-US"/>
              <a:t>PHY 711  Fall 2021 -- Lecture 31</a:t>
            </a:r>
            <a:endParaRPr lang="en-US" dirty="0"/>
          </a:p>
        </p:txBody>
      </p:sp>
      <p:sp>
        <p:nvSpPr>
          <p:cNvPr id="9" name="Slide Number Placeholder 8"/>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20369225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11/19/2021</a:t>
            </a:r>
            <a:endParaRPr lang="en-US" dirty="0"/>
          </a:p>
        </p:txBody>
      </p:sp>
      <p:sp>
        <p:nvSpPr>
          <p:cNvPr id="4" name="Footer Placeholder 3"/>
          <p:cNvSpPr>
            <a:spLocks noGrp="1"/>
          </p:cNvSpPr>
          <p:nvPr>
            <p:ph type="ftr" sz="quarter" idx="11"/>
          </p:nvPr>
        </p:nvSpPr>
        <p:spPr/>
        <p:txBody>
          <a:bodyPr/>
          <a:lstStyle/>
          <a:p>
            <a:r>
              <a:rPr lang="en-US"/>
              <a:t>PHY 711  Fall 2021 -- Lecture 31</a:t>
            </a:r>
            <a:endParaRPr lang="en-US" dirty="0"/>
          </a:p>
        </p:txBody>
      </p:sp>
      <p:sp>
        <p:nvSpPr>
          <p:cNvPr id="5" name="Slide Number Placeholder 4"/>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68916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11/19/2021</a:t>
            </a:r>
            <a:endParaRPr lang="en-US" dirty="0"/>
          </a:p>
        </p:txBody>
      </p:sp>
      <p:sp>
        <p:nvSpPr>
          <p:cNvPr id="3" name="Footer Placeholder 2"/>
          <p:cNvSpPr>
            <a:spLocks noGrp="1"/>
          </p:cNvSpPr>
          <p:nvPr>
            <p:ph type="ftr" sz="quarter" idx="11"/>
          </p:nvPr>
        </p:nvSpPr>
        <p:spPr/>
        <p:txBody>
          <a:bodyPr/>
          <a:lstStyle/>
          <a:p>
            <a:r>
              <a:rPr lang="en-US"/>
              <a:t>PHY 711  Fall 2021 -- Lecture 31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095865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11/19/2021</a:t>
            </a:r>
            <a:endParaRPr lang="en-US" dirty="0"/>
          </a:p>
        </p:txBody>
      </p:sp>
      <p:sp>
        <p:nvSpPr>
          <p:cNvPr id="6" name="Footer Placeholder 5"/>
          <p:cNvSpPr>
            <a:spLocks noGrp="1"/>
          </p:cNvSpPr>
          <p:nvPr>
            <p:ph type="ftr" sz="quarter" idx="11"/>
          </p:nvPr>
        </p:nvSpPr>
        <p:spPr/>
        <p:txBody>
          <a:bodyPr/>
          <a:lstStyle/>
          <a:p>
            <a:r>
              <a:rPr lang="en-US"/>
              <a:t>PHY 711  Fall 2021 -- Lecture 31</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422502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11/19/2021</a:t>
            </a:r>
            <a:endParaRPr lang="en-US" dirty="0"/>
          </a:p>
        </p:txBody>
      </p:sp>
      <p:sp>
        <p:nvSpPr>
          <p:cNvPr id="6" name="Footer Placeholder 5"/>
          <p:cNvSpPr>
            <a:spLocks noGrp="1"/>
          </p:cNvSpPr>
          <p:nvPr>
            <p:ph type="ftr" sz="quarter" idx="11"/>
          </p:nvPr>
        </p:nvSpPr>
        <p:spPr/>
        <p:txBody>
          <a:bodyPr/>
          <a:lstStyle/>
          <a:p>
            <a:r>
              <a:rPr lang="en-US"/>
              <a:t>PHY 711  Fall 2021 -- Lecture 31</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30244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11/19/2021</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PHY 711  Fall 2021 -- Lecture 31</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368B07-CEBF-4C80-90AF-53B34FA04CF3}" type="slidenum">
              <a:rPr lang="en-US" smtClean="0"/>
              <a:t>‹#›</a:t>
            </a:fld>
            <a:endParaRPr lang="en-US" dirty="0"/>
          </a:p>
        </p:txBody>
      </p:sp>
    </p:spTree>
    <p:extLst>
      <p:ext uri="{BB962C8B-B14F-4D97-AF65-F5344CB8AC3E}">
        <p14:creationId xmlns:p14="http://schemas.microsoft.com/office/powerpoint/2010/main" val="27001727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8" Type="http://schemas.openxmlformats.org/officeDocument/2006/relationships/oleObject" Target="../embeddings/oleObject16.bin"/><Relationship Id="rId3" Type="http://schemas.openxmlformats.org/officeDocument/2006/relationships/notesSlide" Target="../notesSlides/notesSlide10.xml"/><Relationship Id="rId7" Type="http://schemas.openxmlformats.org/officeDocument/2006/relationships/image" Target="../media/image16.wmf"/><Relationship Id="rId2" Type="http://schemas.openxmlformats.org/officeDocument/2006/relationships/slideLayout" Target="../slideLayouts/slideLayout7.xml"/><Relationship Id="rId1" Type="http://schemas.openxmlformats.org/officeDocument/2006/relationships/vmlDrawing" Target="../drawings/vmlDrawing7.vml"/><Relationship Id="rId6" Type="http://schemas.openxmlformats.org/officeDocument/2006/relationships/oleObject" Target="../embeddings/oleObject15.bin"/><Relationship Id="rId5" Type="http://schemas.openxmlformats.org/officeDocument/2006/relationships/image" Target="../media/image15.wmf"/><Relationship Id="rId4" Type="http://schemas.openxmlformats.org/officeDocument/2006/relationships/oleObject" Target="../embeddings/oleObject14.bin"/><Relationship Id="rId9" Type="http://schemas.openxmlformats.org/officeDocument/2006/relationships/image" Target="../media/image17.wmf"/></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7" Type="http://schemas.openxmlformats.org/officeDocument/2006/relationships/image" Target="../media/image19.wmf"/><Relationship Id="rId2" Type="http://schemas.openxmlformats.org/officeDocument/2006/relationships/slideLayout" Target="../slideLayouts/slideLayout7.xml"/><Relationship Id="rId1" Type="http://schemas.openxmlformats.org/officeDocument/2006/relationships/vmlDrawing" Target="../drawings/vmlDrawing8.vml"/><Relationship Id="rId6" Type="http://schemas.openxmlformats.org/officeDocument/2006/relationships/oleObject" Target="../embeddings/oleObject18.bin"/><Relationship Id="rId5" Type="http://schemas.openxmlformats.org/officeDocument/2006/relationships/image" Target="../media/image18.wmf"/><Relationship Id="rId4" Type="http://schemas.openxmlformats.org/officeDocument/2006/relationships/oleObject" Target="../embeddings/oleObject17.bin"/></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7" Type="http://schemas.openxmlformats.org/officeDocument/2006/relationships/image" Target="../media/image21.wmf"/><Relationship Id="rId2" Type="http://schemas.openxmlformats.org/officeDocument/2006/relationships/slideLayout" Target="../slideLayouts/slideLayout7.xml"/><Relationship Id="rId1" Type="http://schemas.openxmlformats.org/officeDocument/2006/relationships/vmlDrawing" Target="../drawings/vmlDrawing9.vml"/><Relationship Id="rId6" Type="http://schemas.openxmlformats.org/officeDocument/2006/relationships/oleObject" Target="../embeddings/oleObject20.bin"/><Relationship Id="rId5" Type="http://schemas.openxmlformats.org/officeDocument/2006/relationships/image" Target="../media/image20.wmf"/><Relationship Id="rId4" Type="http://schemas.openxmlformats.org/officeDocument/2006/relationships/oleObject" Target="../embeddings/oleObject19.bin"/></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21.bin"/><Relationship Id="rId2" Type="http://schemas.openxmlformats.org/officeDocument/2006/relationships/slideLayout" Target="../slideLayouts/slideLayout7.xml"/><Relationship Id="rId1" Type="http://schemas.openxmlformats.org/officeDocument/2006/relationships/vmlDrawing" Target="../drawings/vmlDrawing10.vml"/><Relationship Id="rId4" Type="http://schemas.openxmlformats.org/officeDocument/2006/relationships/image" Target="../media/image22.wmf"/></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7.xml"/><Relationship Id="rId1" Type="http://schemas.openxmlformats.org/officeDocument/2006/relationships/vmlDrawing" Target="../drawings/vmlDrawing11.vml"/><Relationship Id="rId5" Type="http://schemas.openxmlformats.org/officeDocument/2006/relationships/image" Target="../media/image23.wmf"/><Relationship Id="rId4" Type="http://schemas.openxmlformats.org/officeDocument/2006/relationships/oleObject" Target="../embeddings/oleObject22.bin"/></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7.xml"/><Relationship Id="rId1" Type="http://schemas.openxmlformats.org/officeDocument/2006/relationships/vmlDrawing" Target="../drawings/vmlDrawing12.vml"/><Relationship Id="rId5" Type="http://schemas.openxmlformats.org/officeDocument/2006/relationships/image" Target="../media/image24.wmf"/><Relationship Id="rId4" Type="http://schemas.openxmlformats.org/officeDocument/2006/relationships/oleObject" Target="../embeddings/oleObject23.bin"/></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5.xml"/><Relationship Id="rId7" Type="http://schemas.openxmlformats.org/officeDocument/2006/relationships/image" Target="../media/image26.wmf"/><Relationship Id="rId2" Type="http://schemas.openxmlformats.org/officeDocument/2006/relationships/slideLayout" Target="../slideLayouts/slideLayout7.xml"/><Relationship Id="rId1" Type="http://schemas.openxmlformats.org/officeDocument/2006/relationships/vmlDrawing" Target="../drawings/vmlDrawing13.vml"/><Relationship Id="rId6" Type="http://schemas.openxmlformats.org/officeDocument/2006/relationships/oleObject" Target="../embeddings/oleObject25.bin"/><Relationship Id="rId5" Type="http://schemas.openxmlformats.org/officeDocument/2006/relationships/image" Target="../media/image25.wmf"/><Relationship Id="rId4" Type="http://schemas.openxmlformats.org/officeDocument/2006/relationships/oleObject" Target="../embeddings/oleObject24.bin"/></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7.xml"/><Relationship Id="rId1" Type="http://schemas.openxmlformats.org/officeDocument/2006/relationships/vmlDrawing" Target="../drawings/vmlDrawing14.vml"/><Relationship Id="rId5" Type="http://schemas.openxmlformats.org/officeDocument/2006/relationships/image" Target="../media/image27.wmf"/><Relationship Id="rId4" Type="http://schemas.openxmlformats.org/officeDocument/2006/relationships/oleObject" Target="../embeddings/oleObject26.bin"/></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7.xml"/><Relationship Id="rId1" Type="http://schemas.openxmlformats.org/officeDocument/2006/relationships/vmlDrawing" Target="../drawings/vmlDrawing15.vml"/><Relationship Id="rId5" Type="http://schemas.openxmlformats.org/officeDocument/2006/relationships/image" Target="../media/image28.wmf"/><Relationship Id="rId4" Type="http://schemas.openxmlformats.org/officeDocument/2006/relationships/oleObject" Target="../embeddings/oleObject27.bin"/></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8.xml"/><Relationship Id="rId7" Type="http://schemas.openxmlformats.org/officeDocument/2006/relationships/image" Target="../media/image30.wmf"/><Relationship Id="rId2" Type="http://schemas.openxmlformats.org/officeDocument/2006/relationships/slideLayout" Target="../slideLayouts/slideLayout7.xml"/><Relationship Id="rId1" Type="http://schemas.openxmlformats.org/officeDocument/2006/relationships/vmlDrawing" Target="../drawings/vmlDrawing16.vml"/><Relationship Id="rId6" Type="http://schemas.openxmlformats.org/officeDocument/2006/relationships/oleObject" Target="../embeddings/oleObject29.bin"/><Relationship Id="rId5" Type="http://schemas.openxmlformats.org/officeDocument/2006/relationships/image" Target="../media/image29.wmf"/><Relationship Id="rId4" Type="http://schemas.openxmlformats.org/officeDocument/2006/relationships/oleObject" Target="../embeddings/oleObject28.bin"/></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7.xml"/><Relationship Id="rId1" Type="http://schemas.openxmlformats.org/officeDocument/2006/relationships/vmlDrawing" Target="../drawings/vmlDrawing17.vml"/><Relationship Id="rId6" Type="http://schemas.openxmlformats.org/officeDocument/2006/relationships/image" Target="../media/image31.png"/><Relationship Id="rId5" Type="http://schemas.openxmlformats.org/officeDocument/2006/relationships/image" Target="../media/image30.wmf"/><Relationship Id="rId4" Type="http://schemas.openxmlformats.org/officeDocument/2006/relationships/oleObject" Target="../embeddings/oleObject30.bin"/></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7.xml"/><Relationship Id="rId1" Type="http://schemas.openxmlformats.org/officeDocument/2006/relationships/vmlDrawing" Target="../drawings/vmlDrawing18.vml"/><Relationship Id="rId6" Type="http://schemas.openxmlformats.org/officeDocument/2006/relationships/image" Target="../media/image33.png"/><Relationship Id="rId5" Type="http://schemas.openxmlformats.org/officeDocument/2006/relationships/image" Target="../media/image32.wmf"/><Relationship Id="rId4" Type="http://schemas.openxmlformats.org/officeDocument/2006/relationships/oleObject" Target="../embeddings/oleObject31.bin"/></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7.xml"/><Relationship Id="rId1" Type="http://schemas.openxmlformats.org/officeDocument/2006/relationships/vmlDrawing" Target="../drawings/vmlDrawing19.vml"/><Relationship Id="rId6" Type="http://schemas.openxmlformats.org/officeDocument/2006/relationships/image" Target="../media/image34.wmf"/><Relationship Id="rId5" Type="http://schemas.openxmlformats.org/officeDocument/2006/relationships/oleObject" Target="../embeddings/oleObject32.bin"/><Relationship Id="rId4" Type="http://schemas.openxmlformats.org/officeDocument/2006/relationships/image" Target="../media/image35.png"/></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2.xml"/><Relationship Id="rId7" Type="http://schemas.openxmlformats.org/officeDocument/2006/relationships/image" Target="../media/image37.wmf"/><Relationship Id="rId2" Type="http://schemas.openxmlformats.org/officeDocument/2006/relationships/slideLayout" Target="../slideLayouts/slideLayout7.xml"/><Relationship Id="rId1" Type="http://schemas.openxmlformats.org/officeDocument/2006/relationships/vmlDrawing" Target="../drawings/vmlDrawing20.vml"/><Relationship Id="rId6" Type="http://schemas.openxmlformats.org/officeDocument/2006/relationships/oleObject" Target="../embeddings/oleObject34.bin"/><Relationship Id="rId5" Type="http://schemas.openxmlformats.org/officeDocument/2006/relationships/image" Target="../media/image36.wmf"/><Relationship Id="rId4" Type="http://schemas.openxmlformats.org/officeDocument/2006/relationships/oleObject" Target="../embeddings/oleObject33.bin"/></Relationships>
</file>

<file path=ppt/slides/_rels/slide25.xml.rels><?xml version="1.0" encoding="UTF-8" standalone="yes"?>
<Relationships xmlns="http://schemas.openxmlformats.org/package/2006/relationships"><Relationship Id="rId8" Type="http://schemas.openxmlformats.org/officeDocument/2006/relationships/oleObject" Target="../embeddings/oleObject37.bin"/><Relationship Id="rId3" Type="http://schemas.openxmlformats.org/officeDocument/2006/relationships/notesSlide" Target="../notesSlides/notesSlide23.xml"/><Relationship Id="rId7" Type="http://schemas.openxmlformats.org/officeDocument/2006/relationships/image" Target="../media/image39.wmf"/><Relationship Id="rId2" Type="http://schemas.openxmlformats.org/officeDocument/2006/relationships/slideLayout" Target="../slideLayouts/slideLayout7.xml"/><Relationship Id="rId1" Type="http://schemas.openxmlformats.org/officeDocument/2006/relationships/vmlDrawing" Target="../drawings/vmlDrawing21.vml"/><Relationship Id="rId6" Type="http://schemas.openxmlformats.org/officeDocument/2006/relationships/oleObject" Target="../embeddings/oleObject36.bin"/><Relationship Id="rId5" Type="http://schemas.openxmlformats.org/officeDocument/2006/relationships/image" Target="../media/image38.wmf"/><Relationship Id="rId4" Type="http://schemas.openxmlformats.org/officeDocument/2006/relationships/oleObject" Target="../embeddings/oleObject35.bin"/><Relationship Id="rId9" Type="http://schemas.openxmlformats.org/officeDocument/2006/relationships/image" Target="../media/image40.wmf"/></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37.bin"/><Relationship Id="rId2" Type="http://schemas.openxmlformats.org/officeDocument/2006/relationships/slideLayout" Target="../slideLayouts/slideLayout7.xml"/><Relationship Id="rId1" Type="http://schemas.openxmlformats.org/officeDocument/2006/relationships/vmlDrawing" Target="../drawings/vmlDrawing22.vml"/><Relationship Id="rId6" Type="http://schemas.openxmlformats.org/officeDocument/2006/relationships/image" Target="../media/image41.wmf"/><Relationship Id="rId5" Type="http://schemas.openxmlformats.org/officeDocument/2006/relationships/oleObject" Target="../embeddings/oleObject38.bin"/><Relationship Id="rId4" Type="http://schemas.openxmlformats.org/officeDocument/2006/relationships/image" Target="../media/image40.wmf"/></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4.xml"/><Relationship Id="rId7" Type="http://schemas.openxmlformats.org/officeDocument/2006/relationships/image" Target="../media/image43.wmf"/><Relationship Id="rId2" Type="http://schemas.openxmlformats.org/officeDocument/2006/relationships/slideLayout" Target="../slideLayouts/slideLayout7.xml"/><Relationship Id="rId1" Type="http://schemas.openxmlformats.org/officeDocument/2006/relationships/vmlDrawing" Target="../drawings/vmlDrawing23.vml"/><Relationship Id="rId6" Type="http://schemas.openxmlformats.org/officeDocument/2006/relationships/oleObject" Target="../embeddings/oleObject40.bin"/><Relationship Id="rId5" Type="http://schemas.openxmlformats.org/officeDocument/2006/relationships/image" Target="../media/image42.wmf"/><Relationship Id="rId4" Type="http://schemas.openxmlformats.org/officeDocument/2006/relationships/oleObject" Target="../embeddings/oleObject39.bin"/></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5.xml"/><Relationship Id="rId7" Type="http://schemas.openxmlformats.org/officeDocument/2006/relationships/image" Target="../media/image45.wmf"/><Relationship Id="rId2" Type="http://schemas.openxmlformats.org/officeDocument/2006/relationships/slideLayout" Target="../slideLayouts/slideLayout7.xml"/><Relationship Id="rId1" Type="http://schemas.openxmlformats.org/officeDocument/2006/relationships/vmlDrawing" Target="../drawings/vmlDrawing24.vml"/><Relationship Id="rId6" Type="http://schemas.openxmlformats.org/officeDocument/2006/relationships/oleObject" Target="../embeddings/oleObject42.bin"/><Relationship Id="rId5" Type="http://schemas.openxmlformats.org/officeDocument/2006/relationships/image" Target="../media/image44.wmf"/><Relationship Id="rId4" Type="http://schemas.openxmlformats.org/officeDocument/2006/relationships/oleObject" Target="../embeddings/oleObject41.bin"/></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6.xml"/><Relationship Id="rId7" Type="http://schemas.openxmlformats.org/officeDocument/2006/relationships/image" Target="../media/image47.wmf"/><Relationship Id="rId2" Type="http://schemas.openxmlformats.org/officeDocument/2006/relationships/slideLayout" Target="../slideLayouts/slideLayout7.xml"/><Relationship Id="rId1" Type="http://schemas.openxmlformats.org/officeDocument/2006/relationships/vmlDrawing" Target="../drawings/vmlDrawing25.vml"/><Relationship Id="rId6" Type="http://schemas.openxmlformats.org/officeDocument/2006/relationships/oleObject" Target="../embeddings/oleObject44.bin"/><Relationship Id="rId5" Type="http://schemas.openxmlformats.org/officeDocument/2006/relationships/image" Target="../media/image46.wmf"/><Relationship Id="rId4" Type="http://schemas.openxmlformats.org/officeDocument/2006/relationships/oleObject" Target="../embeddings/oleObject43.bin"/></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7.xml"/><Relationship Id="rId1" Type="http://schemas.openxmlformats.org/officeDocument/2006/relationships/vmlDrawing" Target="../drawings/vmlDrawing26.vml"/><Relationship Id="rId5" Type="http://schemas.openxmlformats.org/officeDocument/2006/relationships/image" Target="../media/image48.wmf"/><Relationship Id="rId4" Type="http://schemas.openxmlformats.org/officeDocument/2006/relationships/oleObject" Target="../embeddings/oleObject45.bin"/></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7.xml"/><Relationship Id="rId1" Type="http://schemas.openxmlformats.org/officeDocument/2006/relationships/vmlDrawing" Target="../drawings/vmlDrawing27.vml"/><Relationship Id="rId5" Type="http://schemas.openxmlformats.org/officeDocument/2006/relationships/image" Target="../media/image49.wmf"/><Relationship Id="rId4" Type="http://schemas.openxmlformats.org/officeDocument/2006/relationships/oleObject" Target="../embeddings/oleObject46.bin"/></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7.xml"/><Relationship Id="rId1" Type="http://schemas.openxmlformats.org/officeDocument/2006/relationships/vmlDrawing" Target="../drawings/vmlDrawing28.vml"/><Relationship Id="rId5" Type="http://schemas.openxmlformats.org/officeDocument/2006/relationships/image" Target="../media/image50.wmf"/><Relationship Id="rId4" Type="http://schemas.openxmlformats.org/officeDocument/2006/relationships/oleObject" Target="../embeddings/oleObject47.bin"/></Relationships>
</file>

<file path=ppt/slides/_rels/slide4.xml.rels><?xml version="1.0" encoding="UTF-8" standalone="yes"?>
<Relationships xmlns="http://schemas.openxmlformats.org/package/2006/relationships"><Relationship Id="rId8" Type="http://schemas.openxmlformats.org/officeDocument/2006/relationships/oleObject" Target="../embeddings/oleObject3.bin"/><Relationship Id="rId3" Type="http://schemas.openxmlformats.org/officeDocument/2006/relationships/notesSlide" Target="../notesSlides/notesSlide4.xml"/><Relationship Id="rId7" Type="http://schemas.openxmlformats.org/officeDocument/2006/relationships/image" Target="../media/image4.wmf"/><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3.wmf"/><Relationship Id="rId4" Type="http://schemas.openxmlformats.org/officeDocument/2006/relationships/oleObject" Target="../embeddings/oleObject1.bin"/><Relationship Id="rId9" Type="http://schemas.openxmlformats.org/officeDocument/2006/relationships/image" Target="../media/image5.wmf"/></Relationships>
</file>

<file path=ppt/slides/_rels/slide5.xml.rels><?xml version="1.0" encoding="UTF-8" standalone="yes"?>
<Relationships xmlns="http://schemas.openxmlformats.org/package/2006/relationships"><Relationship Id="rId8" Type="http://schemas.openxmlformats.org/officeDocument/2006/relationships/oleObject" Target="../embeddings/oleObject6.bin"/><Relationship Id="rId3" Type="http://schemas.openxmlformats.org/officeDocument/2006/relationships/notesSlide" Target="../notesSlides/notesSlide5.xml"/><Relationship Id="rId7" Type="http://schemas.openxmlformats.org/officeDocument/2006/relationships/image" Target="../media/image7.wmf"/><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oleObject" Target="../embeddings/oleObject5.bin"/><Relationship Id="rId5" Type="http://schemas.openxmlformats.org/officeDocument/2006/relationships/image" Target="../media/image6.wmf"/><Relationship Id="rId4" Type="http://schemas.openxmlformats.org/officeDocument/2006/relationships/oleObject" Target="../embeddings/oleObject4.bin"/><Relationship Id="rId9" Type="http://schemas.openxmlformats.org/officeDocument/2006/relationships/image" Target="../media/image8.wmf"/></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7" Type="http://schemas.openxmlformats.org/officeDocument/2006/relationships/image" Target="../media/image10.wmf"/><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oleObject" Target="../embeddings/oleObject8.bin"/><Relationship Id="rId5" Type="http://schemas.openxmlformats.org/officeDocument/2006/relationships/image" Target="../media/image9.wmf"/><Relationship Id="rId4" Type="http://schemas.openxmlformats.org/officeDocument/2006/relationships/oleObject" Target="../embeddings/oleObject7.bin"/></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7" Type="http://schemas.openxmlformats.org/officeDocument/2006/relationships/image" Target="../media/image12.wmf"/><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oleObject" Target="../embeddings/oleObject10.bin"/><Relationship Id="rId5" Type="http://schemas.openxmlformats.org/officeDocument/2006/relationships/image" Target="../media/image11.wmf"/><Relationship Id="rId4" Type="http://schemas.openxmlformats.org/officeDocument/2006/relationships/oleObject" Target="../embeddings/oleObject9.bin"/></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7" Type="http://schemas.openxmlformats.org/officeDocument/2006/relationships/image" Target="../media/image14.wmf"/><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oleObject" Target="../embeddings/oleObject12.bin"/><Relationship Id="rId5" Type="http://schemas.openxmlformats.org/officeDocument/2006/relationships/image" Target="../media/image13.wmf"/><Relationship Id="rId4" Type="http://schemas.openxmlformats.org/officeDocument/2006/relationships/oleObject" Target="../embeddings/oleObject11.bin"/></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7.xml"/><Relationship Id="rId1" Type="http://schemas.openxmlformats.org/officeDocument/2006/relationships/vmlDrawing" Target="../drawings/vmlDrawing6.vml"/><Relationship Id="rId5" Type="http://schemas.openxmlformats.org/officeDocument/2006/relationships/image" Target="../media/image15.wmf"/><Relationship Id="rId4" Type="http://schemas.openxmlformats.org/officeDocument/2006/relationships/oleObject" Target="../embeddings/oleObject13.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11/19/2021</a:t>
            </a:r>
            <a:endParaRPr lang="en-US" dirty="0"/>
          </a:p>
        </p:txBody>
      </p:sp>
      <p:sp>
        <p:nvSpPr>
          <p:cNvPr id="3" name="Footer Placeholder 2"/>
          <p:cNvSpPr>
            <a:spLocks noGrp="1"/>
          </p:cNvSpPr>
          <p:nvPr>
            <p:ph type="ftr" sz="quarter" idx="11"/>
          </p:nvPr>
        </p:nvSpPr>
        <p:spPr/>
        <p:txBody>
          <a:bodyPr/>
          <a:lstStyle/>
          <a:p>
            <a:r>
              <a:rPr lang="en-US"/>
              <a:t>PHY 711  Fall 2021 -- Lecture 31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a:t>
            </a:fld>
            <a:endParaRPr lang="en-US" dirty="0"/>
          </a:p>
        </p:txBody>
      </p:sp>
      <p:sp>
        <p:nvSpPr>
          <p:cNvPr id="5" name="TextBox 4"/>
          <p:cNvSpPr txBox="1"/>
          <p:nvPr/>
        </p:nvSpPr>
        <p:spPr>
          <a:xfrm>
            <a:off x="152400" y="152400"/>
            <a:ext cx="8839200" cy="6001643"/>
          </a:xfrm>
          <a:prstGeom prst="rect">
            <a:avLst/>
          </a:prstGeom>
          <a:noFill/>
        </p:spPr>
        <p:txBody>
          <a:bodyPr wrap="square" rtlCol="0">
            <a:spAutoFit/>
          </a:bodyPr>
          <a:lstStyle/>
          <a:p>
            <a:pPr algn="ctr"/>
            <a:r>
              <a:rPr lang="en-US" sz="3200" b="1" dirty="0"/>
              <a:t>PHY 711 Classical Mechanics and Mathematical Methods</a:t>
            </a:r>
          </a:p>
          <a:p>
            <a:pPr algn="ctr"/>
            <a:r>
              <a:rPr lang="en-US" sz="3200" b="1" dirty="0"/>
              <a:t>10-10:50 AM  MWF  in Olin 103</a:t>
            </a:r>
          </a:p>
          <a:p>
            <a:pPr algn="ctr"/>
            <a:endParaRPr lang="en-US" sz="3200" b="1" dirty="0"/>
          </a:p>
          <a:p>
            <a:pPr algn="ctr"/>
            <a:r>
              <a:rPr lang="en-US" sz="3200" b="1" dirty="0"/>
              <a:t>Notes on Lecture 36: Chap. 12 in F &amp; W</a:t>
            </a:r>
          </a:p>
          <a:p>
            <a:pPr algn="ctr"/>
            <a:endParaRPr lang="en-US" sz="3200" b="1" dirty="0"/>
          </a:p>
          <a:p>
            <a:pPr algn="ctr"/>
            <a:r>
              <a:rPr lang="en-US" sz="3200" b="1" dirty="0">
                <a:solidFill>
                  <a:schemeClr val="folHlink"/>
                </a:solidFill>
              </a:rPr>
              <a:t>Viscous fluids </a:t>
            </a:r>
          </a:p>
          <a:p>
            <a:pPr marL="514350" indent="-514350">
              <a:buFont typeface="+mj-lt"/>
              <a:buAutoNum type="arabicPeriod"/>
            </a:pPr>
            <a:r>
              <a:rPr lang="en-US" sz="3200" b="1" dirty="0">
                <a:solidFill>
                  <a:schemeClr val="folHlink"/>
                </a:solidFill>
              </a:rPr>
              <a:t>Viscous stress tensor</a:t>
            </a:r>
          </a:p>
          <a:p>
            <a:pPr marL="514350" lvl="1" indent="-514350">
              <a:spcBef>
                <a:spcPct val="50000"/>
              </a:spcBef>
              <a:buFont typeface="+mj-lt"/>
              <a:buAutoNum type="arabicPeriod" startAt="2"/>
            </a:pPr>
            <a:r>
              <a:rPr lang="en-US" sz="3200" b="1" dirty="0" err="1">
                <a:solidFill>
                  <a:schemeClr val="folHlink"/>
                </a:solidFill>
              </a:rPr>
              <a:t>Navier</a:t>
            </a:r>
            <a:r>
              <a:rPr lang="en-US" sz="3200" b="1" dirty="0">
                <a:solidFill>
                  <a:schemeClr val="folHlink"/>
                </a:solidFill>
              </a:rPr>
              <a:t>-Stokes equation</a:t>
            </a:r>
          </a:p>
          <a:p>
            <a:pPr marL="514350" lvl="1" indent="-514350">
              <a:spcBef>
                <a:spcPct val="50000"/>
              </a:spcBef>
              <a:buFont typeface="+mj-lt"/>
              <a:buAutoNum type="arabicPeriod" startAt="2"/>
            </a:pPr>
            <a:r>
              <a:rPr lang="en-US" sz="3200" b="1" dirty="0">
                <a:solidFill>
                  <a:schemeClr val="folHlink"/>
                </a:solidFill>
              </a:rPr>
              <a:t>Example for incompressible fluid – Stokes “law”</a:t>
            </a:r>
          </a:p>
        </p:txBody>
      </p:sp>
    </p:spTree>
    <p:extLst>
      <p:ext uri="{BB962C8B-B14F-4D97-AF65-F5344CB8AC3E}">
        <p14:creationId xmlns:p14="http://schemas.microsoft.com/office/powerpoint/2010/main" val="37998740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11/19/2021</a:t>
            </a:r>
            <a:endParaRPr lang="en-US" dirty="0"/>
          </a:p>
        </p:txBody>
      </p:sp>
      <p:sp>
        <p:nvSpPr>
          <p:cNvPr id="3" name="Footer Placeholder 2"/>
          <p:cNvSpPr>
            <a:spLocks noGrp="1"/>
          </p:cNvSpPr>
          <p:nvPr>
            <p:ph type="ftr" sz="quarter" idx="11"/>
          </p:nvPr>
        </p:nvSpPr>
        <p:spPr/>
        <p:txBody>
          <a:bodyPr/>
          <a:lstStyle/>
          <a:p>
            <a:r>
              <a:rPr lang="en-US"/>
              <a:t>PHY 711  Fall 2021 -- Lecture 31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10</a:t>
            </a:fld>
            <a:endParaRPr lang="en-US" dirty="0"/>
          </a:p>
        </p:txBody>
      </p:sp>
      <p:sp>
        <p:nvSpPr>
          <p:cNvPr id="5" name="TextBox 4"/>
          <p:cNvSpPr txBox="1"/>
          <p:nvPr/>
        </p:nvSpPr>
        <p:spPr>
          <a:xfrm>
            <a:off x="352124" y="110390"/>
            <a:ext cx="8305800" cy="830997"/>
          </a:xfrm>
          <a:prstGeom prst="rect">
            <a:avLst/>
          </a:prstGeom>
          <a:noFill/>
        </p:spPr>
        <p:txBody>
          <a:bodyPr wrap="square" rtlCol="0">
            <a:spAutoFit/>
          </a:bodyPr>
          <a:lstStyle/>
          <a:p>
            <a:r>
              <a:rPr lang="en-US" sz="2400" dirty="0">
                <a:latin typeface="+mj-lt"/>
              </a:rPr>
              <a:t>Example – steady flow of an incompressible fluid in a long pipe with a circular cross section of radius </a:t>
            </a:r>
            <a:r>
              <a:rPr lang="en-US" sz="2400" i="1" dirty="0">
                <a:latin typeface="+mj-lt"/>
              </a:rPr>
              <a:t>R</a:t>
            </a:r>
          </a:p>
        </p:txBody>
      </p:sp>
      <p:graphicFrame>
        <p:nvGraphicFramePr>
          <p:cNvPr id="6" name="Object 5"/>
          <p:cNvGraphicFramePr>
            <a:graphicFrameLocks noChangeAspect="1"/>
          </p:cNvGraphicFramePr>
          <p:nvPr>
            <p:extLst>
              <p:ext uri="{D42A27DB-BD31-4B8C-83A1-F6EECF244321}">
                <p14:modId xmlns:p14="http://schemas.microsoft.com/office/powerpoint/2010/main" val="3099506398"/>
              </p:ext>
            </p:extLst>
          </p:nvPr>
        </p:nvGraphicFramePr>
        <p:xfrm>
          <a:off x="457200" y="838200"/>
          <a:ext cx="6931025" cy="2541587"/>
        </p:xfrm>
        <a:graphic>
          <a:graphicData uri="http://schemas.openxmlformats.org/presentationml/2006/ole">
            <mc:AlternateContent xmlns:mc="http://schemas.openxmlformats.org/markup-compatibility/2006">
              <mc:Choice xmlns:v="urn:schemas-microsoft-com:vml" Requires="v">
                <p:oleObj spid="_x0000_s406749" name="Equation" r:id="rId4" imgW="5219640" imgH="1917360" progId="Equation.DSMT4">
                  <p:embed/>
                </p:oleObj>
              </mc:Choice>
              <mc:Fallback>
                <p:oleObj name="Equation" r:id="rId4" imgW="5219640" imgH="1917360" progId="Equation.DSMT4">
                  <p:embed/>
                  <p:pic>
                    <p:nvPicPr>
                      <p:cNvPr id="0" name=""/>
                      <p:cNvPicPr/>
                      <p:nvPr/>
                    </p:nvPicPr>
                    <p:blipFill>
                      <a:blip r:embed="rId5"/>
                      <a:stretch>
                        <a:fillRect/>
                      </a:stretch>
                    </p:blipFill>
                    <p:spPr>
                      <a:xfrm>
                        <a:off x="457200" y="838200"/>
                        <a:ext cx="6931025" cy="2541587"/>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1951642010"/>
              </p:ext>
            </p:extLst>
          </p:nvPr>
        </p:nvGraphicFramePr>
        <p:xfrm>
          <a:off x="588018" y="3373438"/>
          <a:ext cx="5275263" cy="2982912"/>
        </p:xfrm>
        <a:graphic>
          <a:graphicData uri="http://schemas.openxmlformats.org/presentationml/2006/ole">
            <mc:AlternateContent xmlns:mc="http://schemas.openxmlformats.org/markup-compatibility/2006">
              <mc:Choice xmlns:v="urn:schemas-microsoft-com:vml" Requires="v">
                <p:oleObj spid="_x0000_s406750" name="Equation" r:id="rId6" imgW="3593880" imgH="2031840" progId="Equation.DSMT4">
                  <p:embed/>
                </p:oleObj>
              </mc:Choice>
              <mc:Fallback>
                <p:oleObj name="Equation" r:id="rId6" imgW="3593880" imgH="2031840" progId="Equation.DSMT4">
                  <p:embed/>
                  <p:pic>
                    <p:nvPicPr>
                      <p:cNvPr id="0" name=""/>
                      <p:cNvPicPr/>
                      <p:nvPr/>
                    </p:nvPicPr>
                    <p:blipFill>
                      <a:blip r:embed="rId7"/>
                      <a:stretch>
                        <a:fillRect/>
                      </a:stretch>
                    </p:blipFill>
                    <p:spPr>
                      <a:xfrm>
                        <a:off x="588018" y="3373438"/>
                        <a:ext cx="5275263" cy="2982912"/>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1412497505"/>
              </p:ext>
            </p:extLst>
          </p:nvPr>
        </p:nvGraphicFramePr>
        <p:xfrm>
          <a:off x="3971549" y="2531281"/>
          <a:ext cx="4715251" cy="433387"/>
        </p:xfrm>
        <a:graphic>
          <a:graphicData uri="http://schemas.openxmlformats.org/presentationml/2006/ole">
            <mc:AlternateContent xmlns:mc="http://schemas.openxmlformats.org/markup-compatibility/2006">
              <mc:Choice xmlns:v="urn:schemas-microsoft-com:vml" Requires="v">
                <p:oleObj spid="_x0000_s406751" name="Equation" r:id="rId8" imgW="3454200" imgH="317160" progId="Equation.DSMT4">
                  <p:embed/>
                </p:oleObj>
              </mc:Choice>
              <mc:Fallback>
                <p:oleObj name="Equation" r:id="rId8" imgW="3454200" imgH="317160" progId="Equation.DSMT4">
                  <p:embed/>
                  <p:pic>
                    <p:nvPicPr>
                      <p:cNvPr id="0" name=""/>
                      <p:cNvPicPr/>
                      <p:nvPr/>
                    </p:nvPicPr>
                    <p:blipFill>
                      <a:blip r:embed="rId9"/>
                      <a:stretch>
                        <a:fillRect/>
                      </a:stretch>
                    </p:blipFill>
                    <p:spPr>
                      <a:xfrm>
                        <a:off x="3971549" y="2531281"/>
                        <a:ext cx="4715251" cy="433387"/>
                      </a:xfrm>
                      <a:prstGeom prst="rect">
                        <a:avLst/>
                      </a:prstGeom>
                    </p:spPr>
                  </p:pic>
                </p:oleObj>
              </mc:Fallback>
            </mc:AlternateContent>
          </a:graphicData>
        </a:graphic>
      </p:graphicFrame>
    </p:spTree>
    <p:extLst>
      <p:ext uri="{BB962C8B-B14F-4D97-AF65-F5344CB8AC3E}">
        <p14:creationId xmlns:p14="http://schemas.microsoft.com/office/powerpoint/2010/main" val="32389008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11/19/2021</a:t>
            </a:r>
            <a:endParaRPr lang="en-US" dirty="0"/>
          </a:p>
        </p:txBody>
      </p:sp>
      <p:sp>
        <p:nvSpPr>
          <p:cNvPr id="3" name="Footer Placeholder 2"/>
          <p:cNvSpPr>
            <a:spLocks noGrp="1"/>
          </p:cNvSpPr>
          <p:nvPr>
            <p:ph type="ftr" sz="quarter" idx="11"/>
          </p:nvPr>
        </p:nvSpPr>
        <p:spPr/>
        <p:txBody>
          <a:bodyPr/>
          <a:lstStyle/>
          <a:p>
            <a:r>
              <a:rPr lang="en-US"/>
              <a:t>PHY 711  Fall 2021 -- Lecture 31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11</a:t>
            </a:fld>
            <a:endParaRPr lang="en-US" dirty="0"/>
          </a:p>
        </p:txBody>
      </p:sp>
      <p:sp>
        <p:nvSpPr>
          <p:cNvPr id="5" name="TextBox 4"/>
          <p:cNvSpPr txBox="1"/>
          <p:nvPr/>
        </p:nvSpPr>
        <p:spPr>
          <a:xfrm>
            <a:off x="381000" y="304800"/>
            <a:ext cx="8305800" cy="830997"/>
          </a:xfrm>
          <a:prstGeom prst="rect">
            <a:avLst/>
          </a:prstGeom>
          <a:noFill/>
        </p:spPr>
        <p:txBody>
          <a:bodyPr wrap="square" rtlCol="0">
            <a:spAutoFit/>
          </a:bodyPr>
          <a:lstStyle/>
          <a:p>
            <a:r>
              <a:rPr lang="en-US" sz="2400" dirty="0">
                <a:latin typeface="+mj-lt"/>
              </a:rPr>
              <a:t>Example – steady flow of an incompressible fluid in a long pipe with a circular cross section of radius </a:t>
            </a:r>
            <a:r>
              <a:rPr lang="en-US" sz="2400" i="1" dirty="0">
                <a:latin typeface="+mj-lt"/>
              </a:rPr>
              <a:t>R -- </a:t>
            </a:r>
            <a:r>
              <a:rPr lang="en-US" sz="2400" dirty="0">
                <a:latin typeface="+mj-lt"/>
              </a:rPr>
              <a:t>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79186323"/>
              </p:ext>
            </p:extLst>
          </p:nvPr>
        </p:nvGraphicFramePr>
        <p:xfrm>
          <a:off x="640079" y="1401336"/>
          <a:ext cx="5098579" cy="1570464"/>
        </p:xfrm>
        <a:graphic>
          <a:graphicData uri="http://schemas.openxmlformats.org/presentationml/2006/ole">
            <mc:AlternateContent xmlns:mc="http://schemas.openxmlformats.org/markup-compatibility/2006">
              <mc:Choice xmlns:v="urn:schemas-microsoft-com:vml" Requires="v">
                <p:oleObj spid="_x0000_s407724" name="Equation" r:id="rId4" imgW="3085920" imgH="952200" progId="Equation.DSMT4">
                  <p:embed/>
                </p:oleObj>
              </mc:Choice>
              <mc:Fallback>
                <p:oleObj name="Equation" r:id="rId4" imgW="3085920" imgH="952200" progId="Equation.DSMT4">
                  <p:embed/>
                  <p:pic>
                    <p:nvPicPr>
                      <p:cNvPr id="0" name=""/>
                      <p:cNvPicPr/>
                      <p:nvPr/>
                    </p:nvPicPr>
                    <p:blipFill>
                      <a:blip r:embed="rId5"/>
                      <a:stretch>
                        <a:fillRect/>
                      </a:stretch>
                    </p:blipFill>
                    <p:spPr>
                      <a:xfrm>
                        <a:off x="640079" y="1401336"/>
                        <a:ext cx="5098579" cy="1570464"/>
                      </a:xfrm>
                      <a:prstGeom prst="rect">
                        <a:avLst/>
                      </a:prstGeom>
                    </p:spPr>
                  </p:pic>
                </p:oleObj>
              </mc:Fallback>
            </mc:AlternateContent>
          </a:graphicData>
        </a:graphic>
      </p:graphicFrame>
      <p:sp>
        <p:nvSpPr>
          <p:cNvPr id="8" name="Can 7"/>
          <p:cNvSpPr/>
          <p:nvPr/>
        </p:nvSpPr>
        <p:spPr>
          <a:xfrm>
            <a:off x="6248400" y="2286000"/>
            <a:ext cx="1219200" cy="2362200"/>
          </a:xfrm>
          <a:prstGeom prst="can">
            <a:avLst>
              <a:gd name="adj" fmla="val 3921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Arrow Connector 9"/>
          <p:cNvCxnSpPr/>
          <p:nvPr/>
        </p:nvCxnSpPr>
        <p:spPr>
          <a:xfrm flipV="1">
            <a:off x="6858000" y="2286000"/>
            <a:ext cx="304800" cy="22860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6934200" y="2286000"/>
            <a:ext cx="381000" cy="461665"/>
          </a:xfrm>
          <a:prstGeom prst="rect">
            <a:avLst/>
          </a:prstGeom>
          <a:noFill/>
        </p:spPr>
        <p:txBody>
          <a:bodyPr wrap="square" rtlCol="0">
            <a:spAutoFit/>
          </a:bodyPr>
          <a:lstStyle/>
          <a:p>
            <a:r>
              <a:rPr lang="en-US" sz="2400" i="1" dirty="0">
                <a:latin typeface="+mj-lt"/>
              </a:rPr>
              <a:t>R</a:t>
            </a:r>
          </a:p>
        </p:txBody>
      </p:sp>
      <p:cxnSp>
        <p:nvCxnSpPr>
          <p:cNvPr id="15" name="Straight Arrow Connector 14"/>
          <p:cNvCxnSpPr/>
          <p:nvPr/>
        </p:nvCxnSpPr>
        <p:spPr>
          <a:xfrm flipH="1">
            <a:off x="6629400" y="3200400"/>
            <a:ext cx="0" cy="91440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6553200" y="3352800"/>
            <a:ext cx="685800" cy="461665"/>
          </a:xfrm>
          <a:prstGeom prst="rect">
            <a:avLst/>
          </a:prstGeom>
          <a:noFill/>
        </p:spPr>
        <p:txBody>
          <a:bodyPr wrap="square" rtlCol="0">
            <a:spAutoFit/>
          </a:bodyPr>
          <a:lstStyle/>
          <a:p>
            <a:r>
              <a:rPr lang="en-US" sz="2400" b="1" dirty="0">
                <a:latin typeface="+mj-lt"/>
              </a:rPr>
              <a:t>v</a:t>
            </a:r>
            <a:r>
              <a:rPr lang="en-US" sz="2400" dirty="0">
                <a:latin typeface="+mj-lt"/>
              </a:rPr>
              <a:t>(</a:t>
            </a:r>
            <a:r>
              <a:rPr lang="en-US" sz="2400" i="1" dirty="0">
                <a:latin typeface="+mj-lt"/>
              </a:rPr>
              <a:t>r</a:t>
            </a:r>
            <a:r>
              <a:rPr lang="en-US" sz="2400" dirty="0">
                <a:latin typeface="+mj-lt"/>
              </a:rPr>
              <a:t>)</a:t>
            </a:r>
            <a:endParaRPr lang="en-US" sz="2400" b="1" dirty="0">
              <a:latin typeface="+mj-lt"/>
            </a:endParaRPr>
          </a:p>
        </p:txBody>
      </p:sp>
      <p:graphicFrame>
        <p:nvGraphicFramePr>
          <p:cNvPr id="17" name="Object 16"/>
          <p:cNvGraphicFramePr>
            <a:graphicFrameLocks noChangeAspect="1"/>
          </p:cNvGraphicFramePr>
          <p:nvPr>
            <p:extLst>
              <p:ext uri="{D42A27DB-BD31-4B8C-83A1-F6EECF244321}">
                <p14:modId xmlns:p14="http://schemas.microsoft.com/office/powerpoint/2010/main" val="1758663601"/>
              </p:ext>
            </p:extLst>
          </p:nvPr>
        </p:nvGraphicFramePr>
        <p:xfrm>
          <a:off x="640079" y="3065780"/>
          <a:ext cx="4904748" cy="3321050"/>
        </p:xfrm>
        <a:graphic>
          <a:graphicData uri="http://schemas.openxmlformats.org/presentationml/2006/ole">
            <mc:AlternateContent xmlns:mc="http://schemas.openxmlformats.org/markup-compatibility/2006">
              <mc:Choice xmlns:v="urn:schemas-microsoft-com:vml" Requires="v">
                <p:oleObj spid="_x0000_s407725" name="Equation" r:id="rId6" imgW="3314520" imgH="2247840" progId="Equation.DSMT4">
                  <p:embed/>
                </p:oleObj>
              </mc:Choice>
              <mc:Fallback>
                <p:oleObj name="Equation" r:id="rId6" imgW="3314520" imgH="2247840" progId="Equation.DSMT4">
                  <p:embed/>
                  <p:pic>
                    <p:nvPicPr>
                      <p:cNvPr id="0" name=""/>
                      <p:cNvPicPr/>
                      <p:nvPr/>
                    </p:nvPicPr>
                    <p:blipFill>
                      <a:blip r:embed="rId7"/>
                      <a:stretch>
                        <a:fillRect/>
                      </a:stretch>
                    </p:blipFill>
                    <p:spPr>
                      <a:xfrm>
                        <a:off x="640079" y="3065780"/>
                        <a:ext cx="4904748" cy="3321050"/>
                      </a:xfrm>
                      <a:prstGeom prst="rect">
                        <a:avLst/>
                      </a:prstGeom>
                    </p:spPr>
                  </p:pic>
                </p:oleObj>
              </mc:Fallback>
            </mc:AlternateContent>
          </a:graphicData>
        </a:graphic>
      </p:graphicFrame>
      <p:sp>
        <p:nvSpPr>
          <p:cNvPr id="18" name="Right Brace 17"/>
          <p:cNvSpPr/>
          <p:nvPr/>
        </p:nvSpPr>
        <p:spPr>
          <a:xfrm>
            <a:off x="7620000" y="2438400"/>
            <a:ext cx="381000" cy="1981200"/>
          </a:xfrm>
          <a:prstGeom prst="righ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TextBox 18"/>
          <p:cNvSpPr txBox="1"/>
          <p:nvPr/>
        </p:nvSpPr>
        <p:spPr>
          <a:xfrm>
            <a:off x="7924800" y="3200400"/>
            <a:ext cx="457200" cy="461665"/>
          </a:xfrm>
          <a:prstGeom prst="rect">
            <a:avLst/>
          </a:prstGeom>
          <a:noFill/>
        </p:spPr>
        <p:txBody>
          <a:bodyPr wrap="square" rtlCol="0">
            <a:spAutoFit/>
          </a:bodyPr>
          <a:lstStyle/>
          <a:p>
            <a:r>
              <a:rPr lang="en-US" sz="2400" i="1" dirty="0">
                <a:latin typeface="+mj-lt"/>
              </a:rPr>
              <a:t>L</a:t>
            </a:r>
          </a:p>
        </p:txBody>
      </p:sp>
      <p:sp>
        <p:nvSpPr>
          <p:cNvPr id="7" name="TextBox 6"/>
          <p:cNvSpPr txBox="1"/>
          <p:nvPr/>
        </p:nvSpPr>
        <p:spPr>
          <a:xfrm>
            <a:off x="4114800" y="5029200"/>
            <a:ext cx="4800600" cy="461665"/>
          </a:xfrm>
          <a:prstGeom prst="rect">
            <a:avLst/>
          </a:prstGeom>
          <a:noFill/>
        </p:spPr>
        <p:txBody>
          <a:bodyPr wrap="square" rtlCol="0">
            <a:spAutoFit/>
          </a:bodyPr>
          <a:lstStyle/>
          <a:p>
            <a:r>
              <a:rPr lang="en-US" sz="2400" dirty="0">
                <a:latin typeface="+mj-lt"/>
              </a:rPr>
              <a:t>(uniform pressure gradient)</a:t>
            </a:r>
          </a:p>
        </p:txBody>
      </p:sp>
    </p:spTree>
    <p:extLst>
      <p:ext uri="{BB962C8B-B14F-4D97-AF65-F5344CB8AC3E}">
        <p14:creationId xmlns:p14="http://schemas.microsoft.com/office/powerpoint/2010/main" val="30602883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11/19/2021</a:t>
            </a:r>
            <a:endParaRPr lang="en-US" dirty="0"/>
          </a:p>
        </p:txBody>
      </p:sp>
      <p:sp>
        <p:nvSpPr>
          <p:cNvPr id="3" name="Footer Placeholder 2"/>
          <p:cNvSpPr>
            <a:spLocks noGrp="1"/>
          </p:cNvSpPr>
          <p:nvPr>
            <p:ph type="ftr" sz="quarter" idx="11"/>
          </p:nvPr>
        </p:nvSpPr>
        <p:spPr/>
        <p:txBody>
          <a:bodyPr/>
          <a:lstStyle/>
          <a:p>
            <a:r>
              <a:rPr lang="en-US"/>
              <a:t>PHY 711  Fall 2021 -- Lecture 31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12</a:t>
            </a:fld>
            <a:endParaRPr lang="en-US" dirty="0"/>
          </a:p>
        </p:txBody>
      </p:sp>
      <p:sp>
        <p:nvSpPr>
          <p:cNvPr id="5" name="TextBox 4"/>
          <p:cNvSpPr txBox="1"/>
          <p:nvPr/>
        </p:nvSpPr>
        <p:spPr>
          <a:xfrm>
            <a:off x="381000" y="304800"/>
            <a:ext cx="8305800" cy="830997"/>
          </a:xfrm>
          <a:prstGeom prst="rect">
            <a:avLst/>
          </a:prstGeom>
          <a:noFill/>
        </p:spPr>
        <p:txBody>
          <a:bodyPr wrap="square" rtlCol="0">
            <a:spAutoFit/>
          </a:bodyPr>
          <a:lstStyle/>
          <a:p>
            <a:r>
              <a:rPr lang="en-US" sz="2400" dirty="0">
                <a:latin typeface="+mj-lt"/>
              </a:rPr>
              <a:t>Example – steady flow of an incompressible fluid in a long pipe with a circular cross section of radius </a:t>
            </a:r>
            <a:r>
              <a:rPr lang="en-US" sz="2400" i="1" dirty="0">
                <a:latin typeface="+mj-lt"/>
              </a:rPr>
              <a:t>R -- </a:t>
            </a:r>
            <a:r>
              <a:rPr lang="en-US" sz="2400" dirty="0">
                <a:latin typeface="+mj-lt"/>
              </a:rPr>
              <a:t>continued</a:t>
            </a:r>
          </a:p>
        </p:txBody>
      </p:sp>
      <p:sp>
        <p:nvSpPr>
          <p:cNvPr id="8" name="Can 7"/>
          <p:cNvSpPr/>
          <p:nvPr/>
        </p:nvSpPr>
        <p:spPr>
          <a:xfrm>
            <a:off x="6248400" y="2286000"/>
            <a:ext cx="1219200" cy="2362200"/>
          </a:xfrm>
          <a:prstGeom prst="can">
            <a:avLst>
              <a:gd name="adj" fmla="val 3921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Arrow Connector 9"/>
          <p:cNvCxnSpPr/>
          <p:nvPr/>
        </p:nvCxnSpPr>
        <p:spPr>
          <a:xfrm flipV="1">
            <a:off x="6858000" y="2286000"/>
            <a:ext cx="304800" cy="22860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6934200" y="2286000"/>
            <a:ext cx="381000" cy="461665"/>
          </a:xfrm>
          <a:prstGeom prst="rect">
            <a:avLst/>
          </a:prstGeom>
          <a:noFill/>
        </p:spPr>
        <p:txBody>
          <a:bodyPr wrap="square" rtlCol="0">
            <a:spAutoFit/>
          </a:bodyPr>
          <a:lstStyle/>
          <a:p>
            <a:r>
              <a:rPr lang="en-US" sz="2400" i="1" dirty="0">
                <a:latin typeface="+mj-lt"/>
              </a:rPr>
              <a:t>R</a:t>
            </a:r>
          </a:p>
        </p:txBody>
      </p:sp>
      <p:cxnSp>
        <p:nvCxnSpPr>
          <p:cNvPr id="15" name="Straight Arrow Connector 14"/>
          <p:cNvCxnSpPr/>
          <p:nvPr/>
        </p:nvCxnSpPr>
        <p:spPr>
          <a:xfrm flipH="1">
            <a:off x="6629400" y="3200400"/>
            <a:ext cx="0" cy="91440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6553200" y="3352800"/>
            <a:ext cx="685800" cy="461665"/>
          </a:xfrm>
          <a:prstGeom prst="rect">
            <a:avLst/>
          </a:prstGeom>
          <a:noFill/>
        </p:spPr>
        <p:txBody>
          <a:bodyPr wrap="square" rtlCol="0">
            <a:spAutoFit/>
          </a:bodyPr>
          <a:lstStyle/>
          <a:p>
            <a:r>
              <a:rPr lang="en-US" sz="2400" b="1" dirty="0">
                <a:latin typeface="+mj-lt"/>
              </a:rPr>
              <a:t>v</a:t>
            </a:r>
            <a:r>
              <a:rPr lang="en-US" sz="2400" dirty="0">
                <a:latin typeface="+mj-lt"/>
              </a:rPr>
              <a:t>(</a:t>
            </a:r>
            <a:r>
              <a:rPr lang="en-US" sz="2400" i="1" dirty="0">
                <a:latin typeface="+mj-lt"/>
              </a:rPr>
              <a:t>r</a:t>
            </a:r>
            <a:r>
              <a:rPr lang="en-US" sz="2400" dirty="0">
                <a:latin typeface="+mj-lt"/>
              </a:rPr>
              <a:t>)</a:t>
            </a:r>
            <a:endParaRPr lang="en-US" sz="2400" b="1" dirty="0">
              <a:latin typeface="+mj-lt"/>
            </a:endParaRPr>
          </a:p>
        </p:txBody>
      </p:sp>
      <p:graphicFrame>
        <p:nvGraphicFramePr>
          <p:cNvPr id="17" name="Object 16"/>
          <p:cNvGraphicFramePr>
            <a:graphicFrameLocks noChangeAspect="1"/>
          </p:cNvGraphicFramePr>
          <p:nvPr>
            <p:extLst>
              <p:ext uri="{D42A27DB-BD31-4B8C-83A1-F6EECF244321}">
                <p14:modId xmlns:p14="http://schemas.microsoft.com/office/powerpoint/2010/main" val="4134956874"/>
              </p:ext>
            </p:extLst>
          </p:nvPr>
        </p:nvGraphicFramePr>
        <p:xfrm>
          <a:off x="379414" y="1217554"/>
          <a:ext cx="5411787" cy="3921125"/>
        </p:xfrm>
        <a:graphic>
          <a:graphicData uri="http://schemas.openxmlformats.org/presentationml/2006/ole">
            <mc:AlternateContent xmlns:mc="http://schemas.openxmlformats.org/markup-compatibility/2006">
              <mc:Choice xmlns:v="urn:schemas-microsoft-com:vml" Requires="v">
                <p:oleObj spid="_x0000_s408748" name="Equation" r:id="rId4" imgW="3657600" imgH="2654280" progId="Equation.DSMT4">
                  <p:embed/>
                </p:oleObj>
              </mc:Choice>
              <mc:Fallback>
                <p:oleObj name="Equation" r:id="rId4" imgW="3657600" imgH="2654280" progId="Equation.DSMT4">
                  <p:embed/>
                  <p:pic>
                    <p:nvPicPr>
                      <p:cNvPr id="0" name=""/>
                      <p:cNvPicPr/>
                      <p:nvPr/>
                    </p:nvPicPr>
                    <p:blipFill>
                      <a:blip r:embed="rId5"/>
                      <a:stretch>
                        <a:fillRect/>
                      </a:stretch>
                    </p:blipFill>
                    <p:spPr>
                      <a:xfrm>
                        <a:off x="379414" y="1217554"/>
                        <a:ext cx="5411787" cy="3921125"/>
                      </a:xfrm>
                      <a:prstGeom prst="rect">
                        <a:avLst/>
                      </a:prstGeom>
                    </p:spPr>
                  </p:pic>
                </p:oleObj>
              </mc:Fallback>
            </mc:AlternateContent>
          </a:graphicData>
        </a:graphic>
      </p:graphicFrame>
      <p:graphicFrame>
        <p:nvGraphicFramePr>
          <p:cNvPr id="14" name="Object 13"/>
          <p:cNvGraphicFramePr>
            <a:graphicFrameLocks noChangeAspect="1"/>
          </p:cNvGraphicFramePr>
          <p:nvPr>
            <p:extLst>
              <p:ext uri="{D42A27DB-BD31-4B8C-83A1-F6EECF244321}">
                <p14:modId xmlns:p14="http://schemas.microsoft.com/office/powerpoint/2010/main" val="2673519852"/>
              </p:ext>
            </p:extLst>
          </p:nvPr>
        </p:nvGraphicFramePr>
        <p:xfrm>
          <a:off x="762000" y="5374481"/>
          <a:ext cx="2970213" cy="900112"/>
        </p:xfrm>
        <a:graphic>
          <a:graphicData uri="http://schemas.openxmlformats.org/presentationml/2006/ole">
            <mc:AlternateContent xmlns:mc="http://schemas.openxmlformats.org/markup-compatibility/2006">
              <mc:Choice xmlns:v="urn:schemas-microsoft-com:vml" Requires="v">
                <p:oleObj spid="_x0000_s408749" name="Equation" r:id="rId6" imgW="2006280" imgH="609480" progId="Equation.DSMT4">
                  <p:embed/>
                </p:oleObj>
              </mc:Choice>
              <mc:Fallback>
                <p:oleObj name="Equation" r:id="rId6" imgW="2006280" imgH="609480" progId="Equation.DSMT4">
                  <p:embed/>
                  <p:pic>
                    <p:nvPicPr>
                      <p:cNvPr id="0" name=""/>
                      <p:cNvPicPr/>
                      <p:nvPr/>
                    </p:nvPicPr>
                    <p:blipFill>
                      <a:blip r:embed="rId7"/>
                      <a:stretch>
                        <a:fillRect/>
                      </a:stretch>
                    </p:blipFill>
                    <p:spPr>
                      <a:xfrm>
                        <a:off x="762000" y="5374481"/>
                        <a:ext cx="2970213" cy="900112"/>
                      </a:xfrm>
                      <a:prstGeom prst="rect">
                        <a:avLst/>
                      </a:prstGeom>
                      <a:solidFill>
                        <a:srgbClr val="FFFF00"/>
                      </a:solidFill>
                    </p:spPr>
                  </p:pic>
                </p:oleObj>
              </mc:Fallback>
            </mc:AlternateContent>
          </a:graphicData>
        </a:graphic>
      </p:graphicFrame>
      <p:sp>
        <p:nvSpPr>
          <p:cNvPr id="18" name="Right Brace 17"/>
          <p:cNvSpPr/>
          <p:nvPr/>
        </p:nvSpPr>
        <p:spPr>
          <a:xfrm>
            <a:off x="7620000" y="2438400"/>
            <a:ext cx="381000" cy="1981200"/>
          </a:xfrm>
          <a:prstGeom prst="righ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TextBox 18"/>
          <p:cNvSpPr txBox="1"/>
          <p:nvPr/>
        </p:nvSpPr>
        <p:spPr>
          <a:xfrm>
            <a:off x="7924800" y="3200400"/>
            <a:ext cx="457200" cy="461665"/>
          </a:xfrm>
          <a:prstGeom prst="rect">
            <a:avLst/>
          </a:prstGeom>
          <a:noFill/>
        </p:spPr>
        <p:txBody>
          <a:bodyPr wrap="square" rtlCol="0">
            <a:spAutoFit/>
          </a:bodyPr>
          <a:lstStyle/>
          <a:p>
            <a:r>
              <a:rPr lang="en-US" sz="2400" i="1" dirty="0">
                <a:latin typeface="+mj-lt"/>
              </a:rPr>
              <a:t>L</a:t>
            </a:r>
          </a:p>
        </p:txBody>
      </p:sp>
    </p:spTree>
    <p:extLst>
      <p:ext uri="{BB962C8B-B14F-4D97-AF65-F5344CB8AC3E}">
        <p14:creationId xmlns:p14="http://schemas.microsoft.com/office/powerpoint/2010/main" val="36340666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6852703-325F-4CCA-8E7E-8785CF5DCE84}"/>
              </a:ext>
            </a:extLst>
          </p:cNvPr>
          <p:cNvSpPr>
            <a:spLocks noGrp="1"/>
          </p:cNvSpPr>
          <p:nvPr>
            <p:ph type="dt" sz="half" idx="10"/>
          </p:nvPr>
        </p:nvSpPr>
        <p:spPr/>
        <p:txBody>
          <a:bodyPr/>
          <a:lstStyle/>
          <a:p>
            <a:r>
              <a:rPr lang="en-US"/>
              <a:t>11/19/2021</a:t>
            </a:r>
            <a:endParaRPr lang="en-US" dirty="0"/>
          </a:p>
        </p:txBody>
      </p:sp>
      <p:sp>
        <p:nvSpPr>
          <p:cNvPr id="3" name="Footer Placeholder 2">
            <a:extLst>
              <a:ext uri="{FF2B5EF4-FFF2-40B4-BE49-F238E27FC236}">
                <a16:creationId xmlns:a16="http://schemas.microsoft.com/office/drawing/2014/main" id="{B247FDEE-2652-4DDD-A529-4DB77C652FD7}"/>
              </a:ext>
            </a:extLst>
          </p:cNvPr>
          <p:cNvSpPr>
            <a:spLocks noGrp="1"/>
          </p:cNvSpPr>
          <p:nvPr>
            <p:ph type="ftr" sz="quarter" idx="11"/>
          </p:nvPr>
        </p:nvSpPr>
        <p:spPr/>
        <p:txBody>
          <a:bodyPr/>
          <a:lstStyle/>
          <a:p>
            <a:r>
              <a:rPr lang="en-US"/>
              <a:t>PHY 711  Fall 2021 -- Lecture 31</a:t>
            </a:r>
            <a:endParaRPr lang="en-US" dirty="0"/>
          </a:p>
        </p:txBody>
      </p:sp>
      <p:sp>
        <p:nvSpPr>
          <p:cNvPr id="4" name="Slide Number Placeholder 3">
            <a:extLst>
              <a:ext uri="{FF2B5EF4-FFF2-40B4-BE49-F238E27FC236}">
                <a16:creationId xmlns:a16="http://schemas.microsoft.com/office/drawing/2014/main" id="{B851D1A1-68CA-44D9-85E0-8D44FA04B9C2}"/>
              </a:ext>
            </a:extLst>
          </p:cNvPr>
          <p:cNvSpPr>
            <a:spLocks noGrp="1"/>
          </p:cNvSpPr>
          <p:nvPr>
            <p:ph type="sldNum" sz="quarter" idx="12"/>
          </p:nvPr>
        </p:nvSpPr>
        <p:spPr/>
        <p:txBody>
          <a:bodyPr/>
          <a:lstStyle/>
          <a:p>
            <a:fld id="{CE368B07-CEBF-4C80-90AF-53B34FA04CF3}" type="slidenum">
              <a:rPr lang="en-US" smtClean="0"/>
              <a:t>13</a:t>
            </a:fld>
            <a:endParaRPr lang="en-US" dirty="0"/>
          </a:p>
        </p:txBody>
      </p:sp>
      <p:sp>
        <p:nvSpPr>
          <p:cNvPr id="5" name="TextBox 4">
            <a:extLst>
              <a:ext uri="{FF2B5EF4-FFF2-40B4-BE49-F238E27FC236}">
                <a16:creationId xmlns:a16="http://schemas.microsoft.com/office/drawing/2014/main" id="{5F061FDD-C2BA-4DC5-83C0-32B3EB1035FE}"/>
              </a:ext>
            </a:extLst>
          </p:cNvPr>
          <p:cNvSpPr txBox="1"/>
          <p:nvPr/>
        </p:nvSpPr>
        <p:spPr>
          <a:xfrm>
            <a:off x="457200" y="304800"/>
            <a:ext cx="8229600" cy="461665"/>
          </a:xfrm>
          <a:prstGeom prst="rect">
            <a:avLst/>
          </a:prstGeom>
          <a:noFill/>
        </p:spPr>
        <p:txBody>
          <a:bodyPr wrap="square" rtlCol="0">
            <a:spAutoFit/>
          </a:bodyPr>
          <a:lstStyle/>
          <a:p>
            <a:r>
              <a:rPr lang="en-US" sz="2400" dirty="0">
                <a:latin typeface="+mj-lt"/>
              </a:rPr>
              <a:t>Comment on boundary condition </a:t>
            </a:r>
          </a:p>
        </p:txBody>
      </p:sp>
      <p:graphicFrame>
        <p:nvGraphicFramePr>
          <p:cNvPr id="6" name="Object 5">
            <a:extLst>
              <a:ext uri="{FF2B5EF4-FFF2-40B4-BE49-F238E27FC236}">
                <a16:creationId xmlns:a16="http://schemas.microsoft.com/office/drawing/2014/main" id="{82134B64-63F6-43BE-9690-01A6EAB09637}"/>
              </a:ext>
            </a:extLst>
          </p:cNvPr>
          <p:cNvGraphicFramePr>
            <a:graphicFrameLocks noChangeAspect="1"/>
          </p:cNvGraphicFramePr>
          <p:nvPr>
            <p:extLst>
              <p:ext uri="{D42A27DB-BD31-4B8C-83A1-F6EECF244321}">
                <p14:modId xmlns:p14="http://schemas.microsoft.com/office/powerpoint/2010/main" val="3967839720"/>
              </p:ext>
            </p:extLst>
          </p:nvPr>
        </p:nvGraphicFramePr>
        <p:xfrm>
          <a:off x="1828800" y="914400"/>
          <a:ext cx="2312641" cy="769937"/>
        </p:xfrm>
        <a:graphic>
          <a:graphicData uri="http://schemas.openxmlformats.org/presentationml/2006/ole">
            <mc:AlternateContent xmlns:mc="http://schemas.openxmlformats.org/markup-compatibility/2006">
              <mc:Choice xmlns:v="urn:schemas-microsoft-com:vml" Requires="v">
                <p:oleObj spid="_x0000_s438285" name="Equation" r:id="rId3" imgW="876240" imgH="291960" progId="Equation.DSMT4">
                  <p:embed/>
                </p:oleObj>
              </mc:Choice>
              <mc:Fallback>
                <p:oleObj name="Equation" r:id="rId3" imgW="876240" imgH="291960" progId="Equation.DSMT4">
                  <p:embed/>
                  <p:pic>
                    <p:nvPicPr>
                      <p:cNvPr id="17" name="Object 16"/>
                      <p:cNvPicPr/>
                      <p:nvPr/>
                    </p:nvPicPr>
                    <p:blipFill>
                      <a:blip r:embed="rId4"/>
                      <a:stretch>
                        <a:fillRect/>
                      </a:stretch>
                    </p:blipFill>
                    <p:spPr>
                      <a:xfrm>
                        <a:off x="1828800" y="914400"/>
                        <a:ext cx="2312641" cy="769937"/>
                      </a:xfrm>
                      <a:prstGeom prst="rect">
                        <a:avLst/>
                      </a:prstGeom>
                    </p:spPr>
                  </p:pic>
                </p:oleObj>
              </mc:Fallback>
            </mc:AlternateContent>
          </a:graphicData>
        </a:graphic>
      </p:graphicFrame>
      <p:sp>
        <p:nvSpPr>
          <p:cNvPr id="8" name="Can 7">
            <a:extLst>
              <a:ext uri="{FF2B5EF4-FFF2-40B4-BE49-F238E27FC236}">
                <a16:creationId xmlns:a16="http://schemas.microsoft.com/office/drawing/2014/main" id="{B52471E7-2BAA-487E-868A-20A16654FCC6}"/>
              </a:ext>
            </a:extLst>
          </p:cNvPr>
          <p:cNvSpPr/>
          <p:nvPr/>
        </p:nvSpPr>
        <p:spPr>
          <a:xfrm>
            <a:off x="6248400" y="762000"/>
            <a:ext cx="1219200" cy="2362200"/>
          </a:xfrm>
          <a:prstGeom prst="can">
            <a:avLst>
              <a:gd name="adj" fmla="val 3921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Arrow Connector 8">
            <a:extLst>
              <a:ext uri="{FF2B5EF4-FFF2-40B4-BE49-F238E27FC236}">
                <a16:creationId xmlns:a16="http://schemas.microsoft.com/office/drawing/2014/main" id="{ED1503D6-6443-47CE-AD69-92ACB674666F}"/>
              </a:ext>
            </a:extLst>
          </p:cNvPr>
          <p:cNvCxnSpPr/>
          <p:nvPr/>
        </p:nvCxnSpPr>
        <p:spPr>
          <a:xfrm flipV="1">
            <a:off x="6858000" y="762000"/>
            <a:ext cx="304800" cy="22860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646C4C43-B69D-4267-BB3A-51C0CEE01FF4}"/>
              </a:ext>
            </a:extLst>
          </p:cNvPr>
          <p:cNvSpPr txBox="1"/>
          <p:nvPr/>
        </p:nvSpPr>
        <p:spPr>
          <a:xfrm>
            <a:off x="6934200" y="762000"/>
            <a:ext cx="381000" cy="461665"/>
          </a:xfrm>
          <a:prstGeom prst="rect">
            <a:avLst/>
          </a:prstGeom>
          <a:noFill/>
        </p:spPr>
        <p:txBody>
          <a:bodyPr wrap="square" rtlCol="0">
            <a:spAutoFit/>
          </a:bodyPr>
          <a:lstStyle/>
          <a:p>
            <a:r>
              <a:rPr lang="en-US" sz="2400" i="1" dirty="0">
                <a:latin typeface="+mj-lt"/>
              </a:rPr>
              <a:t>R</a:t>
            </a:r>
          </a:p>
        </p:txBody>
      </p:sp>
      <p:cxnSp>
        <p:nvCxnSpPr>
          <p:cNvPr id="11" name="Straight Arrow Connector 10">
            <a:extLst>
              <a:ext uri="{FF2B5EF4-FFF2-40B4-BE49-F238E27FC236}">
                <a16:creationId xmlns:a16="http://schemas.microsoft.com/office/drawing/2014/main" id="{D5D538F2-1A3A-4A06-AEF9-C3DC33791012}"/>
              </a:ext>
            </a:extLst>
          </p:cNvPr>
          <p:cNvCxnSpPr/>
          <p:nvPr/>
        </p:nvCxnSpPr>
        <p:spPr>
          <a:xfrm flipH="1">
            <a:off x="6629400" y="1676400"/>
            <a:ext cx="0" cy="91440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FF85BE04-A7D0-455A-B658-56182B8AE7DF}"/>
              </a:ext>
            </a:extLst>
          </p:cNvPr>
          <p:cNvSpPr txBox="1"/>
          <p:nvPr/>
        </p:nvSpPr>
        <p:spPr>
          <a:xfrm>
            <a:off x="6553200" y="1828800"/>
            <a:ext cx="685800" cy="461665"/>
          </a:xfrm>
          <a:prstGeom prst="rect">
            <a:avLst/>
          </a:prstGeom>
          <a:noFill/>
        </p:spPr>
        <p:txBody>
          <a:bodyPr wrap="square" rtlCol="0">
            <a:spAutoFit/>
          </a:bodyPr>
          <a:lstStyle/>
          <a:p>
            <a:r>
              <a:rPr lang="en-US" sz="2400" b="1" dirty="0">
                <a:latin typeface="+mj-lt"/>
              </a:rPr>
              <a:t>v</a:t>
            </a:r>
            <a:r>
              <a:rPr lang="en-US" sz="2400" dirty="0">
                <a:latin typeface="+mj-lt"/>
              </a:rPr>
              <a:t>(</a:t>
            </a:r>
            <a:r>
              <a:rPr lang="en-US" sz="2400" i="1" dirty="0">
                <a:latin typeface="+mj-lt"/>
              </a:rPr>
              <a:t>r</a:t>
            </a:r>
            <a:r>
              <a:rPr lang="en-US" sz="2400" dirty="0">
                <a:latin typeface="+mj-lt"/>
              </a:rPr>
              <a:t>)</a:t>
            </a:r>
            <a:endParaRPr lang="en-US" sz="2400" b="1" dirty="0">
              <a:latin typeface="+mj-lt"/>
            </a:endParaRPr>
          </a:p>
        </p:txBody>
      </p:sp>
      <p:sp>
        <p:nvSpPr>
          <p:cNvPr id="13" name="Right Brace 12">
            <a:extLst>
              <a:ext uri="{FF2B5EF4-FFF2-40B4-BE49-F238E27FC236}">
                <a16:creationId xmlns:a16="http://schemas.microsoft.com/office/drawing/2014/main" id="{5931B841-BABF-4EA7-98EC-1A50AB28D0EB}"/>
              </a:ext>
            </a:extLst>
          </p:cNvPr>
          <p:cNvSpPr/>
          <p:nvPr/>
        </p:nvSpPr>
        <p:spPr>
          <a:xfrm>
            <a:off x="7620000" y="914400"/>
            <a:ext cx="381000" cy="1981200"/>
          </a:xfrm>
          <a:prstGeom prst="righ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TextBox 13">
            <a:extLst>
              <a:ext uri="{FF2B5EF4-FFF2-40B4-BE49-F238E27FC236}">
                <a16:creationId xmlns:a16="http://schemas.microsoft.com/office/drawing/2014/main" id="{96DF4104-D5FA-4C43-93DA-613AF18EE801}"/>
              </a:ext>
            </a:extLst>
          </p:cNvPr>
          <p:cNvSpPr txBox="1"/>
          <p:nvPr/>
        </p:nvSpPr>
        <p:spPr>
          <a:xfrm>
            <a:off x="7924800" y="1676400"/>
            <a:ext cx="457200" cy="461665"/>
          </a:xfrm>
          <a:prstGeom prst="rect">
            <a:avLst/>
          </a:prstGeom>
          <a:noFill/>
        </p:spPr>
        <p:txBody>
          <a:bodyPr wrap="square" rtlCol="0">
            <a:spAutoFit/>
          </a:bodyPr>
          <a:lstStyle/>
          <a:p>
            <a:r>
              <a:rPr lang="en-US" sz="2400" i="1" dirty="0">
                <a:latin typeface="+mj-lt"/>
              </a:rPr>
              <a:t>L</a:t>
            </a:r>
          </a:p>
        </p:txBody>
      </p:sp>
      <p:sp>
        <p:nvSpPr>
          <p:cNvPr id="15" name="Cylinder 14">
            <a:extLst>
              <a:ext uri="{FF2B5EF4-FFF2-40B4-BE49-F238E27FC236}">
                <a16:creationId xmlns:a16="http://schemas.microsoft.com/office/drawing/2014/main" id="{1C7BB8C4-FB81-4EE4-86DD-74E65F45F747}"/>
              </a:ext>
            </a:extLst>
          </p:cNvPr>
          <p:cNvSpPr/>
          <p:nvPr/>
        </p:nvSpPr>
        <p:spPr>
          <a:xfrm>
            <a:off x="1270759" y="2590800"/>
            <a:ext cx="4368042" cy="3048000"/>
          </a:xfrm>
          <a:prstGeom prst="can">
            <a:avLst/>
          </a:prstGeom>
          <a:solidFill>
            <a:schemeClr val="accent1">
              <a:alpha val="49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9" name="Straight Arrow Connector 18">
            <a:extLst>
              <a:ext uri="{FF2B5EF4-FFF2-40B4-BE49-F238E27FC236}">
                <a16:creationId xmlns:a16="http://schemas.microsoft.com/office/drawing/2014/main" id="{C3E9F516-C6A9-4C6A-BC66-0A1767F3A611}"/>
              </a:ext>
            </a:extLst>
          </p:cNvPr>
          <p:cNvCxnSpPr>
            <a:cxnSpLocks/>
          </p:cNvCxnSpPr>
          <p:nvPr/>
        </p:nvCxnSpPr>
        <p:spPr>
          <a:xfrm flipH="1">
            <a:off x="1981201" y="3847166"/>
            <a:ext cx="1" cy="457200"/>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D63D7FD4-1A2E-496F-BD0B-85A386CDA5A8}"/>
              </a:ext>
            </a:extLst>
          </p:cNvPr>
          <p:cNvCxnSpPr>
            <a:cxnSpLocks/>
          </p:cNvCxnSpPr>
          <p:nvPr/>
        </p:nvCxnSpPr>
        <p:spPr>
          <a:xfrm>
            <a:off x="2362200" y="3850341"/>
            <a:ext cx="0" cy="571500"/>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4557A79B-DFBA-4E29-AADA-E811185B5E05}"/>
              </a:ext>
            </a:extLst>
          </p:cNvPr>
          <p:cNvCxnSpPr>
            <a:cxnSpLocks/>
          </p:cNvCxnSpPr>
          <p:nvPr/>
        </p:nvCxnSpPr>
        <p:spPr>
          <a:xfrm>
            <a:off x="2895600" y="3850341"/>
            <a:ext cx="0" cy="908050"/>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id="{7CCBEF8C-FEEA-473F-998B-B7BEAEAE3F8F}"/>
              </a:ext>
            </a:extLst>
          </p:cNvPr>
          <p:cNvCxnSpPr>
            <a:cxnSpLocks/>
          </p:cNvCxnSpPr>
          <p:nvPr/>
        </p:nvCxnSpPr>
        <p:spPr>
          <a:xfrm>
            <a:off x="3505200" y="3850341"/>
            <a:ext cx="0" cy="1174750"/>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9020C758-4F70-415D-ACF5-1EC26EE06889}"/>
              </a:ext>
            </a:extLst>
          </p:cNvPr>
          <p:cNvCxnSpPr/>
          <p:nvPr/>
        </p:nvCxnSpPr>
        <p:spPr>
          <a:xfrm flipH="1">
            <a:off x="1270759" y="2895600"/>
            <a:ext cx="2184021" cy="762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31" name="TextBox 30">
            <a:extLst>
              <a:ext uri="{FF2B5EF4-FFF2-40B4-BE49-F238E27FC236}">
                <a16:creationId xmlns:a16="http://schemas.microsoft.com/office/drawing/2014/main" id="{68F8F736-7E39-4C32-9A6A-8E3CF27DDA9C}"/>
              </a:ext>
            </a:extLst>
          </p:cNvPr>
          <p:cNvSpPr txBox="1"/>
          <p:nvPr/>
        </p:nvSpPr>
        <p:spPr>
          <a:xfrm>
            <a:off x="2438400" y="2890557"/>
            <a:ext cx="838196" cy="462243"/>
          </a:xfrm>
          <a:prstGeom prst="rect">
            <a:avLst/>
          </a:prstGeom>
          <a:noFill/>
        </p:spPr>
        <p:txBody>
          <a:bodyPr wrap="square" rtlCol="0">
            <a:spAutoFit/>
          </a:bodyPr>
          <a:lstStyle/>
          <a:p>
            <a:r>
              <a:rPr lang="en-US" sz="2400" i="1" dirty="0">
                <a:latin typeface="+mj-lt"/>
              </a:rPr>
              <a:t>R</a:t>
            </a:r>
          </a:p>
        </p:txBody>
      </p:sp>
      <p:cxnSp>
        <p:nvCxnSpPr>
          <p:cNvPr id="32" name="Straight Arrow Connector 31">
            <a:extLst>
              <a:ext uri="{FF2B5EF4-FFF2-40B4-BE49-F238E27FC236}">
                <a16:creationId xmlns:a16="http://schemas.microsoft.com/office/drawing/2014/main" id="{ACB6BEB5-9566-48E8-9C3B-E5D7E6ED9E81}"/>
              </a:ext>
            </a:extLst>
          </p:cNvPr>
          <p:cNvCxnSpPr>
            <a:cxnSpLocks/>
          </p:cNvCxnSpPr>
          <p:nvPr/>
        </p:nvCxnSpPr>
        <p:spPr>
          <a:xfrm flipH="1">
            <a:off x="1600200" y="3886200"/>
            <a:ext cx="1" cy="264815"/>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4" name="Arrow: Curved Right 33">
            <a:extLst>
              <a:ext uri="{FF2B5EF4-FFF2-40B4-BE49-F238E27FC236}">
                <a16:creationId xmlns:a16="http://schemas.microsoft.com/office/drawing/2014/main" id="{184266B3-7D21-42F4-A8CF-3EE23D14DACF}"/>
              </a:ext>
            </a:extLst>
          </p:cNvPr>
          <p:cNvSpPr/>
          <p:nvPr/>
        </p:nvSpPr>
        <p:spPr>
          <a:xfrm>
            <a:off x="76195" y="1981200"/>
            <a:ext cx="1143005" cy="1865966"/>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5" name="TextBox 34">
            <a:extLst>
              <a:ext uri="{FF2B5EF4-FFF2-40B4-BE49-F238E27FC236}">
                <a16:creationId xmlns:a16="http://schemas.microsoft.com/office/drawing/2014/main" id="{37852895-F080-4C8F-ACFA-2C0D6BF69022}"/>
              </a:ext>
            </a:extLst>
          </p:cNvPr>
          <p:cNvSpPr txBox="1"/>
          <p:nvPr/>
        </p:nvSpPr>
        <p:spPr>
          <a:xfrm>
            <a:off x="1447802" y="1828800"/>
            <a:ext cx="4368040" cy="830997"/>
          </a:xfrm>
          <a:prstGeom prst="rect">
            <a:avLst/>
          </a:prstGeom>
          <a:noFill/>
        </p:spPr>
        <p:txBody>
          <a:bodyPr wrap="square" rtlCol="0">
            <a:spAutoFit/>
          </a:bodyPr>
          <a:lstStyle/>
          <a:p>
            <a:r>
              <a:rPr lang="en-US" sz="2400" dirty="0">
                <a:latin typeface="+mj-lt"/>
              </a:rPr>
              <a:t>Fluid approximately stationary at boundary</a:t>
            </a:r>
          </a:p>
        </p:txBody>
      </p:sp>
    </p:spTree>
    <p:extLst>
      <p:ext uri="{BB962C8B-B14F-4D97-AF65-F5344CB8AC3E}">
        <p14:creationId xmlns:p14="http://schemas.microsoft.com/office/powerpoint/2010/main" val="940972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11/19/2021</a:t>
            </a:r>
            <a:endParaRPr lang="en-US" dirty="0"/>
          </a:p>
        </p:txBody>
      </p:sp>
      <p:sp>
        <p:nvSpPr>
          <p:cNvPr id="3" name="Footer Placeholder 2"/>
          <p:cNvSpPr>
            <a:spLocks noGrp="1"/>
          </p:cNvSpPr>
          <p:nvPr>
            <p:ph type="ftr" sz="quarter" idx="11"/>
          </p:nvPr>
        </p:nvSpPr>
        <p:spPr/>
        <p:txBody>
          <a:bodyPr/>
          <a:lstStyle/>
          <a:p>
            <a:r>
              <a:rPr lang="en-US"/>
              <a:t>PHY 711  Fall 2021 -- Lecture 31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14</a:t>
            </a:fld>
            <a:endParaRPr lang="en-US" dirty="0"/>
          </a:p>
        </p:txBody>
      </p:sp>
      <p:sp>
        <p:nvSpPr>
          <p:cNvPr id="5" name="TextBox 4"/>
          <p:cNvSpPr txBox="1"/>
          <p:nvPr/>
        </p:nvSpPr>
        <p:spPr>
          <a:xfrm>
            <a:off x="381000" y="304800"/>
            <a:ext cx="8305800" cy="830997"/>
          </a:xfrm>
          <a:prstGeom prst="rect">
            <a:avLst/>
          </a:prstGeom>
          <a:noFill/>
        </p:spPr>
        <p:txBody>
          <a:bodyPr wrap="square" rtlCol="0">
            <a:spAutoFit/>
          </a:bodyPr>
          <a:lstStyle/>
          <a:p>
            <a:r>
              <a:rPr lang="en-US" sz="2400" dirty="0">
                <a:latin typeface="+mj-lt"/>
              </a:rPr>
              <a:t>Example – steady flow of an incompressible fluid in a long pipe with a circular cross section of radius </a:t>
            </a:r>
            <a:r>
              <a:rPr lang="en-US" sz="2400" i="1" dirty="0">
                <a:latin typeface="+mj-lt"/>
              </a:rPr>
              <a:t>R -- </a:t>
            </a:r>
            <a:r>
              <a:rPr lang="en-US" sz="2400" dirty="0">
                <a:latin typeface="+mj-lt"/>
              </a:rPr>
              <a:t>continued</a:t>
            </a:r>
          </a:p>
        </p:txBody>
      </p:sp>
      <p:sp>
        <p:nvSpPr>
          <p:cNvPr id="8" name="Can 7"/>
          <p:cNvSpPr/>
          <p:nvPr/>
        </p:nvSpPr>
        <p:spPr>
          <a:xfrm>
            <a:off x="6248400" y="2286000"/>
            <a:ext cx="1219200" cy="2362200"/>
          </a:xfrm>
          <a:prstGeom prst="can">
            <a:avLst>
              <a:gd name="adj" fmla="val 3921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Arrow Connector 9"/>
          <p:cNvCxnSpPr/>
          <p:nvPr/>
        </p:nvCxnSpPr>
        <p:spPr>
          <a:xfrm flipV="1">
            <a:off x="6858000" y="2286000"/>
            <a:ext cx="304800" cy="22860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6934200" y="2286000"/>
            <a:ext cx="381000" cy="461665"/>
          </a:xfrm>
          <a:prstGeom prst="rect">
            <a:avLst/>
          </a:prstGeom>
          <a:noFill/>
        </p:spPr>
        <p:txBody>
          <a:bodyPr wrap="square" rtlCol="0">
            <a:spAutoFit/>
          </a:bodyPr>
          <a:lstStyle/>
          <a:p>
            <a:r>
              <a:rPr lang="en-US" sz="2400" i="1" dirty="0">
                <a:latin typeface="+mj-lt"/>
              </a:rPr>
              <a:t>R</a:t>
            </a:r>
          </a:p>
        </p:txBody>
      </p:sp>
      <p:cxnSp>
        <p:nvCxnSpPr>
          <p:cNvPr id="15" name="Straight Arrow Connector 14"/>
          <p:cNvCxnSpPr/>
          <p:nvPr/>
        </p:nvCxnSpPr>
        <p:spPr>
          <a:xfrm flipH="1">
            <a:off x="6629400" y="3200400"/>
            <a:ext cx="0" cy="91440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6553200" y="3352800"/>
            <a:ext cx="685800" cy="461665"/>
          </a:xfrm>
          <a:prstGeom prst="rect">
            <a:avLst/>
          </a:prstGeom>
          <a:noFill/>
        </p:spPr>
        <p:txBody>
          <a:bodyPr wrap="square" rtlCol="0">
            <a:spAutoFit/>
          </a:bodyPr>
          <a:lstStyle/>
          <a:p>
            <a:r>
              <a:rPr lang="en-US" sz="2400" b="1" dirty="0">
                <a:latin typeface="+mj-lt"/>
              </a:rPr>
              <a:t>v</a:t>
            </a:r>
            <a:r>
              <a:rPr lang="en-US" sz="2400" dirty="0">
                <a:latin typeface="+mj-lt"/>
              </a:rPr>
              <a:t>(</a:t>
            </a:r>
            <a:r>
              <a:rPr lang="en-US" sz="2400" i="1" dirty="0">
                <a:latin typeface="+mj-lt"/>
              </a:rPr>
              <a:t>r</a:t>
            </a:r>
            <a:r>
              <a:rPr lang="en-US" sz="2400" dirty="0">
                <a:latin typeface="+mj-lt"/>
              </a:rPr>
              <a:t>)</a:t>
            </a:r>
            <a:endParaRPr lang="en-US" sz="2400" b="1" dirty="0">
              <a:latin typeface="+mj-lt"/>
            </a:endParaRPr>
          </a:p>
        </p:txBody>
      </p:sp>
      <p:graphicFrame>
        <p:nvGraphicFramePr>
          <p:cNvPr id="14" name="Object 13"/>
          <p:cNvGraphicFramePr>
            <a:graphicFrameLocks noChangeAspect="1"/>
          </p:cNvGraphicFramePr>
          <p:nvPr>
            <p:extLst>
              <p:ext uri="{D42A27DB-BD31-4B8C-83A1-F6EECF244321}">
                <p14:modId xmlns:p14="http://schemas.microsoft.com/office/powerpoint/2010/main" val="3506536315"/>
              </p:ext>
            </p:extLst>
          </p:nvPr>
        </p:nvGraphicFramePr>
        <p:xfrm>
          <a:off x="568325" y="1538288"/>
          <a:ext cx="4548188" cy="2417762"/>
        </p:xfrm>
        <a:graphic>
          <a:graphicData uri="http://schemas.openxmlformats.org/presentationml/2006/ole">
            <mc:AlternateContent xmlns:mc="http://schemas.openxmlformats.org/markup-compatibility/2006">
              <mc:Choice xmlns:v="urn:schemas-microsoft-com:vml" Requires="v">
                <p:oleObj spid="_x0000_s409686" name="Equation" r:id="rId4" imgW="3073320" imgH="1638000" progId="Equation.DSMT4">
                  <p:embed/>
                </p:oleObj>
              </mc:Choice>
              <mc:Fallback>
                <p:oleObj name="Equation" r:id="rId4" imgW="3073320" imgH="1638000" progId="Equation.DSMT4">
                  <p:embed/>
                  <p:pic>
                    <p:nvPicPr>
                      <p:cNvPr id="0" name=""/>
                      <p:cNvPicPr/>
                      <p:nvPr/>
                    </p:nvPicPr>
                    <p:blipFill>
                      <a:blip r:embed="rId5"/>
                      <a:stretch>
                        <a:fillRect/>
                      </a:stretch>
                    </p:blipFill>
                    <p:spPr>
                      <a:xfrm>
                        <a:off x="568325" y="1538288"/>
                        <a:ext cx="4548188" cy="2417762"/>
                      </a:xfrm>
                      <a:prstGeom prst="rect">
                        <a:avLst/>
                      </a:prstGeom>
                      <a:noFill/>
                    </p:spPr>
                  </p:pic>
                </p:oleObj>
              </mc:Fallback>
            </mc:AlternateContent>
          </a:graphicData>
        </a:graphic>
      </p:graphicFrame>
      <p:sp>
        <p:nvSpPr>
          <p:cNvPr id="18" name="Right Brace 17"/>
          <p:cNvSpPr/>
          <p:nvPr/>
        </p:nvSpPr>
        <p:spPr>
          <a:xfrm>
            <a:off x="7620000" y="2438400"/>
            <a:ext cx="381000" cy="1981200"/>
          </a:xfrm>
          <a:prstGeom prst="righ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TextBox 18"/>
          <p:cNvSpPr txBox="1"/>
          <p:nvPr/>
        </p:nvSpPr>
        <p:spPr>
          <a:xfrm>
            <a:off x="7924800" y="3200400"/>
            <a:ext cx="457200" cy="461665"/>
          </a:xfrm>
          <a:prstGeom prst="rect">
            <a:avLst/>
          </a:prstGeom>
          <a:noFill/>
        </p:spPr>
        <p:txBody>
          <a:bodyPr wrap="square" rtlCol="0">
            <a:spAutoFit/>
          </a:bodyPr>
          <a:lstStyle/>
          <a:p>
            <a:r>
              <a:rPr lang="en-US" sz="2400" i="1" dirty="0">
                <a:latin typeface="+mj-lt"/>
              </a:rPr>
              <a:t>L</a:t>
            </a:r>
          </a:p>
        </p:txBody>
      </p:sp>
      <p:sp>
        <p:nvSpPr>
          <p:cNvPr id="6" name="TextBox 5"/>
          <p:cNvSpPr txBox="1"/>
          <p:nvPr/>
        </p:nvSpPr>
        <p:spPr>
          <a:xfrm>
            <a:off x="914400" y="4419600"/>
            <a:ext cx="5105400" cy="830997"/>
          </a:xfrm>
          <a:prstGeom prst="rect">
            <a:avLst/>
          </a:prstGeom>
          <a:noFill/>
        </p:spPr>
        <p:txBody>
          <a:bodyPr wrap="square" rtlCol="0">
            <a:spAutoFit/>
          </a:bodyPr>
          <a:lstStyle/>
          <a:p>
            <a:r>
              <a:rPr lang="en-US" sz="2400" dirty="0" err="1">
                <a:latin typeface="+mj-lt"/>
              </a:rPr>
              <a:t>Poiseuille</a:t>
            </a:r>
            <a:r>
              <a:rPr lang="en-US" sz="2400" dirty="0">
                <a:latin typeface="+mj-lt"/>
              </a:rPr>
              <a:t> formula;</a:t>
            </a:r>
          </a:p>
          <a:p>
            <a:r>
              <a:rPr lang="en-US" sz="2400" dirty="0">
                <a:latin typeface="+mj-lt"/>
              </a:rPr>
              <a:t>    </a:t>
            </a:r>
            <a:r>
              <a:rPr lang="en-US" sz="2400" dirty="0">
                <a:latin typeface="+mj-lt"/>
                <a:sym typeface="Wingdings" panose="05000000000000000000" pitchFamily="2" charset="2"/>
              </a:rPr>
              <a:t>Method for measuring </a:t>
            </a:r>
            <a:r>
              <a:rPr lang="en-US" sz="2400" dirty="0">
                <a:latin typeface="Symbol" panose="05050102010706020507" pitchFamily="18" charset="2"/>
                <a:sym typeface="Wingdings" panose="05000000000000000000" pitchFamily="2" charset="2"/>
              </a:rPr>
              <a:t>h</a:t>
            </a:r>
            <a:endParaRPr lang="en-US" sz="2400" dirty="0">
              <a:latin typeface="Symbol" panose="05050102010706020507" pitchFamily="18" charset="2"/>
            </a:endParaRPr>
          </a:p>
        </p:txBody>
      </p:sp>
    </p:spTree>
    <p:extLst>
      <p:ext uri="{BB962C8B-B14F-4D97-AF65-F5344CB8AC3E}">
        <p14:creationId xmlns:p14="http://schemas.microsoft.com/office/powerpoint/2010/main" val="26123210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11/19/2021</a:t>
            </a:r>
            <a:endParaRPr lang="en-US" dirty="0"/>
          </a:p>
        </p:txBody>
      </p:sp>
      <p:sp>
        <p:nvSpPr>
          <p:cNvPr id="3" name="Footer Placeholder 2"/>
          <p:cNvSpPr>
            <a:spLocks noGrp="1"/>
          </p:cNvSpPr>
          <p:nvPr>
            <p:ph type="ftr" sz="quarter" idx="11"/>
          </p:nvPr>
        </p:nvSpPr>
        <p:spPr/>
        <p:txBody>
          <a:bodyPr/>
          <a:lstStyle/>
          <a:p>
            <a:r>
              <a:rPr lang="en-US"/>
              <a:t>PHY 711  Fall 2021 -- Lecture 31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15</a:t>
            </a:fld>
            <a:endParaRPr lang="en-US" dirty="0"/>
          </a:p>
        </p:txBody>
      </p:sp>
      <p:sp>
        <p:nvSpPr>
          <p:cNvPr id="5" name="TextBox 4"/>
          <p:cNvSpPr txBox="1"/>
          <p:nvPr/>
        </p:nvSpPr>
        <p:spPr>
          <a:xfrm>
            <a:off x="381000" y="304800"/>
            <a:ext cx="8305800" cy="1200329"/>
          </a:xfrm>
          <a:prstGeom prst="rect">
            <a:avLst/>
          </a:prstGeom>
          <a:noFill/>
        </p:spPr>
        <p:txBody>
          <a:bodyPr wrap="square" rtlCol="0">
            <a:spAutoFit/>
          </a:bodyPr>
          <a:lstStyle/>
          <a:p>
            <a:r>
              <a:rPr lang="en-US" sz="2400" dirty="0">
                <a:latin typeface="+mj-lt"/>
              </a:rPr>
              <a:t>Example – steady flow of an incompressible fluid in a long tube with a circular cross section of outer radius </a:t>
            </a:r>
            <a:r>
              <a:rPr lang="en-US" sz="2400" i="1" dirty="0">
                <a:latin typeface="+mj-lt"/>
              </a:rPr>
              <a:t>R </a:t>
            </a:r>
            <a:r>
              <a:rPr lang="en-US" sz="2400" dirty="0">
                <a:latin typeface="+mj-lt"/>
              </a:rPr>
              <a:t>and inner radius </a:t>
            </a:r>
            <a:r>
              <a:rPr lang="en-US" sz="2400" i="1" dirty="0" err="1">
                <a:latin typeface="Symbol" panose="05050102010706020507" pitchFamily="18" charset="2"/>
              </a:rPr>
              <a:t>k</a:t>
            </a:r>
            <a:r>
              <a:rPr lang="en-US" sz="2400" i="1" dirty="0" err="1">
                <a:latin typeface="+mj-lt"/>
              </a:rPr>
              <a:t>R</a:t>
            </a:r>
            <a:endParaRPr lang="en-US" sz="2400" dirty="0">
              <a:latin typeface="+mj-lt"/>
            </a:endParaRPr>
          </a:p>
        </p:txBody>
      </p:sp>
      <p:sp>
        <p:nvSpPr>
          <p:cNvPr id="6" name="Can 5"/>
          <p:cNvSpPr/>
          <p:nvPr/>
        </p:nvSpPr>
        <p:spPr>
          <a:xfrm>
            <a:off x="876300" y="2133599"/>
            <a:ext cx="2514600" cy="3352800"/>
          </a:xfrm>
          <a:prstGeom prst="can">
            <a:avLst>
              <a:gd name="adj" fmla="val 3962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1371600" y="2362200"/>
            <a:ext cx="1524000" cy="5334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ight Brace 8"/>
          <p:cNvSpPr/>
          <p:nvPr/>
        </p:nvSpPr>
        <p:spPr>
          <a:xfrm flipH="1">
            <a:off x="319045" y="2525247"/>
            <a:ext cx="478044" cy="2590800"/>
          </a:xfrm>
          <a:prstGeom prst="righ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TextBox 9"/>
          <p:cNvSpPr txBox="1"/>
          <p:nvPr/>
        </p:nvSpPr>
        <p:spPr>
          <a:xfrm>
            <a:off x="55356" y="3579167"/>
            <a:ext cx="457200" cy="461665"/>
          </a:xfrm>
          <a:prstGeom prst="rect">
            <a:avLst/>
          </a:prstGeom>
          <a:noFill/>
        </p:spPr>
        <p:txBody>
          <a:bodyPr wrap="square" rtlCol="0">
            <a:spAutoFit/>
          </a:bodyPr>
          <a:lstStyle/>
          <a:p>
            <a:r>
              <a:rPr lang="en-US" sz="2400" i="1" dirty="0">
                <a:latin typeface="+mj-lt"/>
              </a:rPr>
              <a:t>L</a:t>
            </a:r>
          </a:p>
        </p:txBody>
      </p:sp>
      <p:cxnSp>
        <p:nvCxnSpPr>
          <p:cNvPr id="12" name="Straight Arrow Connector 11"/>
          <p:cNvCxnSpPr/>
          <p:nvPr/>
        </p:nvCxnSpPr>
        <p:spPr>
          <a:xfrm flipV="1">
            <a:off x="2095500" y="2375079"/>
            <a:ext cx="1028700" cy="253821"/>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endCxn id="8" idx="5"/>
          </p:cNvCxnSpPr>
          <p:nvPr/>
        </p:nvCxnSpPr>
        <p:spPr>
          <a:xfrm>
            <a:off x="2095500" y="2628900"/>
            <a:ext cx="576915" cy="188585"/>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2057400" y="2205335"/>
            <a:ext cx="381000" cy="461665"/>
          </a:xfrm>
          <a:prstGeom prst="rect">
            <a:avLst/>
          </a:prstGeom>
          <a:noFill/>
        </p:spPr>
        <p:txBody>
          <a:bodyPr wrap="square" rtlCol="0">
            <a:spAutoFit/>
          </a:bodyPr>
          <a:lstStyle/>
          <a:p>
            <a:r>
              <a:rPr lang="en-US" sz="2400" i="1" dirty="0">
                <a:latin typeface="+mj-lt"/>
              </a:rPr>
              <a:t>R</a:t>
            </a:r>
          </a:p>
        </p:txBody>
      </p:sp>
      <p:sp>
        <p:nvSpPr>
          <p:cNvPr id="16" name="TextBox 15"/>
          <p:cNvSpPr txBox="1"/>
          <p:nvPr/>
        </p:nvSpPr>
        <p:spPr>
          <a:xfrm>
            <a:off x="1937685" y="2514600"/>
            <a:ext cx="576915" cy="461665"/>
          </a:xfrm>
          <a:prstGeom prst="rect">
            <a:avLst/>
          </a:prstGeom>
          <a:noFill/>
        </p:spPr>
        <p:txBody>
          <a:bodyPr wrap="square" rtlCol="0">
            <a:spAutoFit/>
          </a:bodyPr>
          <a:lstStyle/>
          <a:p>
            <a:r>
              <a:rPr lang="en-US" sz="2400" i="1" dirty="0" err="1">
                <a:latin typeface="Symbol" panose="05050102010706020507" pitchFamily="18" charset="2"/>
              </a:rPr>
              <a:t>k</a:t>
            </a:r>
            <a:r>
              <a:rPr lang="en-US" sz="2400" i="1" dirty="0" err="1">
                <a:latin typeface="+mj-lt"/>
              </a:rPr>
              <a:t>R</a:t>
            </a:r>
            <a:endParaRPr lang="en-US" sz="2400" i="1" dirty="0">
              <a:latin typeface="+mj-lt"/>
            </a:endParaRPr>
          </a:p>
        </p:txBody>
      </p:sp>
      <p:graphicFrame>
        <p:nvGraphicFramePr>
          <p:cNvPr id="17" name="Object 16"/>
          <p:cNvGraphicFramePr>
            <a:graphicFrameLocks noChangeAspect="1"/>
          </p:cNvGraphicFramePr>
          <p:nvPr>
            <p:extLst>
              <p:ext uri="{D42A27DB-BD31-4B8C-83A1-F6EECF244321}">
                <p14:modId xmlns:p14="http://schemas.microsoft.com/office/powerpoint/2010/main" val="2383242561"/>
              </p:ext>
            </p:extLst>
          </p:nvPr>
        </p:nvGraphicFramePr>
        <p:xfrm>
          <a:off x="3584547" y="1437597"/>
          <a:ext cx="5449888" cy="4953000"/>
        </p:xfrm>
        <a:graphic>
          <a:graphicData uri="http://schemas.openxmlformats.org/presentationml/2006/ole">
            <mc:AlternateContent xmlns:mc="http://schemas.openxmlformats.org/markup-compatibility/2006">
              <mc:Choice xmlns:v="urn:schemas-microsoft-com:vml" Requires="v">
                <p:oleObj spid="_x0000_s417875" name="Equation" r:id="rId4" imgW="3682800" imgH="3352680" progId="Equation.DSMT4">
                  <p:embed/>
                </p:oleObj>
              </mc:Choice>
              <mc:Fallback>
                <p:oleObj name="Equation" r:id="rId4" imgW="3682800" imgH="3352680" progId="Equation.DSMT4">
                  <p:embed/>
                  <p:pic>
                    <p:nvPicPr>
                      <p:cNvPr id="0" name=""/>
                      <p:cNvPicPr/>
                      <p:nvPr/>
                    </p:nvPicPr>
                    <p:blipFill>
                      <a:blip r:embed="rId5"/>
                      <a:stretch>
                        <a:fillRect/>
                      </a:stretch>
                    </p:blipFill>
                    <p:spPr>
                      <a:xfrm>
                        <a:off x="3584547" y="1437597"/>
                        <a:ext cx="5449888" cy="4953000"/>
                      </a:xfrm>
                      <a:prstGeom prst="rect">
                        <a:avLst/>
                      </a:prstGeom>
                    </p:spPr>
                  </p:pic>
                </p:oleObj>
              </mc:Fallback>
            </mc:AlternateContent>
          </a:graphicData>
        </a:graphic>
      </p:graphicFrame>
    </p:spTree>
    <p:extLst>
      <p:ext uri="{BB962C8B-B14F-4D97-AF65-F5344CB8AC3E}">
        <p14:creationId xmlns:p14="http://schemas.microsoft.com/office/powerpoint/2010/main" val="6622537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11/19/2021</a:t>
            </a:r>
            <a:endParaRPr lang="en-US" dirty="0"/>
          </a:p>
        </p:txBody>
      </p:sp>
      <p:sp>
        <p:nvSpPr>
          <p:cNvPr id="3" name="Footer Placeholder 2"/>
          <p:cNvSpPr>
            <a:spLocks noGrp="1"/>
          </p:cNvSpPr>
          <p:nvPr>
            <p:ph type="ftr" sz="quarter" idx="11"/>
          </p:nvPr>
        </p:nvSpPr>
        <p:spPr/>
        <p:txBody>
          <a:bodyPr/>
          <a:lstStyle/>
          <a:p>
            <a:r>
              <a:rPr lang="en-US"/>
              <a:t>PHY 711  Fall 2021 -- Lecture 31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16</a:t>
            </a:fld>
            <a:endParaRPr lang="en-US" dirty="0"/>
          </a:p>
        </p:txBody>
      </p:sp>
      <p:sp>
        <p:nvSpPr>
          <p:cNvPr id="5" name="TextBox 4"/>
          <p:cNvSpPr txBox="1"/>
          <p:nvPr/>
        </p:nvSpPr>
        <p:spPr>
          <a:xfrm>
            <a:off x="381000" y="304800"/>
            <a:ext cx="8305800" cy="1200329"/>
          </a:xfrm>
          <a:prstGeom prst="rect">
            <a:avLst/>
          </a:prstGeom>
          <a:noFill/>
        </p:spPr>
        <p:txBody>
          <a:bodyPr wrap="square" rtlCol="0">
            <a:spAutoFit/>
          </a:bodyPr>
          <a:lstStyle/>
          <a:p>
            <a:r>
              <a:rPr lang="en-US" sz="2400" dirty="0">
                <a:latin typeface="+mj-lt"/>
              </a:rPr>
              <a:t>Example – steady flow of an incompressible fluid in a long tube with a circular cross section of outer radius </a:t>
            </a:r>
            <a:r>
              <a:rPr lang="en-US" sz="2400" i="1" dirty="0">
                <a:latin typeface="+mj-lt"/>
              </a:rPr>
              <a:t>R </a:t>
            </a:r>
            <a:r>
              <a:rPr lang="en-US" sz="2400" dirty="0">
                <a:latin typeface="+mj-lt"/>
              </a:rPr>
              <a:t>and inner radius </a:t>
            </a:r>
            <a:r>
              <a:rPr lang="en-US" sz="2400" i="1" dirty="0" err="1">
                <a:latin typeface="Symbol" panose="05050102010706020507" pitchFamily="18" charset="2"/>
              </a:rPr>
              <a:t>k</a:t>
            </a:r>
            <a:r>
              <a:rPr lang="en-US" sz="2400" i="1" dirty="0" err="1">
                <a:latin typeface="+mj-lt"/>
              </a:rPr>
              <a:t>R</a:t>
            </a:r>
            <a:r>
              <a:rPr lang="en-US" sz="2400" i="1" dirty="0">
                <a:latin typeface="+mj-lt"/>
              </a:rPr>
              <a:t> </a:t>
            </a:r>
            <a:r>
              <a:rPr lang="en-US" sz="2400" dirty="0">
                <a:latin typeface="+mj-lt"/>
              </a:rPr>
              <a:t> -- continued</a:t>
            </a:r>
          </a:p>
        </p:txBody>
      </p:sp>
      <p:sp>
        <p:nvSpPr>
          <p:cNvPr id="6" name="Can 5"/>
          <p:cNvSpPr/>
          <p:nvPr/>
        </p:nvSpPr>
        <p:spPr>
          <a:xfrm>
            <a:off x="876300" y="2133599"/>
            <a:ext cx="2514600" cy="3352800"/>
          </a:xfrm>
          <a:prstGeom prst="can">
            <a:avLst>
              <a:gd name="adj" fmla="val 3962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1371600" y="2362200"/>
            <a:ext cx="1524000" cy="5334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ight Brace 8"/>
          <p:cNvSpPr/>
          <p:nvPr/>
        </p:nvSpPr>
        <p:spPr>
          <a:xfrm flipH="1">
            <a:off x="319045" y="2525247"/>
            <a:ext cx="478044" cy="2590800"/>
          </a:xfrm>
          <a:prstGeom prst="righ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TextBox 9"/>
          <p:cNvSpPr txBox="1"/>
          <p:nvPr/>
        </p:nvSpPr>
        <p:spPr>
          <a:xfrm>
            <a:off x="55356" y="3579167"/>
            <a:ext cx="457200" cy="461665"/>
          </a:xfrm>
          <a:prstGeom prst="rect">
            <a:avLst/>
          </a:prstGeom>
          <a:noFill/>
        </p:spPr>
        <p:txBody>
          <a:bodyPr wrap="square" rtlCol="0">
            <a:spAutoFit/>
          </a:bodyPr>
          <a:lstStyle/>
          <a:p>
            <a:r>
              <a:rPr lang="en-US" sz="2400" i="1" dirty="0">
                <a:latin typeface="+mj-lt"/>
              </a:rPr>
              <a:t>L</a:t>
            </a:r>
          </a:p>
        </p:txBody>
      </p:sp>
      <p:cxnSp>
        <p:nvCxnSpPr>
          <p:cNvPr id="12" name="Straight Arrow Connector 11"/>
          <p:cNvCxnSpPr/>
          <p:nvPr/>
        </p:nvCxnSpPr>
        <p:spPr>
          <a:xfrm flipV="1">
            <a:off x="2095500" y="2375079"/>
            <a:ext cx="1028700" cy="253821"/>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endCxn id="8" idx="5"/>
          </p:cNvCxnSpPr>
          <p:nvPr/>
        </p:nvCxnSpPr>
        <p:spPr>
          <a:xfrm>
            <a:off x="2095500" y="2628900"/>
            <a:ext cx="576915" cy="188585"/>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2057400" y="2205335"/>
            <a:ext cx="381000" cy="461665"/>
          </a:xfrm>
          <a:prstGeom prst="rect">
            <a:avLst/>
          </a:prstGeom>
          <a:noFill/>
        </p:spPr>
        <p:txBody>
          <a:bodyPr wrap="square" rtlCol="0">
            <a:spAutoFit/>
          </a:bodyPr>
          <a:lstStyle/>
          <a:p>
            <a:r>
              <a:rPr lang="en-US" sz="2400" i="1" dirty="0">
                <a:latin typeface="+mj-lt"/>
              </a:rPr>
              <a:t>R</a:t>
            </a:r>
          </a:p>
        </p:txBody>
      </p:sp>
      <p:sp>
        <p:nvSpPr>
          <p:cNvPr id="16" name="TextBox 15"/>
          <p:cNvSpPr txBox="1"/>
          <p:nvPr/>
        </p:nvSpPr>
        <p:spPr>
          <a:xfrm>
            <a:off x="1937685" y="2514600"/>
            <a:ext cx="576915" cy="461665"/>
          </a:xfrm>
          <a:prstGeom prst="rect">
            <a:avLst/>
          </a:prstGeom>
          <a:noFill/>
        </p:spPr>
        <p:txBody>
          <a:bodyPr wrap="square" rtlCol="0">
            <a:spAutoFit/>
          </a:bodyPr>
          <a:lstStyle/>
          <a:p>
            <a:r>
              <a:rPr lang="en-US" sz="2400" i="1" dirty="0" err="1">
                <a:latin typeface="Symbol" panose="05050102010706020507" pitchFamily="18" charset="2"/>
              </a:rPr>
              <a:t>k</a:t>
            </a:r>
            <a:r>
              <a:rPr lang="en-US" sz="2400" i="1" dirty="0" err="1">
                <a:latin typeface="+mj-lt"/>
              </a:rPr>
              <a:t>R</a:t>
            </a:r>
            <a:endParaRPr lang="en-US" sz="2400" i="1" dirty="0">
              <a:latin typeface="+mj-lt"/>
            </a:endParaRPr>
          </a:p>
        </p:txBody>
      </p:sp>
      <p:graphicFrame>
        <p:nvGraphicFramePr>
          <p:cNvPr id="17" name="Object 16"/>
          <p:cNvGraphicFramePr>
            <a:graphicFrameLocks noChangeAspect="1"/>
          </p:cNvGraphicFramePr>
          <p:nvPr>
            <p:extLst>
              <p:ext uri="{D42A27DB-BD31-4B8C-83A1-F6EECF244321}">
                <p14:modId xmlns:p14="http://schemas.microsoft.com/office/powerpoint/2010/main" val="2548728316"/>
              </p:ext>
            </p:extLst>
          </p:nvPr>
        </p:nvGraphicFramePr>
        <p:xfrm>
          <a:off x="3509963" y="1620838"/>
          <a:ext cx="5486400" cy="1631950"/>
        </p:xfrm>
        <a:graphic>
          <a:graphicData uri="http://schemas.openxmlformats.org/presentationml/2006/ole">
            <mc:AlternateContent xmlns:mc="http://schemas.openxmlformats.org/markup-compatibility/2006">
              <mc:Choice xmlns:v="urn:schemas-microsoft-com:vml" Requires="v">
                <p:oleObj spid="_x0000_s418976" name="Equation" r:id="rId4" imgW="3708360" imgH="1104840" progId="Equation.DSMT4">
                  <p:embed/>
                </p:oleObj>
              </mc:Choice>
              <mc:Fallback>
                <p:oleObj name="Equation" r:id="rId4" imgW="3708360" imgH="1104840" progId="Equation.DSMT4">
                  <p:embed/>
                  <p:pic>
                    <p:nvPicPr>
                      <p:cNvPr id="0" name=""/>
                      <p:cNvPicPr/>
                      <p:nvPr/>
                    </p:nvPicPr>
                    <p:blipFill>
                      <a:blip r:embed="rId5"/>
                      <a:stretch>
                        <a:fillRect/>
                      </a:stretch>
                    </p:blipFill>
                    <p:spPr>
                      <a:xfrm>
                        <a:off x="3509963" y="1620838"/>
                        <a:ext cx="5486400" cy="1631950"/>
                      </a:xfrm>
                      <a:prstGeom prst="rect">
                        <a:avLst/>
                      </a:prstGeom>
                    </p:spPr>
                  </p:pic>
                </p:oleObj>
              </mc:Fallback>
            </mc:AlternateContent>
          </a:graphicData>
        </a:graphic>
      </p:graphicFrame>
      <p:graphicFrame>
        <p:nvGraphicFramePr>
          <p:cNvPr id="18" name="Object 17"/>
          <p:cNvGraphicFramePr>
            <a:graphicFrameLocks noChangeAspect="1"/>
          </p:cNvGraphicFramePr>
          <p:nvPr>
            <p:extLst>
              <p:ext uri="{D42A27DB-BD31-4B8C-83A1-F6EECF244321}">
                <p14:modId xmlns:p14="http://schemas.microsoft.com/office/powerpoint/2010/main" val="1383492732"/>
              </p:ext>
            </p:extLst>
          </p:nvPr>
        </p:nvGraphicFramePr>
        <p:xfrm>
          <a:off x="1407184" y="4787900"/>
          <a:ext cx="7310438" cy="1854200"/>
        </p:xfrm>
        <a:graphic>
          <a:graphicData uri="http://schemas.openxmlformats.org/presentationml/2006/ole">
            <mc:AlternateContent xmlns:mc="http://schemas.openxmlformats.org/markup-compatibility/2006">
              <mc:Choice xmlns:v="urn:schemas-microsoft-com:vml" Requires="v">
                <p:oleObj spid="_x0000_s418977" name="Equation" r:id="rId6" imgW="4940280" imgH="1257120" progId="Equation.DSMT4">
                  <p:embed/>
                </p:oleObj>
              </mc:Choice>
              <mc:Fallback>
                <p:oleObj name="Equation" r:id="rId6" imgW="4940280" imgH="1257120" progId="Equation.DSMT4">
                  <p:embed/>
                  <p:pic>
                    <p:nvPicPr>
                      <p:cNvPr id="0" name=""/>
                      <p:cNvPicPr/>
                      <p:nvPr/>
                    </p:nvPicPr>
                    <p:blipFill>
                      <a:blip r:embed="rId7"/>
                      <a:stretch>
                        <a:fillRect/>
                      </a:stretch>
                    </p:blipFill>
                    <p:spPr>
                      <a:xfrm>
                        <a:off x="1407184" y="4787900"/>
                        <a:ext cx="7310438" cy="1854200"/>
                      </a:xfrm>
                      <a:prstGeom prst="rect">
                        <a:avLst/>
                      </a:prstGeom>
                      <a:noFill/>
                    </p:spPr>
                  </p:pic>
                </p:oleObj>
              </mc:Fallback>
            </mc:AlternateContent>
          </a:graphicData>
        </a:graphic>
      </p:graphicFrame>
    </p:spTree>
    <p:extLst>
      <p:ext uri="{BB962C8B-B14F-4D97-AF65-F5344CB8AC3E}">
        <p14:creationId xmlns:p14="http://schemas.microsoft.com/office/powerpoint/2010/main" val="41939576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11/19/2021</a:t>
            </a:r>
            <a:endParaRPr lang="en-US" dirty="0"/>
          </a:p>
        </p:txBody>
      </p:sp>
      <p:sp>
        <p:nvSpPr>
          <p:cNvPr id="3" name="Footer Placeholder 2"/>
          <p:cNvSpPr>
            <a:spLocks noGrp="1"/>
          </p:cNvSpPr>
          <p:nvPr>
            <p:ph type="ftr" sz="quarter" idx="11"/>
          </p:nvPr>
        </p:nvSpPr>
        <p:spPr/>
        <p:txBody>
          <a:bodyPr/>
          <a:lstStyle/>
          <a:p>
            <a:r>
              <a:rPr lang="en-US"/>
              <a:t>PHY 711  Fall 2021 -- Lecture 31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17</a:t>
            </a:fld>
            <a:endParaRPr lang="en-US" dirty="0"/>
          </a:p>
        </p:txBody>
      </p:sp>
      <p:sp>
        <p:nvSpPr>
          <p:cNvPr id="5" name="TextBox 4"/>
          <p:cNvSpPr txBox="1"/>
          <p:nvPr/>
        </p:nvSpPr>
        <p:spPr>
          <a:xfrm>
            <a:off x="228600" y="533400"/>
            <a:ext cx="8534400" cy="461665"/>
          </a:xfrm>
          <a:prstGeom prst="rect">
            <a:avLst/>
          </a:prstGeom>
          <a:noFill/>
        </p:spPr>
        <p:txBody>
          <a:bodyPr wrap="square" rtlCol="0">
            <a:spAutoFit/>
          </a:bodyPr>
          <a:lstStyle/>
          <a:p>
            <a:r>
              <a:rPr lang="en-US" sz="2400" dirty="0">
                <a:latin typeface="+mj-lt"/>
              </a:rPr>
              <a:t>More discussion of  viscous effects in incompressible fluids</a:t>
            </a:r>
          </a:p>
        </p:txBody>
      </p:sp>
      <p:graphicFrame>
        <p:nvGraphicFramePr>
          <p:cNvPr id="6" name="Object 5"/>
          <p:cNvGraphicFramePr>
            <a:graphicFrameLocks noChangeAspect="1"/>
          </p:cNvGraphicFramePr>
          <p:nvPr>
            <p:extLst>
              <p:ext uri="{D42A27DB-BD31-4B8C-83A1-F6EECF244321}">
                <p14:modId xmlns:p14="http://schemas.microsoft.com/office/powerpoint/2010/main" val="2815656158"/>
              </p:ext>
            </p:extLst>
          </p:nvPr>
        </p:nvGraphicFramePr>
        <p:xfrm>
          <a:off x="196850" y="1166813"/>
          <a:ext cx="8689975" cy="1762125"/>
        </p:xfrm>
        <a:graphic>
          <a:graphicData uri="http://schemas.openxmlformats.org/presentationml/2006/ole">
            <mc:AlternateContent xmlns:mc="http://schemas.openxmlformats.org/markup-compatibility/2006">
              <mc:Choice xmlns:v="urn:schemas-microsoft-com:vml" Requires="v">
                <p:oleObj spid="_x0000_s422965" name="Equation" r:id="rId4" imgW="3390840" imgH="685800" progId="Equation.DSMT4">
                  <p:embed/>
                </p:oleObj>
              </mc:Choice>
              <mc:Fallback>
                <p:oleObj name="Equation" r:id="rId4" imgW="3390840" imgH="685800" progId="Equation.DSMT4">
                  <p:embed/>
                  <p:pic>
                    <p:nvPicPr>
                      <p:cNvPr id="0" name=""/>
                      <p:cNvPicPr>
                        <a:picLocks noChangeAspect="1" noChangeArrowheads="1"/>
                      </p:cNvPicPr>
                      <p:nvPr/>
                    </p:nvPicPr>
                    <p:blipFill>
                      <a:blip r:embed="rId5"/>
                      <a:srcRect/>
                      <a:stretch>
                        <a:fillRect/>
                      </a:stretch>
                    </p:blipFill>
                    <p:spPr bwMode="auto">
                      <a:xfrm>
                        <a:off x="196850" y="1166813"/>
                        <a:ext cx="8689975" cy="1762125"/>
                      </a:xfrm>
                      <a:prstGeom prst="rect">
                        <a:avLst/>
                      </a:prstGeom>
                      <a:noFill/>
                      <a:ln>
                        <a:noFill/>
                      </a:ln>
                    </p:spPr>
                  </p:pic>
                </p:oleObj>
              </mc:Fallback>
            </mc:AlternateContent>
          </a:graphicData>
        </a:graphic>
      </p:graphicFrame>
      <p:sp>
        <p:nvSpPr>
          <p:cNvPr id="7" name="TextBox 6"/>
          <p:cNvSpPr txBox="1"/>
          <p:nvPr/>
        </p:nvSpPr>
        <p:spPr>
          <a:xfrm>
            <a:off x="571500" y="3522722"/>
            <a:ext cx="7239000" cy="3046988"/>
          </a:xfrm>
          <a:prstGeom prst="rect">
            <a:avLst/>
          </a:prstGeom>
          <a:noFill/>
        </p:spPr>
        <p:txBody>
          <a:bodyPr wrap="square" rtlCol="0">
            <a:spAutoFit/>
          </a:bodyPr>
          <a:lstStyle/>
          <a:p>
            <a:r>
              <a:rPr lang="en-US" sz="2400" dirty="0">
                <a:latin typeface="+mj-lt"/>
              </a:rPr>
              <a:t>Plan:</a:t>
            </a:r>
          </a:p>
          <a:p>
            <a:pPr marL="457200" indent="-457200">
              <a:buFont typeface="+mj-lt"/>
              <a:buAutoNum type="arabicPeriod"/>
            </a:pPr>
            <a:r>
              <a:rPr lang="en-US" sz="2400" dirty="0">
                <a:latin typeface="+mj-lt"/>
              </a:rPr>
              <a:t>Consider the general effects of viscosity on fluid equations</a:t>
            </a:r>
          </a:p>
          <a:p>
            <a:pPr marL="457200" indent="-457200">
              <a:buFont typeface="+mj-lt"/>
              <a:buAutoNum type="arabicPeriod"/>
            </a:pPr>
            <a:r>
              <a:rPr lang="en-US" sz="2400" dirty="0">
                <a:latin typeface="+mj-lt"/>
              </a:rPr>
              <a:t>Consider the solution to the linearized equations for the case of steady-state flow of a sphere of radius R</a:t>
            </a:r>
          </a:p>
          <a:p>
            <a:pPr marL="457200" indent="-457200">
              <a:buFont typeface="+mj-lt"/>
              <a:buAutoNum type="arabicPeriod"/>
            </a:pPr>
            <a:r>
              <a:rPr lang="en-US" sz="2400" dirty="0">
                <a:latin typeface="+mj-lt"/>
              </a:rPr>
              <a:t>Infer the drag force needed to maintain the steady-state flow</a:t>
            </a:r>
          </a:p>
        </p:txBody>
      </p:sp>
      <p:grpSp>
        <p:nvGrpSpPr>
          <p:cNvPr id="9" name="Group 8"/>
          <p:cNvGrpSpPr/>
          <p:nvPr/>
        </p:nvGrpSpPr>
        <p:grpSpPr>
          <a:xfrm>
            <a:off x="3200400" y="2514600"/>
            <a:ext cx="3429000" cy="1447800"/>
            <a:chOff x="3200400" y="2514600"/>
            <a:chExt cx="3429000" cy="1447800"/>
          </a:xfrm>
        </p:grpSpPr>
        <p:sp>
          <p:nvSpPr>
            <p:cNvPr id="15" name="Rectangle 14"/>
            <p:cNvSpPr/>
            <p:nvPr/>
          </p:nvSpPr>
          <p:spPr>
            <a:xfrm>
              <a:off x="3200400" y="2514600"/>
              <a:ext cx="3429000" cy="1447800"/>
            </a:xfrm>
            <a:prstGeom prst="rect">
              <a:avLst/>
            </a:prstGeom>
            <a:pattFill prst="zigZag">
              <a:fgClr>
                <a:schemeClr val="accent1"/>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3788525" y="2804160"/>
              <a:ext cx="609600" cy="609600"/>
            </a:xfrm>
            <a:prstGeom prst="ellipse">
              <a:avLst/>
            </a:prstGeom>
            <a:solidFill>
              <a:schemeClr val="accent1">
                <a:alpha val="59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Arrow Connector 9"/>
            <p:cNvCxnSpPr/>
            <p:nvPr/>
          </p:nvCxnSpPr>
          <p:spPr>
            <a:xfrm>
              <a:off x="4093325" y="3108960"/>
              <a:ext cx="1469275"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4800600" y="2647295"/>
              <a:ext cx="762000" cy="461665"/>
            </a:xfrm>
            <a:prstGeom prst="rect">
              <a:avLst/>
            </a:prstGeom>
            <a:noFill/>
          </p:spPr>
          <p:txBody>
            <a:bodyPr wrap="square" rtlCol="0">
              <a:spAutoFit/>
            </a:bodyPr>
            <a:lstStyle/>
            <a:p>
              <a:r>
                <a:rPr lang="en-US" sz="2400" i="1" dirty="0">
                  <a:latin typeface="+mj-lt"/>
                </a:rPr>
                <a:t>u</a:t>
              </a:r>
            </a:p>
          </p:txBody>
        </p:sp>
        <p:cxnSp>
          <p:nvCxnSpPr>
            <p:cNvPr id="13" name="Straight Arrow Connector 12"/>
            <p:cNvCxnSpPr/>
            <p:nvPr/>
          </p:nvCxnSpPr>
          <p:spPr>
            <a:xfrm flipH="1">
              <a:off x="3581400" y="3581400"/>
              <a:ext cx="1219200" cy="0"/>
            </a:xfrm>
            <a:prstGeom prst="straightConnector1">
              <a:avLst/>
            </a:prstGeom>
            <a:ln w="50800">
              <a:solidFill>
                <a:schemeClr val="accent6">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4648200" y="3272135"/>
              <a:ext cx="762000" cy="461665"/>
            </a:xfrm>
            <a:prstGeom prst="rect">
              <a:avLst/>
            </a:prstGeom>
            <a:noFill/>
          </p:spPr>
          <p:txBody>
            <a:bodyPr wrap="square" rtlCol="0">
              <a:spAutoFit/>
            </a:bodyPr>
            <a:lstStyle/>
            <a:p>
              <a:r>
                <a:rPr lang="en-US" sz="2400" i="1" dirty="0">
                  <a:latin typeface="+mj-lt"/>
                </a:rPr>
                <a:t>F</a:t>
              </a:r>
              <a:r>
                <a:rPr lang="en-US" sz="2400" i="1" baseline="-25000" dirty="0">
                  <a:latin typeface="+mj-lt"/>
                </a:rPr>
                <a:t>D</a:t>
              </a:r>
              <a:endParaRPr lang="en-US" sz="2400" i="1" dirty="0">
                <a:latin typeface="+mj-lt"/>
              </a:endParaRPr>
            </a:p>
          </p:txBody>
        </p:sp>
      </p:grpSp>
    </p:spTree>
    <p:extLst>
      <p:ext uri="{BB962C8B-B14F-4D97-AF65-F5344CB8AC3E}">
        <p14:creationId xmlns:p14="http://schemas.microsoft.com/office/powerpoint/2010/main" val="34648042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608F8BA-4724-4590-8471-C168C463F277}"/>
              </a:ext>
            </a:extLst>
          </p:cNvPr>
          <p:cNvSpPr>
            <a:spLocks noGrp="1"/>
          </p:cNvSpPr>
          <p:nvPr>
            <p:ph type="dt" sz="half" idx="10"/>
          </p:nvPr>
        </p:nvSpPr>
        <p:spPr/>
        <p:txBody>
          <a:bodyPr/>
          <a:lstStyle/>
          <a:p>
            <a:r>
              <a:rPr lang="en-US"/>
              <a:t>11/19/2021</a:t>
            </a:r>
            <a:endParaRPr lang="en-US" dirty="0"/>
          </a:p>
        </p:txBody>
      </p:sp>
      <p:sp>
        <p:nvSpPr>
          <p:cNvPr id="3" name="Footer Placeholder 2">
            <a:extLst>
              <a:ext uri="{FF2B5EF4-FFF2-40B4-BE49-F238E27FC236}">
                <a16:creationId xmlns:a16="http://schemas.microsoft.com/office/drawing/2014/main" id="{CCDEF1C3-20CB-49CD-A1FC-404E57A06FE5}"/>
              </a:ext>
            </a:extLst>
          </p:cNvPr>
          <p:cNvSpPr>
            <a:spLocks noGrp="1"/>
          </p:cNvSpPr>
          <p:nvPr>
            <p:ph type="ftr" sz="quarter" idx="11"/>
          </p:nvPr>
        </p:nvSpPr>
        <p:spPr/>
        <p:txBody>
          <a:bodyPr/>
          <a:lstStyle/>
          <a:p>
            <a:r>
              <a:rPr lang="en-US"/>
              <a:t>PHY 711  Fall 2021 -- Lecture 31</a:t>
            </a:r>
            <a:endParaRPr lang="en-US" dirty="0"/>
          </a:p>
        </p:txBody>
      </p:sp>
      <p:sp>
        <p:nvSpPr>
          <p:cNvPr id="4" name="Slide Number Placeholder 3">
            <a:extLst>
              <a:ext uri="{FF2B5EF4-FFF2-40B4-BE49-F238E27FC236}">
                <a16:creationId xmlns:a16="http://schemas.microsoft.com/office/drawing/2014/main" id="{AC1BACD3-BF97-4FE5-AEFC-771900C1EB37}"/>
              </a:ext>
            </a:extLst>
          </p:cNvPr>
          <p:cNvSpPr>
            <a:spLocks noGrp="1"/>
          </p:cNvSpPr>
          <p:nvPr>
            <p:ph type="sldNum" sz="quarter" idx="12"/>
          </p:nvPr>
        </p:nvSpPr>
        <p:spPr/>
        <p:txBody>
          <a:bodyPr/>
          <a:lstStyle/>
          <a:p>
            <a:fld id="{CE368B07-CEBF-4C80-90AF-53B34FA04CF3}" type="slidenum">
              <a:rPr lang="en-US" smtClean="0"/>
              <a:t>18</a:t>
            </a:fld>
            <a:endParaRPr lang="en-US" dirty="0"/>
          </a:p>
        </p:txBody>
      </p:sp>
      <p:sp>
        <p:nvSpPr>
          <p:cNvPr id="5" name="TextBox 4">
            <a:extLst>
              <a:ext uri="{FF2B5EF4-FFF2-40B4-BE49-F238E27FC236}">
                <a16:creationId xmlns:a16="http://schemas.microsoft.com/office/drawing/2014/main" id="{43443848-A44B-46C7-BEFF-055962DC7298}"/>
              </a:ext>
            </a:extLst>
          </p:cNvPr>
          <p:cNvSpPr txBox="1"/>
          <p:nvPr/>
        </p:nvSpPr>
        <p:spPr>
          <a:xfrm>
            <a:off x="457200" y="533400"/>
            <a:ext cx="7848600" cy="2308324"/>
          </a:xfrm>
          <a:prstGeom prst="rect">
            <a:avLst/>
          </a:prstGeom>
          <a:noFill/>
        </p:spPr>
        <p:txBody>
          <a:bodyPr wrap="square" rtlCol="0">
            <a:spAutoFit/>
          </a:bodyPr>
          <a:lstStyle/>
          <a:p>
            <a:r>
              <a:rPr lang="en-US" sz="2400" dirty="0">
                <a:latin typeface="+mj-lt"/>
              </a:rPr>
              <a:t>Have you ever encountered Stokes law in previous contexts?</a:t>
            </a:r>
          </a:p>
          <a:p>
            <a:pPr marL="457200" indent="-457200">
              <a:buFont typeface="+mj-lt"/>
              <a:buAutoNum type="alphaLcPeriod"/>
            </a:pPr>
            <a:r>
              <a:rPr lang="en-US" sz="2400" dirty="0">
                <a:latin typeface="+mj-lt"/>
              </a:rPr>
              <a:t>Milliken oil drop experiment</a:t>
            </a:r>
          </a:p>
          <a:p>
            <a:pPr marL="457200" indent="-457200">
              <a:buFont typeface="+mj-lt"/>
              <a:buAutoNum type="alphaLcPeriod"/>
            </a:pPr>
            <a:r>
              <a:rPr lang="en-US" sz="2400" dirty="0">
                <a:latin typeface="+mj-lt"/>
              </a:rPr>
              <a:t>A sphere falling due to gravity in a viscous fluid, reaching a terminal velocity</a:t>
            </a:r>
          </a:p>
          <a:p>
            <a:pPr marL="457200" indent="-457200">
              <a:buFont typeface="+mj-lt"/>
              <a:buAutoNum type="alphaLcPeriod"/>
            </a:pPr>
            <a:r>
              <a:rPr lang="en-US" sz="2400" dirty="0">
                <a:latin typeface="+mj-lt"/>
              </a:rPr>
              <a:t>Other? </a:t>
            </a:r>
          </a:p>
        </p:txBody>
      </p:sp>
    </p:spTree>
    <p:extLst>
      <p:ext uri="{BB962C8B-B14F-4D97-AF65-F5344CB8AC3E}">
        <p14:creationId xmlns:p14="http://schemas.microsoft.com/office/powerpoint/2010/main" val="33576736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11/19/2021</a:t>
            </a:r>
            <a:endParaRPr lang="en-US" dirty="0"/>
          </a:p>
        </p:txBody>
      </p:sp>
      <p:sp>
        <p:nvSpPr>
          <p:cNvPr id="3" name="Footer Placeholder 2"/>
          <p:cNvSpPr>
            <a:spLocks noGrp="1"/>
          </p:cNvSpPr>
          <p:nvPr>
            <p:ph type="ftr" sz="quarter" idx="11"/>
          </p:nvPr>
        </p:nvSpPr>
        <p:spPr/>
        <p:txBody>
          <a:bodyPr/>
          <a:lstStyle/>
          <a:p>
            <a:r>
              <a:rPr lang="en-US"/>
              <a:t>PHY 711  Fall 2021 -- Lecture 31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19</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2564645173"/>
              </p:ext>
            </p:extLst>
          </p:nvPr>
        </p:nvGraphicFramePr>
        <p:xfrm>
          <a:off x="457200" y="533400"/>
          <a:ext cx="8471368" cy="2514600"/>
        </p:xfrm>
        <a:graphic>
          <a:graphicData uri="http://schemas.openxmlformats.org/presentationml/2006/ole">
            <mc:AlternateContent xmlns:mc="http://schemas.openxmlformats.org/markup-compatibility/2006">
              <mc:Choice xmlns:v="urn:schemas-microsoft-com:vml" Requires="v">
                <p:oleObj spid="_x0000_s423987" name="Equation" r:id="rId4" imgW="5448240" imgH="1612800" progId="Equation.DSMT4">
                  <p:embed/>
                </p:oleObj>
              </mc:Choice>
              <mc:Fallback>
                <p:oleObj name="Equation" r:id="rId4" imgW="5448240" imgH="1612800" progId="Equation.DSMT4">
                  <p:embed/>
                  <p:pic>
                    <p:nvPicPr>
                      <p:cNvPr id="0" name=""/>
                      <p:cNvPicPr>
                        <a:picLocks noChangeAspect="1" noChangeArrowheads="1"/>
                      </p:cNvPicPr>
                      <p:nvPr/>
                    </p:nvPicPr>
                    <p:blipFill>
                      <a:blip r:embed="rId5"/>
                      <a:srcRect/>
                      <a:stretch>
                        <a:fillRect/>
                      </a:stretch>
                    </p:blipFill>
                    <p:spPr bwMode="auto">
                      <a:xfrm>
                        <a:off x="457200" y="533400"/>
                        <a:ext cx="8471368" cy="2514600"/>
                      </a:xfrm>
                      <a:prstGeom prst="rect">
                        <a:avLst/>
                      </a:prstGeom>
                      <a:noFill/>
                      <a:ln>
                        <a:noFill/>
                      </a:ln>
                    </p:spPr>
                  </p:pic>
                </p:oleObj>
              </mc:Fallback>
            </mc:AlternateContent>
          </a:graphicData>
        </a:graphic>
      </p:graphicFrame>
      <p:sp>
        <p:nvSpPr>
          <p:cNvPr id="6" name="Right Brace 5"/>
          <p:cNvSpPr/>
          <p:nvPr/>
        </p:nvSpPr>
        <p:spPr>
          <a:xfrm rot="5400000">
            <a:off x="4648200" y="2362200"/>
            <a:ext cx="228600" cy="381000"/>
          </a:xfrm>
          <a:prstGeom prst="rightBrace">
            <a:avLst/>
          </a:prstGeom>
          <a:ln w="254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aphicFrame>
        <p:nvGraphicFramePr>
          <p:cNvPr id="7" name="Table 6"/>
          <p:cNvGraphicFramePr>
            <a:graphicFrameLocks noGrp="1"/>
          </p:cNvGraphicFramePr>
          <p:nvPr>
            <p:extLst>
              <p:ext uri="{D42A27DB-BD31-4B8C-83A1-F6EECF244321}">
                <p14:modId xmlns:p14="http://schemas.microsoft.com/office/powerpoint/2010/main" val="2970044008"/>
              </p:ext>
            </p:extLst>
          </p:nvPr>
        </p:nvGraphicFramePr>
        <p:xfrm>
          <a:off x="2525295" y="3927465"/>
          <a:ext cx="4064000" cy="1854200"/>
        </p:xfrm>
        <a:graphic>
          <a:graphicData uri="http://schemas.openxmlformats.org/drawingml/2006/table">
            <a:tbl>
              <a:tblPr firstRow="1" bandRow="1">
                <a:tableStyleId>{5C22544A-7EE6-4342-B048-85BDC9FD1C3A}</a:tableStyleId>
              </a:tblPr>
              <a:tblGrid>
                <a:gridCol w="2032000">
                  <a:extLst>
                    <a:ext uri="{9D8B030D-6E8A-4147-A177-3AD203B41FA5}">
                      <a16:colId xmlns:a16="http://schemas.microsoft.com/office/drawing/2014/main" val="20000"/>
                    </a:ext>
                  </a:extLst>
                </a:gridCol>
                <a:gridCol w="2032000">
                  <a:extLst>
                    <a:ext uri="{9D8B030D-6E8A-4147-A177-3AD203B41FA5}">
                      <a16:colId xmlns:a16="http://schemas.microsoft.com/office/drawing/2014/main" val="20001"/>
                    </a:ext>
                  </a:extLst>
                </a:gridCol>
              </a:tblGrid>
              <a:tr h="370840">
                <a:tc>
                  <a:txBody>
                    <a:bodyPr/>
                    <a:lstStyle/>
                    <a:p>
                      <a:pPr algn="ctr"/>
                      <a:r>
                        <a:rPr lang="en-US" dirty="0"/>
                        <a:t>Fluid</a:t>
                      </a:r>
                    </a:p>
                  </a:txBody>
                  <a:tcPr/>
                </a:tc>
                <a:tc>
                  <a:txBody>
                    <a:bodyPr/>
                    <a:lstStyle/>
                    <a:p>
                      <a:pPr algn="ctr"/>
                      <a:r>
                        <a:rPr lang="en-US" dirty="0">
                          <a:latin typeface="Symbol" panose="05050102010706020507" pitchFamily="18" charset="2"/>
                        </a:rPr>
                        <a:t>n</a:t>
                      </a:r>
                      <a:r>
                        <a:rPr lang="en-US" dirty="0"/>
                        <a:t> (m</a:t>
                      </a:r>
                      <a:r>
                        <a:rPr lang="en-US" baseline="30000" dirty="0"/>
                        <a:t>2</a:t>
                      </a:r>
                      <a:r>
                        <a:rPr lang="en-US" baseline="0" dirty="0"/>
                        <a:t>/s)</a:t>
                      </a:r>
                      <a:endParaRPr lang="en-US" dirty="0"/>
                    </a:p>
                  </a:txBody>
                  <a:tcPr/>
                </a:tc>
                <a:extLst>
                  <a:ext uri="{0D108BD9-81ED-4DB2-BD59-A6C34878D82A}">
                    <a16:rowId xmlns:a16="http://schemas.microsoft.com/office/drawing/2014/main" val="10000"/>
                  </a:ext>
                </a:extLst>
              </a:tr>
              <a:tr h="370840">
                <a:tc>
                  <a:txBody>
                    <a:bodyPr/>
                    <a:lstStyle/>
                    <a:p>
                      <a:r>
                        <a:rPr lang="en-US" dirty="0"/>
                        <a:t>Water</a:t>
                      </a:r>
                    </a:p>
                  </a:txBody>
                  <a:tcPr/>
                </a:tc>
                <a:tc>
                  <a:txBody>
                    <a:bodyPr/>
                    <a:lstStyle/>
                    <a:p>
                      <a:r>
                        <a:rPr lang="en-US" dirty="0"/>
                        <a:t>  1.00 x 10</a:t>
                      </a:r>
                      <a:r>
                        <a:rPr lang="en-US" baseline="30000" dirty="0"/>
                        <a:t>-6</a:t>
                      </a:r>
                      <a:endParaRPr lang="en-US" dirty="0"/>
                    </a:p>
                  </a:txBody>
                  <a:tcPr/>
                </a:tc>
                <a:extLst>
                  <a:ext uri="{0D108BD9-81ED-4DB2-BD59-A6C34878D82A}">
                    <a16:rowId xmlns:a16="http://schemas.microsoft.com/office/drawing/2014/main" val="10001"/>
                  </a:ext>
                </a:extLst>
              </a:tr>
              <a:tr h="370840">
                <a:tc>
                  <a:txBody>
                    <a:bodyPr/>
                    <a:lstStyle/>
                    <a:p>
                      <a:r>
                        <a:rPr lang="en-US" dirty="0"/>
                        <a:t>Air</a:t>
                      </a:r>
                    </a:p>
                  </a:txBody>
                  <a:tcPr/>
                </a:tc>
                <a:tc>
                  <a:txBody>
                    <a:bodyPr/>
                    <a:lstStyle/>
                    <a:p>
                      <a:r>
                        <a:rPr lang="en-US" dirty="0"/>
                        <a:t>14.9  x  10</a:t>
                      </a:r>
                      <a:r>
                        <a:rPr lang="en-US" baseline="30000" dirty="0"/>
                        <a:t>-6</a:t>
                      </a:r>
                      <a:endParaRPr lang="en-US" dirty="0"/>
                    </a:p>
                  </a:txBody>
                  <a:tcPr/>
                </a:tc>
                <a:extLst>
                  <a:ext uri="{0D108BD9-81ED-4DB2-BD59-A6C34878D82A}">
                    <a16:rowId xmlns:a16="http://schemas.microsoft.com/office/drawing/2014/main" val="10002"/>
                  </a:ext>
                </a:extLst>
              </a:tr>
              <a:tr h="370840">
                <a:tc>
                  <a:txBody>
                    <a:bodyPr/>
                    <a:lstStyle/>
                    <a:p>
                      <a:r>
                        <a:rPr lang="en-US" dirty="0"/>
                        <a:t>Ethyl alcohol</a:t>
                      </a:r>
                    </a:p>
                  </a:txBody>
                  <a:tcPr/>
                </a:tc>
                <a:tc>
                  <a:txBody>
                    <a:bodyPr/>
                    <a:lstStyle/>
                    <a:p>
                      <a:r>
                        <a:rPr lang="en-US" dirty="0"/>
                        <a:t>  1.52 x  10</a:t>
                      </a:r>
                      <a:r>
                        <a:rPr lang="en-US" baseline="30000" dirty="0"/>
                        <a:t>-6</a:t>
                      </a:r>
                      <a:endParaRPr lang="en-US" dirty="0"/>
                    </a:p>
                  </a:txBody>
                  <a:tcPr/>
                </a:tc>
                <a:extLst>
                  <a:ext uri="{0D108BD9-81ED-4DB2-BD59-A6C34878D82A}">
                    <a16:rowId xmlns:a16="http://schemas.microsoft.com/office/drawing/2014/main" val="10003"/>
                  </a:ext>
                </a:extLst>
              </a:tr>
              <a:tr h="370840">
                <a:tc>
                  <a:txBody>
                    <a:bodyPr/>
                    <a:lstStyle/>
                    <a:p>
                      <a:r>
                        <a:rPr lang="en-US" dirty="0" err="1"/>
                        <a:t>Glycerine</a:t>
                      </a:r>
                      <a:endParaRPr lang="en-US" dirty="0"/>
                    </a:p>
                  </a:txBody>
                  <a:tcPr/>
                </a:tc>
                <a:tc>
                  <a:txBody>
                    <a:bodyPr/>
                    <a:lstStyle/>
                    <a:p>
                      <a:r>
                        <a:rPr lang="en-US" dirty="0"/>
                        <a:t>1183  x  10</a:t>
                      </a:r>
                      <a:r>
                        <a:rPr lang="en-US" baseline="30000" dirty="0"/>
                        <a:t>-6</a:t>
                      </a:r>
                      <a:r>
                        <a:rPr lang="en-US" dirty="0"/>
                        <a:t> </a:t>
                      </a:r>
                    </a:p>
                  </a:txBody>
                  <a:tcPr/>
                </a:tc>
                <a:extLst>
                  <a:ext uri="{0D108BD9-81ED-4DB2-BD59-A6C34878D82A}">
                    <a16:rowId xmlns:a16="http://schemas.microsoft.com/office/drawing/2014/main" val="10004"/>
                  </a:ext>
                </a:extLst>
              </a:tr>
            </a:tbl>
          </a:graphicData>
        </a:graphic>
      </p:graphicFrame>
      <p:sp>
        <p:nvSpPr>
          <p:cNvPr id="8" name="TextBox 7"/>
          <p:cNvSpPr txBox="1"/>
          <p:nvPr/>
        </p:nvSpPr>
        <p:spPr>
          <a:xfrm>
            <a:off x="1143000" y="3200400"/>
            <a:ext cx="7162800" cy="523220"/>
          </a:xfrm>
          <a:prstGeom prst="rect">
            <a:avLst/>
          </a:prstGeom>
          <a:noFill/>
        </p:spPr>
        <p:txBody>
          <a:bodyPr wrap="square" rtlCol="0">
            <a:spAutoFit/>
          </a:bodyPr>
          <a:lstStyle/>
          <a:p>
            <a:r>
              <a:rPr lang="en-US" sz="2400" dirty="0">
                <a:latin typeface="+mj-lt"/>
              </a:rPr>
              <a:t>Typical kinematic viscosities at 20</a:t>
            </a:r>
            <a:r>
              <a:rPr lang="en-US" sz="2800" baseline="30000" dirty="0">
                <a:latin typeface="+mj-lt"/>
              </a:rPr>
              <a:t>o</a:t>
            </a:r>
            <a:r>
              <a:rPr lang="en-US" sz="2800" dirty="0">
                <a:latin typeface="+mj-lt"/>
              </a:rPr>
              <a:t> C and 1 </a:t>
            </a:r>
            <a:r>
              <a:rPr lang="en-US" sz="2800" dirty="0" err="1">
                <a:latin typeface="+mj-lt"/>
              </a:rPr>
              <a:t>atm</a:t>
            </a:r>
            <a:r>
              <a:rPr lang="en-US" sz="2800" dirty="0">
                <a:latin typeface="+mj-lt"/>
              </a:rPr>
              <a:t>:</a:t>
            </a:r>
            <a:endParaRPr lang="en-US" sz="2400" dirty="0">
              <a:latin typeface="+mj-lt"/>
            </a:endParaRPr>
          </a:p>
        </p:txBody>
      </p:sp>
    </p:spTree>
    <p:extLst>
      <p:ext uri="{BB962C8B-B14F-4D97-AF65-F5344CB8AC3E}">
        <p14:creationId xmlns:p14="http://schemas.microsoft.com/office/powerpoint/2010/main" val="40575963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11/19/2021</a:t>
            </a:r>
            <a:endParaRPr lang="en-US" dirty="0"/>
          </a:p>
        </p:txBody>
      </p:sp>
      <p:sp>
        <p:nvSpPr>
          <p:cNvPr id="3" name="Footer Placeholder 2"/>
          <p:cNvSpPr>
            <a:spLocks noGrp="1"/>
          </p:cNvSpPr>
          <p:nvPr>
            <p:ph type="ftr" sz="quarter" idx="11"/>
          </p:nvPr>
        </p:nvSpPr>
        <p:spPr/>
        <p:txBody>
          <a:bodyPr/>
          <a:lstStyle/>
          <a:p>
            <a:r>
              <a:rPr lang="en-US"/>
              <a:t>PHY 711  Fall 2021 -- Lecture 31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a:t>
            </a:fld>
            <a:endParaRPr lang="en-US" dirty="0"/>
          </a:p>
        </p:txBody>
      </p:sp>
      <p:sp>
        <p:nvSpPr>
          <p:cNvPr id="10" name="Slide Number Placeholder 3"/>
          <p:cNvSpPr txBox="1">
            <a:spLocks/>
          </p:cNvSpPr>
          <p:nvPr/>
        </p:nvSpPr>
        <p:spPr>
          <a:xfrm>
            <a:off x="6553200" y="6356350"/>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E368B07-CEBF-4C80-90AF-53B34FA04CF3}" type="slidenum">
              <a:rPr lang="en-US" smtClean="0"/>
              <a:pPr/>
              <a:t>2</a:t>
            </a:fld>
            <a:endParaRPr lang="en-US" dirty="0"/>
          </a:p>
        </p:txBody>
      </p:sp>
      <p:sp>
        <p:nvSpPr>
          <p:cNvPr id="5" name="Right Arrow 4"/>
          <p:cNvSpPr/>
          <p:nvPr/>
        </p:nvSpPr>
        <p:spPr>
          <a:xfrm>
            <a:off x="2177" y="2895600"/>
            <a:ext cx="457200" cy="381000"/>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Picture 6">
            <a:extLst>
              <a:ext uri="{FF2B5EF4-FFF2-40B4-BE49-F238E27FC236}">
                <a16:creationId xmlns:a16="http://schemas.microsoft.com/office/drawing/2014/main" id="{F6769B09-06D9-4BF1-B1BA-954DF4D4F7FE}"/>
              </a:ext>
            </a:extLst>
          </p:cNvPr>
          <p:cNvPicPr>
            <a:picLocks noChangeAspect="1"/>
          </p:cNvPicPr>
          <p:nvPr/>
        </p:nvPicPr>
        <p:blipFill rotWithShape="1">
          <a:blip r:embed="rId3"/>
          <a:srcRect r="24810"/>
          <a:stretch/>
        </p:blipFill>
        <p:spPr>
          <a:xfrm>
            <a:off x="457745" y="1371600"/>
            <a:ext cx="8593728" cy="4343400"/>
          </a:xfrm>
          <a:prstGeom prst="rect">
            <a:avLst/>
          </a:prstGeom>
        </p:spPr>
      </p:pic>
    </p:spTree>
    <p:extLst>
      <p:ext uri="{BB962C8B-B14F-4D97-AF65-F5344CB8AC3E}">
        <p14:creationId xmlns:p14="http://schemas.microsoft.com/office/powerpoint/2010/main" val="26666334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11/19/2021</a:t>
            </a:r>
            <a:endParaRPr lang="en-US" dirty="0"/>
          </a:p>
        </p:txBody>
      </p:sp>
      <p:sp>
        <p:nvSpPr>
          <p:cNvPr id="3" name="Footer Placeholder 2"/>
          <p:cNvSpPr>
            <a:spLocks noGrp="1"/>
          </p:cNvSpPr>
          <p:nvPr>
            <p:ph type="ftr" sz="quarter" idx="11"/>
          </p:nvPr>
        </p:nvSpPr>
        <p:spPr/>
        <p:txBody>
          <a:bodyPr/>
          <a:lstStyle/>
          <a:p>
            <a:r>
              <a:rPr lang="en-US"/>
              <a:t>PHY 711  Fall 2021 -- Lecture 31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20</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2492843866"/>
              </p:ext>
            </p:extLst>
          </p:nvPr>
        </p:nvGraphicFramePr>
        <p:xfrm>
          <a:off x="228600" y="457200"/>
          <a:ext cx="8624888" cy="1697037"/>
        </p:xfrm>
        <a:graphic>
          <a:graphicData uri="http://schemas.openxmlformats.org/presentationml/2006/ole">
            <mc:AlternateContent xmlns:mc="http://schemas.openxmlformats.org/markup-compatibility/2006">
              <mc:Choice xmlns:v="urn:schemas-microsoft-com:vml" Requires="v">
                <p:oleObj spid="_x0000_s425060" name="数式" r:id="rId4" imgW="3365280" imgH="660240" progId="Equation.3">
                  <p:embed/>
                </p:oleObj>
              </mc:Choice>
              <mc:Fallback>
                <p:oleObj name="数式" r:id="rId4" imgW="3365280" imgH="66024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8600" y="457200"/>
                        <a:ext cx="8624888" cy="169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4005451292"/>
              </p:ext>
            </p:extLst>
          </p:nvPr>
        </p:nvGraphicFramePr>
        <p:xfrm>
          <a:off x="622300" y="2923691"/>
          <a:ext cx="6997700" cy="3462337"/>
        </p:xfrm>
        <a:graphic>
          <a:graphicData uri="http://schemas.openxmlformats.org/presentationml/2006/ole">
            <mc:AlternateContent xmlns:mc="http://schemas.openxmlformats.org/markup-compatibility/2006">
              <mc:Choice xmlns:v="urn:schemas-microsoft-com:vml" Requires="v">
                <p:oleObj spid="_x0000_s425061" name="数式" r:id="rId6" imgW="2730240" imgH="1346040" progId="Equation.3">
                  <p:embed/>
                </p:oleObj>
              </mc:Choice>
              <mc:Fallback>
                <p:oleObj name="数式" r:id="rId6" imgW="2730240" imgH="1346040" progId="Equation.3">
                  <p:embed/>
                  <p:pic>
                    <p:nvPicPr>
                      <p:cNvPr id="0" name=""/>
                      <p:cNvPicPr>
                        <a:picLocks noChangeAspect="1" noChangeArrowheads="1"/>
                      </p:cNvPicPr>
                      <p:nvPr/>
                    </p:nvPicPr>
                    <p:blipFill>
                      <a:blip r:embed="rId7"/>
                      <a:srcRect/>
                      <a:stretch>
                        <a:fillRect/>
                      </a:stretch>
                    </p:blipFill>
                    <p:spPr bwMode="auto">
                      <a:xfrm>
                        <a:off x="622300" y="2923691"/>
                        <a:ext cx="6997700" cy="3462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nvGrpSpPr>
          <p:cNvPr id="7" name="Group 6"/>
          <p:cNvGrpSpPr/>
          <p:nvPr/>
        </p:nvGrpSpPr>
        <p:grpSpPr>
          <a:xfrm>
            <a:off x="3581400" y="1524000"/>
            <a:ext cx="3429000" cy="1447800"/>
            <a:chOff x="3200400" y="2514600"/>
            <a:chExt cx="3429000" cy="1447800"/>
          </a:xfrm>
        </p:grpSpPr>
        <p:sp>
          <p:nvSpPr>
            <p:cNvPr id="8" name="Rectangle 7"/>
            <p:cNvSpPr/>
            <p:nvPr/>
          </p:nvSpPr>
          <p:spPr>
            <a:xfrm>
              <a:off x="3200400" y="2514600"/>
              <a:ext cx="3429000" cy="1447800"/>
            </a:xfrm>
            <a:prstGeom prst="rect">
              <a:avLst/>
            </a:prstGeom>
            <a:pattFill prst="zigZag">
              <a:fgClr>
                <a:schemeClr val="accent1"/>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3788525" y="2804160"/>
              <a:ext cx="609600" cy="609600"/>
            </a:xfrm>
            <a:prstGeom prst="ellipse">
              <a:avLst/>
            </a:prstGeom>
            <a:solidFill>
              <a:schemeClr val="accent1">
                <a:alpha val="59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Arrow Connector 9"/>
            <p:cNvCxnSpPr/>
            <p:nvPr/>
          </p:nvCxnSpPr>
          <p:spPr>
            <a:xfrm>
              <a:off x="4093325" y="3108960"/>
              <a:ext cx="1469275"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4800600" y="2647295"/>
              <a:ext cx="762000" cy="461665"/>
            </a:xfrm>
            <a:prstGeom prst="rect">
              <a:avLst/>
            </a:prstGeom>
            <a:noFill/>
          </p:spPr>
          <p:txBody>
            <a:bodyPr wrap="square" rtlCol="0">
              <a:spAutoFit/>
            </a:bodyPr>
            <a:lstStyle/>
            <a:p>
              <a:r>
                <a:rPr lang="en-US" sz="2400" i="1" dirty="0">
                  <a:latin typeface="+mj-lt"/>
                </a:rPr>
                <a:t>u</a:t>
              </a:r>
            </a:p>
          </p:txBody>
        </p:sp>
        <p:cxnSp>
          <p:nvCxnSpPr>
            <p:cNvPr id="12" name="Straight Arrow Connector 11"/>
            <p:cNvCxnSpPr/>
            <p:nvPr/>
          </p:nvCxnSpPr>
          <p:spPr>
            <a:xfrm flipH="1">
              <a:off x="3581400" y="3581400"/>
              <a:ext cx="1219200" cy="0"/>
            </a:xfrm>
            <a:prstGeom prst="straightConnector1">
              <a:avLst/>
            </a:prstGeom>
            <a:ln w="50800">
              <a:solidFill>
                <a:schemeClr val="accent6">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4648200" y="3272135"/>
              <a:ext cx="762000" cy="461665"/>
            </a:xfrm>
            <a:prstGeom prst="rect">
              <a:avLst/>
            </a:prstGeom>
            <a:noFill/>
          </p:spPr>
          <p:txBody>
            <a:bodyPr wrap="square" rtlCol="0">
              <a:spAutoFit/>
            </a:bodyPr>
            <a:lstStyle/>
            <a:p>
              <a:r>
                <a:rPr lang="en-US" sz="2400" i="1" dirty="0">
                  <a:latin typeface="+mj-lt"/>
                </a:rPr>
                <a:t>F</a:t>
              </a:r>
              <a:r>
                <a:rPr lang="en-US" sz="2400" i="1" baseline="-25000" dirty="0">
                  <a:latin typeface="+mj-lt"/>
                </a:rPr>
                <a:t>D</a:t>
              </a:r>
              <a:endParaRPr lang="en-US" sz="2400" i="1" dirty="0">
                <a:latin typeface="+mj-lt"/>
              </a:endParaRPr>
            </a:p>
          </p:txBody>
        </p:sp>
      </p:grpSp>
      <p:cxnSp>
        <p:nvCxnSpPr>
          <p:cNvPr id="14" name="Straight Arrow Connector 13"/>
          <p:cNvCxnSpPr/>
          <p:nvPr/>
        </p:nvCxnSpPr>
        <p:spPr>
          <a:xfrm>
            <a:off x="4474325" y="2118360"/>
            <a:ext cx="914400" cy="0"/>
          </a:xfrm>
          <a:prstGeom prst="straightConnector1">
            <a:avLst/>
          </a:prstGeom>
          <a:ln w="508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4779125" y="2037694"/>
            <a:ext cx="402475" cy="461665"/>
          </a:xfrm>
          <a:prstGeom prst="rect">
            <a:avLst/>
          </a:prstGeom>
          <a:noFill/>
        </p:spPr>
        <p:txBody>
          <a:bodyPr wrap="square" rtlCol="0">
            <a:spAutoFit/>
          </a:bodyPr>
          <a:lstStyle/>
          <a:p>
            <a:r>
              <a:rPr lang="en-US" sz="2400" i="1" dirty="0">
                <a:solidFill>
                  <a:srgbClr val="C00000"/>
                </a:solidFill>
                <a:latin typeface="+mj-lt"/>
              </a:rPr>
              <a:t>F</a:t>
            </a:r>
          </a:p>
        </p:txBody>
      </p:sp>
    </p:spTree>
    <p:extLst>
      <p:ext uri="{BB962C8B-B14F-4D97-AF65-F5344CB8AC3E}">
        <p14:creationId xmlns:p14="http://schemas.microsoft.com/office/powerpoint/2010/main" val="16566120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11/19/2021</a:t>
            </a:r>
            <a:endParaRPr lang="en-US" dirty="0"/>
          </a:p>
        </p:txBody>
      </p:sp>
      <p:sp>
        <p:nvSpPr>
          <p:cNvPr id="3" name="Footer Placeholder 2"/>
          <p:cNvSpPr>
            <a:spLocks noGrp="1"/>
          </p:cNvSpPr>
          <p:nvPr>
            <p:ph type="ftr" sz="quarter" idx="11"/>
          </p:nvPr>
        </p:nvSpPr>
        <p:spPr/>
        <p:txBody>
          <a:bodyPr/>
          <a:lstStyle/>
          <a:p>
            <a:r>
              <a:rPr lang="en-US"/>
              <a:t>PHY 711  Fall 2021 -- Lecture 31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21</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2222833042"/>
              </p:ext>
            </p:extLst>
          </p:nvPr>
        </p:nvGraphicFramePr>
        <p:xfrm>
          <a:off x="228600" y="152400"/>
          <a:ext cx="6997700" cy="3462337"/>
        </p:xfrm>
        <a:graphic>
          <a:graphicData uri="http://schemas.openxmlformats.org/presentationml/2006/ole">
            <mc:AlternateContent xmlns:mc="http://schemas.openxmlformats.org/markup-compatibility/2006">
              <mc:Choice xmlns:v="urn:schemas-microsoft-com:vml" Requires="v">
                <p:oleObj spid="_x0000_s426035" name="数式" r:id="rId4" imgW="2730240" imgH="1346040" progId="Equation.3">
                  <p:embed/>
                </p:oleObj>
              </mc:Choice>
              <mc:Fallback>
                <p:oleObj name="数式" r:id="rId4" imgW="2730240" imgH="1346040" progId="Equation.3">
                  <p:embed/>
                  <p:pic>
                    <p:nvPicPr>
                      <p:cNvPr id="0" name=""/>
                      <p:cNvPicPr>
                        <a:picLocks noChangeAspect="1" noChangeArrowheads="1"/>
                      </p:cNvPicPr>
                      <p:nvPr/>
                    </p:nvPicPr>
                    <p:blipFill>
                      <a:blip r:embed="rId5"/>
                      <a:srcRect/>
                      <a:stretch>
                        <a:fillRect/>
                      </a:stretch>
                    </p:blipFill>
                    <p:spPr bwMode="auto">
                      <a:xfrm>
                        <a:off x="228600" y="152400"/>
                        <a:ext cx="6997700" cy="3462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6" name="Picture 5"/>
          <p:cNvPicPr>
            <a:picLocks noChangeAspect="1"/>
          </p:cNvPicPr>
          <p:nvPr/>
        </p:nvPicPr>
        <p:blipFill>
          <a:blip r:embed="rId6"/>
          <a:stretch>
            <a:fillRect/>
          </a:stretch>
        </p:blipFill>
        <p:spPr>
          <a:xfrm>
            <a:off x="766813" y="3724881"/>
            <a:ext cx="6858000" cy="2521324"/>
          </a:xfrm>
          <a:prstGeom prst="rect">
            <a:avLst/>
          </a:prstGeom>
        </p:spPr>
      </p:pic>
      <p:sp>
        <p:nvSpPr>
          <p:cNvPr id="7" name="TextBox 6"/>
          <p:cNvSpPr txBox="1"/>
          <p:nvPr/>
        </p:nvSpPr>
        <p:spPr>
          <a:xfrm>
            <a:off x="4724400" y="6096000"/>
            <a:ext cx="381000" cy="461665"/>
          </a:xfrm>
          <a:prstGeom prst="rect">
            <a:avLst/>
          </a:prstGeom>
          <a:noFill/>
        </p:spPr>
        <p:txBody>
          <a:bodyPr wrap="square" rtlCol="0">
            <a:spAutoFit/>
          </a:bodyPr>
          <a:lstStyle/>
          <a:p>
            <a:r>
              <a:rPr lang="en-US" sz="2400" i="1" dirty="0">
                <a:latin typeface="+mj-lt"/>
              </a:rPr>
              <a:t>t</a:t>
            </a:r>
          </a:p>
        </p:txBody>
      </p:sp>
      <p:sp>
        <p:nvSpPr>
          <p:cNvPr id="9" name="TextBox 8"/>
          <p:cNvSpPr txBox="1"/>
          <p:nvPr/>
        </p:nvSpPr>
        <p:spPr>
          <a:xfrm>
            <a:off x="533400" y="4491335"/>
            <a:ext cx="381000" cy="461665"/>
          </a:xfrm>
          <a:prstGeom prst="rect">
            <a:avLst/>
          </a:prstGeom>
          <a:noFill/>
        </p:spPr>
        <p:txBody>
          <a:bodyPr wrap="square" rtlCol="0">
            <a:spAutoFit/>
          </a:bodyPr>
          <a:lstStyle/>
          <a:p>
            <a:r>
              <a:rPr lang="en-US" sz="2400" i="1" dirty="0">
                <a:latin typeface="+mj-lt"/>
              </a:rPr>
              <a:t>u</a:t>
            </a:r>
          </a:p>
        </p:txBody>
      </p:sp>
      <p:grpSp>
        <p:nvGrpSpPr>
          <p:cNvPr id="10" name="Group 9"/>
          <p:cNvGrpSpPr/>
          <p:nvPr/>
        </p:nvGrpSpPr>
        <p:grpSpPr>
          <a:xfrm>
            <a:off x="5257800" y="2133600"/>
            <a:ext cx="3429000" cy="1447800"/>
            <a:chOff x="3200400" y="2514600"/>
            <a:chExt cx="3429000" cy="1447800"/>
          </a:xfrm>
        </p:grpSpPr>
        <p:sp>
          <p:nvSpPr>
            <p:cNvPr id="11" name="Rectangle 10"/>
            <p:cNvSpPr/>
            <p:nvPr/>
          </p:nvSpPr>
          <p:spPr>
            <a:xfrm>
              <a:off x="3200400" y="2514600"/>
              <a:ext cx="3429000" cy="1447800"/>
            </a:xfrm>
            <a:prstGeom prst="rect">
              <a:avLst/>
            </a:prstGeom>
            <a:pattFill prst="zigZag">
              <a:fgClr>
                <a:schemeClr val="accent1"/>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3788525" y="2804160"/>
              <a:ext cx="609600" cy="609600"/>
            </a:xfrm>
            <a:prstGeom prst="ellipse">
              <a:avLst/>
            </a:prstGeom>
            <a:solidFill>
              <a:schemeClr val="accent1">
                <a:alpha val="59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Arrow Connector 12"/>
            <p:cNvCxnSpPr/>
            <p:nvPr/>
          </p:nvCxnSpPr>
          <p:spPr>
            <a:xfrm>
              <a:off x="4093325" y="3108960"/>
              <a:ext cx="1469275"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4800600" y="2647295"/>
              <a:ext cx="762000" cy="461665"/>
            </a:xfrm>
            <a:prstGeom prst="rect">
              <a:avLst/>
            </a:prstGeom>
            <a:noFill/>
          </p:spPr>
          <p:txBody>
            <a:bodyPr wrap="square" rtlCol="0">
              <a:spAutoFit/>
            </a:bodyPr>
            <a:lstStyle/>
            <a:p>
              <a:r>
                <a:rPr lang="en-US" sz="2400" i="1" dirty="0">
                  <a:latin typeface="+mj-lt"/>
                </a:rPr>
                <a:t>u</a:t>
              </a:r>
            </a:p>
          </p:txBody>
        </p:sp>
        <p:cxnSp>
          <p:nvCxnSpPr>
            <p:cNvPr id="15" name="Straight Arrow Connector 14"/>
            <p:cNvCxnSpPr/>
            <p:nvPr/>
          </p:nvCxnSpPr>
          <p:spPr>
            <a:xfrm flipH="1">
              <a:off x="3581400" y="3581400"/>
              <a:ext cx="1219200" cy="0"/>
            </a:xfrm>
            <a:prstGeom prst="straightConnector1">
              <a:avLst/>
            </a:prstGeom>
            <a:ln w="50800">
              <a:solidFill>
                <a:schemeClr val="accent6">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4648200" y="3272135"/>
              <a:ext cx="762000" cy="461665"/>
            </a:xfrm>
            <a:prstGeom prst="rect">
              <a:avLst/>
            </a:prstGeom>
            <a:noFill/>
          </p:spPr>
          <p:txBody>
            <a:bodyPr wrap="square" rtlCol="0">
              <a:spAutoFit/>
            </a:bodyPr>
            <a:lstStyle/>
            <a:p>
              <a:r>
                <a:rPr lang="en-US" sz="2400" i="1" dirty="0">
                  <a:latin typeface="+mj-lt"/>
                </a:rPr>
                <a:t>F</a:t>
              </a:r>
              <a:r>
                <a:rPr lang="en-US" sz="2400" i="1" baseline="-25000" dirty="0">
                  <a:latin typeface="+mj-lt"/>
                </a:rPr>
                <a:t>D</a:t>
              </a:r>
              <a:endParaRPr lang="en-US" sz="2400" i="1" dirty="0">
                <a:latin typeface="+mj-lt"/>
              </a:endParaRPr>
            </a:p>
          </p:txBody>
        </p:sp>
      </p:grpSp>
      <p:cxnSp>
        <p:nvCxnSpPr>
          <p:cNvPr id="17" name="Straight Arrow Connector 16"/>
          <p:cNvCxnSpPr/>
          <p:nvPr/>
        </p:nvCxnSpPr>
        <p:spPr>
          <a:xfrm>
            <a:off x="6172200" y="2743201"/>
            <a:ext cx="914400" cy="0"/>
          </a:xfrm>
          <a:prstGeom prst="straightConnector1">
            <a:avLst/>
          </a:prstGeom>
          <a:ln w="508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6477000" y="2662535"/>
            <a:ext cx="402475" cy="461665"/>
          </a:xfrm>
          <a:prstGeom prst="rect">
            <a:avLst/>
          </a:prstGeom>
          <a:noFill/>
        </p:spPr>
        <p:txBody>
          <a:bodyPr wrap="square" rtlCol="0">
            <a:spAutoFit/>
          </a:bodyPr>
          <a:lstStyle/>
          <a:p>
            <a:r>
              <a:rPr lang="en-US" sz="2400" i="1" dirty="0">
                <a:solidFill>
                  <a:srgbClr val="C00000"/>
                </a:solidFill>
                <a:latin typeface="+mj-lt"/>
              </a:rPr>
              <a:t>F</a:t>
            </a:r>
          </a:p>
        </p:txBody>
      </p:sp>
    </p:spTree>
    <p:extLst>
      <p:ext uri="{BB962C8B-B14F-4D97-AF65-F5344CB8AC3E}">
        <p14:creationId xmlns:p14="http://schemas.microsoft.com/office/powerpoint/2010/main" val="23625717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11/19/2021</a:t>
            </a:r>
            <a:endParaRPr lang="en-US" dirty="0"/>
          </a:p>
        </p:txBody>
      </p:sp>
      <p:sp>
        <p:nvSpPr>
          <p:cNvPr id="3" name="Footer Placeholder 2"/>
          <p:cNvSpPr>
            <a:spLocks noGrp="1"/>
          </p:cNvSpPr>
          <p:nvPr>
            <p:ph type="ftr" sz="quarter" idx="11"/>
          </p:nvPr>
        </p:nvSpPr>
        <p:spPr/>
        <p:txBody>
          <a:bodyPr/>
          <a:lstStyle/>
          <a:p>
            <a:r>
              <a:rPr lang="en-US"/>
              <a:t>PHY 711  Fall 2021 -- Lecture 31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22</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2199511311"/>
              </p:ext>
            </p:extLst>
          </p:nvPr>
        </p:nvGraphicFramePr>
        <p:xfrm>
          <a:off x="59343" y="647315"/>
          <a:ext cx="9025313" cy="2752279"/>
        </p:xfrm>
        <a:graphic>
          <a:graphicData uri="http://schemas.openxmlformats.org/presentationml/2006/ole">
            <mc:AlternateContent xmlns:mc="http://schemas.openxmlformats.org/markup-compatibility/2006">
              <mc:Choice xmlns:v="urn:schemas-microsoft-com:vml" Requires="v">
                <p:oleObj spid="_x0000_s427058" name="Equation" r:id="rId4" imgW="5892480" imgH="1790640" progId="Equation.DSMT4">
                  <p:embed/>
                </p:oleObj>
              </mc:Choice>
              <mc:Fallback>
                <p:oleObj name="Equation" r:id="rId4" imgW="5892480" imgH="1790640" progId="Equation.DSMT4">
                  <p:embed/>
                  <p:pic>
                    <p:nvPicPr>
                      <p:cNvPr id="0" name=""/>
                      <p:cNvPicPr>
                        <a:picLocks noChangeAspect="1" noChangeArrowheads="1"/>
                      </p:cNvPicPr>
                      <p:nvPr/>
                    </p:nvPicPr>
                    <p:blipFill>
                      <a:blip r:embed="rId5"/>
                      <a:srcRect/>
                      <a:stretch>
                        <a:fillRect/>
                      </a:stretch>
                    </p:blipFill>
                    <p:spPr bwMode="auto">
                      <a:xfrm>
                        <a:off x="59343" y="647315"/>
                        <a:ext cx="9025313" cy="2752279"/>
                      </a:xfrm>
                      <a:prstGeom prst="rect">
                        <a:avLst/>
                      </a:prstGeom>
                      <a:noFill/>
                      <a:ln>
                        <a:noFill/>
                      </a:ln>
                    </p:spPr>
                  </p:pic>
                </p:oleObj>
              </mc:Fallback>
            </mc:AlternateContent>
          </a:graphicData>
        </a:graphic>
      </p:graphicFrame>
      <p:sp>
        <p:nvSpPr>
          <p:cNvPr id="7" name="TextBox 6"/>
          <p:cNvSpPr txBox="1"/>
          <p:nvPr/>
        </p:nvSpPr>
        <p:spPr>
          <a:xfrm>
            <a:off x="533400" y="4491335"/>
            <a:ext cx="381000" cy="461665"/>
          </a:xfrm>
          <a:prstGeom prst="rect">
            <a:avLst/>
          </a:prstGeom>
          <a:noFill/>
        </p:spPr>
        <p:txBody>
          <a:bodyPr wrap="square" rtlCol="0">
            <a:spAutoFit/>
          </a:bodyPr>
          <a:lstStyle/>
          <a:p>
            <a:r>
              <a:rPr lang="en-US" sz="2400" i="1" dirty="0">
                <a:latin typeface="+mj-lt"/>
              </a:rPr>
              <a:t>u</a:t>
            </a:r>
          </a:p>
        </p:txBody>
      </p:sp>
      <p:grpSp>
        <p:nvGrpSpPr>
          <p:cNvPr id="8" name="Group 7"/>
          <p:cNvGrpSpPr/>
          <p:nvPr/>
        </p:nvGrpSpPr>
        <p:grpSpPr>
          <a:xfrm>
            <a:off x="5257800" y="2133600"/>
            <a:ext cx="3429000" cy="1447800"/>
            <a:chOff x="3200400" y="2514600"/>
            <a:chExt cx="3429000" cy="1447800"/>
          </a:xfrm>
        </p:grpSpPr>
        <p:sp>
          <p:nvSpPr>
            <p:cNvPr id="9" name="Rectangle 8"/>
            <p:cNvSpPr/>
            <p:nvPr/>
          </p:nvSpPr>
          <p:spPr>
            <a:xfrm>
              <a:off x="3200400" y="2514600"/>
              <a:ext cx="3429000" cy="1447800"/>
            </a:xfrm>
            <a:prstGeom prst="rect">
              <a:avLst/>
            </a:prstGeom>
            <a:pattFill prst="zigZag">
              <a:fgClr>
                <a:schemeClr val="accent1"/>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3788525" y="2804160"/>
              <a:ext cx="609600" cy="609600"/>
            </a:xfrm>
            <a:prstGeom prst="ellipse">
              <a:avLst/>
            </a:prstGeom>
            <a:solidFill>
              <a:schemeClr val="accent1">
                <a:alpha val="59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Arrow Connector 10"/>
            <p:cNvCxnSpPr/>
            <p:nvPr/>
          </p:nvCxnSpPr>
          <p:spPr>
            <a:xfrm>
              <a:off x="4093325" y="3108960"/>
              <a:ext cx="1469275"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4800600" y="2647295"/>
              <a:ext cx="762000" cy="461665"/>
            </a:xfrm>
            <a:prstGeom prst="rect">
              <a:avLst/>
            </a:prstGeom>
            <a:noFill/>
          </p:spPr>
          <p:txBody>
            <a:bodyPr wrap="square" rtlCol="0">
              <a:spAutoFit/>
            </a:bodyPr>
            <a:lstStyle/>
            <a:p>
              <a:r>
                <a:rPr lang="en-US" sz="2400" i="1" dirty="0">
                  <a:latin typeface="+mj-lt"/>
                </a:rPr>
                <a:t>u</a:t>
              </a:r>
            </a:p>
          </p:txBody>
        </p:sp>
        <p:cxnSp>
          <p:nvCxnSpPr>
            <p:cNvPr id="13" name="Straight Arrow Connector 12"/>
            <p:cNvCxnSpPr/>
            <p:nvPr/>
          </p:nvCxnSpPr>
          <p:spPr>
            <a:xfrm flipH="1">
              <a:off x="3581400" y="3581400"/>
              <a:ext cx="1219200" cy="0"/>
            </a:xfrm>
            <a:prstGeom prst="straightConnector1">
              <a:avLst/>
            </a:prstGeom>
            <a:ln w="50800">
              <a:solidFill>
                <a:schemeClr val="accent6">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4648200" y="3272135"/>
              <a:ext cx="762000" cy="461665"/>
            </a:xfrm>
            <a:prstGeom prst="rect">
              <a:avLst/>
            </a:prstGeom>
            <a:noFill/>
          </p:spPr>
          <p:txBody>
            <a:bodyPr wrap="square" rtlCol="0">
              <a:spAutoFit/>
            </a:bodyPr>
            <a:lstStyle/>
            <a:p>
              <a:r>
                <a:rPr lang="en-US" sz="2400" i="1" dirty="0">
                  <a:latin typeface="+mj-lt"/>
                </a:rPr>
                <a:t>F</a:t>
              </a:r>
              <a:r>
                <a:rPr lang="en-US" sz="2400" i="1" baseline="-25000" dirty="0">
                  <a:latin typeface="+mj-lt"/>
                </a:rPr>
                <a:t>D</a:t>
              </a:r>
              <a:endParaRPr lang="en-US" sz="2400" i="1" dirty="0">
                <a:latin typeface="+mj-lt"/>
              </a:endParaRPr>
            </a:p>
          </p:txBody>
        </p:sp>
      </p:grpSp>
      <p:pic>
        <p:nvPicPr>
          <p:cNvPr id="18" name="Picture 17"/>
          <p:cNvPicPr>
            <a:picLocks noChangeAspect="1"/>
          </p:cNvPicPr>
          <p:nvPr/>
        </p:nvPicPr>
        <p:blipFill>
          <a:blip r:embed="rId6"/>
          <a:stretch>
            <a:fillRect/>
          </a:stretch>
        </p:blipFill>
        <p:spPr>
          <a:xfrm>
            <a:off x="914400" y="3551887"/>
            <a:ext cx="4648200" cy="2589527"/>
          </a:xfrm>
          <a:prstGeom prst="rect">
            <a:avLst/>
          </a:prstGeom>
        </p:spPr>
      </p:pic>
      <p:sp>
        <p:nvSpPr>
          <p:cNvPr id="19" name="TextBox 18"/>
          <p:cNvSpPr txBox="1"/>
          <p:nvPr/>
        </p:nvSpPr>
        <p:spPr>
          <a:xfrm>
            <a:off x="3200400" y="5862935"/>
            <a:ext cx="381000" cy="461665"/>
          </a:xfrm>
          <a:prstGeom prst="rect">
            <a:avLst/>
          </a:prstGeom>
          <a:noFill/>
        </p:spPr>
        <p:txBody>
          <a:bodyPr wrap="square" rtlCol="0">
            <a:spAutoFit/>
          </a:bodyPr>
          <a:lstStyle/>
          <a:p>
            <a:r>
              <a:rPr lang="en-US" sz="2400" i="1" dirty="0">
                <a:latin typeface="+mj-lt"/>
              </a:rPr>
              <a:t>t</a:t>
            </a:r>
          </a:p>
        </p:txBody>
      </p:sp>
    </p:spTree>
    <p:extLst>
      <p:ext uri="{BB962C8B-B14F-4D97-AF65-F5344CB8AC3E}">
        <p14:creationId xmlns:p14="http://schemas.microsoft.com/office/powerpoint/2010/main" val="24890034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11/19/2021</a:t>
            </a:r>
            <a:endParaRPr lang="en-US" dirty="0"/>
          </a:p>
        </p:txBody>
      </p:sp>
      <p:sp>
        <p:nvSpPr>
          <p:cNvPr id="3" name="Footer Placeholder 2"/>
          <p:cNvSpPr>
            <a:spLocks noGrp="1"/>
          </p:cNvSpPr>
          <p:nvPr>
            <p:ph type="ftr" sz="quarter" idx="11"/>
          </p:nvPr>
        </p:nvSpPr>
        <p:spPr/>
        <p:txBody>
          <a:bodyPr/>
          <a:lstStyle/>
          <a:p>
            <a:r>
              <a:rPr lang="en-US"/>
              <a:t>PHY 711  Fall 2021 -- Lecture 31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23</a:t>
            </a:fld>
            <a:endParaRPr lang="en-US" dirty="0"/>
          </a:p>
        </p:txBody>
      </p:sp>
      <p:sp>
        <p:nvSpPr>
          <p:cNvPr id="5" name="TextBox 4"/>
          <p:cNvSpPr txBox="1"/>
          <p:nvPr/>
        </p:nvSpPr>
        <p:spPr>
          <a:xfrm>
            <a:off x="152400" y="384711"/>
            <a:ext cx="7924800" cy="3416320"/>
          </a:xfrm>
          <a:prstGeom prst="rect">
            <a:avLst/>
          </a:prstGeom>
          <a:noFill/>
        </p:spPr>
        <p:txBody>
          <a:bodyPr wrap="square" rtlCol="0">
            <a:spAutoFit/>
          </a:bodyPr>
          <a:lstStyle/>
          <a:p>
            <a:r>
              <a:rPr lang="en-US" sz="2400" b="1" dirty="0"/>
              <a:t>Recall:  PHY 711 -- Assignment #19     </a:t>
            </a:r>
            <a:r>
              <a:rPr lang="en-US" sz="2400" dirty="0"/>
              <a:t>Nov. 01, 2021</a:t>
            </a:r>
          </a:p>
          <a:p>
            <a:endParaRPr lang="en-US" sz="2400" dirty="0"/>
          </a:p>
          <a:p>
            <a:r>
              <a:rPr lang="en-US" sz="2400" dirty="0"/>
              <a:t>Determine the form of the velocity potential for an incompressible fluid representing uniform velocity in the </a:t>
            </a:r>
            <a:r>
              <a:rPr lang="en-US" sz="2400" b="1" dirty="0"/>
              <a:t>z</a:t>
            </a:r>
            <a:r>
              <a:rPr lang="en-US" sz="2400" dirty="0"/>
              <a:t> direction at large distances from a spherical obstruction of radius </a:t>
            </a:r>
            <a:r>
              <a:rPr lang="en-US" sz="2400" i="1" dirty="0"/>
              <a:t>a</a:t>
            </a:r>
            <a:r>
              <a:rPr lang="en-US" sz="2400" dirty="0"/>
              <a:t>. Find the form of the velocity potential and the velocity field for all </a:t>
            </a:r>
            <a:r>
              <a:rPr lang="en-US" sz="2400" i="1" dirty="0"/>
              <a:t>r &gt; a</a:t>
            </a:r>
            <a:r>
              <a:rPr lang="en-US" sz="2400" dirty="0"/>
              <a:t>. Assume that for </a:t>
            </a:r>
            <a:r>
              <a:rPr lang="en-US" sz="2400" i="1" dirty="0"/>
              <a:t>r = a, </a:t>
            </a:r>
            <a:r>
              <a:rPr lang="en-US" sz="2400" dirty="0"/>
              <a:t>the velocity in the radial direction is 0 but the velocity in the azimuthal direction is not necessarily 0. </a:t>
            </a:r>
          </a:p>
        </p:txBody>
      </p:sp>
      <p:pic>
        <p:nvPicPr>
          <p:cNvPr id="390146" name="Picture 2" descr="http://urbana.mie.uc.edu/yliu/Images/Stokes_Flow_Around_A_Cylinder.bmp"/>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57800" y="3657600"/>
            <a:ext cx="3057143" cy="2642858"/>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 name="Object 5"/>
          <p:cNvGraphicFramePr>
            <a:graphicFrameLocks noChangeAspect="1"/>
          </p:cNvGraphicFramePr>
          <p:nvPr>
            <p:extLst>
              <p:ext uri="{D42A27DB-BD31-4B8C-83A1-F6EECF244321}">
                <p14:modId xmlns:p14="http://schemas.microsoft.com/office/powerpoint/2010/main" val="2647531997"/>
              </p:ext>
            </p:extLst>
          </p:nvPr>
        </p:nvGraphicFramePr>
        <p:xfrm>
          <a:off x="347662" y="3856923"/>
          <a:ext cx="4486275" cy="1770062"/>
        </p:xfrm>
        <a:graphic>
          <a:graphicData uri="http://schemas.openxmlformats.org/presentationml/2006/ole">
            <mc:AlternateContent xmlns:mc="http://schemas.openxmlformats.org/markup-compatibility/2006">
              <mc:Choice xmlns:v="urn:schemas-microsoft-com:vml" Requires="v">
                <p:oleObj spid="_x0000_s428083" name="Equation" r:id="rId5" imgW="2679480" imgH="1054080" progId="Equation.DSMT4">
                  <p:embed/>
                </p:oleObj>
              </mc:Choice>
              <mc:Fallback>
                <p:oleObj name="Equation" r:id="rId5" imgW="2679480" imgH="1054080" progId="Equation.DSMT4">
                  <p:embed/>
                  <p:pic>
                    <p:nvPicPr>
                      <p:cNvPr id="0" name=""/>
                      <p:cNvPicPr>
                        <a:picLocks noChangeAspect="1" noChangeArrowheads="1"/>
                      </p:cNvPicPr>
                      <p:nvPr/>
                    </p:nvPicPr>
                    <p:blipFill>
                      <a:blip r:embed="rId6"/>
                      <a:srcRect/>
                      <a:stretch>
                        <a:fillRect/>
                      </a:stretch>
                    </p:blipFill>
                    <p:spPr bwMode="auto">
                      <a:xfrm>
                        <a:off x="347662" y="3856923"/>
                        <a:ext cx="4486275" cy="1770062"/>
                      </a:xfrm>
                      <a:prstGeom prst="rect">
                        <a:avLst/>
                      </a:prstGeom>
                      <a:noFill/>
                      <a:ln>
                        <a:noFill/>
                      </a:ln>
                    </p:spPr>
                  </p:pic>
                </p:oleObj>
              </mc:Fallback>
            </mc:AlternateContent>
          </a:graphicData>
        </a:graphic>
      </p:graphicFrame>
      <p:sp>
        <p:nvSpPr>
          <p:cNvPr id="7" name="TextBox 6">
            <a:extLst>
              <a:ext uri="{FF2B5EF4-FFF2-40B4-BE49-F238E27FC236}">
                <a16:creationId xmlns:a16="http://schemas.microsoft.com/office/drawing/2014/main" id="{F5077E25-FF31-4DC8-9470-7429E43C0101}"/>
              </a:ext>
            </a:extLst>
          </p:cNvPr>
          <p:cNvSpPr txBox="1"/>
          <p:nvPr/>
        </p:nvSpPr>
        <p:spPr>
          <a:xfrm>
            <a:off x="114019" y="5707915"/>
            <a:ext cx="4724400" cy="830997"/>
          </a:xfrm>
          <a:prstGeom prst="rect">
            <a:avLst/>
          </a:prstGeom>
          <a:noFill/>
        </p:spPr>
        <p:txBody>
          <a:bodyPr wrap="square" rtlCol="0">
            <a:spAutoFit/>
          </a:bodyPr>
          <a:lstStyle/>
          <a:p>
            <a:r>
              <a:rPr lang="en-US" sz="2400" dirty="0">
                <a:solidFill>
                  <a:srgbClr val="DA32AA"/>
                </a:solidFill>
                <a:latin typeface="+mj-lt"/>
              </a:rPr>
              <a:t>In the present viscous case, we will assume that </a:t>
            </a:r>
            <a:r>
              <a:rPr lang="en-US" sz="2400" b="1" dirty="0">
                <a:solidFill>
                  <a:srgbClr val="DA32AA"/>
                </a:solidFill>
                <a:latin typeface="+mj-lt"/>
              </a:rPr>
              <a:t>v</a:t>
            </a:r>
            <a:r>
              <a:rPr lang="en-US" sz="2400" dirty="0">
                <a:solidFill>
                  <a:srgbClr val="DA32AA"/>
                </a:solidFill>
                <a:latin typeface="+mj-lt"/>
              </a:rPr>
              <a:t>(</a:t>
            </a:r>
            <a:r>
              <a:rPr lang="en-US" sz="2400" i="1" dirty="0">
                <a:solidFill>
                  <a:srgbClr val="DA32AA"/>
                </a:solidFill>
                <a:latin typeface="+mj-lt"/>
              </a:rPr>
              <a:t>a</a:t>
            </a:r>
            <a:r>
              <a:rPr lang="en-US" sz="2400" dirty="0">
                <a:solidFill>
                  <a:srgbClr val="DA32AA"/>
                </a:solidFill>
                <a:latin typeface="+mj-lt"/>
              </a:rPr>
              <a:t>)=0.</a:t>
            </a:r>
          </a:p>
        </p:txBody>
      </p:sp>
    </p:spTree>
    <p:extLst>
      <p:ext uri="{BB962C8B-B14F-4D97-AF65-F5344CB8AC3E}">
        <p14:creationId xmlns:p14="http://schemas.microsoft.com/office/powerpoint/2010/main" val="12410385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11/19/2021</a:t>
            </a:r>
            <a:endParaRPr lang="en-US" dirty="0"/>
          </a:p>
        </p:txBody>
      </p:sp>
      <p:sp>
        <p:nvSpPr>
          <p:cNvPr id="3" name="Footer Placeholder 2"/>
          <p:cNvSpPr>
            <a:spLocks noGrp="1"/>
          </p:cNvSpPr>
          <p:nvPr>
            <p:ph type="ftr" sz="quarter" idx="11"/>
          </p:nvPr>
        </p:nvSpPr>
        <p:spPr/>
        <p:txBody>
          <a:bodyPr/>
          <a:lstStyle/>
          <a:p>
            <a:r>
              <a:rPr lang="en-US"/>
              <a:t>PHY 711  Fall 2021 -- Lecture 31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24</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1169822569"/>
              </p:ext>
            </p:extLst>
          </p:nvPr>
        </p:nvGraphicFramePr>
        <p:xfrm>
          <a:off x="457200" y="450628"/>
          <a:ext cx="8397240" cy="2492597"/>
        </p:xfrm>
        <a:graphic>
          <a:graphicData uri="http://schemas.openxmlformats.org/presentationml/2006/ole">
            <mc:AlternateContent xmlns:mc="http://schemas.openxmlformats.org/markup-compatibility/2006">
              <mc:Choice xmlns:v="urn:schemas-microsoft-com:vml" Requires="v">
                <p:oleObj spid="_x0000_s429154" name="Equation" r:id="rId4" imgW="5448240" imgH="1612800" progId="Equation.DSMT4">
                  <p:embed/>
                </p:oleObj>
              </mc:Choice>
              <mc:Fallback>
                <p:oleObj name="Equation" r:id="rId4" imgW="5448240" imgH="1612800" progId="Equation.DSMT4">
                  <p:embed/>
                  <p:pic>
                    <p:nvPicPr>
                      <p:cNvPr id="0" name=""/>
                      <p:cNvPicPr>
                        <a:picLocks noChangeAspect="1" noChangeArrowheads="1"/>
                      </p:cNvPicPr>
                      <p:nvPr/>
                    </p:nvPicPr>
                    <p:blipFill>
                      <a:blip r:embed="rId5"/>
                      <a:srcRect/>
                      <a:stretch>
                        <a:fillRect/>
                      </a:stretch>
                    </p:blipFill>
                    <p:spPr bwMode="auto">
                      <a:xfrm>
                        <a:off x="457200" y="450628"/>
                        <a:ext cx="8397240" cy="2492597"/>
                      </a:xfrm>
                      <a:prstGeom prst="rect">
                        <a:avLst/>
                      </a:prstGeom>
                      <a:noFill/>
                      <a:ln>
                        <a:noFill/>
                      </a:ln>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1027905759"/>
              </p:ext>
            </p:extLst>
          </p:nvPr>
        </p:nvGraphicFramePr>
        <p:xfrm>
          <a:off x="1057275" y="2747963"/>
          <a:ext cx="5154613" cy="2908300"/>
        </p:xfrm>
        <a:graphic>
          <a:graphicData uri="http://schemas.openxmlformats.org/presentationml/2006/ole">
            <mc:AlternateContent xmlns:mc="http://schemas.openxmlformats.org/markup-compatibility/2006">
              <mc:Choice xmlns:v="urn:schemas-microsoft-com:vml" Requires="v">
                <p:oleObj spid="_x0000_s429155" name="Equation" r:id="rId6" imgW="2958840" imgH="1663560" progId="Equation.DSMT4">
                  <p:embed/>
                </p:oleObj>
              </mc:Choice>
              <mc:Fallback>
                <p:oleObj name="Equation" r:id="rId6" imgW="2958840" imgH="1663560" progId="Equation.DSMT4">
                  <p:embed/>
                  <p:pic>
                    <p:nvPicPr>
                      <p:cNvPr id="0" name=""/>
                      <p:cNvPicPr>
                        <a:picLocks noChangeAspect="1" noChangeArrowheads="1"/>
                      </p:cNvPicPr>
                      <p:nvPr/>
                    </p:nvPicPr>
                    <p:blipFill>
                      <a:blip r:embed="rId7"/>
                      <a:srcRect/>
                      <a:stretch>
                        <a:fillRect/>
                      </a:stretch>
                    </p:blipFill>
                    <p:spPr bwMode="auto">
                      <a:xfrm>
                        <a:off x="1057275" y="2747963"/>
                        <a:ext cx="5154613" cy="2908300"/>
                      </a:xfrm>
                      <a:prstGeom prst="rect">
                        <a:avLst/>
                      </a:prstGeom>
                      <a:noFill/>
                      <a:ln>
                        <a:noFill/>
                      </a:ln>
                    </p:spPr>
                  </p:pic>
                </p:oleObj>
              </mc:Fallback>
            </mc:AlternateContent>
          </a:graphicData>
        </a:graphic>
      </p:graphicFrame>
      <p:sp>
        <p:nvSpPr>
          <p:cNvPr id="7" name="Curved Left Arrow 6"/>
          <p:cNvSpPr/>
          <p:nvPr/>
        </p:nvSpPr>
        <p:spPr>
          <a:xfrm>
            <a:off x="4038600" y="1490979"/>
            <a:ext cx="5011420" cy="4452621"/>
          </a:xfrm>
          <a:prstGeom prst="curvedLeftArrow">
            <a:avLst>
              <a:gd name="adj1" fmla="val 10298"/>
              <a:gd name="adj2" fmla="val 22473"/>
              <a:gd name="adj3" fmla="val 23377"/>
            </a:avLst>
          </a:prstGeom>
          <a:solidFill>
            <a:srgbClr val="DA32AA">
              <a:alpha val="31000"/>
            </a:srgbClr>
          </a:solidFill>
          <a:ln>
            <a:solidFill>
              <a:schemeClr val="accent1">
                <a:shade val="50000"/>
                <a:alpha val="4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8901241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11/19/2021</a:t>
            </a:r>
            <a:endParaRPr lang="en-US" dirty="0"/>
          </a:p>
        </p:txBody>
      </p:sp>
      <p:sp>
        <p:nvSpPr>
          <p:cNvPr id="3" name="Footer Placeholder 2"/>
          <p:cNvSpPr>
            <a:spLocks noGrp="1"/>
          </p:cNvSpPr>
          <p:nvPr>
            <p:ph type="ftr" sz="quarter" idx="11"/>
          </p:nvPr>
        </p:nvSpPr>
        <p:spPr/>
        <p:txBody>
          <a:bodyPr/>
          <a:lstStyle/>
          <a:p>
            <a:r>
              <a:rPr lang="en-US"/>
              <a:t>PHY 711  Fall 2021 -- Lecture 31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25</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464716477"/>
              </p:ext>
            </p:extLst>
          </p:nvPr>
        </p:nvGraphicFramePr>
        <p:xfrm>
          <a:off x="685800" y="227807"/>
          <a:ext cx="5684838" cy="1865312"/>
        </p:xfrm>
        <a:graphic>
          <a:graphicData uri="http://schemas.openxmlformats.org/presentationml/2006/ole">
            <mc:AlternateContent xmlns:mc="http://schemas.openxmlformats.org/markup-compatibility/2006">
              <mc:Choice xmlns:v="urn:schemas-microsoft-com:vml" Requires="v">
                <p:oleObj spid="_x0000_s430226" name="Equation" r:id="rId4" imgW="3263760" imgH="1066680" progId="Equation.DSMT4">
                  <p:embed/>
                </p:oleObj>
              </mc:Choice>
              <mc:Fallback>
                <p:oleObj name="Equation" r:id="rId4" imgW="3263760" imgH="1066680" progId="Equation.DSMT4">
                  <p:embed/>
                  <p:pic>
                    <p:nvPicPr>
                      <p:cNvPr id="0" name=""/>
                      <p:cNvPicPr>
                        <a:picLocks noChangeAspect="1" noChangeArrowheads="1"/>
                      </p:cNvPicPr>
                      <p:nvPr/>
                    </p:nvPicPr>
                    <p:blipFill>
                      <a:blip r:embed="rId5"/>
                      <a:srcRect/>
                      <a:stretch>
                        <a:fillRect/>
                      </a:stretch>
                    </p:blipFill>
                    <p:spPr bwMode="auto">
                      <a:xfrm>
                        <a:off x="685800" y="227807"/>
                        <a:ext cx="5684838" cy="1865312"/>
                      </a:xfrm>
                      <a:prstGeom prst="rect">
                        <a:avLst/>
                      </a:prstGeom>
                      <a:noFill/>
                      <a:ln>
                        <a:noFill/>
                      </a:ln>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982142356"/>
              </p:ext>
            </p:extLst>
          </p:nvPr>
        </p:nvGraphicFramePr>
        <p:xfrm>
          <a:off x="601663" y="4138613"/>
          <a:ext cx="4508500" cy="1093787"/>
        </p:xfrm>
        <a:graphic>
          <a:graphicData uri="http://schemas.openxmlformats.org/presentationml/2006/ole">
            <mc:AlternateContent xmlns:mc="http://schemas.openxmlformats.org/markup-compatibility/2006">
              <mc:Choice xmlns:v="urn:schemas-microsoft-com:vml" Requires="v">
                <p:oleObj spid="_x0000_s430227" name="Equation" r:id="rId6" imgW="2781000" imgH="672840" progId="Equation.DSMT4">
                  <p:embed/>
                </p:oleObj>
              </mc:Choice>
              <mc:Fallback>
                <p:oleObj name="Equation" r:id="rId6" imgW="2781000" imgH="672840" progId="Equation.DSMT4">
                  <p:embed/>
                  <p:pic>
                    <p:nvPicPr>
                      <p:cNvPr id="0" name=""/>
                      <p:cNvPicPr>
                        <a:picLocks noChangeAspect="1" noChangeArrowheads="1"/>
                      </p:cNvPicPr>
                      <p:nvPr/>
                    </p:nvPicPr>
                    <p:blipFill>
                      <a:blip r:embed="rId7"/>
                      <a:srcRect/>
                      <a:stretch>
                        <a:fillRect/>
                      </a:stretch>
                    </p:blipFill>
                    <p:spPr bwMode="auto">
                      <a:xfrm>
                        <a:off x="601663" y="4138613"/>
                        <a:ext cx="4508500" cy="1093787"/>
                      </a:xfrm>
                      <a:prstGeom prst="rect">
                        <a:avLst/>
                      </a:prstGeom>
                      <a:noFill/>
                      <a:ln>
                        <a:noFill/>
                      </a:ln>
                    </p:spPr>
                  </p:pic>
                </p:oleObj>
              </mc:Fallback>
            </mc:AlternateContent>
          </a:graphicData>
        </a:graphic>
      </p:graphicFrame>
      <p:graphicFrame>
        <p:nvGraphicFramePr>
          <p:cNvPr id="10" name="Object 9"/>
          <p:cNvGraphicFramePr>
            <a:graphicFrameLocks noChangeAspect="1"/>
          </p:cNvGraphicFramePr>
          <p:nvPr>
            <p:extLst>
              <p:ext uri="{D42A27DB-BD31-4B8C-83A1-F6EECF244321}">
                <p14:modId xmlns:p14="http://schemas.microsoft.com/office/powerpoint/2010/main" val="2315644136"/>
              </p:ext>
            </p:extLst>
          </p:nvPr>
        </p:nvGraphicFramePr>
        <p:xfrm>
          <a:off x="708025" y="2399429"/>
          <a:ext cx="6356350" cy="1638300"/>
        </p:xfrm>
        <a:graphic>
          <a:graphicData uri="http://schemas.openxmlformats.org/presentationml/2006/ole">
            <mc:AlternateContent xmlns:mc="http://schemas.openxmlformats.org/markup-compatibility/2006">
              <mc:Choice xmlns:v="urn:schemas-microsoft-com:vml" Requires="v">
                <p:oleObj spid="_x0000_s430228" name="Equation" r:id="rId8" imgW="4152600" imgH="1066680" progId="Equation.DSMT4">
                  <p:embed/>
                </p:oleObj>
              </mc:Choice>
              <mc:Fallback>
                <p:oleObj name="Equation" r:id="rId8" imgW="4152600" imgH="1066680" progId="Equation.DSMT4">
                  <p:embed/>
                  <p:pic>
                    <p:nvPicPr>
                      <p:cNvPr id="0" name=""/>
                      <p:cNvPicPr>
                        <a:picLocks noChangeAspect="1" noChangeArrowheads="1"/>
                      </p:cNvPicPr>
                      <p:nvPr/>
                    </p:nvPicPr>
                    <p:blipFill>
                      <a:blip r:embed="rId9"/>
                      <a:srcRect/>
                      <a:stretch>
                        <a:fillRect/>
                      </a:stretch>
                    </p:blipFill>
                    <p:spPr bwMode="auto">
                      <a:xfrm>
                        <a:off x="708025" y="2399429"/>
                        <a:ext cx="6356350" cy="163830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24879290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06428A5-1737-4269-9A1E-04B4C7C0A48F}"/>
              </a:ext>
            </a:extLst>
          </p:cNvPr>
          <p:cNvSpPr>
            <a:spLocks noGrp="1"/>
          </p:cNvSpPr>
          <p:nvPr>
            <p:ph type="dt" sz="half" idx="10"/>
          </p:nvPr>
        </p:nvSpPr>
        <p:spPr/>
        <p:txBody>
          <a:bodyPr/>
          <a:lstStyle/>
          <a:p>
            <a:r>
              <a:rPr lang="en-US"/>
              <a:t>11/19/2021</a:t>
            </a:r>
            <a:endParaRPr lang="en-US" dirty="0"/>
          </a:p>
        </p:txBody>
      </p:sp>
      <p:sp>
        <p:nvSpPr>
          <p:cNvPr id="3" name="Footer Placeholder 2">
            <a:extLst>
              <a:ext uri="{FF2B5EF4-FFF2-40B4-BE49-F238E27FC236}">
                <a16:creationId xmlns:a16="http://schemas.microsoft.com/office/drawing/2014/main" id="{5908B1E7-ED1E-4C58-B1B8-2E5B8AD81E03}"/>
              </a:ext>
            </a:extLst>
          </p:cNvPr>
          <p:cNvSpPr>
            <a:spLocks noGrp="1"/>
          </p:cNvSpPr>
          <p:nvPr>
            <p:ph type="ftr" sz="quarter" idx="11"/>
          </p:nvPr>
        </p:nvSpPr>
        <p:spPr/>
        <p:txBody>
          <a:bodyPr/>
          <a:lstStyle/>
          <a:p>
            <a:r>
              <a:rPr lang="en-US"/>
              <a:t>PHY 711  Fall 2021 -- Lecture 31</a:t>
            </a:r>
            <a:endParaRPr lang="en-US" dirty="0"/>
          </a:p>
        </p:txBody>
      </p:sp>
      <p:sp>
        <p:nvSpPr>
          <p:cNvPr id="4" name="Slide Number Placeholder 3">
            <a:extLst>
              <a:ext uri="{FF2B5EF4-FFF2-40B4-BE49-F238E27FC236}">
                <a16:creationId xmlns:a16="http://schemas.microsoft.com/office/drawing/2014/main" id="{B6F51D18-48E6-47D2-A00E-DE024B8C8FF5}"/>
              </a:ext>
            </a:extLst>
          </p:cNvPr>
          <p:cNvSpPr>
            <a:spLocks noGrp="1"/>
          </p:cNvSpPr>
          <p:nvPr>
            <p:ph type="sldNum" sz="quarter" idx="12"/>
          </p:nvPr>
        </p:nvSpPr>
        <p:spPr/>
        <p:txBody>
          <a:bodyPr/>
          <a:lstStyle/>
          <a:p>
            <a:fld id="{CE368B07-CEBF-4C80-90AF-53B34FA04CF3}" type="slidenum">
              <a:rPr lang="en-US" smtClean="0"/>
              <a:t>26</a:t>
            </a:fld>
            <a:endParaRPr lang="en-US" dirty="0"/>
          </a:p>
        </p:txBody>
      </p:sp>
      <p:sp>
        <p:nvSpPr>
          <p:cNvPr id="5" name="TextBox 4">
            <a:extLst>
              <a:ext uri="{FF2B5EF4-FFF2-40B4-BE49-F238E27FC236}">
                <a16:creationId xmlns:a16="http://schemas.microsoft.com/office/drawing/2014/main" id="{BE0D4DC7-E54E-4C3A-A396-5B4B1DBC60D6}"/>
              </a:ext>
            </a:extLst>
          </p:cNvPr>
          <p:cNvSpPr txBox="1"/>
          <p:nvPr/>
        </p:nvSpPr>
        <p:spPr>
          <a:xfrm>
            <a:off x="457200" y="381000"/>
            <a:ext cx="7239000" cy="461665"/>
          </a:xfrm>
          <a:prstGeom prst="rect">
            <a:avLst/>
          </a:prstGeom>
          <a:noFill/>
        </p:spPr>
        <p:txBody>
          <a:bodyPr wrap="square" rtlCol="0">
            <a:spAutoFit/>
          </a:bodyPr>
          <a:lstStyle/>
          <a:p>
            <a:r>
              <a:rPr lang="en-US" sz="2400" dirty="0">
                <a:latin typeface="+mj-lt"/>
              </a:rPr>
              <a:t>Your question – why assume</a:t>
            </a:r>
          </a:p>
        </p:txBody>
      </p:sp>
      <p:graphicFrame>
        <p:nvGraphicFramePr>
          <p:cNvPr id="6" name="Object 5">
            <a:extLst>
              <a:ext uri="{FF2B5EF4-FFF2-40B4-BE49-F238E27FC236}">
                <a16:creationId xmlns:a16="http://schemas.microsoft.com/office/drawing/2014/main" id="{10093424-269C-469E-97E1-3BFF451EEB34}"/>
              </a:ext>
            </a:extLst>
          </p:cNvPr>
          <p:cNvGraphicFramePr>
            <a:graphicFrameLocks noChangeAspect="1"/>
          </p:cNvGraphicFramePr>
          <p:nvPr>
            <p:extLst>
              <p:ext uri="{D42A27DB-BD31-4B8C-83A1-F6EECF244321}">
                <p14:modId xmlns:p14="http://schemas.microsoft.com/office/powerpoint/2010/main" val="2957377686"/>
              </p:ext>
            </p:extLst>
          </p:nvPr>
        </p:nvGraphicFramePr>
        <p:xfrm>
          <a:off x="898525" y="990600"/>
          <a:ext cx="6356350" cy="1638300"/>
        </p:xfrm>
        <a:graphic>
          <a:graphicData uri="http://schemas.openxmlformats.org/presentationml/2006/ole">
            <mc:AlternateContent xmlns:mc="http://schemas.openxmlformats.org/markup-compatibility/2006">
              <mc:Choice xmlns:v="urn:schemas-microsoft-com:vml" Requires="v">
                <p:oleObj spid="_x0000_s439312" name="Equation" r:id="rId3" imgW="4152600" imgH="1066680" progId="Equation.DSMT4">
                  <p:embed/>
                </p:oleObj>
              </mc:Choice>
              <mc:Fallback>
                <p:oleObj name="Equation" r:id="rId3" imgW="4152600" imgH="1066680" progId="Equation.DSMT4">
                  <p:embed/>
                  <p:pic>
                    <p:nvPicPr>
                      <p:cNvPr id="10" name="Object 9"/>
                      <p:cNvPicPr>
                        <a:picLocks noChangeAspect="1" noChangeArrowheads="1"/>
                      </p:cNvPicPr>
                      <p:nvPr/>
                    </p:nvPicPr>
                    <p:blipFill>
                      <a:blip r:embed="rId4"/>
                      <a:srcRect/>
                      <a:stretch>
                        <a:fillRect/>
                      </a:stretch>
                    </p:blipFill>
                    <p:spPr bwMode="auto">
                      <a:xfrm>
                        <a:off x="898525" y="990600"/>
                        <a:ext cx="6356350" cy="1638300"/>
                      </a:xfrm>
                      <a:prstGeom prst="rect">
                        <a:avLst/>
                      </a:prstGeom>
                      <a:noFill/>
                      <a:ln>
                        <a:noFill/>
                      </a:ln>
                    </p:spPr>
                  </p:pic>
                </p:oleObj>
              </mc:Fallback>
            </mc:AlternateContent>
          </a:graphicData>
        </a:graphic>
      </p:graphicFrame>
      <p:grpSp>
        <p:nvGrpSpPr>
          <p:cNvPr id="7" name="Group 6">
            <a:extLst>
              <a:ext uri="{FF2B5EF4-FFF2-40B4-BE49-F238E27FC236}">
                <a16:creationId xmlns:a16="http://schemas.microsoft.com/office/drawing/2014/main" id="{8281ED64-F356-4F78-A6C6-482608CA6474}"/>
              </a:ext>
            </a:extLst>
          </p:cNvPr>
          <p:cNvGrpSpPr/>
          <p:nvPr/>
        </p:nvGrpSpPr>
        <p:grpSpPr>
          <a:xfrm>
            <a:off x="5257800" y="1752600"/>
            <a:ext cx="3429000" cy="1447800"/>
            <a:chOff x="3200400" y="2514600"/>
            <a:chExt cx="3429000" cy="1447800"/>
          </a:xfrm>
        </p:grpSpPr>
        <p:sp>
          <p:nvSpPr>
            <p:cNvPr id="8" name="Rectangle 7">
              <a:extLst>
                <a:ext uri="{FF2B5EF4-FFF2-40B4-BE49-F238E27FC236}">
                  <a16:creationId xmlns:a16="http://schemas.microsoft.com/office/drawing/2014/main" id="{592392CC-0840-4110-B6F3-AB090552DFF2}"/>
                </a:ext>
              </a:extLst>
            </p:cNvPr>
            <p:cNvSpPr/>
            <p:nvPr/>
          </p:nvSpPr>
          <p:spPr>
            <a:xfrm>
              <a:off x="3200400" y="2514600"/>
              <a:ext cx="3429000" cy="1447800"/>
            </a:xfrm>
            <a:prstGeom prst="rect">
              <a:avLst/>
            </a:prstGeom>
            <a:pattFill prst="zigZag">
              <a:fgClr>
                <a:schemeClr val="accent1"/>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3E263FB8-4CE2-442A-93A3-FED1E851D9BB}"/>
                </a:ext>
              </a:extLst>
            </p:cNvPr>
            <p:cNvSpPr/>
            <p:nvPr/>
          </p:nvSpPr>
          <p:spPr>
            <a:xfrm>
              <a:off x="3788525" y="2804160"/>
              <a:ext cx="609600" cy="609600"/>
            </a:xfrm>
            <a:prstGeom prst="ellipse">
              <a:avLst/>
            </a:prstGeom>
            <a:solidFill>
              <a:schemeClr val="accent1">
                <a:alpha val="59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Arrow Connector 9">
              <a:extLst>
                <a:ext uri="{FF2B5EF4-FFF2-40B4-BE49-F238E27FC236}">
                  <a16:creationId xmlns:a16="http://schemas.microsoft.com/office/drawing/2014/main" id="{C8710A55-9631-4BFD-B318-CA242FF977F6}"/>
                </a:ext>
              </a:extLst>
            </p:cNvPr>
            <p:cNvCxnSpPr/>
            <p:nvPr/>
          </p:nvCxnSpPr>
          <p:spPr>
            <a:xfrm>
              <a:off x="4093325" y="3108960"/>
              <a:ext cx="1469275"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1B9A338A-DC1D-4C42-8B5B-5F39888D4665}"/>
                </a:ext>
              </a:extLst>
            </p:cNvPr>
            <p:cNvSpPr txBox="1"/>
            <p:nvPr/>
          </p:nvSpPr>
          <p:spPr>
            <a:xfrm>
              <a:off x="4800600" y="2647295"/>
              <a:ext cx="762000" cy="461665"/>
            </a:xfrm>
            <a:prstGeom prst="rect">
              <a:avLst/>
            </a:prstGeom>
            <a:noFill/>
          </p:spPr>
          <p:txBody>
            <a:bodyPr wrap="square" rtlCol="0">
              <a:spAutoFit/>
            </a:bodyPr>
            <a:lstStyle/>
            <a:p>
              <a:r>
                <a:rPr lang="en-US" sz="2400" i="1" dirty="0">
                  <a:latin typeface="+mj-lt"/>
                </a:rPr>
                <a:t>u</a:t>
              </a:r>
            </a:p>
          </p:txBody>
        </p:sp>
        <p:cxnSp>
          <p:nvCxnSpPr>
            <p:cNvPr id="12" name="Straight Arrow Connector 11">
              <a:extLst>
                <a:ext uri="{FF2B5EF4-FFF2-40B4-BE49-F238E27FC236}">
                  <a16:creationId xmlns:a16="http://schemas.microsoft.com/office/drawing/2014/main" id="{5DDDE12E-B9AA-4221-BE38-30332784100A}"/>
                </a:ext>
              </a:extLst>
            </p:cNvPr>
            <p:cNvCxnSpPr/>
            <p:nvPr/>
          </p:nvCxnSpPr>
          <p:spPr>
            <a:xfrm flipH="1">
              <a:off x="3581400" y="3581400"/>
              <a:ext cx="1219200" cy="0"/>
            </a:xfrm>
            <a:prstGeom prst="straightConnector1">
              <a:avLst/>
            </a:prstGeom>
            <a:ln w="50800">
              <a:solidFill>
                <a:schemeClr val="accent6">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85130814-8A30-4880-9E66-B35E696B89A8}"/>
                </a:ext>
              </a:extLst>
            </p:cNvPr>
            <p:cNvSpPr txBox="1"/>
            <p:nvPr/>
          </p:nvSpPr>
          <p:spPr>
            <a:xfrm>
              <a:off x="4648200" y="3272135"/>
              <a:ext cx="762000" cy="461665"/>
            </a:xfrm>
            <a:prstGeom prst="rect">
              <a:avLst/>
            </a:prstGeom>
            <a:noFill/>
          </p:spPr>
          <p:txBody>
            <a:bodyPr wrap="square" rtlCol="0">
              <a:spAutoFit/>
            </a:bodyPr>
            <a:lstStyle/>
            <a:p>
              <a:r>
                <a:rPr lang="en-US" sz="2400" i="1" dirty="0">
                  <a:latin typeface="+mj-lt"/>
                </a:rPr>
                <a:t>F</a:t>
              </a:r>
              <a:r>
                <a:rPr lang="en-US" sz="2400" i="1" baseline="-25000" dirty="0">
                  <a:latin typeface="+mj-lt"/>
                </a:rPr>
                <a:t>D</a:t>
              </a:r>
              <a:endParaRPr lang="en-US" sz="2400" i="1" dirty="0">
                <a:latin typeface="+mj-lt"/>
              </a:endParaRPr>
            </a:p>
          </p:txBody>
        </p:sp>
      </p:grpSp>
      <p:graphicFrame>
        <p:nvGraphicFramePr>
          <p:cNvPr id="14" name="Object 13">
            <a:extLst>
              <a:ext uri="{FF2B5EF4-FFF2-40B4-BE49-F238E27FC236}">
                <a16:creationId xmlns:a16="http://schemas.microsoft.com/office/drawing/2014/main" id="{3E3ED8C3-02F8-438A-9861-69A853C34F25}"/>
              </a:ext>
            </a:extLst>
          </p:cNvPr>
          <p:cNvGraphicFramePr>
            <a:graphicFrameLocks noChangeAspect="1"/>
          </p:cNvGraphicFramePr>
          <p:nvPr>
            <p:extLst>
              <p:ext uri="{D42A27DB-BD31-4B8C-83A1-F6EECF244321}">
                <p14:modId xmlns:p14="http://schemas.microsoft.com/office/powerpoint/2010/main" val="3705357691"/>
              </p:ext>
            </p:extLst>
          </p:nvPr>
        </p:nvGraphicFramePr>
        <p:xfrm>
          <a:off x="6191065" y="3794760"/>
          <a:ext cx="2057383" cy="609595"/>
        </p:xfrm>
        <a:graphic>
          <a:graphicData uri="http://schemas.openxmlformats.org/presentationml/2006/ole">
            <mc:AlternateContent xmlns:mc="http://schemas.openxmlformats.org/markup-compatibility/2006">
              <mc:Choice xmlns:v="urn:schemas-microsoft-com:vml" Requires="v">
                <p:oleObj spid="_x0000_s439313" name="Equation" r:id="rId5" imgW="685800" imgH="203040" progId="Equation.DSMT4">
                  <p:embed/>
                </p:oleObj>
              </mc:Choice>
              <mc:Fallback>
                <p:oleObj name="Equation" r:id="rId5" imgW="685800" imgH="203040" progId="Equation.DSMT4">
                  <p:embed/>
                  <p:pic>
                    <p:nvPicPr>
                      <p:cNvPr id="0" name=""/>
                      <p:cNvPicPr/>
                      <p:nvPr/>
                    </p:nvPicPr>
                    <p:blipFill>
                      <a:blip r:embed="rId6"/>
                      <a:stretch>
                        <a:fillRect/>
                      </a:stretch>
                    </p:blipFill>
                    <p:spPr>
                      <a:xfrm>
                        <a:off x="6191065" y="3794760"/>
                        <a:ext cx="2057383" cy="609595"/>
                      </a:xfrm>
                      <a:prstGeom prst="rect">
                        <a:avLst/>
                      </a:prstGeom>
                    </p:spPr>
                  </p:pic>
                </p:oleObj>
              </mc:Fallback>
            </mc:AlternateContent>
          </a:graphicData>
        </a:graphic>
      </p:graphicFrame>
      <p:sp>
        <p:nvSpPr>
          <p:cNvPr id="15" name="Arrow: Curved Up 14">
            <a:extLst>
              <a:ext uri="{FF2B5EF4-FFF2-40B4-BE49-F238E27FC236}">
                <a16:creationId xmlns:a16="http://schemas.microsoft.com/office/drawing/2014/main" id="{83E580A0-649C-4412-A779-28C61CA63833}"/>
              </a:ext>
            </a:extLst>
          </p:cNvPr>
          <p:cNvSpPr/>
          <p:nvPr/>
        </p:nvSpPr>
        <p:spPr>
          <a:xfrm rot="16850060">
            <a:off x="7620000" y="3063240"/>
            <a:ext cx="1066800" cy="731520"/>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22006294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11/19/2021</a:t>
            </a:r>
            <a:endParaRPr lang="en-US" dirty="0"/>
          </a:p>
        </p:txBody>
      </p:sp>
      <p:sp>
        <p:nvSpPr>
          <p:cNvPr id="3" name="Footer Placeholder 2"/>
          <p:cNvSpPr>
            <a:spLocks noGrp="1"/>
          </p:cNvSpPr>
          <p:nvPr>
            <p:ph type="ftr" sz="quarter" idx="11"/>
          </p:nvPr>
        </p:nvSpPr>
        <p:spPr/>
        <p:txBody>
          <a:bodyPr/>
          <a:lstStyle/>
          <a:p>
            <a:r>
              <a:rPr lang="en-US"/>
              <a:t>PHY 711  Fall 2021 -- Lecture 31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27</a:t>
            </a:fld>
            <a:endParaRPr lang="en-US" dirty="0"/>
          </a:p>
        </p:txBody>
      </p:sp>
      <p:sp>
        <p:nvSpPr>
          <p:cNvPr id="5" name="TextBox 4"/>
          <p:cNvSpPr txBox="1"/>
          <p:nvPr/>
        </p:nvSpPr>
        <p:spPr>
          <a:xfrm>
            <a:off x="457200" y="304800"/>
            <a:ext cx="7467600" cy="461665"/>
          </a:xfrm>
          <a:prstGeom prst="rect">
            <a:avLst/>
          </a:prstGeom>
          <a:noFill/>
        </p:spPr>
        <p:txBody>
          <a:bodyPr wrap="square" rtlCol="0">
            <a:spAutoFit/>
          </a:bodyPr>
          <a:lstStyle/>
          <a:p>
            <a:r>
              <a:rPr lang="en-US" sz="2400" dirty="0">
                <a:latin typeface="+mj-lt"/>
              </a:rPr>
              <a:t>Digression</a:t>
            </a:r>
          </a:p>
        </p:txBody>
      </p:sp>
      <p:graphicFrame>
        <p:nvGraphicFramePr>
          <p:cNvPr id="6" name="Object 5"/>
          <p:cNvGraphicFramePr>
            <a:graphicFrameLocks noChangeAspect="1"/>
          </p:cNvGraphicFramePr>
          <p:nvPr>
            <p:extLst>
              <p:ext uri="{D42A27DB-BD31-4B8C-83A1-F6EECF244321}">
                <p14:modId xmlns:p14="http://schemas.microsoft.com/office/powerpoint/2010/main" val="3867991733"/>
              </p:ext>
            </p:extLst>
          </p:nvPr>
        </p:nvGraphicFramePr>
        <p:xfrm>
          <a:off x="387350" y="381000"/>
          <a:ext cx="8604250" cy="3181205"/>
        </p:xfrm>
        <a:graphic>
          <a:graphicData uri="http://schemas.openxmlformats.org/presentationml/2006/ole">
            <mc:AlternateContent xmlns:mc="http://schemas.openxmlformats.org/markup-compatibility/2006">
              <mc:Choice xmlns:v="urn:schemas-microsoft-com:vml" Requires="v">
                <p:oleObj spid="_x0000_s431204" name="Equation" r:id="rId4" imgW="5308560" imgH="1955520" progId="Equation.DSMT4">
                  <p:embed/>
                </p:oleObj>
              </mc:Choice>
              <mc:Fallback>
                <p:oleObj name="Equation" r:id="rId4" imgW="5308560" imgH="1955520" progId="Equation.DSMT4">
                  <p:embed/>
                  <p:pic>
                    <p:nvPicPr>
                      <p:cNvPr id="0" name=""/>
                      <p:cNvPicPr>
                        <a:picLocks noChangeAspect="1" noChangeArrowheads="1"/>
                      </p:cNvPicPr>
                      <p:nvPr/>
                    </p:nvPicPr>
                    <p:blipFill>
                      <a:blip r:embed="rId5"/>
                      <a:srcRect/>
                      <a:stretch>
                        <a:fillRect/>
                      </a:stretch>
                    </p:blipFill>
                    <p:spPr bwMode="auto">
                      <a:xfrm>
                        <a:off x="387350" y="381000"/>
                        <a:ext cx="8604250" cy="3181205"/>
                      </a:xfrm>
                      <a:prstGeom prst="rect">
                        <a:avLst/>
                      </a:prstGeom>
                      <a:noFill/>
                      <a:ln>
                        <a:noFill/>
                      </a:ln>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1714962039"/>
              </p:ext>
            </p:extLst>
          </p:nvPr>
        </p:nvGraphicFramePr>
        <p:xfrm>
          <a:off x="665163" y="3579813"/>
          <a:ext cx="7050087" cy="1930400"/>
        </p:xfrm>
        <a:graphic>
          <a:graphicData uri="http://schemas.openxmlformats.org/presentationml/2006/ole">
            <mc:AlternateContent xmlns:mc="http://schemas.openxmlformats.org/markup-compatibility/2006">
              <mc:Choice xmlns:v="urn:schemas-microsoft-com:vml" Requires="v">
                <p:oleObj spid="_x0000_s431205" name="Equation" r:id="rId6" imgW="2933640" imgH="799920" progId="Equation.DSMT4">
                  <p:embed/>
                </p:oleObj>
              </mc:Choice>
              <mc:Fallback>
                <p:oleObj name="Equation" r:id="rId6" imgW="2933640" imgH="799920" progId="Equation.DSMT4">
                  <p:embed/>
                  <p:pic>
                    <p:nvPicPr>
                      <p:cNvPr id="0" name=""/>
                      <p:cNvPicPr>
                        <a:picLocks noChangeAspect="1" noChangeArrowheads="1"/>
                      </p:cNvPicPr>
                      <p:nvPr/>
                    </p:nvPicPr>
                    <p:blipFill>
                      <a:blip r:embed="rId7"/>
                      <a:srcRect/>
                      <a:stretch>
                        <a:fillRect/>
                      </a:stretch>
                    </p:blipFill>
                    <p:spPr bwMode="auto">
                      <a:xfrm>
                        <a:off x="665163" y="3579813"/>
                        <a:ext cx="7050087" cy="193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95473801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11/19/2021</a:t>
            </a:r>
            <a:endParaRPr lang="en-US" dirty="0"/>
          </a:p>
        </p:txBody>
      </p:sp>
      <p:sp>
        <p:nvSpPr>
          <p:cNvPr id="3" name="Footer Placeholder 2"/>
          <p:cNvSpPr>
            <a:spLocks noGrp="1"/>
          </p:cNvSpPr>
          <p:nvPr>
            <p:ph type="ftr" sz="quarter" idx="11"/>
          </p:nvPr>
        </p:nvSpPr>
        <p:spPr/>
        <p:txBody>
          <a:bodyPr/>
          <a:lstStyle/>
          <a:p>
            <a:r>
              <a:rPr lang="en-US"/>
              <a:t>PHY 711  Fall 2021 -- Lecture 31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28</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3877984658"/>
              </p:ext>
            </p:extLst>
          </p:nvPr>
        </p:nvGraphicFramePr>
        <p:xfrm>
          <a:off x="304800" y="228600"/>
          <a:ext cx="8662988" cy="2847975"/>
        </p:xfrm>
        <a:graphic>
          <a:graphicData uri="http://schemas.openxmlformats.org/presentationml/2006/ole">
            <mc:AlternateContent xmlns:mc="http://schemas.openxmlformats.org/markup-compatibility/2006">
              <mc:Choice xmlns:v="urn:schemas-microsoft-com:vml" Requires="v">
                <p:oleObj spid="_x0000_s432226" name="数式" r:id="rId4" imgW="3606480" imgH="1180800" progId="Equation.3">
                  <p:embed/>
                </p:oleObj>
              </mc:Choice>
              <mc:Fallback>
                <p:oleObj name="数式" r:id="rId4" imgW="3606480" imgH="1180800" progId="Equation.3">
                  <p:embed/>
                  <p:pic>
                    <p:nvPicPr>
                      <p:cNvPr id="0" name=""/>
                      <p:cNvPicPr>
                        <a:picLocks noChangeAspect="1" noChangeArrowheads="1"/>
                      </p:cNvPicPr>
                      <p:nvPr/>
                    </p:nvPicPr>
                    <p:blipFill>
                      <a:blip r:embed="rId5"/>
                      <a:srcRect/>
                      <a:stretch>
                        <a:fillRect/>
                      </a:stretch>
                    </p:blipFill>
                    <p:spPr bwMode="auto">
                      <a:xfrm>
                        <a:off x="304800" y="228600"/>
                        <a:ext cx="8662988" cy="284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3114440077"/>
              </p:ext>
            </p:extLst>
          </p:nvPr>
        </p:nvGraphicFramePr>
        <p:xfrm>
          <a:off x="330200" y="3186113"/>
          <a:ext cx="8483600" cy="3060700"/>
        </p:xfrm>
        <a:graphic>
          <a:graphicData uri="http://schemas.openxmlformats.org/presentationml/2006/ole">
            <mc:AlternateContent xmlns:mc="http://schemas.openxmlformats.org/markup-compatibility/2006">
              <mc:Choice xmlns:v="urn:schemas-microsoft-com:vml" Requires="v">
                <p:oleObj spid="_x0000_s432227" name="Equation" r:id="rId6" imgW="5473440" imgH="1968480" progId="Equation.DSMT4">
                  <p:embed/>
                </p:oleObj>
              </mc:Choice>
              <mc:Fallback>
                <p:oleObj name="Equation" r:id="rId6" imgW="5473440" imgH="1968480" progId="Equation.DSMT4">
                  <p:embed/>
                  <p:pic>
                    <p:nvPicPr>
                      <p:cNvPr id="0" name=""/>
                      <p:cNvPicPr>
                        <a:picLocks noChangeAspect="1" noChangeArrowheads="1"/>
                      </p:cNvPicPr>
                      <p:nvPr/>
                    </p:nvPicPr>
                    <p:blipFill>
                      <a:blip r:embed="rId7"/>
                      <a:srcRect/>
                      <a:stretch>
                        <a:fillRect/>
                      </a:stretch>
                    </p:blipFill>
                    <p:spPr bwMode="auto">
                      <a:xfrm>
                        <a:off x="330200" y="3186113"/>
                        <a:ext cx="8483600" cy="306070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285066119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11/19/2021</a:t>
            </a:r>
            <a:endParaRPr lang="en-US" dirty="0"/>
          </a:p>
        </p:txBody>
      </p:sp>
      <p:sp>
        <p:nvSpPr>
          <p:cNvPr id="3" name="Footer Placeholder 2"/>
          <p:cNvSpPr>
            <a:spLocks noGrp="1"/>
          </p:cNvSpPr>
          <p:nvPr>
            <p:ph type="ftr" sz="quarter" idx="11"/>
          </p:nvPr>
        </p:nvSpPr>
        <p:spPr/>
        <p:txBody>
          <a:bodyPr/>
          <a:lstStyle/>
          <a:p>
            <a:r>
              <a:rPr lang="en-US"/>
              <a:t>PHY 711  Fall 2021 -- Lecture 31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29</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1346433492"/>
              </p:ext>
            </p:extLst>
          </p:nvPr>
        </p:nvGraphicFramePr>
        <p:xfrm>
          <a:off x="367748" y="33130"/>
          <a:ext cx="6749567" cy="2867581"/>
        </p:xfrm>
        <a:graphic>
          <a:graphicData uri="http://schemas.openxmlformats.org/presentationml/2006/ole">
            <mc:AlternateContent xmlns:mc="http://schemas.openxmlformats.org/markup-compatibility/2006">
              <mc:Choice xmlns:v="urn:schemas-microsoft-com:vml" Requires="v">
                <p:oleObj spid="_x0000_s433250" name="Equation" r:id="rId4" imgW="3962160" imgH="1676160" progId="Equation.DSMT4">
                  <p:embed/>
                </p:oleObj>
              </mc:Choice>
              <mc:Fallback>
                <p:oleObj name="Equation" r:id="rId4" imgW="3962160" imgH="1676160" progId="Equation.DSMT4">
                  <p:embed/>
                  <p:pic>
                    <p:nvPicPr>
                      <p:cNvPr id="0" name=""/>
                      <p:cNvPicPr>
                        <a:picLocks noChangeAspect="1" noChangeArrowheads="1"/>
                      </p:cNvPicPr>
                      <p:nvPr/>
                    </p:nvPicPr>
                    <p:blipFill>
                      <a:blip r:embed="rId5"/>
                      <a:srcRect/>
                      <a:stretch>
                        <a:fillRect/>
                      </a:stretch>
                    </p:blipFill>
                    <p:spPr bwMode="auto">
                      <a:xfrm>
                        <a:off x="367748" y="33130"/>
                        <a:ext cx="6749567" cy="2867581"/>
                      </a:xfrm>
                      <a:prstGeom prst="rect">
                        <a:avLst/>
                      </a:prstGeom>
                      <a:noFill/>
                      <a:ln>
                        <a:noFill/>
                      </a:ln>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59996474"/>
              </p:ext>
            </p:extLst>
          </p:nvPr>
        </p:nvGraphicFramePr>
        <p:xfrm>
          <a:off x="457200" y="2900711"/>
          <a:ext cx="8478838" cy="3973512"/>
        </p:xfrm>
        <a:graphic>
          <a:graphicData uri="http://schemas.openxmlformats.org/presentationml/2006/ole">
            <mc:AlternateContent xmlns:mc="http://schemas.openxmlformats.org/markup-compatibility/2006">
              <mc:Choice xmlns:v="urn:schemas-microsoft-com:vml" Requires="v">
                <p:oleObj spid="_x0000_s433251" name="Equation" r:id="rId6" imgW="4978080" imgH="2323800" progId="Equation.DSMT4">
                  <p:embed/>
                </p:oleObj>
              </mc:Choice>
              <mc:Fallback>
                <p:oleObj name="Equation" r:id="rId6" imgW="4978080" imgH="2323800" progId="Equation.DSMT4">
                  <p:embed/>
                  <p:pic>
                    <p:nvPicPr>
                      <p:cNvPr id="0" name=""/>
                      <p:cNvPicPr>
                        <a:picLocks noChangeAspect="1" noChangeArrowheads="1"/>
                      </p:cNvPicPr>
                      <p:nvPr/>
                    </p:nvPicPr>
                    <p:blipFill>
                      <a:blip r:embed="rId7"/>
                      <a:srcRect/>
                      <a:stretch>
                        <a:fillRect/>
                      </a:stretch>
                    </p:blipFill>
                    <p:spPr bwMode="auto">
                      <a:xfrm>
                        <a:off x="457200" y="2900711"/>
                        <a:ext cx="8478838" cy="3973512"/>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16217817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11/19/2021</a:t>
            </a:r>
            <a:endParaRPr lang="en-US" dirty="0"/>
          </a:p>
        </p:txBody>
      </p:sp>
      <p:sp>
        <p:nvSpPr>
          <p:cNvPr id="3" name="Footer Placeholder 2"/>
          <p:cNvSpPr>
            <a:spLocks noGrp="1"/>
          </p:cNvSpPr>
          <p:nvPr>
            <p:ph type="ftr" sz="quarter" idx="11"/>
          </p:nvPr>
        </p:nvSpPr>
        <p:spPr/>
        <p:txBody>
          <a:bodyPr/>
          <a:lstStyle/>
          <a:p>
            <a:r>
              <a:rPr lang="en-US"/>
              <a:t>PHY 711  Fall 2021 -- Lecture 31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3</a:t>
            </a:fld>
            <a:endParaRPr lang="en-US" dirty="0"/>
          </a:p>
        </p:txBody>
      </p:sp>
      <p:pic>
        <p:nvPicPr>
          <p:cNvPr id="5" name="Picture 4">
            <a:extLst>
              <a:ext uri="{FF2B5EF4-FFF2-40B4-BE49-F238E27FC236}">
                <a16:creationId xmlns:a16="http://schemas.microsoft.com/office/drawing/2014/main" id="{435FCAA3-6A14-41AF-8B25-FC0B44BB50A6}"/>
              </a:ext>
            </a:extLst>
          </p:cNvPr>
          <p:cNvPicPr>
            <a:picLocks noChangeAspect="1"/>
          </p:cNvPicPr>
          <p:nvPr/>
        </p:nvPicPr>
        <p:blipFill>
          <a:blip r:embed="rId3"/>
          <a:stretch>
            <a:fillRect/>
          </a:stretch>
        </p:blipFill>
        <p:spPr>
          <a:xfrm>
            <a:off x="0" y="1466982"/>
            <a:ext cx="9144000" cy="3924036"/>
          </a:xfrm>
          <a:prstGeom prst="rect">
            <a:avLst/>
          </a:prstGeom>
        </p:spPr>
      </p:pic>
    </p:spTree>
    <p:extLst>
      <p:ext uri="{BB962C8B-B14F-4D97-AF65-F5344CB8AC3E}">
        <p14:creationId xmlns:p14="http://schemas.microsoft.com/office/powerpoint/2010/main" val="395947853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11/19/2021</a:t>
            </a:r>
            <a:endParaRPr lang="en-US" dirty="0"/>
          </a:p>
        </p:txBody>
      </p:sp>
      <p:sp>
        <p:nvSpPr>
          <p:cNvPr id="3" name="Footer Placeholder 2"/>
          <p:cNvSpPr>
            <a:spLocks noGrp="1"/>
          </p:cNvSpPr>
          <p:nvPr>
            <p:ph type="ftr" sz="quarter" idx="11"/>
          </p:nvPr>
        </p:nvSpPr>
        <p:spPr/>
        <p:txBody>
          <a:bodyPr/>
          <a:lstStyle/>
          <a:p>
            <a:r>
              <a:rPr lang="en-US"/>
              <a:t>PHY 711  Fall 2021 -- Lecture 31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30</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3571263007"/>
              </p:ext>
            </p:extLst>
          </p:nvPr>
        </p:nvGraphicFramePr>
        <p:xfrm>
          <a:off x="374650" y="552450"/>
          <a:ext cx="8262938" cy="5327650"/>
        </p:xfrm>
        <a:graphic>
          <a:graphicData uri="http://schemas.openxmlformats.org/presentationml/2006/ole">
            <mc:AlternateContent xmlns:mc="http://schemas.openxmlformats.org/markup-compatibility/2006">
              <mc:Choice xmlns:v="urn:schemas-microsoft-com:vml" Requires="v">
                <p:oleObj spid="_x0000_s434226" name="Equation" r:id="rId4" imgW="5473440" imgH="3517560" progId="Equation.DSMT4">
                  <p:embed/>
                </p:oleObj>
              </mc:Choice>
              <mc:Fallback>
                <p:oleObj name="Equation" r:id="rId4" imgW="5473440" imgH="3517560" progId="Equation.DSMT4">
                  <p:embed/>
                  <p:pic>
                    <p:nvPicPr>
                      <p:cNvPr id="0" name=""/>
                      <p:cNvPicPr>
                        <a:picLocks noChangeAspect="1" noChangeArrowheads="1"/>
                      </p:cNvPicPr>
                      <p:nvPr/>
                    </p:nvPicPr>
                    <p:blipFill>
                      <a:blip r:embed="rId5"/>
                      <a:srcRect/>
                      <a:stretch>
                        <a:fillRect/>
                      </a:stretch>
                    </p:blipFill>
                    <p:spPr bwMode="auto">
                      <a:xfrm>
                        <a:off x="374650" y="552450"/>
                        <a:ext cx="8262938" cy="532765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156622562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11/19/2021</a:t>
            </a:r>
            <a:endParaRPr lang="en-US" dirty="0"/>
          </a:p>
        </p:txBody>
      </p:sp>
      <p:sp>
        <p:nvSpPr>
          <p:cNvPr id="3" name="Footer Placeholder 2"/>
          <p:cNvSpPr>
            <a:spLocks noGrp="1"/>
          </p:cNvSpPr>
          <p:nvPr>
            <p:ph type="ftr" sz="quarter" idx="11"/>
          </p:nvPr>
        </p:nvSpPr>
        <p:spPr/>
        <p:txBody>
          <a:bodyPr/>
          <a:lstStyle/>
          <a:p>
            <a:r>
              <a:rPr lang="en-US"/>
              <a:t>PHY 711  Fall 2021 -- Lecture 31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31</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2728031328"/>
              </p:ext>
            </p:extLst>
          </p:nvPr>
        </p:nvGraphicFramePr>
        <p:xfrm>
          <a:off x="1798638" y="625475"/>
          <a:ext cx="5062537" cy="5080000"/>
        </p:xfrm>
        <a:graphic>
          <a:graphicData uri="http://schemas.openxmlformats.org/presentationml/2006/ole">
            <mc:AlternateContent xmlns:mc="http://schemas.openxmlformats.org/markup-compatibility/2006">
              <mc:Choice xmlns:v="urn:schemas-microsoft-com:vml" Requires="v">
                <p:oleObj spid="_x0000_s435249" name="Equation" r:id="rId4" imgW="2108160" imgH="2108160" progId="Equation.DSMT4">
                  <p:embed/>
                </p:oleObj>
              </mc:Choice>
              <mc:Fallback>
                <p:oleObj name="Equation" r:id="rId4" imgW="2108160" imgH="2108160" progId="Equation.DSMT4">
                  <p:embed/>
                  <p:pic>
                    <p:nvPicPr>
                      <p:cNvPr id="0" name=""/>
                      <p:cNvPicPr>
                        <a:picLocks noChangeAspect="1" noChangeArrowheads="1"/>
                      </p:cNvPicPr>
                      <p:nvPr/>
                    </p:nvPicPr>
                    <p:blipFill>
                      <a:blip r:embed="rId5"/>
                      <a:srcRect/>
                      <a:stretch>
                        <a:fillRect/>
                      </a:stretch>
                    </p:blipFill>
                    <p:spPr bwMode="auto">
                      <a:xfrm>
                        <a:off x="1798638" y="625475"/>
                        <a:ext cx="5062537" cy="508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08918691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11/19/2021</a:t>
            </a:r>
            <a:endParaRPr lang="en-US" dirty="0"/>
          </a:p>
        </p:txBody>
      </p:sp>
      <p:sp>
        <p:nvSpPr>
          <p:cNvPr id="3" name="Footer Placeholder 2"/>
          <p:cNvSpPr>
            <a:spLocks noGrp="1"/>
          </p:cNvSpPr>
          <p:nvPr>
            <p:ph type="ftr" sz="quarter" idx="11"/>
          </p:nvPr>
        </p:nvSpPr>
        <p:spPr/>
        <p:txBody>
          <a:bodyPr/>
          <a:lstStyle/>
          <a:p>
            <a:r>
              <a:rPr lang="en-US"/>
              <a:t>PHY 711  Fall 2021 -- Lecture 31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32</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1205323137"/>
              </p:ext>
            </p:extLst>
          </p:nvPr>
        </p:nvGraphicFramePr>
        <p:xfrm>
          <a:off x="755650" y="700088"/>
          <a:ext cx="4838700" cy="3230562"/>
        </p:xfrm>
        <a:graphic>
          <a:graphicData uri="http://schemas.openxmlformats.org/presentationml/2006/ole">
            <mc:AlternateContent xmlns:mc="http://schemas.openxmlformats.org/markup-compatibility/2006">
              <mc:Choice xmlns:v="urn:schemas-microsoft-com:vml" Requires="v">
                <p:oleObj spid="_x0000_s436273" name="Equation" r:id="rId4" imgW="2616120" imgH="1739880" progId="Equation.DSMT4">
                  <p:embed/>
                </p:oleObj>
              </mc:Choice>
              <mc:Fallback>
                <p:oleObj name="Equation" r:id="rId4" imgW="2616120" imgH="1739880" progId="Equation.DSMT4">
                  <p:embed/>
                  <p:pic>
                    <p:nvPicPr>
                      <p:cNvPr id="0" name=""/>
                      <p:cNvPicPr>
                        <a:picLocks noChangeAspect="1" noChangeArrowheads="1"/>
                      </p:cNvPicPr>
                      <p:nvPr/>
                    </p:nvPicPr>
                    <p:blipFill>
                      <a:blip r:embed="rId5"/>
                      <a:srcRect/>
                      <a:stretch>
                        <a:fillRect/>
                      </a:stretch>
                    </p:blipFill>
                    <p:spPr bwMode="auto">
                      <a:xfrm>
                        <a:off x="755650" y="700088"/>
                        <a:ext cx="4838700" cy="3230562"/>
                      </a:xfrm>
                      <a:prstGeom prst="rect">
                        <a:avLst/>
                      </a:prstGeom>
                      <a:noFill/>
                      <a:ln>
                        <a:noFill/>
                      </a:ln>
                    </p:spPr>
                  </p:pic>
                </p:oleObj>
              </mc:Fallback>
            </mc:AlternateContent>
          </a:graphicData>
        </a:graphic>
      </p:graphicFrame>
      <p:grpSp>
        <p:nvGrpSpPr>
          <p:cNvPr id="6" name="Group 5"/>
          <p:cNvGrpSpPr/>
          <p:nvPr/>
        </p:nvGrpSpPr>
        <p:grpSpPr>
          <a:xfrm>
            <a:off x="1371600" y="4648200"/>
            <a:ext cx="3429000" cy="1447800"/>
            <a:chOff x="3200400" y="2514600"/>
            <a:chExt cx="3429000" cy="1447800"/>
          </a:xfrm>
        </p:grpSpPr>
        <p:sp>
          <p:nvSpPr>
            <p:cNvPr id="7" name="Rectangle 6"/>
            <p:cNvSpPr/>
            <p:nvPr/>
          </p:nvSpPr>
          <p:spPr>
            <a:xfrm>
              <a:off x="3200400" y="2514600"/>
              <a:ext cx="3429000" cy="1447800"/>
            </a:xfrm>
            <a:prstGeom prst="rect">
              <a:avLst/>
            </a:prstGeom>
            <a:pattFill prst="zigZag">
              <a:fgClr>
                <a:schemeClr val="accent1"/>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3788525" y="2804160"/>
              <a:ext cx="609600" cy="609600"/>
            </a:xfrm>
            <a:prstGeom prst="ellipse">
              <a:avLst/>
            </a:prstGeom>
            <a:solidFill>
              <a:schemeClr val="accent1">
                <a:alpha val="59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Arrow Connector 8"/>
            <p:cNvCxnSpPr/>
            <p:nvPr/>
          </p:nvCxnSpPr>
          <p:spPr>
            <a:xfrm>
              <a:off x="4093325" y="3108960"/>
              <a:ext cx="1469275"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4800600" y="2647295"/>
              <a:ext cx="762000" cy="461665"/>
            </a:xfrm>
            <a:prstGeom prst="rect">
              <a:avLst/>
            </a:prstGeom>
            <a:noFill/>
          </p:spPr>
          <p:txBody>
            <a:bodyPr wrap="square" rtlCol="0">
              <a:spAutoFit/>
            </a:bodyPr>
            <a:lstStyle/>
            <a:p>
              <a:r>
                <a:rPr lang="en-US" sz="2400" i="1" dirty="0">
                  <a:latin typeface="+mj-lt"/>
                </a:rPr>
                <a:t>u</a:t>
              </a:r>
            </a:p>
          </p:txBody>
        </p:sp>
        <p:cxnSp>
          <p:nvCxnSpPr>
            <p:cNvPr id="11" name="Straight Arrow Connector 10"/>
            <p:cNvCxnSpPr/>
            <p:nvPr/>
          </p:nvCxnSpPr>
          <p:spPr>
            <a:xfrm flipH="1">
              <a:off x="3581400" y="3581400"/>
              <a:ext cx="1219200" cy="0"/>
            </a:xfrm>
            <a:prstGeom prst="straightConnector1">
              <a:avLst/>
            </a:prstGeom>
            <a:ln w="50800">
              <a:solidFill>
                <a:schemeClr val="accent6">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4648200" y="3272135"/>
              <a:ext cx="762000" cy="461665"/>
            </a:xfrm>
            <a:prstGeom prst="rect">
              <a:avLst/>
            </a:prstGeom>
            <a:noFill/>
          </p:spPr>
          <p:txBody>
            <a:bodyPr wrap="square" rtlCol="0">
              <a:spAutoFit/>
            </a:bodyPr>
            <a:lstStyle/>
            <a:p>
              <a:r>
                <a:rPr lang="en-US" sz="2400" i="1" dirty="0">
                  <a:latin typeface="+mj-lt"/>
                </a:rPr>
                <a:t>F</a:t>
              </a:r>
              <a:r>
                <a:rPr lang="en-US" sz="2400" i="1" baseline="-25000" dirty="0">
                  <a:latin typeface="+mj-lt"/>
                </a:rPr>
                <a:t>D</a:t>
              </a:r>
              <a:endParaRPr lang="en-US" sz="2400" i="1" dirty="0">
                <a:latin typeface="+mj-lt"/>
              </a:endParaRPr>
            </a:p>
          </p:txBody>
        </p:sp>
      </p:grpSp>
    </p:spTree>
    <p:extLst>
      <p:ext uri="{BB962C8B-B14F-4D97-AF65-F5344CB8AC3E}">
        <p14:creationId xmlns:p14="http://schemas.microsoft.com/office/powerpoint/2010/main" val="38393281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11/19/2021</a:t>
            </a:r>
            <a:endParaRPr lang="en-US" dirty="0"/>
          </a:p>
        </p:txBody>
      </p:sp>
      <p:sp>
        <p:nvSpPr>
          <p:cNvPr id="3" name="Footer Placeholder 2"/>
          <p:cNvSpPr>
            <a:spLocks noGrp="1"/>
          </p:cNvSpPr>
          <p:nvPr>
            <p:ph type="ftr" sz="quarter" idx="11"/>
          </p:nvPr>
        </p:nvSpPr>
        <p:spPr/>
        <p:txBody>
          <a:bodyPr/>
          <a:lstStyle/>
          <a:p>
            <a:r>
              <a:rPr lang="en-US"/>
              <a:t>PHY 711  Fall 2021 -- Lecture 31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4</a:t>
            </a:fld>
            <a:endParaRPr lang="en-US" dirty="0"/>
          </a:p>
        </p:txBody>
      </p:sp>
      <p:sp>
        <p:nvSpPr>
          <p:cNvPr id="7" name="TextBox 6"/>
          <p:cNvSpPr txBox="1"/>
          <p:nvPr/>
        </p:nvSpPr>
        <p:spPr>
          <a:xfrm>
            <a:off x="381000" y="152400"/>
            <a:ext cx="7620000" cy="461665"/>
          </a:xfrm>
          <a:prstGeom prst="rect">
            <a:avLst/>
          </a:prstGeom>
          <a:noFill/>
        </p:spPr>
        <p:txBody>
          <a:bodyPr wrap="square" rtlCol="0">
            <a:spAutoFit/>
          </a:bodyPr>
          <a:lstStyle/>
          <a:p>
            <a:r>
              <a:rPr lang="en-US" sz="2400" dirty="0">
                <a:latin typeface="+mj-lt"/>
              </a:rPr>
              <a:t>Equations for motion of non-viscous fluid</a:t>
            </a:r>
          </a:p>
        </p:txBody>
      </p:sp>
      <p:graphicFrame>
        <p:nvGraphicFramePr>
          <p:cNvPr id="8" name="Object 7"/>
          <p:cNvGraphicFramePr>
            <a:graphicFrameLocks noChangeAspect="1"/>
          </p:cNvGraphicFramePr>
          <p:nvPr>
            <p:extLst>
              <p:ext uri="{D42A27DB-BD31-4B8C-83A1-F6EECF244321}">
                <p14:modId xmlns:p14="http://schemas.microsoft.com/office/powerpoint/2010/main" val="2798684535"/>
              </p:ext>
            </p:extLst>
          </p:nvPr>
        </p:nvGraphicFramePr>
        <p:xfrm>
          <a:off x="954088" y="777875"/>
          <a:ext cx="6015037" cy="4108450"/>
        </p:xfrm>
        <a:graphic>
          <a:graphicData uri="http://schemas.openxmlformats.org/presentationml/2006/ole">
            <mc:AlternateContent xmlns:mc="http://schemas.openxmlformats.org/markup-compatibility/2006">
              <mc:Choice xmlns:v="urn:schemas-microsoft-com:vml" Requires="v">
                <p:oleObj spid="_x0000_s420062" name="Equation" r:id="rId4" imgW="4686120" imgH="3200400" progId="Equation.DSMT4">
                  <p:embed/>
                </p:oleObj>
              </mc:Choice>
              <mc:Fallback>
                <p:oleObj name="Equation" r:id="rId4" imgW="4686120" imgH="3200400" progId="Equation.DSMT4">
                  <p:embed/>
                  <p:pic>
                    <p:nvPicPr>
                      <p:cNvPr id="0" name=""/>
                      <p:cNvPicPr/>
                      <p:nvPr/>
                    </p:nvPicPr>
                    <p:blipFill>
                      <a:blip r:embed="rId5"/>
                      <a:stretch>
                        <a:fillRect/>
                      </a:stretch>
                    </p:blipFill>
                    <p:spPr>
                      <a:xfrm>
                        <a:off x="954088" y="777875"/>
                        <a:ext cx="6015037" cy="4108450"/>
                      </a:xfrm>
                      <a:prstGeom prst="rect">
                        <a:avLst/>
                      </a:prstGeom>
                    </p:spPr>
                  </p:pic>
                </p:oleObj>
              </mc:Fallback>
            </mc:AlternateContent>
          </a:graphicData>
        </a:graphic>
      </p:graphicFrame>
      <p:sp>
        <p:nvSpPr>
          <p:cNvPr id="9" name="Right Brace 8"/>
          <p:cNvSpPr/>
          <p:nvPr/>
        </p:nvSpPr>
        <p:spPr>
          <a:xfrm rot="5400000">
            <a:off x="1447800" y="4343400"/>
            <a:ext cx="457200" cy="1371600"/>
          </a:xfrm>
          <a:prstGeom prst="righ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aphicFrame>
        <p:nvGraphicFramePr>
          <p:cNvPr id="10" name="Object 9"/>
          <p:cNvGraphicFramePr>
            <a:graphicFrameLocks noChangeAspect="1"/>
          </p:cNvGraphicFramePr>
          <p:nvPr>
            <p:extLst>
              <p:ext uri="{D42A27DB-BD31-4B8C-83A1-F6EECF244321}">
                <p14:modId xmlns:p14="http://schemas.microsoft.com/office/powerpoint/2010/main" val="2671292852"/>
              </p:ext>
            </p:extLst>
          </p:nvPr>
        </p:nvGraphicFramePr>
        <p:xfrm>
          <a:off x="1062484" y="5300008"/>
          <a:ext cx="1151631" cy="1042987"/>
        </p:xfrm>
        <a:graphic>
          <a:graphicData uri="http://schemas.openxmlformats.org/presentationml/2006/ole">
            <mc:AlternateContent xmlns:mc="http://schemas.openxmlformats.org/markup-compatibility/2006">
              <mc:Choice xmlns:v="urn:schemas-microsoft-com:vml" Requires="v">
                <p:oleObj spid="_x0000_s420063" name="Equation" r:id="rId6" imgW="672840" imgH="609480" progId="Equation.DSMT4">
                  <p:embed/>
                </p:oleObj>
              </mc:Choice>
              <mc:Fallback>
                <p:oleObj name="Equation" r:id="rId6" imgW="672840" imgH="609480" progId="Equation.DSMT4">
                  <p:embed/>
                  <p:pic>
                    <p:nvPicPr>
                      <p:cNvPr id="0" name=""/>
                      <p:cNvPicPr/>
                      <p:nvPr/>
                    </p:nvPicPr>
                    <p:blipFill>
                      <a:blip r:embed="rId7"/>
                      <a:stretch>
                        <a:fillRect/>
                      </a:stretch>
                    </p:blipFill>
                    <p:spPr>
                      <a:xfrm>
                        <a:off x="1062484" y="5300008"/>
                        <a:ext cx="1151631" cy="1042987"/>
                      </a:xfrm>
                      <a:prstGeom prst="rect">
                        <a:avLst/>
                      </a:prstGeom>
                    </p:spPr>
                  </p:pic>
                </p:oleObj>
              </mc:Fallback>
            </mc:AlternateContent>
          </a:graphicData>
        </a:graphic>
      </p:graphicFrame>
      <p:sp>
        <p:nvSpPr>
          <p:cNvPr id="11" name="Right Brace 10"/>
          <p:cNvSpPr/>
          <p:nvPr/>
        </p:nvSpPr>
        <p:spPr>
          <a:xfrm rot="5400000">
            <a:off x="3657600" y="3810000"/>
            <a:ext cx="457200" cy="2438400"/>
          </a:xfrm>
          <a:prstGeom prst="righ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aphicFrame>
        <p:nvGraphicFramePr>
          <p:cNvPr id="12" name="Object 11"/>
          <p:cNvGraphicFramePr>
            <a:graphicFrameLocks noChangeAspect="1"/>
          </p:cNvGraphicFramePr>
          <p:nvPr>
            <p:extLst>
              <p:ext uri="{D42A27DB-BD31-4B8C-83A1-F6EECF244321}">
                <p14:modId xmlns:p14="http://schemas.microsoft.com/office/powerpoint/2010/main" val="569737809"/>
              </p:ext>
            </p:extLst>
          </p:nvPr>
        </p:nvGraphicFramePr>
        <p:xfrm>
          <a:off x="3041650" y="5010150"/>
          <a:ext cx="1911350" cy="1282700"/>
        </p:xfrm>
        <a:graphic>
          <a:graphicData uri="http://schemas.openxmlformats.org/presentationml/2006/ole">
            <mc:AlternateContent xmlns:mc="http://schemas.openxmlformats.org/markup-compatibility/2006">
              <mc:Choice xmlns:v="urn:schemas-microsoft-com:vml" Requires="v">
                <p:oleObj spid="_x0000_s420064" name="Equation" r:id="rId8" imgW="1117440" imgH="749160" progId="Equation.DSMT4">
                  <p:embed/>
                </p:oleObj>
              </mc:Choice>
              <mc:Fallback>
                <p:oleObj name="Equation" r:id="rId8" imgW="1117440" imgH="749160" progId="Equation.DSMT4">
                  <p:embed/>
                  <p:pic>
                    <p:nvPicPr>
                      <p:cNvPr id="0" name=""/>
                      <p:cNvPicPr/>
                      <p:nvPr/>
                    </p:nvPicPr>
                    <p:blipFill>
                      <a:blip r:embed="rId9"/>
                      <a:stretch>
                        <a:fillRect/>
                      </a:stretch>
                    </p:blipFill>
                    <p:spPr>
                      <a:xfrm>
                        <a:off x="3041650" y="5010150"/>
                        <a:ext cx="1911350" cy="1282700"/>
                      </a:xfrm>
                      <a:prstGeom prst="rect">
                        <a:avLst/>
                      </a:prstGeom>
                    </p:spPr>
                  </p:pic>
                </p:oleObj>
              </mc:Fallback>
            </mc:AlternateContent>
          </a:graphicData>
        </a:graphic>
      </p:graphicFrame>
    </p:spTree>
    <p:extLst>
      <p:ext uri="{BB962C8B-B14F-4D97-AF65-F5344CB8AC3E}">
        <p14:creationId xmlns:p14="http://schemas.microsoft.com/office/powerpoint/2010/main" val="39064906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11/19/2021</a:t>
            </a:r>
            <a:endParaRPr lang="en-US" dirty="0"/>
          </a:p>
        </p:txBody>
      </p:sp>
      <p:sp>
        <p:nvSpPr>
          <p:cNvPr id="3" name="Footer Placeholder 2"/>
          <p:cNvSpPr>
            <a:spLocks noGrp="1"/>
          </p:cNvSpPr>
          <p:nvPr>
            <p:ph type="ftr" sz="quarter" idx="11"/>
          </p:nvPr>
        </p:nvSpPr>
        <p:spPr/>
        <p:txBody>
          <a:bodyPr/>
          <a:lstStyle/>
          <a:p>
            <a:r>
              <a:rPr lang="en-US"/>
              <a:t>PHY 711  Fall 2021 -- Lecture 31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5</a:t>
            </a:fld>
            <a:endParaRPr lang="en-US" dirty="0"/>
          </a:p>
        </p:txBody>
      </p:sp>
      <p:sp>
        <p:nvSpPr>
          <p:cNvPr id="7" name="TextBox 6"/>
          <p:cNvSpPr txBox="1"/>
          <p:nvPr/>
        </p:nvSpPr>
        <p:spPr>
          <a:xfrm>
            <a:off x="457200" y="224457"/>
            <a:ext cx="7620000" cy="461665"/>
          </a:xfrm>
          <a:prstGeom prst="rect">
            <a:avLst/>
          </a:prstGeom>
          <a:noFill/>
        </p:spPr>
        <p:txBody>
          <a:bodyPr wrap="square" rtlCol="0">
            <a:spAutoFit/>
          </a:bodyPr>
          <a:lstStyle/>
          <a:p>
            <a:r>
              <a:rPr lang="en-US" sz="2400" dirty="0">
                <a:latin typeface="+mj-lt"/>
              </a:rPr>
              <a:t>Equations for motion of non-viscous fluid -- continued</a:t>
            </a:r>
          </a:p>
        </p:txBody>
      </p:sp>
      <p:graphicFrame>
        <p:nvGraphicFramePr>
          <p:cNvPr id="8" name="Object 7"/>
          <p:cNvGraphicFramePr>
            <a:graphicFrameLocks noChangeAspect="1"/>
          </p:cNvGraphicFramePr>
          <p:nvPr>
            <p:extLst>
              <p:ext uri="{D42A27DB-BD31-4B8C-83A1-F6EECF244321}">
                <p14:modId xmlns:p14="http://schemas.microsoft.com/office/powerpoint/2010/main" val="2579247299"/>
              </p:ext>
            </p:extLst>
          </p:nvPr>
        </p:nvGraphicFramePr>
        <p:xfrm>
          <a:off x="892175" y="895350"/>
          <a:ext cx="6210300" cy="2395538"/>
        </p:xfrm>
        <a:graphic>
          <a:graphicData uri="http://schemas.openxmlformats.org/presentationml/2006/ole">
            <mc:AlternateContent xmlns:mc="http://schemas.openxmlformats.org/markup-compatibility/2006">
              <mc:Choice xmlns:v="urn:schemas-microsoft-com:vml" Requires="v">
                <p:oleObj spid="_x0000_s421082" name="Equation" r:id="rId4" imgW="4838400" imgH="1866600" progId="Equation.DSMT4">
                  <p:embed/>
                </p:oleObj>
              </mc:Choice>
              <mc:Fallback>
                <p:oleObj name="Equation" r:id="rId4" imgW="4838400" imgH="1866600" progId="Equation.DSMT4">
                  <p:embed/>
                  <p:pic>
                    <p:nvPicPr>
                      <p:cNvPr id="0" name=""/>
                      <p:cNvPicPr/>
                      <p:nvPr/>
                    </p:nvPicPr>
                    <p:blipFill>
                      <a:blip r:embed="rId5"/>
                      <a:stretch>
                        <a:fillRect/>
                      </a:stretch>
                    </p:blipFill>
                    <p:spPr>
                      <a:xfrm>
                        <a:off x="892175" y="895350"/>
                        <a:ext cx="6210300" cy="2395538"/>
                      </a:xfrm>
                      <a:prstGeom prst="rect">
                        <a:avLst/>
                      </a:prstGeom>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1831037037"/>
              </p:ext>
            </p:extLst>
          </p:nvPr>
        </p:nvGraphicFramePr>
        <p:xfrm>
          <a:off x="1288354" y="3500759"/>
          <a:ext cx="5504558" cy="1024571"/>
        </p:xfrm>
        <a:graphic>
          <a:graphicData uri="http://schemas.openxmlformats.org/presentationml/2006/ole">
            <mc:AlternateContent xmlns:mc="http://schemas.openxmlformats.org/markup-compatibility/2006">
              <mc:Choice xmlns:v="urn:schemas-microsoft-com:vml" Requires="v">
                <p:oleObj spid="_x0000_s421083" name="Equation" r:id="rId6" imgW="3479760" imgH="647640" progId="Equation.DSMT4">
                  <p:embed/>
                </p:oleObj>
              </mc:Choice>
              <mc:Fallback>
                <p:oleObj name="Equation" r:id="rId6" imgW="3479760" imgH="647640" progId="Equation.DSMT4">
                  <p:embed/>
                  <p:pic>
                    <p:nvPicPr>
                      <p:cNvPr id="0" name=""/>
                      <p:cNvPicPr/>
                      <p:nvPr/>
                    </p:nvPicPr>
                    <p:blipFill>
                      <a:blip r:embed="rId7"/>
                      <a:stretch>
                        <a:fillRect/>
                      </a:stretch>
                    </p:blipFill>
                    <p:spPr>
                      <a:xfrm>
                        <a:off x="1288354" y="3500759"/>
                        <a:ext cx="5504558" cy="1024571"/>
                      </a:xfrm>
                      <a:prstGeom prst="rect">
                        <a:avLst/>
                      </a:prstGeom>
                    </p:spPr>
                  </p:pic>
                </p:oleObj>
              </mc:Fallback>
            </mc:AlternateContent>
          </a:graphicData>
        </a:graphic>
      </p:graphicFrame>
      <p:graphicFrame>
        <p:nvGraphicFramePr>
          <p:cNvPr id="13" name="Object 12"/>
          <p:cNvGraphicFramePr>
            <a:graphicFrameLocks noChangeAspect="1"/>
          </p:cNvGraphicFramePr>
          <p:nvPr>
            <p:extLst>
              <p:ext uri="{D42A27DB-BD31-4B8C-83A1-F6EECF244321}">
                <p14:modId xmlns:p14="http://schemas.microsoft.com/office/powerpoint/2010/main" val="1138425125"/>
              </p:ext>
            </p:extLst>
          </p:nvPr>
        </p:nvGraphicFramePr>
        <p:xfrm>
          <a:off x="1335855" y="4879666"/>
          <a:ext cx="5259388" cy="1443037"/>
        </p:xfrm>
        <a:graphic>
          <a:graphicData uri="http://schemas.openxmlformats.org/presentationml/2006/ole">
            <mc:AlternateContent xmlns:mc="http://schemas.openxmlformats.org/markup-compatibility/2006">
              <mc:Choice xmlns:v="urn:schemas-microsoft-com:vml" Requires="v">
                <p:oleObj spid="_x0000_s421084" name="Equation" r:id="rId8" imgW="3848040" imgH="1054080" progId="Equation.DSMT4">
                  <p:embed/>
                </p:oleObj>
              </mc:Choice>
              <mc:Fallback>
                <p:oleObj name="Equation" r:id="rId8" imgW="3848040" imgH="1054080" progId="Equation.DSMT4">
                  <p:embed/>
                  <p:pic>
                    <p:nvPicPr>
                      <p:cNvPr id="0" name=""/>
                      <p:cNvPicPr/>
                      <p:nvPr/>
                    </p:nvPicPr>
                    <p:blipFill>
                      <a:blip r:embed="rId9"/>
                      <a:stretch>
                        <a:fillRect/>
                      </a:stretch>
                    </p:blipFill>
                    <p:spPr>
                      <a:xfrm>
                        <a:off x="1335855" y="4879666"/>
                        <a:ext cx="5259388" cy="1443037"/>
                      </a:xfrm>
                      <a:prstGeom prst="rect">
                        <a:avLst/>
                      </a:prstGeom>
                    </p:spPr>
                  </p:pic>
                </p:oleObj>
              </mc:Fallback>
            </mc:AlternateContent>
          </a:graphicData>
        </a:graphic>
      </p:graphicFrame>
    </p:spTree>
    <p:extLst>
      <p:ext uri="{BB962C8B-B14F-4D97-AF65-F5344CB8AC3E}">
        <p14:creationId xmlns:p14="http://schemas.microsoft.com/office/powerpoint/2010/main" val="7457541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ube 10"/>
          <p:cNvSpPr/>
          <p:nvPr/>
        </p:nvSpPr>
        <p:spPr>
          <a:xfrm>
            <a:off x="5791200" y="5486400"/>
            <a:ext cx="2057400" cy="232209"/>
          </a:xfrm>
          <a:prstGeom prst="cube">
            <a:avLst>
              <a:gd name="adj" fmla="val 7371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Cube 13"/>
          <p:cNvSpPr/>
          <p:nvPr/>
        </p:nvSpPr>
        <p:spPr>
          <a:xfrm>
            <a:off x="5867400" y="4800600"/>
            <a:ext cx="2041688" cy="838200"/>
          </a:xfrm>
          <a:prstGeom prst="cube">
            <a:avLst/>
          </a:prstGeom>
          <a:pattFill prst="zigZag">
            <a:fgClr>
              <a:schemeClr val="accent1"/>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r>
              <a:rPr lang="en-US"/>
              <a:t>11/19/2021</a:t>
            </a:r>
            <a:endParaRPr lang="en-US" dirty="0"/>
          </a:p>
        </p:txBody>
      </p:sp>
      <p:sp>
        <p:nvSpPr>
          <p:cNvPr id="3" name="Footer Placeholder 2"/>
          <p:cNvSpPr>
            <a:spLocks noGrp="1"/>
          </p:cNvSpPr>
          <p:nvPr>
            <p:ph type="ftr" sz="quarter" idx="11"/>
          </p:nvPr>
        </p:nvSpPr>
        <p:spPr/>
        <p:txBody>
          <a:bodyPr/>
          <a:lstStyle/>
          <a:p>
            <a:r>
              <a:rPr lang="en-US"/>
              <a:t>PHY 711  Fall 2021 -- Lecture 31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6</a:t>
            </a:fld>
            <a:endParaRPr lang="en-US" dirty="0"/>
          </a:p>
        </p:txBody>
      </p:sp>
      <p:sp>
        <p:nvSpPr>
          <p:cNvPr id="5" name="TextBox 4"/>
          <p:cNvSpPr txBox="1"/>
          <p:nvPr/>
        </p:nvSpPr>
        <p:spPr>
          <a:xfrm>
            <a:off x="609600" y="381000"/>
            <a:ext cx="7239000" cy="461665"/>
          </a:xfrm>
          <a:prstGeom prst="rect">
            <a:avLst/>
          </a:prstGeom>
          <a:noFill/>
        </p:spPr>
        <p:txBody>
          <a:bodyPr wrap="square" rtlCol="0">
            <a:spAutoFit/>
          </a:bodyPr>
          <a:lstStyle/>
          <a:p>
            <a:r>
              <a:rPr lang="en-US" sz="2400" dirty="0">
                <a:latin typeface="+mj-lt"/>
              </a:rPr>
              <a:t>Now consider the effects of viscosity</a:t>
            </a:r>
          </a:p>
        </p:txBody>
      </p:sp>
      <p:graphicFrame>
        <p:nvGraphicFramePr>
          <p:cNvPr id="6" name="Object 5"/>
          <p:cNvGraphicFramePr>
            <a:graphicFrameLocks noChangeAspect="1"/>
          </p:cNvGraphicFramePr>
          <p:nvPr>
            <p:extLst>
              <p:ext uri="{D42A27DB-BD31-4B8C-83A1-F6EECF244321}">
                <p14:modId xmlns:p14="http://schemas.microsoft.com/office/powerpoint/2010/main" val="579501930"/>
              </p:ext>
            </p:extLst>
          </p:nvPr>
        </p:nvGraphicFramePr>
        <p:xfrm>
          <a:off x="1389063" y="1066800"/>
          <a:ext cx="4197350" cy="1887538"/>
        </p:xfrm>
        <a:graphic>
          <a:graphicData uri="http://schemas.openxmlformats.org/presentationml/2006/ole">
            <mc:AlternateContent xmlns:mc="http://schemas.openxmlformats.org/markup-compatibility/2006">
              <mc:Choice xmlns:v="urn:schemas-microsoft-com:vml" Requires="v">
                <p:oleObj spid="_x0000_s422044" name="Equation" r:id="rId4" imgW="2400120" imgH="1079280" progId="Equation.DSMT4">
                  <p:embed/>
                </p:oleObj>
              </mc:Choice>
              <mc:Fallback>
                <p:oleObj name="Equation" r:id="rId4" imgW="2400120" imgH="1079280" progId="Equation.DSMT4">
                  <p:embed/>
                  <p:pic>
                    <p:nvPicPr>
                      <p:cNvPr id="0" name=""/>
                      <p:cNvPicPr/>
                      <p:nvPr/>
                    </p:nvPicPr>
                    <p:blipFill>
                      <a:blip r:embed="rId5"/>
                      <a:stretch>
                        <a:fillRect/>
                      </a:stretch>
                    </p:blipFill>
                    <p:spPr>
                      <a:xfrm>
                        <a:off x="1389063" y="1066800"/>
                        <a:ext cx="4197350" cy="1887538"/>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677458321"/>
              </p:ext>
            </p:extLst>
          </p:nvPr>
        </p:nvGraphicFramePr>
        <p:xfrm>
          <a:off x="1344927" y="4245436"/>
          <a:ext cx="3777551" cy="1402556"/>
        </p:xfrm>
        <a:graphic>
          <a:graphicData uri="http://schemas.openxmlformats.org/presentationml/2006/ole">
            <mc:AlternateContent xmlns:mc="http://schemas.openxmlformats.org/markup-compatibility/2006">
              <mc:Choice xmlns:v="urn:schemas-microsoft-com:vml" Requires="v">
                <p:oleObj spid="_x0000_s422045" name="Equation" r:id="rId6" imgW="2565360" imgH="952200" progId="Equation.DSMT4">
                  <p:embed/>
                </p:oleObj>
              </mc:Choice>
              <mc:Fallback>
                <p:oleObj name="Equation" r:id="rId6" imgW="2565360" imgH="952200" progId="Equation.DSMT4">
                  <p:embed/>
                  <p:pic>
                    <p:nvPicPr>
                      <p:cNvPr id="0" name=""/>
                      <p:cNvPicPr/>
                      <p:nvPr/>
                    </p:nvPicPr>
                    <p:blipFill>
                      <a:blip r:embed="rId7"/>
                      <a:stretch>
                        <a:fillRect/>
                      </a:stretch>
                    </p:blipFill>
                    <p:spPr>
                      <a:xfrm>
                        <a:off x="1344927" y="4245436"/>
                        <a:ext cx="3777551" cy="1402556"/>
                      </a:xfrm>
                      <a:prstGeom prst="rect">
                        <a:avLst/>
                      </a:prstGeom>
                    </p:spPr>
                  </p:pic>
                </p:oleObj>
              </mc:Fallback>
            </mc:AlternateContent>
          </a:graphicData>
        </a:graphic>
      </p:graphicFrame>
      <p:sp>
        <p:nvSpPr>
          <p:cNvPr id="8" name="Cube 7"/>
          <p:cNvSpPr/>
          <p:nvPr/>
        </p:nvSpPr>
        <p:spPr>
          <a:xfrm>
            <a:off x="5822623" y="4720790"/>
            <a:ext cx="2057400" cy="232209"/>
          </a:xfrm>
          <a:prstGeom prst="cube">
            <a:avLst>
              <a:gd name="adj" fmla="val 7371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8198177" y="4596936"/>
            <a:ext cx="436338" cy="400110"/>
          </a:xfrm>
          <a:prstGeom prst="rect">
            <a:avLst/>
          </a:prstGeom>
        </p:spPr>
        <p:txBody>
          <a:bodyPr wrap="none">
            <a:spAutoFit/>
          </a:bodyPr>
          <a:lstStyle/>
          <a:p>
            <a:r>
              <a:rPr lang="en-US" sz="2000" b="1" i="1" dirty="0" err="1">
                <a:solidFill>
                  <a:srgbClr val="0070C0"/>
                </a:solidFill>
              </a:rPr>
              <a:t>F</a:t>
            </a:r>
            <a:r>
              <a:rPr lang="en-US" sz="2000" b="1" i="1" baseline="-25000" dirty="0" err="1">
                <a:solidFill>
                  <a:srgbClr val="0070C0"/>
                </a:solidFill>
              </a:rPr>
              <a:t>x</a:t>
            </a:r>
            <a:endParaRPr lang="en-US" sz="2000" b="1" i="1" baseline="-25000" dirty="0">
              <a:solidFill>
                <a:srgbClr val="0070C0"/>
              </a:solidFill>
            </a:endParaRPr>
          </a:p>
        </p:txBody>
      </p:sp>
      <p:sp>
        <p:nvSpPr>
          <p:cNvPr id="12" name="Right Arrow 11"/>
          <p:cNvSpPr/>
          <p:nvPr/>
        </p:nvSpPr>
        <p:spPr>
          <a:xfrm>
            <a:off x="7772400" y="4714505"/>
            <a:ext cx="425777" cy="23220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Arrow Connector 15"/>
          <p:cNvCxnSpPr/>
          <p:nvPr/>
        </p:nvCxnSpPr>
        <p:spPr>
          <a:xfrm>
            <a:off x="6019800" y="5943600"/>
            <a:ext cx="1143000"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7151571" y="5712767"/>
            <a:ext cx="517688" cy="461665"/>
          </a:xfrm>
          <a:prstGeom prst="rect">
            <a:avLst/>
          </a:prstGeom>
          <a:noFill/>
        </p:spPr>
        <p:txBody>
          <a:bodyPr wrap="square" rtlCol="0">
            <a:spAutoFit/>
          </a:bodyPr>
          <a:lstStyle/>
          <a:p>
            <a:r>
              <a:rPr lang="en-US" sz="2400" i="1" dirty="0">
                <a:latin typeface="+mj-lt"/>
              </a:rPr>
              <a:t>x</a:t>
            </a:r>
          </a:p>
        </p:txBody>
      </p:sp>
      <p:cxnSp>
        <p:nvCxnSpPr>
          <p:cNvPr id="18" name="Straight Arrow Connector 17"/>
          <p:cNvCxnSpPr/>
          <p:nvPr/>
        </p:nvCxnSpPr>
        <p:spPr>
          <a:xfrm flipV="1">
            <a:off x="5586413" y="4946714"/>
            <a:ext cx="0" cy="766054"/>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5251124" y="5098908"/>
            <a:ext cx="517688" cy="461665"/>
          </a:xfrm>
          <a:prstGeom prst="rect">
            <a:avLst/>
          </a:prstGeom>
          <a:noFill/>
        </p:spPr>
        <p:txBody>
          <a:bodyPr wrap="square" rtlCol="0">
            <a:spAutoFit/>
          </a:bodyPr>
          <a:lstStyle/>
          <a:p>
            <a:r>
              <a:rPr lang="en-US" sz="2400" i="1" dirty="0">
                <a:latin typeface="+mj-lt"/>
              </a:rPr>
              <a:t>y</a:t>
            </a:r>
          </a:p>
        </p:txBody>
      </p:sp>
      <p:sp>
        <p:nvSpPr>
          <p:cNvPr id="22" name="TextBox 21"/>
          <p:cNvSpPr txBox="1"/>
          <p:nvPr/>
        </p:nvSpPr>
        <p:spPr>
          <a:xfrm>
            <a:off x="6511296" y="4557848"/>
            <a:ext cx="762000" cy="461665"/>
          </a:xfrm>
          <a:prstGeom prst="rect">
            <a:avLst/>
          </a:prstGeom>
          <a:noFill/>
        </p:spPr>
        <p:txBody>
          <a:bodyPr wrap="square" rtlCol="0">
            <a:spAutoFit/>
          </a:bodyPr>
          <a:lstStyle/>
          <a:p>
            <a:r>
              <a:rPr lang="en-US" sz="2400" i="1" dirty="0">
                <a:latin typeface="+mj-lt"/>
              </a:rPr>
              <a:t>A</a:t>
            </a:r>
          </a:p>
        </p:txBody>
      </p:sp>
      <p:cxnSp>
        <p:nvCxnSpPr>
          <p:cNvPr id="23" name="Straight Arrow Connector 22"/>
          <p:cNvCxnSpPr/>
          <p:nvPr/>
        </p:nvCxnSpPr>
        <p:spPr>
          <a:xfrm>
            <a:off x="5867400" y="5022721"/>
            <a:ext cx="533400"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a:off x="5867400" y="5175121"/>
            <a:ext cx="381000" cy="1905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a:off x="5867400" y="5410200"/>
            <a:ext cx="266700"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4" name="TextBox 33"/>
          <p:cNvSpPr txBox="1"/>
          <p:nvPr/>
        </p:nvSpPr>
        <p:spPr>
          <a:xfrm>
            <a:off x="6346105" y="5030577"/>
            <a:ext cx="903171" cy="461665"/>
          </a:xfrm>
          <a:prstGeom prst="rect">
            <a:avLst/>
          </a:prstGeom>
          <a:noFill/>
        </p:spPr>
        <p:txBody>
          <a:bodyPr wrap="square" rtlCol="0">
            <a:spAutoFit/>
          </a:bodyPr>
          <a:lstStyle/>
          <a:p>
            <a:r>
              <a:rPr lang="en-US" sz="2400" i="1" dirty="0" err="1">
                <a:latin typeface="+mj-lt"/>
              </a:rPr>
              <a:t>v</a:t>
            </a:r>
            <a:r>
              <a:rPr lang="en-US" sz="2400" i="1" baseline="-25000" dirty="0" err="1">
                <a:latin typeface="+mj-lt"/>
              </a:rPr>
              <a:t>x</a:t>
            </a:r>
            <a:r>
              <a:rPr lang="en-US" sz="2400" i="1" dirty="0">
                <a:latin typeface="+mj-lt"/>
              </a:rPr>
              <a:t>(y)</a:t>
            </a:r>
          </a:p>
        </p:txBody>
      </p:sp>
      <p:sp>
        <p:nvSpPr>
          <p:cNvPr id="10" name="TextBox 9">
            <a:extLst>
              <a:ext uri="{FF2B5EF4-FFF2-40B4-BE49-F238E27FC236}">
                <a16:creationId xmlns:a16="http://schemas.microsoft.com/office/drawing/2014/main" id="{83E16761-A6C0-4AA3-937E-85206433145F}"/>
              </a:ext>
            </a:extLst>
          </p:cNvPr>
          <p:cNvSpPr txBox="1"/>
          <p:nvPr/>
        </p:nvSpPr>
        <p:spPr>
          <a:xfrm>
            <a:off x="1295399" y="3592079"/>
            <a:ext cx="6373852" cy="461665"/>
          </a:xfrm>
          <a:prstGeom prst="rect">
            <a:avLst/>
          </a:prstGeom>
          <a:noFill/>
        </p:spPr>
        <p:txBody>
          <a:bodyPr wrap="square" rtlCol="0">
            <a:spAutoFit/>
          </a:bodyPr>
          <a:lstStyle/>
          <a:p>
            <a:r>
              <a:rPr lang="en-US" sz="2400" dirty="0">
                <a:latin typeface="+mj-lt"/>
              </a:rPr>
              <a:t>As an example of a viscous effect, consider --</a:t>
            </a:r>
          </a:p>
        </p:txBody>
      </p:sp>
      <p:sp>
        <p:nvSpPr>
          <p:cNvPr id="13" name="Arrow: Up 12">
            <a:extLst>
              <a:ext uri="{FF2B5EF4-FFF2-40B4-BE49-F238E27FC236}">
                <a16:creationId xmlns:a16="http://schemas.microsoft.com/office/drawing/2014/main" id="{A9729E89-2B15-4F6E-AC18-136BD3FFD888}"/>
              </a:ext>
            </a:extLst>
          </p:cNvPr>
          <p:cNvSpPr/>
          <p:nvPr/>
        </p:nvSpPr>
        <p:spPr>
          <a:xfrm>
            <a:off x="1894724" y="5368753"/>
            <a:ext cx="517674" cy="470932"/>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EDACA678-DB36-4645-9023-13A298C1C67D}"/>
              </a:ext>
            </a:extLst>
          </p:cNvPr>
          <p:cNvSpPr txBox="1"/>
          <p:nvPr/>
        </p:nvSpPr>
        <p:spPr>
          <a:xfrm>
            <a:off x="844494" y="5842977"/>
            <a:ext cx="3777546" cy="400110"/>
          </a:xfrm>
          <a:prstGeom prst="rect">
            <a:avLst/>
          </a:prstGeom>
          <a:noFill/>
        </p:spPr>
        <p:txBody>
          <a:bodyPr wrap="square" rtlCol="0">
            <a:spAutoFit/>
          </a:bodyPr>
          <a:lstStyle/>
          <a:p>
            <a:r>
              <a:rPr lang="en-US" sz="2000" dirty="0">
                <a:latin typeface="+mj-lt"/>
              </a:rPr>
              <a:t>material dependent parameter</a:t>
            </a:r>
          </a:p>
        </p:txBody>
      </p:sp>
    </p:spTree>
    <p:extLst>
      <p:ext uri="{BB962C8B-B14F-4D97-AF65-F5344CB8AC3E}">
        <p14:creationId xmlns:p14="http://schemas.microsoft.com/office/powerpoint/2010/main" val="16071930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11/19/2021</a:t>
            </a:r>
            <a:endParaRPr lang="en-US" dirty="0"/>
          </a:p>
        </p:txBody>
      </p:sp>
      <p:sp>
        <p:nvSpPr>
          <p:cNvPr id="3" name="Footer Placeholder 2"/>
          <p:cNvSpPr>
            <a:spLocks noGrp="1"/>
          </p:cNvSpPr>
          <p:nvPr>
            <p:ph type="ftr" sz="quarter" idx="11"/>
          </p:nvPr>
        </p:nvSpPr>
        <p:spPr/>
        <p:txBody>
          <a:bodyPr/>
          <a:lstStyle/>
          <a:p>
            <a:r>
              <a:rPr lang="en-US"/>
              <a:t>PHY 711  Fall 2021 -- Lecture 31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7</a:t>
            </a:fld>
            <a:endParaRPr lang="en-US" dirty="0"/>
          </a:p>
        </p:txBody>
      </p:sp>
      <p:sp>
        <p:nvSpPr>
          <p:cNvPr id="5" name="TextBox 4"/>
          <p:cNvSpPr txBox="1"/>
          <p:nvPr/>
        </p:nvSpPr>
        <p:spPr>
          <a:xfrm>
            <a:off x="533400" y="304800"/>
            <a:ext cx="7696200" cy="461665"/>
          </a:xfrm>
          <a:prstGeom prst="rect">
            <a:avLst/>
          </a:prstGeom>
          <a:noFill/>
        </p:spPr>
        <p:txBody>
          <a:bodyPr wrap="square" rtlCol="0">
            <a:spAutoFit/>
          </a:bodyPr>
          <a:lstStyle/>
          <a:p>
            <a:r>
              <a:rPr lang="en-US" sz="2400" dirty="0">
                <a:latin typeface="+mj-lt"/>
              </a:rPr>
              <a:t>Effects of viscosity</a:t>
            </a:r>
          </a:p>
        </p:txBody>
      </p:sp>
      <p:graphicFrame>
        <p:nvGraphicFramePr>
          <p:cNvPr id="6" name="Object 5"/>
          <p:cNvGraphicFramePr>
            <a:graphicFrameLocks noChangeAspect="1"/>
          </p:cNvGraphicFramePr>
          <p:nvPr>
            <p:extLst>
              <p:ext uri="{D42A27DB-BD31-4B8C-83A1-F6EECF244321}">
                <p14:modId xmlns:p14="http://schemas.microsoft.com/office/powerpoint/2010/main" val="504964378"/>
              </p:ext>
            </p:extLst>
          </p:nvPr>
        </p:nvGraphicFramePr>
        <p:xfrm>
          <a:off x="457200" y="762000"/>
          <a:ext cx="7543800" cy="2514600"/>
        </p:xfrm>
        <a:graphic>
          <a:graphicData uri="http://schemas.openxmlformats.org/presentationml/2006/ole">
            <mc:AlternateContent xmlns:mc="http://schemas.openxmlformats.org/markup-compatibility/2006">
              <mc:Choice xmlns:v="urn:schemas-microsoft-com:vml" Requires="v">
                <p:oleObj spid="_x0000_s402631" name="Equation" r:id="rId4" imgW="6210000" imgH="2070000" progId="Equation.DSMT4">
                  <p:embed/>
                </p:oleObj>
              </mc:Choice>
              <mc:Fallback>
                <p:oleObj name="Equation" r:id="rId4" imgW="6210000" imgH="2070000" progId="Equation.DSMT4">
                  <p:embed/>
                  <p:pic>
                    <p:nvPicPr>
                      <p:cNvPr id="0" name=""/>
                      <p:cNvPicPr/>
                      <p:nvPr/>
                    </p:nvPicPr>
                    <p:blipFill>
                      <a:blip r:embed="rId5"/>
                      <a:stretch>
                        <a:fillRect/>
                      </a:stretch>
                    </p:blipFill>
                    <p:spPr>
                      <a:xfrm>
                        <a:off x="457200" y="762000"/>
                        <a:ext cx="7543800" cy="2514600"/>
                      </a:xfrm>
                      <a:prstGeom prst="rect">
                        <a:avLst/>
                      </a:prstGeom>
                    </p:spPr>
                  </p:pic>
                </p:oleObj>
              </mc:Fallback>
            </mc:AlternateContent>
          </a:graphicData>
        </a:graphic>
      </p:graphicFrame>
      <p:sp>
        <p:nvSpPr>
          <p:cNvPr id="7" name="TextBox 6"/>
          <p:cNvSpPr txBox="1"/>
          <p:nvPr/>
        </p:nvSpPr>
        <p:spPr>
          <a:xfrm>
            <a:off x="1143000" y="3810000"/>
            <a:ext cx="2819400" cy="461665"/>
          </a:xfrm>
          <a:prstGeom prst="rect">
            <a:avLst/>
          </a:prstGeom>
          <a:noFill/>
        </p:spPr>
        <p:txBody>
          <a:bodyPr wrap="square" rtlCol="0">
            <a:spAutoFit/>
          </a:bodyPr>
          <a:lstStyle/>
          <a:p>
            <a:r>
              <a:rPr lang="en-US" sz="2400" dirty="0">
                <a:latin typeface="+mj-lt"/>
              </a:rPr>
              <a:t>viscosity</a:t>
            </a:r>
          </a:p>
        </p:txBody>
      </p:sp>
      <p:sp>
        <p:nvSpPr>
          <p:cNvPr id="8" name="TextBox 7"/>
          <p:cNvSpPr txBox="1"/>
          <p:nvPr/>
        </p:nvSpPr>
        <p:spPr>
          <a:xfrm>
            <a:off x="4724400" y="3653135"/>
            <a:ext cx="2819400" cy="461665"/>
          </a:xfrm>
          <a:prstGeom prst="rect">
            <a:avLst/>
          </a:prstGeom>
          <a:noFill/>
        </p:spPr>
        <p:txBody>
          <a:bodyPr wrap="square" rtlCol="0">
            <a:spAutoFit/>
          </a:bodyPr>
          <a:lstStyle/>
          <a:p>
            <a:r>
              <a:rPr lang="en-US" sz="2400" dirty="0">
                <a:latin typeface="+mj-lt"/>
              </a:rPr>
              <a:t>bulk viscosity</a:t>
            </a:r>
          </a:p>
        </p:txBody>
      </p:sp>
      <p:sp>
        <p:nvSpPr>
          <p:cNvPr id="9" name="Right Arrow 8"/>
          <p:cNvSpPr/>
          <p:nvPr/>
        </p:nvSpPr>
        <p:spPr>
          <a:xfrm rot="16403442">
            <a:off x="1389361" y="3404129"/>
            <a:ext cx="6096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Arrow 9"/>
          <p:cNvSpPr/>
          <p:nvPr/>
        </p:nvSpPr>
        <p:spPr>
          <a:xfrm rot="16403442">
            <a:off x="4742161" y="3208881"/>
            <a:ext cx="6096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1" name="Object 10"/>
          <p:cNvGraphicFramePr>
            <a:graphicFrameLocks noChangeAspect="1"/>
          </p:cNvGraphicFramePr>
          <p:nvPr>
            <p:extLst>
              <p:ext uri="{D42A27DB-BD31-4B8C-83A1-F6EECF244321}">
                <p14:modId xmlns:p14="http://schemas.microsoft.com/office/powerpoint/2010/main" val="1123786931"/>
              </p:ext>
            </p:extLst>
          </p:nvPr>
        </p:nvGraphicFramePr>
        <p:xfrm>
          <a:off x="990600" y="4326531"/>
          <a:ext cx="6208713" cy="1920875"/>
        </p:xfrm>
        <a:graphic>
          <a:graphicData uri="http://schemas.openxmlformats.org/presentationml/2006/ole">
            <mc:AlternateContent xmlns:mc="http://schemas.openxmlformats.org/markup-compatibility/2006">
              <mc:Choice xmlns:v="urn:schemas-microsoft-com:vml" Requires="v">
                <p:oleObj spid="_x0000_s402632" name="Equation" r:id="rId6" imgW="4673520" imgH="1447560" progId="Equation.DSMT4">
                  <p:embed/>
                </p:oleObj>
              </mc:Choice>
              <mc:Fallback>
                <p:oleObj name="Equation" r:id="rId6" imgW="4673520" imgH="1447560" progId="Equation.DSMT4">
                  <p:embed/>
                  <p:pic>
                    <p:nvPicPr>
                      <p:cNvPr id="0" name=""/>
                      <p:cNvPicPr/>
                      <p:nvPr/>
                    </p:nvPicPr>
                    <p:blipFill>
                      <a:blip r:embed="rId7"/>
                      <a:stretch>
                        <a:fillRect/>
                      </a:stretch>
                    </p:blipFill>
                    <p:spPr>
                      <a:xfrm>
                        <a:off x="990600" y="4326531"/>
                        <a:ext cx="6208713" cy="1920875"/>
                      </a:xfrm>
                      <a:prstGeom prst="rect">
                        <a:avLst/>
                      </a:prstGeom>
                    </p:spPr>
                  </p:pic>
                </p:oleObj>
              </mc:Fallback>
            </mc:AlternateContent>
          </a:graphicData>
        </a:graphic>
      </p:graphicFrame>
    </p:spTree>
    <p:extLst>
      <p:ext uri="{BB962C8B-B14F-4D97-AF65-F5344CB8AC3E}">
        <p14:creationId xmlns:p14="http://schemas.microsoft.com/office/powerpoint/2010/main" val="32644946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11/19/2021</a:t>
            </a:r>
            <a:endParaRPr lang="en-US" dirty="0"/>
          </a:p>
        </p:txBody>
      </p:sp>
      <p:sp>
        <p:nvSpPr>
          <p:cNvPr id="3" name="Footer Placeholder 2"/>
          <p:cNvSpPr>
            <a:spLocks noGrp="1"/>
          </p:cNvSpPr>
          <p:nvPr>
            <p:ph type="ftr" sz="quarter" idx="11"/>
          </p:nvPr>
        </p:nvSpPr>
        <p:spPr/>
        <p:txBody>
          <a:bodyPr/>
          <a:lstStyle/>
          <a:p>
            <a:r>
              <a:rPr lang="en-US"/>
              <a:t>PHY 711  Fall 2021 -- Lecture 31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8</a:t>
            </a:fld>
            <a:endParaRPr lang="en-US" dirty="0"/>
          </a:p>
        </p:txBody>
      </p:sp>
      <p:sp>
        <p:nvSpPr>
          <p:cNvPr id="5" name="TextBox 4"/>
          <p:cNvSpPr txBox="1"/>
          <p:nvPr/>
        </p:nvSpPr>
        <p:spPr>
          <a:xfrm>
            <a:off x="0" y="4914"/>
            <a:ext cx="7696200" cy="461665"/>
          </a:xfrm>
          <a:prstGeom prst="rect">
            <a:avLst/>
          </a:prstGeom>
          <a:noFill/>
        </p:spPr>
        <p:txBody>
          <a:bodyPr wrap="square" rtlCol="0">
            <a:spAutoFit/>
          </a:bodyPr>
          <a:lstStyle/>
          <a:p>
            <a:r>
              <a:rPr lang="en-US" sz="2400" dirty="0">
                <a:latin typeface="+mj-lt"/>
              </a:rPr>
              <a:t>Effects of viscosity --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2133431052"/>
              </p:ext>
            </p:extLst>
          </p:nvPr>
        </p:nvGraphicFramePr>
        <p:xfrm>
          <a:off x="236538" y="482600"/>
          <a:ext cx="7908925" cy="5384800"/>
        </p:xfrm>
        <a:graphic>
          <a:graphicData uri="http://schemas.openxmlformats.org/presentationml/2006/ole">
            <mc:AlternateContent xmlns:mc="http://schemas.openxmlformats.org/markup-compatibility/2006">
              <mc:Choice xmlns:v="urn:schemas-microsoft-com:vml" Requires="v">
                <p:oleObj spid="_x0000_s403644" name="Equation" r:id="rId4" imgW="6235560" imgH="4254480" progId="Equation.DSMT4">
                  <p:embed/>
                </p:oleObj>
              </mc:Choice>
              <mc:Fallback>
                <p:oleObj name="Equation" r:id="rId4" imgW="6235560" imgH="4254480" progId="Equation.DSMT4">
                  <p:embed/>
                  <p:pic>
                    <p:nvPicPr>
                      <p:cNvPr id="0" name=""/>
                      <p:cNvPicPr/>
                      <p:nvPr/>
                    </p:nvPicPr>
                    <p:blipFill>
                      <a:blip r:embed="rId5"/>
                      <a:stretch>
                        <a:fillRect/>
                      </a:stretch>
                    </p:blipFill>
                    <p:spPr>
                      <a:xfrm>
                        <a:off x="236538" y="482600"/>
                        <a:ext cx="7908925" cy="5384800"/>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1080565248"/>
              </p:ext>
            </p:extLst>
          </p:nvPr>
        </p:nvGraphicFramePr>
        <p:xfrm>
          <a:off x="296863" y="5345113"/>
          <a:ext cx="2478087" cy="1193800"/>
        </p:xfrm>
        <a:graphic>
          <a:graphicData uri="http://schemas.openxmlformats.org/presentationml/2006/ole">
            <mc:AlternateContent xmlns:mc="http://schemas.openxmlformats.org/markup-compatibility/2006">
              <mc:Choice xmlns:v="urn:schemas-microsoft-com:vml" Requires="v">
                <p:oleObj spid="_x0000_s403645" name="Equation" r:id="rId6" imgW="1866600" imgH="901440" progId="Equation.DSMT4">
                  <p:embed/>
                </p:oleObj>
              </mc:Choice>
              <mc:Fallback>
                <p:oleObj name="Equation" r:id="rId6" imgW="1866600" imgH="901440" progId="Equation.DSMT4">
                  <p:embed/>
                  <p:pic>
                    <p:nvPicPr>
                      <p:cNvPr id="0" name=""/>
                      <p:cNvPicPr/>
                      <p:nvPr/>
                    </p:nvPicPr>
                    <p:blipFill>
                      <a:blip r:embed="rId7"/>
                      <a:stretch>
                        <a:fillRect/>
                      </a:stretch>
                    </p:blipFill>
                    <p:spPr>
                      <a:xfrm>
                        <a:off x="296863" y="5345113"/>
                        <a:ext cx="2478087" cy="1193800"/>
                      </a:xfrm>
                      <a:prstGeom prst="rect">
                        <a:avLst/>
                      </a:prstGeom>
                    </p:spPr>
                  </p:pic>
                </p:oleObj>
              </mc:Fallback>
            </mc:AlternateContent>
          </a:graphicData>
        </a:graphic>
      </p:graphicFrame>
    </p:spTree>
    <p:extLst>
      <p:ext uri="{BB962C8B-B14F-4D97-AF65-F5344CB8AC3E}">
        <p14:creationId xmlns:p14="http://schemas.microsoft.com/office/powerpoint/2010/main" val="25048173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11/19/2021</a:t>
            </a:r>
            <a:endParaRPr lang="en-US" dirty="0"/>
          </a:p>
        </p:txBody>
      </p:sp>
      <p:sp>
        <p:nvSpPr>
          <p:cNvPr id="3" name="Footer Placeholder 2"/>
          <p:cNvSpPr>
            <a:spLocks noGrp="1"/>
          </p:cNvSpPr>
          <p:nvPr>
            <p:ph type="ftr" sz="quarter" idx="11"/>
          </p:nvPr>
        </p:nvSpPr>
        <p:spPr/>
        <p:txBody>
          <a:bodyPr/>
          <a:lstStyle/>
          <a:p>
            <a:r>
              <a:rPr lang="en-US"/>
              <a:t>PHY 711  Fall 2021 -- Lecture 31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9</a:t>
            </a:fld>
            <a:endParaRPr lang="en-US" dirty="0"/>
          </a:p>
        </p:txBody>
      </p:sp>
      <p:sp>
        <p:nvSpPr>
          <p:cNvPr id="5" name="TextBox 4"/>
          <p:cNvSpPr txBox="1"/>
          <p:nvPr/>
        </p:nvSpPr>
        <p:spPr>
          <a:xfrm>
            <a:off x="304800" y="106005"/>
            <a:ext cx="7696200" cy="461665"/>
          </a:xfrm>
          <a:prstGeom prst="rect">
            <a:avLst/>
          </a:prstGeom>
          <a:noFill/>
        </p:spPr>
        <p:txBody>
          <a:bodyPr wrap="square" rtlCol="0">
            <a:spAutoFit/>
          </a:bodyPr>
          <a:lstStyle/>
          <a:p>
            <a:r>
              <a:rPr lang="en-US" sz="2400" dirty="0">
                <a:latin typeface="+mj-lt"/>
              </a:rPr>
              <a:t>Newton-Euler equations for viscous fluids</a:t>
            </a:r>
          </a:p>
        </p:txBody>
      </p:sp>
      <p:graphicFrame>
        <p:nvGraphicFramePr>
          <p:cNvPr id="6" name="Object 5"/>
          <p:cNvGraphicFramePr>
            <a:graphicFrameLocks noChangeAspect="1"/>
          </p:cNvGraphicFramePr>
          <p:nvPr>
            <p:extLst>
              <p:ext uri="{D42A27DB-BD31-4B8C-83A1-F6EECF244321}">
                <p14:modId xmlns:p14="http://schemas.microsoft.com/office/powerpoint/2010/main" val="2605428079"/>
              </p:ext>
            </p:extLst>
          </p:nvPr>
        </p:nvGraphicFramePr>
        <p:xfrm>
          <a:off x="762000" y="658813"/>
          <a:ext cx="6931025" cy="2541587"/>
        </p:xfrm>
        <a:graphic>
          <a:graphicData uri="http://schemas.openxmlformats.org/presentationml/2006/ole">
            <mc:AlternateContent xmlns:mc="http://schemas.openxmlformats.org/markup-compatibility/2006">
              <mc:Choice xmlns:v="urn:schemas-microsoft-com:vml" Requires="v">
                <p:oleObj spid="_x0000_s405592" name="Equation" r:id="rId4" imgW="5219640" imgH="1917360" progId="Equation.DSMT4">
                  <p:embed/>
                </p:oleObj>
              </mc:Choice>
              <mc:Fallback>
                <p:oleObj name="Equation" r:id="rId4" imgW="5219640" imgH="1917360" progId="Equation.DSMT4">
                  <p:embed/>
                  <p:pic>
                    <p:nvPicPr>
                      <p:cNvPr id="0" name=""/>
                      <p:cNvPicPr/>
                      <p:nvPr/>
                    </p:nvPicPr>
                    <p:blipFill>
                      <a:blip r:embed="rId5"/>
                      <a:stretch>
                        <a:fillRect/>
                      </a:stretch>
                    </p:blipFill>
                    <p:spPr>
                      <a:xfrm>
                        <a:off x="762000" y="658813"/>
                        <a:ext cx="6931025" cy="2541587"/>
                      </a:xfrm>
                      <a:prstGeom prst="rect">
                        <a:avLst/>
                      </a:prstGeom>
                    </p:spPr>
                  </p:pic>
                </p:oleObj>
              </mc:Fallback>
            </mc:AlternateContent>
          </a:graphicData>
        </a:graphic>
      </p:graphicFrame>
      <p:graphicFrame>
        <p:nvGraphicFramePr>
          <p:cNvPr id="7" name="Table 6"/>
          <p:cNvGraphicFramePr>
            <a:graphicFrameLocks noGrp="1"/>
          </p:cNvGraphicFramePr>
          <p:nvPr>
            <p:extLst>
              <p:ext uri="{D42A27DB-BD31-4B8C-83A1-F6EECF244321}">
                <p14:modId xmlns:p14="http://schemas.microsoft.com/office/powerpoint/2010/main" val="331165187"/>
              </p:ext>
            </p:extLst>
          </p:nvPr>
        </p:nvGraphicFramePr>
        <p:xfrm>
          <a:off x="1447798" y="4038599"/>
          <a:ext cx="6245226" cy="1828800"/>
        </p:xfrm>
        <a:graphic>
          <a:graphicData uri="http://schemas.openxmlformats.org/drawingml/2006/table">
            <a:tbl>
              <a:tblPr firstRow="1" bandRow="1">
                <a:tableStyleId>{5C22544A-7EE6-4342-B048-85BDC9FD1C3A}</a:tableStyleId>
              </a:tblPr>
              <a:tblGrid>
                <a:gridCol w="2209802">
                  <a:extLst>
                    <a:ext uri="{9D8B030D-6E8A-4147-A177-3AD203B41FA5}">
                      <a16:colId xmlns:a16="http://schemas.microsoft.com/office/drawing/2014/main" val="20000"/>
                    </a:ext>
                  </a:extLst>
                </a:gridCol>
                <a:gridCol w="2133600">
                  <a:extLst>
                    <a:ext uri="{9D8B030D-6E8A-4147-A177-3AD203B41FA5}">
                      <a16:colId xmlns:a16="http://schemas.microsoft.com/office/drawing/2014/main" val="20001"/>
                    </a:ext>
                  </a:extLst>
                </a:gridCol>
                <a:gridCol w="1901824">
                  <a:extLst>
                    <a:ext uri="{9D8B030D-6E8A-4147-A177-3AD203B41FA5}">
                      <a16:colId xmlns:a16="http://schemas.microsoft.com/office/drawing/2014/main" val="20002"/>
                    </a:ext>
                  </a:extLst>
                </a:gridCol>
              </a:tblGrid>
              <a:tr h="358239">
                <a:tc>
                  <a:txBody>
                    <a:bodyPr/>
                    <a:lstStyle/>
                    <a:p>
                      <a:pPr algn="ctr"/>
                      <a:r>
                        <a:rPr lang="en-US" dirty="0"/>
                        <a:t>Fluid</a:t>
                      </a:r>
                    </a:p>
                  </a:txBody>
                  <a:tcPr/>
                </a:tc>
                <a:tc>
                  <a:txBody>
                    <a:bodyPr/>
                    <a:lstStyle/>
                    <a:p>
                      <a:pPr algn="ctr"/>
                      <a:r>
                        <a:rPr lang="en-US" dirty="0">
                          <a:latin typeface="Symbol" panose="05050102010706020507" pitchFamily="18" charset="2"/>
                        </a:rPr>
                        <a:t>h/r</a:t>
                      </a:r>
                      <a:r>
                        <a:rPr lang="en-US" dirty="0"/>
                        <a:t> (m</a:t>
                      </a:r>
                      <a:r>
                        <a:rPr lang="en-US" baseline="30000" dirty="0"/>
                        <a:t>2</a:t>
                      </a:r>
                      <a:r>
                        <a:rPr lang="en-US" baseline="0" dirty="0"/>
                        <a:t>/s)</a:t>
                      </a:r>
                      <a:endParaRPr lang="en-US" dirty="0"/>
                    </a:p>
                  </a:txBody>
                  <a:tcPr/>
                </a:tc>
                <a:tc>
                  <a:txBody>
                    <a:bodyPr/>
                    <a:lstStyle/>
                    <a:p>
                      <a:pPr algn="ctr"/>
                      <a:r>
                        <a:rPr lang="en-US" dirty="0">
                          <a:latin typeface="Symbol" panose="05050102010706020507" pitchFamily="18" charset="2"/>
                        </a:rPr>
                        <a:t>h </a:t>
                      </a:r>
                      <a:r>
                        <a:rPr lang="en-US" dirty="0">
                          <a:latin typeface="+mn-lt"/>
                        </a:rPr>
                        <a:t>(Pa</a:t>
                      </a:r>
                      <a:r>
                        <a:rPr lang="en-US" baseline="0" dirty="0">
                          <a:latin typeface="+mn-lt"/>
                        </a:rPr>
                        <a:t> s</a:t>
                      </a:r>
                      <a:r>
                        <a:rPr lang="en-US" dirty="0">
                          <a:latin typeface="+mn-lt"/>
                        </a:rPr>
                        <a:t>)</a:t>
                      </a:r>
                    </a:p>
                  </a:txBody>
                  <a:tcPr/>
                </a:tc>
                <a:extLst>
                  <a:ext uri="{0D108BD9-81ED-4DB2-BD59-A6C34878D82A}">
                    <a16:rowId xmlns:a16="http://schemas.microsoft.com/office/drawing/2014/main" val="10000"/>
                  </a:ext>
                </a:extLst>
              </a:tr>
              <a:tr h="363214">
                <a:tc>
                  <a:txBody>
                    <a:bodyPr/>
                    <a:lstStyle/>
                    <a:p>
                      <a:r>
                        <a:rPr lang="en-US" dirty="0"/>
                        <a:t>Water</a:t>
                      </a:r>
                    </a:p>
                  </a:txBody>
                  <a:tcPr/>
                </a:tc>
                <a:tc>
                  <a:txBody>
                    <a:bodyPr/>
                    <a:lstStyle/>
                    <a:p>
                      <a:r>
                        <a:rPr lang="en-US" dirty="0"/>
                        <a:t>  1.00 x 10</a:t>
                      </a:r>
                      <a:r>
                        <a:rPr lang="en-US" baseline="30000" dirty="0"/>
                        <a:t>-6</a:t>
                      </a:r>
                      <a:endParaRPr lang="en-US" dirty="0"/>
                    </a:p>
                  </a:txBody>
                  <a:tcPr/>
                </a:tc>
                <a:tc>
                  <a:txBody>
                    <a:bodyPr/>
                    <a:lstStyle/>
                    <a:p>
                      <a:pPr algn="ctr"/>
                      <a:r>
                        <a:rPr lang="en-US" dirty="0"/>
                        <a:t>1 x 10</a:t>
                      </a:r>
                      <a:r>
                        <a:rPr lang="en-US" baseline="30000" dirty="0"/>
                        <a:t>-3</a:t>
                      </a:r>
                      <a:endParaRPr lang="en-US" dirty="0"/>
                    </a:p>
                  </a:txBody>
                  <a:tcPr/>
                </a:tc>
                <a:extLst>
                  <a:ext uri="{0D108BD9-81ED-4DB2-BD59-A6C34878D82A}">
                    <a16:rowId xmlns:a16="http://schemas.microsoft.com/office/drawing/2014/main" val="10001"/>
                  </a:ext>
                </a:extLst>
              </a:tr>
              <a:tr h="363214">
                <a:tc>
                  <a:txBody>
                    <a:bodyPr/>
                    <a:lstStyle/>
                    <a:p>
                      <a:r>
                        <a:rPr lang="en-US" dirty="0"/>
                        <a:t>Air</a:t>
                      </a:r>
                    </a:p>
                  </a:txBody>
                  <a:tcPr/>
                </a:tc>
                <a:tc>
                  <a:txBody>
                    <a:bodyPr/>
                    <a:lstStyle/>
                    <a:p>
                      <a:r>
                        <a:rPr lang="en-US" dirty="0"/>
                        <a:t>14.9  x  10</a:t>
                      </a:r>
                      <a:r>
                        <a:rPr lang="en-US" baseline="30000" dirty="0"/>
                        <a:t>-6</a:t>
                      </a: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t>0.018 x 10</a:t>
                      </a:r>
                      <a:r>
                        <a:rPr lang="en-US" baseline="30000" dirty="0"/>
                        <a:t>-3</a:t>
                      </a:r>
                      <a:endParaRPr lang="en-US" dirty="0"/>
                    </a:p>
                  </a:txBody>
                  <a:tcPr/>
                </a:tc>
                <a:extLst>
                  <a:ext uri="{0D108BD9-81ED-4DB2-BD59-A6C34878D82A}">
                    <a16:rowId xmlns:a16="http://schemas.microsoft.com/office/drawing/2014/main" val="10002"/>
                  </a:ext>
                </a:extLst>
              </a:tr>
              <a:tr h="363214">
                <a:tc>
                  <a:txBody>
                    <a:bodyPr/>
                    <a:lstStyle/>
                    <a:p>
                      <a:r>
                        <a:rPr lang="en-US" dirty="0"/>
                        <a:t>Ethyl alcohol</a:t>
                      </a:r>
                    </a:p>
                  </a:txBody>
                  <a:tcPr/>
                </a:tc>
                <a:tc>
                  <a:txBody>
                    <a:bodyPr/>
                    <a:lstStyle/>
                    <a:p>
                      <a:r>
                        <a:rPr lang="en-US" dirty="0"/>
                        <a:t>  1.52 x  10</a:t>
                      </a:r>
                      <a:r>
                        <a:rPr lang="en-US" baseline="30000" dirty="0"/>
                        <a:t>-6</a:t>
                      </a: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t>1.2 x 10</a:t>
                      </a:r>
                      <a:r>
                        <a:rPr lang="en-US" baseline="30000" dirty="0"/>
                        <a:t>-3</a:t>
                      </a:r>
                      <a:endParaRPr lang="en-US" dirty="0"/>
                    </a:p>
                  </a:txBody>
                  <a:tcPr/>
                </a:tc>
                <a:extLst>
                  <a:ext uri="{0D108BD9-81ED-4DB2-BD59-A6C34878D82A}">
                    <a16:rowId xmlns:a16="http://schemas.microsoft.com/office/drawing/2014/main" val="10003"/>
                  </a:ext>
                </a:extLst>
              </a:tr>
              <a:tr h="363214">
                <a:tc>
                  <a:txBody>
                    <a:bodyPr/>
                    <a:lstStyle/>
                    <a:p>
                      <a:r>
                        <a:rPr lang="en-US" dirty="0" err="1"/>
                        <a:t>Glycerine</a:t>
                      </a:r>
                      <a:endParaRPr lang="en-US" dirty="0"/>
                    </a:p>
                  </a:txBody>
                  <a:tcPr/>
                </a:tc>
                <a:tc>
                  <a:txBody>
                    <a:bodyPr/>
                    <a:lstStyle/>
                    <a:p>
                      <a:r>
                        <a:rPr lang="en-US" dirty="0"/>
                        <a:t>1183  x  10</a:t>
                      </a:r>
                      <a:r>
                        <a:rPr lang="en-US" baseline="30000" dirty="0"/>
                        <a:t>-6</a:t>
                      </a:r>
                      <a:r>
                        <a:rPr lang="en-US" dirty="0"/>
                        <a:t> </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t>1490 x 10</a:t>
                      </a:r>
                      <a:r>
                        <a:rPr lang="en-US" baseline="30000" dirty="0"/>
                        <a:t>-3</a:t>
                      </a:r>
                      <a:endParaRPr lang="en-US" dirty="0"/>
                    </a:p>
                  </a:txBody>
                  <a:tcPr/>
                </a:tc>
                <a:extLst>
                  <a:ext uri="{0D108BD9-81ED-4DB2-BD59-A6C34878D82A}">
                    <a16:rowId xmlns:a16="http://schemas.microsoft.com/office/drawing/2014/main" val="10004"/>
                  </a:ext>
                </a:extLst>
              </a:tr>
            </a:tbl>
          </a:graphicData>
        </a:graphic>
      </p:graphicFrame>
      <p:sp>
        <p:nvSpPr>
          <p:cNvPr id="8" name="TextBox 7"/>
          <p:cNvSpPr txBox="1"/>
          <p:nvPr/>
        </p:nvSpPr>
        <p:spPr>
          <a:xfrm>
            <a:off x="1143000" y="3200400"/>
            <a:ext cx="7162800" cy="523220"/>
          </a:xfrm>
          <a:prstGeom prst="rect">
            <a:avLst/>
          </a:prstGeom>
          <a:noFill/>
        </p:spPr>
        <p:txBody>
          <a:bodyPr wrap="square" rtlCol="0">
            <a:spAutoFit/>
          </a:bodyPr>
          <a:lstStyle/>
          <a:p>
            <a:r>
              <a:rPr lang="en-US" sz="2400" dirty="0">
                <a:latin typeface="+mj-lt"/>
              </a:rPr>
              <a:t>Typical viscosities at 20</a:t>
            </a:r>
            <a:r>
              <a:rPr lang="en-US" sz="2800" baseline="30000" dirty="0">
                <a:latin typeface="+mj-lt"/>
              </a:rPr>
              <a:t>o</a:t>
            </a:r>
            <a:r>
              <a:rPr lang="en-US" sz="2800" dirty="0">
                <a:latin typeface="+mj-lt"/>
              </a:rPr>
              <a:t> C and 1 </a:t>
            </a:r>
            <a:r>
              <a:rPr lang="en-US" sz="2800" dirty="0" err="1">
                <a:latin typeface="+mj-lt"/>
              </a:rPr>
              <a:t>atm</a:t>
            </a:r>
            <a:r>
              <a:rPr lang="en-US" sz="2800" dirty="0">
                <a:latin typeface="+mj-lt"/>
              </a:rPr>
              <a:t>:</a:t>
            </a:r>
            <a:endParaRPr lang="en-US" sz="2400" dirty="0">
              <a:latin typeface="+mj-lt"/>
            </a:endParaRPr>
          </a:p>
        </p:txBody>
      </p:sp>
    </p:spTree>
    <p:extLst>
      <p:ext uri="{BB962C8B-B14F-4D97-AF65-F5344CB8AC3E}">
        <p14:creationId xmlns:p14="http://schemas.microsoft.com/office/powerpoint/2010/main" val="25048173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2540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sz="2400" dirty="0" smtClean="0">
            <a:latin typeface="+mj-lt"/>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25438</TotalTime>
  <Words>1372</Words>
  <Application>Microsoft Office PowerPoint</Application>
  <PresentationFormat>On-screen Show (4:3)</PresentationFormat>
  <Paragraphs>269</Paragraphs>
  <Slides>32</Slides>
  <Notes>29</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2</vt:i4>
      </vt:variant>
      <vt:variant>
        <vt:lpstr>Slide Titles</vt:lpstr>
      </vt:variant>
      <vt:variant>
        <vt:i4>32</vt:i4>
      </vt:variant>
    </vt:vector>
  </HeadingPairs>
  <TitlesOfParts>
    <vt:vector size="38" baseType="lpstr">
      <vt:lpstr>Arial</vt:lpstr>
      <vt:lpstr>Calibri</vt:lpstr>
      <vt:lpstr>Symbol</vt:lpstr>
      <vt:lpstr>Office Theme</vt:lpstr>
      <vt:lpstr>Equation</vt:lpstr>
      <vt:lpstr>数式</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WFU2011</dc:creator>
  <cp:lastModifiedBy>Holzwarth, Natalie</cp:lastModifiedBy>
  <cp:revision>1166</cp:revision>
  <cp:lastPrinted>2020-11-16T21:52:25Z</cp:lastPrinted>
  <dcterms:created xsi:type="dcterms:W3CDTF">2012-01-10T18:32:24Z</dcterms:created>
  <dcterms:modified xsi:type="dcterms:W3CDTF">2021-11-18T14:09:29Z</dcterms:modified>
</cp:coreProperties>
</file>