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96" r:id="rId2"/>
    <p:sldId id="354" r:id="rId3"/>
    <p:sldId id="399" r:id="rId4"/>
    <p:sldId id="396" r:id="rId5"/>
    <p:sldId id="397" r:id="rId6"/>
    <p:sldId id="398" r:id="rId7"/>
    <p:sldId id="386" r:id="rId8"/>
    <p:sldId id="387" r:id="rId9"/>
    <p:sldId id="389" r:id="rId10"/>
    <p:sldId id="390" r:id="rId11"/>
    <p:sldId id="391" r:id="rId12"/>
    <p:sldId id="392" r:id="rId13"/>
    <p:sldId id="416" r:id="rId14"/>
    <p:sldId id="393" r:id="rId15"/>
    <p:sldId id="394" r:id="rId16"/>
    <p:sldId id="395" r:id="rId17"/>
    <p:sldId id="400" r:id="rId18"/>
    <p:sldId id="417" r:id="rId19"/>
    <p:sldId id="401" r:id="rId20"/>
    <p:sldId id="402" r:id="rId21"/>
    <p:sldId id="403" r:id="rId22"/>
    <p:sldId id="404" r:id="rId23"/>
    <p:sldId id="405" r:id="rId24"/>
    <p:sldId id="406" r:id="rId25"/>
    <p:sldId id="407" r:id="rId26"/>
    <p:sldId id="418" r:id="rId27"/>
    <p:sldId id="408" r:id="rId28"/>
    <p:sldId id="409" r:id="rId29"/>
    <p:sldId id="410" r:id="rId30"/>
    <p:sldId id="411" r:id="rId31"/>
    <p:sldId id="412" r:id="rId32"/>
    <p:sldId id="413" r:id="rId33"/>
    <p:sldId id="419" r:id="rId34"/>
    <p:sldId id="420" r:id="rId35"/>
    <p:sldId id="421" r:id="rId36"/>
    <p:sldId id="422" r:id="rId37"/>
    <p:sldId id="423" r:id="rId38"/>
    <p:sldId id="424" r:id="rId39"/>
    <p:sldId id="425" r:id="rId40"/>
    <p:sldId id="426" r:id="rId41"/>
    <p:sldId id="427" r:id="rId42"/>
    <p:sldId id="428" r:id="rId43"/>
    <p:sldId id="429" r:id="rId44"/>
    <p:sldId id="430" r:id="rId45"/>
    <p:sldId id="432" r:id="rId46"/>
    <p:sldId id="433" r:id="rId47"/>
    <p:sldId id="431" r:id="rId4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85" d="100"/>
          <a:sy n="85" d="100"/>
        </p:scale>
        <p:origin x="302" y="7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15.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 Id="rId4" Type="http://schemas.openxmlformats.org/officeDocument/2006/relationships/image" Target="../media/image65.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38.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7.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76.wmf"/><Relationship Id="rId1" Type="http://schemas.openxmlformats.org/officeDocument/2006/relationships/image" Target="../media/image75.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43.vml.rels><?xml version="1.0" encoding="UTF-8" standalone="yes"?>
<Relationships xmlns="http://schemas.openxmlformats.org/package/2006/relationships"><Relationship Id="rId2" Type="http://schemas.openxmlformats.org/officeDocument/2006/relationships/image" Target="../media/image81.wmf"/><Relationship Id="rId1" Type="http://schemas.openxmlformats.org/officeDocument/2006/relationships/image" Target="../media/image8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11/19/2021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11/19/2021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some effects of viscosity on the motion of fluids, following Chapter 12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9808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 measurement of viscosity for irrotational flow.</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987974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simple viscous </a:t>
            </a:r>
            <a:r>
              <a:rPr lang="en-US" dirty="0" err="1"/>
              <a:t>flowl</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506828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Solving for the velocity profile.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004551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129051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is useful for measuring eta.</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61363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related system with a cylindrical shell.</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455321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result again can be used to measure the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283546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an analysis of  viscous flow as a drag force.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695283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749034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will consider an incompressible fluid in which case eta/rho is the important parameter.</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757477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deriving Stokes law of viscous drag, it is interesting to recall its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2791141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Objects moving in the presence of the Stokes viscous drag, tend to read a steady “terminal”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673438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the velocity decays to zero.</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7983818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previous discussions without viscosity, the velocity near the sphere is not necessarily zero.     How will this be affected in the presence of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552522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keep the dominant terms, finding a relationship between the pressure and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1879289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follows the treatment of Landau and </a:t>
            </a:r>
            <a:r>
              <a:rPr lang="en-US" dirty="0" err="1"/>
              <a:t>Lifshitz</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157491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1167425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form of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824464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find the most general form of the equation that satisfies the 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941604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306683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 for Monday --</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4580669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that the velocity achieves steady flue far from the sphere and is zero on the sphere boundary.</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652091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all the constants and solving for the pressure .</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26152689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drag force from the solution to the </a:t>
            </a:r>
            <a:r>
              <a:rPr lang="en-US"/>
              <a:t>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4774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14280257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11186886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9077394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36</a:t>
            </a:fld>
            <a:endParaRPr lang="en-US" dirty="0"/>
          </a:p>
        </p:txBody>
      </p:sp>
    </p:spTree>
    <p:extLst>
      <p:ext uri="{BB962C8B-B14F-4D97-AF65-F5344CB8AC3E}">
        <p14:creationId xmlns:p14="http://schemas.microsoft.com/office/powerpoint/2010/main" val="27370952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37</a:t>
            </a:fld>
            <a:endParaRPr lang="en-US" dirty="0"/>
          </a:p>
        </p:txBody>
      </p:sp>
    </p:spTree>
    <p:extLst>
      <p:ext uri="{BB962C8B-B14F-4D97-AF65-F5344CB8AC3E}">
        <p14:creationId xmlns:p14="http://schemas.microsoft.com/office/powerpoint/2010/main" val="13326085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38</a:t>
            </a:fld>
            <a:endParaRPr lang="en-US" dirty="0"/>
          </a:p>
        </p:txBody>
      </p:sp>
    </p:spTree>
    <p:extLst>
      <p:ext uri="{BB962C8B-B14F-4D97-AF65-F5344CB8AC3E}">
        <p14:creationId xmlns:p14="http://schemas.microsoft.com/office/powerpoint/2010/main" val="17029233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39</a:t>
            </a:fld>
            <a:endParaRPr lang="en-US" dirty="0"/>
          </a:p>
        </p:txBody>
      </p:sp>
    </p:spTree>
    <p:extLst>
      <p:ext uri="{BB962C8B-B14F-4D97-AF65-F5344CB8AC3E}">
        <p14:creationId xmlns:p14="http://schemas.microsoft.com/office/powerpoint/2010/main" val="1179604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the fluid equations that we have discussed previously, combining Newton’s equations with the continuity equation to find a new convenient form.</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475445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40</a:t>
            </a:fld>
            <a:endParaRPr lang="en-US" dirty="0"/>
          </a:p>
        </p:txBody>
      </p:sp>
    </p:spTree>
    <p:extLst>
      <p:ext uri="{BB962C8B-B14F-4D97-AF65-F5344CB8AC3E}">
        <p14:creationId xmlns:p14="http://schemas.microsoft.com/office/powerpoint/2010/main" val="26657131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41</a:t>
            </a:fld>
            <a:endParaRPr lang="en-US" dirty="0"/>
          </a:p>
        </p:txBody>
      </p:sp>
    </p:spTree>
    <p:extLst>
      <p:ext uri="{BB962C8B-B14F-4D97-AF65-F5344CB8AC3E}">
        <p14:creationId xmlns:p14="http://schemas.microsoft.com/office/powerpoint/2010/main" val="11678160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42</a:t>
            </a:fld>
            <a:endParaRPr lang="en-US" dirty="0"/>
          </a:p>
        </p:txBody>
      </p:sp>
    </p:spTree>
    <p:extLst>
      <p:ext uri="{BB962C8B-B14F-4D97-AF65-F5344CB8AC3E}">
        <p14:creationId xmlns:p14="http://schemas.microsoft.com/office/powerpoint/2010/main" val="27625874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43</a:t>
            </a:fld>
            <a:endParaRPr lang="en-US" dirty="0"/>
          </a:p>
        </p:txBody>
      </p:sp>
    </p:spTree>
    <p:extLst>
      <p:ext uri="{BB962C8B-B14F-4D97-AF65-F5344CB8AC3E}">
        <p14:creationId xmlns:p14="http://schemas.microsoft.com/office/powerpoint/2010/main" val="31111013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44</a:t>
            </a:fld>
            <a:endParaRPr lang="en-US" dirty="0"/>
          </a:p>
        </p:txBody>
      </p:sp>
    </p:spTree>
    <p:extLst>
      <p:ext uri="{BB962C8B-B14F-4D97-AF65-F5344CB8AC3E}">
        <p14:creationId xmlns:p14="http://schemas.microsoft.com/office/powerpoint/2010/main" val="37817408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45</a:t>
            </a:fld>
            <a:endParaRPr lang="en-US" dirty="0"/>
          </a:p>
        </p:txBody>
      </p:sp>
    </p:spTree>
    <p:extLst>
      <p:ext uri="{BB962C8B-B14F-4D97-AF65-F5344CB8AC3E}">
        <p14:creationId xmlns:p14="http://schemas.microsoft.com/office/powerpoint/2010/main" val="718931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46</a:t>
            </a:fld>
            <a:endParaRPr lang="en-US" dirty="0"/>
          </a:p>
        </p:txBody>
      </p:sp>
    </p:spTree>
    <p:extLst>
      <p:ext uri="{BB962C8B-B14F-4D97-AF65-F5344CB8AC3E}">
        <p14:creationId xmlns:p14="http://schemas.microsoft.com/office/powerpoint/2010/main" val="3343685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47</a:t>
            </a:fld>
            <a:endParaRPr lang="en-US" dirty="0"/>
          </a:p>
        </p:txBody>
      </p:sp>
    </p:spTree>
    <p:extLst>
      <p:ext uri="{BB962C8B-B14F-4D97-AF65-F5344CB8AC3E}">
        <p14:creationId xmlns:p14="http://schemas.microsoft.com/office/powerpoint/2010/main" val="2728118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recognize terms that have the  units of force/area and can be described as a stress tensor </a:t>
            </a:r>
            <a:r>
              <a:rPr lang="en-US" dirty="0" err="1"/>
              <a:t>Tij</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095895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is to imagine that the additional effects of viscosity should/can be represented as a viscous stress tensor.     The example of sheer force suggests that the viscous stress tensor involves derivatives of the velocity of the fluid.</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34984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Imagining the most general form of the viscous tensor, we consider all derivatives of all components of fluid velocity, separating out the terms with zero trace, with the remaining terms proportional to the divergence of the velocity and representing the “bulk”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06829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write the fluid equations with the full stress tensor.    The continuity equation still applies.   The so-called </a:t>
            </a:r>
            <a:r>
              <a:rPr lang="en-US" dirty="0" err="1"/>
              <a:t>Navier</a:t>
            </a:r>
            <a:r>
              <a:rPr lang="en-US" dirty="0"/>
              <a:t>-Stokes equation summarizes the expected behavior of fluids in terms of the material dependent viscosity parameters eta and </a:t>
            </a:r>
            <a:r>
              <a:rPr lang="en-US" dirty="0" err="1"/>
              <a:t>zera</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343681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some typical values of the viscosity parameter eta.</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789852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11/19/2021</a:t>
            </a:r>
            <a:endParaRPr lang="en-US" dirty="0"/>
          </a:p>
        </p:txBody>
      </p:sp>
      <p:sp>
        <p:nvSpPr>
          <p:cNvPr id="5" name="Footer Placeholder 4"/>
          <p:cNvSpPr>
            <a:spLocks noGrp="1"/>
          </p:cNvSpPr>
          <p:nvPr>
            <p:ph type="ftr" sz="quarter" idx="11"/>
          </p:nvPr>
        </p:nvSpPr>
        <p:spPr/>
        <p:txBody>
          <a:bodyPr/>
          <a:lstStyle/>
          <a:p>
            <a:r>
              <a:rPr lang="en-US"/>
              <a:t>PHY 711  Fall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11/19/2021</a:t>
            </a:r>
            <a:endParaRPr lang="en-US" dirty="0"/>
          </a:p>
        </p:txBody>
      </p:sp>
      <p:sp>
        <p:nvSpPr>
          <p:cNvPr id="6" name="Footer Placeholder 5"/>
          <p:cNvSpPr>
            <a:spLocks noGrp="1"/>
          </p:cNvSpPr>
          <p:nvPr>
            <p:ph type="ftr" sz="quarter" idx="11"/>
          </p:nvPr>
        </p:nvSpPr>
        <p:spPr/>
        <p:txBody>
          <a:bodyPr/>
          <a:lstStyle/>
          <a:p>
            <a:r>
              <a:rPr lang="en-US"/>
              <a:t>PHY 711  Fall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11/19/2021</a:t>
            </a:r>
            <a:endParaRPr lang="en-US" dirty="0"/>
          </a:p>
        </p:txBody>
      </p:sp>
      <p:sp>
        <p:nvSpPr>
          <p:cNvPr id="8" name="Footer Placeholder 7"/>
          <p:cNvSpPr>
            <a:spLocks noGrp="1"/>
          </p:cNvSpPr>
          <p:nvPr>
            <p:ph type="ftr" sz="quarter" idx="11"/>
          </p:nvPr>
        </p:nvSpPr>
        <p:spPr/>
        <p:txBody>
          <a:bodyPr/>
          <a:lstStyle/>
          <a:p>
            <a:r>
              <a:rPr lang="en-US"/>
              <a:t>PHY 711  Fall 2021 -- Lecture 31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11/19/2021</a:t>
            </a:r>
            <a:endParaRPr lang="en-US" dirty="0"/>
          </a:p>
        </p:txBody>
      </p:sp>
      <p:sp>
        <p:nvSpPr>
          <p:cNvPr id="4" name="Footer Placeholder 3"/>
          <p:cNvSpPr>
            <a:spLocks noGrp="1"/>
          </p:cNvSpPr>
          <p:nvPr>
            <p:ph type="ftr" sz="quarter" idx="11"/>
          </p:nvPr>
        </p:nvSpPr>
        <p:spPr/>
        <p:txBody>
          <a:bodyPr/>
          <a:lstStyle/>
          <a:p>
            <a:r>
              <a:rPr lang="en-US"/>
              <a:t>PHY 711  Fall 2021 -- Lecture 31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11/19/2021</a:t>
            </a:r>
            <a:endParaRPr lang="en-US" dirty="0"/>
          </a:p>
        </p:txBody>
      </p:sp>
      <p:sp>
        <p:nvSpPr>
          <p:cNvPr id="6" name="Footer Placeholder 5"/>
          <p:cNvSpPr>
            <a:spLocks noGrp="1"/>
          </p:cNvSpPr>
          <p:nvPr>
            <p:ph type="ftr" sz="quarter" idx="11"/>
          </p:nvPr>
        </p:nvSpPr>
        <p:spPr/>
        <p:txBody>
          <a:bodyPr/>
          <a:lstStyle/>
          <a:p>
            <a:r>
              <a:rPr lang="en-US"/>
              <a:t>PHY 711  Fall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11/19/2021</a:t>
            </a:r>
            <a:endParaRPr lang="en-US" dirty="0"/>
          </a:p>
        </p:txBody>
      </p:sp>
      <p:sp>
        <p:nvSpPr>
          <p:cNvPr id="6" name="Footer Placeholder 5"/>
          <p:cNvSpPr>
            <a:spLocks noGrp="1"/>
          </p:cNvSpPr>
          <p:nvPr>
            <p:ph type="ftr" sz="quarter" idx="11"/>
          </p:nvPr>
        </p:nvSpPr>
        <p:spPr/>
        <p:txBody>
          <a:bodyPr/>
          <a:lstStyle/>
          <a:p>
            <a:r>
              <a:rPr lang="en-US"/>
              <a:t>PHY 711  Fall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11/19/2021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31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0.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0.bin"/><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5.bin"/><Relationship Id="rId5" Type="http://schemas.openxmlformats.org/officeDocument/2006/relationships/image" Target="../media/image25.wmf"/><Relationship Id="rId4"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7.wmf"/><Relationship Id="rId4" Type="http://schemas.openxmlformats.org/officeDocument/2006/relationships/oleObject" Target="../embeddings/oleObject26.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8.wmf"/><Relationship Id="rId4" Type="http://schemas.openxmlformats.org/officeDocument/2006/relationships/oleObject" Target="../embeddings/oleObject27.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9.bin"/><Relationship Id="rId5" Type="http://schemas.openxmlformats.org/officeDocument/2006/relationships/image" Target="../media/image29.wmf"/><Relationship Id="rId4" Type="http://schemas.openxmlformats.org/officeDocument/2006/relationships/oleObject" Target="../embeddings/oleObject28.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1.png"/><Relationship Id="rId5" Type="http://schemas.openxmlformats.org/officeDocument/2006/relationships/image" Target="../media/image30.wmf"/><Relationship Id="rId4" Type="http://schemas.openxmlformats.org/officeDocument/2006/relationships/oleObject" Target="../embeddings/oleObject3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3.png"/><Relationship Id="rId5" Type="http://schemas.openxmlformats.org/officeDocument/2006/relationships/image" Target="../media/image32.wmf"/><Relationship Id="rId4" Type="http://schemas.openxmlformats.org/officeDocument/2006/relationships/oleObject" Target="../embeddings/oleObject3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4.wmf"/><Relationship Id="rId5" Type="http://schemas.openxmlformats.org/officeDocument/2006/relationships/oleObject" Target="../embeddings/oleObject32.bin"/><Relationship Id="rId4" Type="http://schemas.openxmlformats.org/officeDocument/2006/relationships/image" Target="../media/image35.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4.bin"/><Relationship Id="rId5" Type="http://schemas.openxmlformats.org/officeDocument/2006/relationships/image" Target="../media/image36.wmf"/><Relationship Id="rId4" Type="http://schemas.openxmlformats.org/officeDocument/2006/relationships/oleObject" Target="../embeddings/oleObject33.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5.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6.bin"/><Relationship Id="rId5" Type="http://schemas.openxmlformats.org/officeDocument/2006/relationships/image" Target="../media/image38.wmf"/><Relationship Id="rId4" Type="http://schemas.openxmlformats.org/officeDocument/2006/relationships/oleObject" Target="../embeddings/oleObject35.bin"/><Relationship Id="rId9" Type="http://schemas.openxmlformats.org/officeDocument/2006/relationships/image" Target="../media/image40.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38.bin"/><Relationship Id="rId5" Type="http://schemas.openxmlformats.org/officeDocument/2006/relationships/image" Target="../media/image40.wmf"/><Relationship Id="rId4" Type="http://schemas.openxmlformats.org/officeDocument/2006/relationships/oleObject" Target="../embeddings/oleObject3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40.bin"/><Relationship Id="rId5" Type="http://schemas.openxmlformats.org/officeDocument/2006/relationships/image" Target="../media/image42.wmf"/><Relationship Id="rId4" Type="http://schemas.openxmlformats.org/officeDocument/2006/relationships/oleObject" Target="../embeddings/oleObject39.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42.bin"/><Relationship Id="rId5" Type="http://schemas.openxmlformats.org/officeDocument/2006/relationships/image" Target="../media/image44.wmf"/><Relationship Id="rId4" Type="http://schemas.openxmlformats.org/officeDocument/2006/relationships/oleObject" Target="../embeddings/oleObject4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4.bin"/><Relationship Id="rId5" Type="http://schemas.openxmlformats.org/officeDocument/2006/relationships/image" Target="../media/image46.wmf"/><Relationship Id="rId4" Type="http://schemas.openxmlformats.org/officeDocument/2006/relationships/oleObject" Target="../embeddings/oleObject43.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48.wmf"/><Relationship Id="rId4" Type="http://schemas.openxmlformats.org/officeDocument/2006/relationships/oleObject" Target="../embeddings/oleObject45.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vmlDrawing" Target="../drawings/vmlDrawing27.vml"/><Relationship Id="rId5" Type="http://schemas.openxmlformats.org/officeDocument/2006/relationships/image" Target="../media/image49.wmf"/><Relationship Id="rId4" Type="http://schemas.openxmlformats.org/officeDocument/2006/relationships/oleObject" Target="../embeddings/oleObject46.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28.vml"/><Relationship Id="rId5" Type="http://schemas.openxmlformats.org/officeDocument/2006/relationships/image" Target="../media/image50.wmf"/><Relationship Id="rId4" Type="http://schemas.openxmlformats.org/officeDocument/2006/relationships/oleObject" Target="../embeddings/oleObject47.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vmlDrawing" Target="../drawings/vmlDrawing29.vml"/><Relationship Id="rId5" Type="http://schemas.openxmlformats.org/officeDocument/2006/relationships/image" Target="../media/image51.wmf"/><Relationship Id="rId4" Type="http://schemas.openxmlformats.org/officeDocument/2006/relationships/oleObject" Target="../embeddings/oleObject48.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30.vml"/><Relationship Id="rId5" Type="http://schemas.openxmlformats.org/officeDocument/2006/relationships/image" Target="../media/image15.wmf"/><Relationship Id="rId4" Type="http://schemas.openxmlformats.org/officeDocument/2006/relationships/oleObject" Target="../embeddings/oleObject49.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notesSlide" Target="../notesSlides/notesSlide35.xml"/><Relationship Id="rId7" Type="http://schemas.openxmlformats.org/officeDocument/2006/relationships/image" Target="../media/image53.wmf"/><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oleObject" Target="../embeddings/oleObject51.bin"/><Relationship Id="rId5" Type="http://schemas.openxmlformats.org/officeDocument/2006/relationships/image" Target="../media/image52.wmf"/><Relationship Id="rId4" Type="http://schemas.openxmlformats.org/officeDocument/2006/relationships/oleObject" Target="../embeddings/oleObject50.bin"/><Relationship Id="rId9" Type="http://schemas.openxmlformats.org/officeDocument/2006/relationships/image" Target="../media/image54.wmf"/></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vmlDrawing" Target="../drawings/vmlDrawing32.vml"/><Relationship Id="rId5" Type="http://schemas.openxmlformats.org/officeDocument/2006/relationships/image" Target="../media/image55.wmf"/><Relationship Id="rId4" Type="http://schemas.openxmlformats.org/officeDocument/2006/relationships/oleObject" Target="../embeddings/oleObject53.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56.wmf"/><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oleObject" Target="../embeddings/oleObject55.bin"/><Relationship Id="rId5" Type="http://schemas.openxmlformats.org/officeDocument/2006/relationships/image" Target="../media/image15.wmf"/><Relationship Id="rId4" Type="http://schemas.openxmlformats.org/officeDocument/2006/relationships/oleObject" Target="../embeddings/oleObject54.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58.wmf"/><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oleObject" Target="../embeddings/oleObject57.bin"/><Relationship Id="rId5" Type="http://schemas.openxmlformats.org/officeDocument/2006/relationships/image" Target="../media/image57.wmf"/><Relationship Id="rId4" Type="http://schemas.openxmlformats.org/officeDocument/2006/relationships/oleObject" Target="../embeddings/oleObject56.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notesSlide" Target="../notesSlides/notesSlide39.xml"/><Relationship Id="rId7" Type="http://schemas.openxmlformats.org/officeDocument/2006/relationships/image" Target="../media/image60.wmf"/><Relationship Id="rId2" Type="http://schemas.openxmlformats.org/officeDocument/2006/relationships/slideLayout" Target="../slideLayouts/slideLayout7.xml"/><Relationship Id="rId1" Type="http://schemas.openxmlformats.org/officeDocument/2006/relationships/vmlDrawing" Target="../drawings/vmlDrawing35.vml"/><Relationship Id="rId6" Type="http://schemas.openxmlformats.org/officeDocument/2006/relationships/oleObject" Target="../embeddings/oleObject59.bin"/><Relationship Id="rId5" Type="http://schemas.openxmlformats.org/officeDocument/2006/relationships/image" Target="../media/image59.wmf"/><Relationship Id="rId4" Type="http://schemas.openxmlformats.org/officeDocument/2006/relationships/oleObject" Target="../embeddings/oleObject58.bin"/><Relationship Id="rId9" Type="http://schemas.openxmlformats.org/officeDocument/2006/relationships/image" Target="../media/image61.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63.bin"/><Relationship Id="rId3" Type="http://schemas.openxmlformats.org/officeDocument/2006/relationships/notesSlide" Target="../notesSlides/notesSlide40.xml"/><Relationship Id="rId7" Type="http://schemas.openxmlformats.org/officeDocument/2006/relationships/image" Target="../media/image63.wmf"/><Relationship Id="rId2" Type="http://schemas.openxmlformats.org/officeDocument/2006/relationships/slideLayout" Target="../slideLayouts/slideLayout7.xml"/><Relationship Id="rId1" Type="http://schemas.openxmlformats.org/officeDocument/2006/relationships/vmlDrawing" Target="../drawings/vmlDrawing36.vml"/><Relationship Id="rId6" Type="http://schemas.openxmlformats.org/officeDocument/2006/relationships/oleObject" Target="../embeddings/oleObject62.bin"/><Relationship Id="rId11" Type="http://schemas.openxmlformats.org/officeDocument/2006/relationships/image" Target="../media/image65.wmf"/><Relationship Id="rId5" Type="http://schemas.openxmlformats.org/officeDocument/2006/relationships/image" Target="../media/image62.wmf"/><Relationship Id="rId10" Type="http://schemas.openxmlformats.org/officeDocument/2006/relationships/oleObject" Target="../embeddings/oleObject64.bin"/><Relationship Id="rId4" Type="http://schemas.openxmlformats.org/officeDocument/2006/relationships/oleObject" Target="../embeddings/oleObject61.bin"/><Relationship Id="rId9" Type="http://schemas.openxmlformats.org/officeDocument/2006/relationships/image" Target="../media/image64.wmf"/></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vmlDrawing" Target="../drawings/vmlDrawing37.vml"/><Relationship Id="rId5" Type="http://schemas.openxmlformats.org/officeDocument/2006/relationships/image" Target="../media/image66.wmf"/><Relationship Id="rId4" Type="http://schemas.openxmlformats.org/officeDocument/2006/relationships/oleObject" Target="../embeddings/oleObject65.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image" Target="../media/image68.wmf"/><Relationship Id="rId2" Type="http://schemas.openxmlformats.org/officeDocument/2006/relationships/slideLayout" Target="../slideLayouts/slideLayout7.xml"/><Relationship Id="rId1" Type="http://schemas.openxmlformats.org/officeDocument/2006/relationships/vmlDrawing" Target="../drawings/vmlDrawing38.vml"/><Relationship Id="rId6" Type="http://schemas.openxmlformats.org/officeDocument/2006/relationships/oleObject" Target="../embeddings/oleObject67.bin"/><Relationship Id="rId5" Type="http://schemas.openxmlformats.org/officeDocument/2006/relationships/image" Target="../media/image67.wmf"/><Relationship Id="rId4" Type="http://schemas.openxmlformats.org/officeDocument/2006/relationships/oleObject" Target="../embeddings/oleObject66.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70.bin"/><Relationship Id="rId3" Type="http://schemas.openxmlformats.org/officeDocument/2006/relationships/notesSlide" Target="../notesSlides/notesSlide43.xml"/><Relationship Id="rId7" Type="http://schemas.openxmlformats.org/officeDocument/2006/relationships/image" Target="../media/image70.wmf"/><Relationship Id="rId2" Type="http://schemas.openxmlformats.org/officeDocument/2006/relationships/slideLayout" Target="../slideLayouts/slideLayout7.xml"/><Relationship Id="rId1" Type="http://schemas.openxmlformats.org/officeDocument/2006/relationships/vmlDrawing" Target="../drawings/vmlDrawing39.vml"/><Relationship Id="rId6" Type="http://schemas.openxmlformats.org/officeDocument/2006/relationships/oleObject" Target="../embeddings/oleObject69.bin"/><Relationship Id="rId5" Type="http://schemas.openxmlformats.org/officeDocument/2006/relationships/image" Target="../media/image69.wmf"/><Relationship Id="rId4" Type="http://schemas.openxmlformats.org/officeDocument/2006/relationships/oleObject" Target="../embeddings/oleObject68.bin"/><Relationship Id="rId9" Type="http://schemas.openxmlformats.org/officeDocument/2006/relationships/image" Target="../media/image71.wmf"/></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notesSlide" Target="../notesSlides/notesSlide44.xml"/><Relationship Id="rId7" Type="http://schemas.openxmlformats.org/officeDocument/2006/relationships/image" Target="../media/image73.wmf"/><Relationship Id="rId2" Type="http://schemas.openxmlformats.org/officeDocument/2006/relationships/slideLayout" Target="../slideLayouts/slideLayout7.xml"/><Relationship Id="rId1" Type="http://schemas.openxmlformats.org/officeDocument/2006/relationships/vmlDrawing" Target="../drawings/vmlDrawing40.vml"/><Relationship Id="rId6" Type="http://schemas.openxmlformats.org/officeDocument/2006/relationships/oleObject" Target="../embeddings/oleObject72.bin"/><Relationship Id="rId5" Type="http://schemas.openxmlformats.org/officeDocument/2006/relationships/image" Target="../media/image72.wmf"/><Relationship Id="rId4" Type="http://schemas.openxmlformats.org/officeDocument/2006/relationships/oleObject" Target="../embeddings/oleObject71.bin"/><Relationship Id="rId9" Type="http://schemas.openxmlformats.org/officeDocument/2006/relationships/image" Target="../media/image74.wmf"/></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7" Type="http://schemas.openxmlformats.org/officeDocument/2006/relationships/image" Target="../media/image76.wmf"/><Relationship Id="rId2" Type="http://schemas.openxmlformats.org/officeDocument/2006/relationships/slideLayout" Target="../slideLayouts/slideLayout7.xml"/><Relationship Id="rId1" Type="http://schemas.openxmlformats.org/officeDocument/2006/relationships/vmlDrawing" Target="../drawings/vmlDrawing41.vml"/><Relationship Id="rId6" Type="http://schemas.openxmlformats.org/officeDocument/2006/relationships/oleObject" Target="../embeddings/oleObject75.bin"/><Relationship Id="rId5" Type="http://schemas.openxmlformats.org/officeDocument/2006/relationships/image" Target="../media/image75.wmf"/><Relationship Id="rId4" Type="http://schemas.openxmlformats.org/officeDocument/2006/relationships/oleObject" Target="../embeddings/oleObject74.bin"/></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78.bin"/><Relationship Id="rId3" Type="http://schemas.openxmlformats.org/officeDocument/2006/relationships/notesSlide" Target="../notesSlides/notesSlide46.xml"/><Relationship Id="rId7" Type="http://schemas.openxmlformats.org/officeDocument/2006/relationships/image" Target="../media/image78.wmf"/><Relationship Id="rId2" Type="http://schemas.openxmlformats.org/officeDocument/2006/relationships/slideLayout" Target="../slideLayouts/slideLayout7.xml"/><Relationship Id="rId1" Type="http://schemas.openxmlformats.org/officeDocument/2006/relationships/vmlDrawing" Target="../drawings/vmlDrawing42.vml"/><Relationship Id="rId6" Type="http://schemas.openxmlformats.org/officeDocument/2006/relationships/oleObject" Target="../embeddings/oleObject77.bin"/><Relationship Id="rId5" Type="http://schemas.openxmlformats.org/officeDocument/2006/relationships/image" Target="../media/image77.wmf"/><Relationship Id="rId4" Type="http://schemas.openxmlformats.org/officeDocument/2006/relationships/oleObject" Target="../embeddings/oleObject76.bin"/><Relationship Id="rId9" Type="http://schemas.openxmlformats.org/officeDocument/2006/relationships/image" Target="../media/image79.wmf"/></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7" Type="http://schemas.openxmlformats.org/officeDocument/2006/relationships/image" Target="../media/image81.wmf"/><Relationship Id="rId2" Type="http://schemas.openxmlformats.org/officeDocument/2006/relationships/slideLayout" Target="../slideLayouts/slideLayout7.xml"/><Relationship Id="rId1" Type="http://schemas.openxmlformats.org/officeDocument/2006/relationships/vmlDrawing" Target="../drawings/vmlDrawing43.vml"/><Relationship Id="rId6" Type="http://schemas.openxmlformats.org/officeDocument/2006/relationships/oleObject" Target="../embeddings/oleObject80.bin"/><Relationship Id="rId5" Type="http://schemas.openxmlformats.org/officeDocument/2006/relationships/image" Target="../media/image80.wmf"/><Relationship Id="rId4" Type="http://schemas.openxmlformats.org/officeDocument/2006/relationships/oleObject" Target="../embeddings/oleObject79.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152400"/>
            <a:ext cx="8991600" cy="729430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of Lecture 36: Chap. 12 in F &amp; W</a:t>
            </a:r>
          </a:p>
          <a:p>
            <a:pPr algn="ctr"/>
            <a:endParaRPr lang="en-US" sz="3200" b="1" dirty="0"/>
          </a:p>
          <a:p>
            <a:pPr algn="ctr"/>
            <a:r>
              <a:rPr lang="en-US" sz="3200" b="1" dirty="0">
                <a:solidFill>
                  <a:schemeClr val="folHlink"/>
                </a:solidFill>
              </a:rPr>
              <a:t>Viscous fluids </a:t>
            </a:r>
          </a:p>
          <a:p>
            <a:pPr marL="514350" indent="-514350">
              <a:buFont typeface="+mj-lt"/>
              <a:buAutoNum type="arabicPeriod"/>
            </a:pPr>
            <a:r>
              <a:rPr lang="en-US" sz="2800" b="1" dirty="0">
                <a:solidFill>
                  <a:schemeClr val="folHlink"/>
                </a:solidFill>
              </a:rPr>
              <a:t>Viscous stress tensor</a:t>
            </a:r>
          </a:p>
          <a:p>
            <a:pPr marL="514350" lvl="1" indent="-514350">
              <a:spcBef>
                <a:spcPct val="50000"/>
              </a:spcBef>
              <a:buFont typeface="+mj-lt"/>
              <a:buAutoNum type="arabicPeriod" startAt="2"/>
            </a:pPr>
            <a:r>
              <a:rPr lang="en-US" sz="2800" b="1" dirty="0" err="1">
                <a:solidFill>
                  <a:schemeClr val="folHlink"/>
                </a:solidFill>
              </a:rPr>
              <a:t>Navier</a:t>
            </a:r>
            <a:r>
              <a:rPr lang="en-US" sz="2800" b="1" dirty="0">
                <a:solidFill>
                  <a:schemeClr val="folHlink"/>
                </a:solidFill>
              </a:rPr>
              <a:t>-Stokes equation</a:t>
            </a:r>
          </a:p>
          <a:p>
            <a:pPr marL="514350" lvl="1" indent="-514350">
              <a:spcBef>
                <a:spcPct val="50000"/>
              </a:spcBef>
              <a:buFont typeface="+mj-lt"/>
              <a:buAutoNum type="arabicPeriod" startAt="2"/>
            </a:pPr>
            <a:r>
              <a:rPr lang="en-US" sz="2800" b="1" dirty="0">
                <a:solidFill>
                  <a:schemeClr val="folHlink"/>
                </a:solidFill>
              </a:rPr>
              <a:t>Example for incompressible fluid – Stokes “law”</a:t>
            </a:r>
          </a:p>
          <a:p>
            <a:pPr marL="514350" lvl="1" indent="-514350">
              <a:spcBef>
                <a:spcPct val="50000"/>
              </a:spcBef>
              <a:buFont typeface="+mj-lt"/>
              <a:buAutoNum type="arabicPeriod" startAt="2"/>
            </a:pPr>
            <a:r>
              <a:rPr lang="en-US" sz="2800" b="1" dirty="0">
                <a:solidFill>
                  <a:schemeClr val="folHlink"/>
                </a:solidFill>
              </a:rPr>
              <a:t>Effects on linearize sound waves</a:t>
            </a:r>
          </a:p>
          <a:p>
            <a:pPr marL="514350" lvl="1" indent="-514350">
              <a:spcBef>
                <a:spcPct val="50000"/>
              </a:spcBef>
              <a:buFont typeface="+mj-lt"/>
              <a:buAutoNum type="arabicPeriod" startAt="2"/>
            </a:pPr>
            <a:endParaRPr lang="en-US" sz="2800" b="1" dirty="0">
              <a:solidFill>
                <a:schemeClr val="folHlink"/>
              </a:solidFill>
            </a:endParaRPr>
          </a:p>
          <a:p>
            <a:pPr marL="514350" lvl="1" indent="-514350">
              <a:spcBef>
                <a:spcPct val="50000"/>
              </a:spcBef>
              <a:buFont typeface="+mj-lt"/>
              <a:buAutoNum type="arabicPeriod" startAt="2"/>
            </a:pP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52124" y="11039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3099506398"/>
              </p:ext>
            </p:extLst>
          </p:nvPr>
        </p:nvGraphicFramePr>
        <p:xfrm>
          <a:off x="457200" y="838200"/>
          <a:ext cx="6931025" cy="2541587"/>
        </p:xfrm>
        <a:graphic>
          <a:graphicData uri="http://schemas.openxmlformats.org/presentationml/2006/ole">
            <mc:AlternateContent xmlns:mc="http://schemas.openxmlformats.org/markup-compatibility/2006">
              <mc:Choice xmlns:v="urn:schemas-microsoft-com:vml" Requires="v">
                <p:oleObj spid="_x0000_s406782" name="Equation" r:id="rId4" imgW="5219640" imgH="1917360" progId="Equation.DSMT4">
                  <p:embed/>
                </p:oleObj>
              </mc:Choice>
              <mc:Fallback>
                <p:oleObj name="Equation" r:id="rId4" imgW="5219640" imgH="1917360" progId="Equation.DSMT4">
                  <p:embed/>
                  <p:pic>
                    <p:nvPicPr>
                      <p:cNvPr id="0" name=""/>
                      <p:cNvPicPr/>
                      <p:nvPr/>
                    </p:nvPicPr>
                    <p:blipFill>
                      <a:blip r:embed="rId5"/>
                      <a:stretch>
                        <a:fillRect/>
                      </a:stretch>
                    </p:blipFill>
                    <p:spPr>
                      <a:xfrm>
                        <a:off x="457200" y="838200"/>
                        <a:ext cx="6931025" cy="25415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1642010"/>
              </p:ext>
            </p:extLst>
          </p:nvPr>
        </p:nvGraphicFramePr>
        <p:xfrm>
          <a:off x="588018" y="3373438"/>
          <a:ext cx="5275263" cy="2982912"/>
        </p:xfrm>
        <a:graphic>
          <a:graphicData uri="http://schemas.openxmlformats.org/presentationml/2006/ole">
            <mc:AlternateContent xmlns:mc="http://schemas.openxmlformats.org/markup-compatibility/2006">
              <mc:Choice xmlns:v="urn:schemas-microsoft-com:vml" Requires="v">
                <p:oleObj spid="_x0000_s406783" name="Equation" r:id="rId6" imgW="3593880" imgH="2031840" progId="Equation.DSMT4">
                  <p:embed/>
                </p:oleObj>
              </mc:Choice>
              <mc:Fallback>
                <p:oleObj name="Equation" r:id="rId6" imgW="3593880" imgH="2031840" progId="Equation.DSMT4">
                  <p:embed/>
                  <p:pic>
                    <p:nvPicPr>
                      <p:cNvPr id="0" name=""/>
                      <p:cNvPicPr/>
                      <p:nvPr/>
                    </p:nvPicPr>
                    <p:blipFill>
                      <a:blip r:embed="rId7"/>
                      <a:stretch>
                        <a:fillRect/>
                      </a:stretch>
                    </p:blipFill>
                    <p:spPr>
                      <a:xfrm>
                        <a:off x="588018" y="3373438"/>
                        <a:ext cx="5275263" cy="29829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12497505"/>
              </p:ext>
            </p:extLst>
          </p:nvPr>
        </p:nvGraphicFramePr>
        <p:xfrm>
          <a:off x="3971549" y="2531281"/>
          <a:ext cx="4715251" cy="433387"/>
        </p:xfrm>
        <a:graphic>
          <a:graphicData uri="http://schemas.openxmlformats.org/presentationml/2006/ole">
            <mc:AlternateContent xmlns:mc="http://schemas.openxmlformats.org/markup-compatibility/2006">
              <mc:Choice xmlns:v="urn:schemas-microsoft-com:vml" Requires="v">
                <p:oleObj spid="_x0000_s406784" name="Equation" r:id="rId8" imgW="3454200" imgH="317160" progId="Equation.DSMT4">
                  <p:embed/>
                </p:oleObj>
              </mc:Choice>
              <mc:Fallback>
                <p:oleObj name="Equation" r:id="rId8" imgW="3454200" imgH="317160" progId="Equation.DSMT4">
                  <p:embed/>
                  <p:pic>
                    <p:nvPicPr>
                      <p:cNvPr id="0" name=""/>
                      <p:cNvPicPr/>
                      <p:nvPr/>
                    </p:nvPicPr>
                    <p:blipFill>
                      <a:blip r:embed="rId9"/>
                      <a:stretch>
                        <a:fillRect/>
                      </a:stretch>
                    </p:blipFill>
                    <p:spPr>
                      <a:xfrm>
                        <a:off x="3971549" y="2531281"/>
                        <a:ext cx="4715251" cy="433387"/>
                      </a:xfrm>
                      <a:prstGeom prst="rect">
                        <a:avLst/>
                      </a:prstGeom>
                    </p:spPr>
                  </p:pic>
                </p:oleObj>
              </mc:Fallback>
            </mc:AlternateContent>
          </a:graphicData>
        </a:graphic>
      </p:graphicFrame>
    </p:spTree>
    <p:extLst>
      <p:ext uri="{BB962C8B-B14F-4D97-AF65-F5344CB8AC3E}">
        <p14:creationId xmlns:p14="http://schemas.microsoft.com/office/powerpoint/2010/main" val="323890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9186323"/>
              </p:ext>
            </p:extLst>
          </p:nvPr>
        </p:nvGraphicFramePr>
        <p:xfrm>
          <a:off x="640079" y="1401336"/>
          <a:ext cx="5098579" cy="1570464"/>
        </p:xfrm>
        <a:graphic>
          <a:graphicData uri="http://schemas.openxmlformats.org/presentationml/2006/ole">
            <mc:AlternateContent xmlns:mc="http://schemas.openxmlformats.org/markup-compatibility/2006">
              <mc:Choice xmlns:v="urn:schemas-microsoft-com:vml" Requires="v">
                <p:oleObj spid="_x0000_s407746" name="Equation" r:id="rId4" imgW="3085920" imgH="952200" progId="Equation.DSMT4">
                  <p:embed/>
                </p:oleObj>
              </mc:Choice>
              <mc:Fallback>
                <p:oleObj name="Equation" r:id="rId4" imgW="3085920" imgH="952200" progId="Equation.DSMT4">
                  <p:embed/>
                  <p:pic>
                    <p:nvPicPr>
                      <p:cNvPr id="0" name=""/>
                      <p:cNvPicPr/>
                      <p:nvPr/>
                    </p:nvPicPr>
                    <p:blipFill>
                      <a:blip r:embed="rId5"/>
                      <a:stretch>
                        <a:fillRect/>
                      </a:stretch>
                    </p:blipFill>
                    <p:spPr>
                      <a:xfrm>
                        <a:off x="640079" y="1401336"/>
                        <a:ext cx="5098579" cy="1570464"/>
                      </a:xfrm>
                      <a:prstGeom prst="rect">
                        <a:avLst/>
                      </a:prstGeom>
                    </p:spPr>
                  </p:pic>
                </p:oleObj>
              </mc:Fallback>
            </mc:AlternateContent>
          </a:graphicData>
        </a:graphic>
      </p:graphicFrame>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758663601"/>
              </p:ext>
            </p:extLst>
          </p:nvPr>
        </p:nvGraphicFramePr>
        <p:xfrm>
          <a:off x="640079" y="3065780"/>
          <a:ext cx="4904748" cy="3321050"/>
        </p:xfrm>
        <a:graphic>
          <a:graphicData uri="http://schemas.openxmlformats.org/presentationml/2006/ole">
            <mc:AlternateContent xmlns:mc="http://schemas.openxmlformats.org/markup-compatibility/2006">
              <mc:Choice xmlns:v="urn:schemas-microsoft-com:vml" Requires="v">
                <p:oleObj spid="_x0000_s407747" name="Equation" r:id="rId6" imgW="3314520" imgH="2247840" progId="Equation.DSMT4">
                  <p:embed/>
                </p:oleObj>
              </mc:Choice>
              <mc:Fallback>
                <p:oleObj name="Equation" r:id="rId6" imgW="3314520" imgH="2247840" progId="Equation.DSMT4">
                  <p:embed/>
                  <p:pic>
                    <p:nvPicPr>
                      <p:cNvPr id="0" name=""/>
                      <p:cNvPicPr/>
                      <p:nvPr/>
                    </p:nvPicPr>
                    <p:blipFill>
                      <a:blip r:embed="rId7"/>
                      <a:stretch>
                        <a:fillRect/>
                      </a:stretch>
                    </p:blipFill>
                    <p:spPr>
                      <a:xfrm>
                        <a:off x="640079" y="3065780"/>
                        <a:ext cx="4904748" cy="3321050"/>
                      </a:xfrm>
                      <a:prstGeom prst="rect">
                        <a:avLst/>
                      </a:prstGeom>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7" name="TextBox 6"/>
          <p:cNvSpPr txBox="1"/>
          <p:nvPr/>
        </p:nvSpPr>
        <p:spPr>
          <a:xfrm>
            <a:off x="4114800" y="5029200"/>
            <a:ext cx="4800600" cy="461665"/>
          </a:xfrm>
          <a:prstGeom prst="rect">
            <a:avLst/>
          </a:prstGeom>
          <a:noFill/>
        </p:spPr>
        <p:txBody>
          <a:bodyPr wrap="square" rtlCol="0">
            <a:spAutoFit/>
          </a:bodyPr>
          <a:lstStyle/>
          <a:p>
            <a:r>
              <a:rPr lang="en-US" sz="2400" dirty="0">
                <a:latin typeface="+mj-lt"/>
              </a:rPr>
              <a:t>(uniform pressure gradient)</a:t>
            </a:r>
          </a:p>
        </p:txBody>
      </p:sp>
    </p:spTree>
    <p:extLst>
      <p:ext uri="{BB962C8B-B14F-4D97-AF65-F5344CB8AC3E}">
        <p14:creationId xmlns:p14="http://schemas.microsoft.com/office/powerpoint/2010/main" val="3060288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4134956874"/>
              </p:ext>
            </p:extLst>
          </p:nvPr>
        </p:nvGraphicFramePr>
        <p:xfrm>
          <a:off x="379414" y="1217554"/>
          <a:ext cx="5411787" cy="3921125"/>
        </p:xfrm>
        <a:graphic>
          <a:graphicData uri="http://schemas.openxmlformats.org/presentationml/2006/ole">
            <mc:AlternateContent xmlns:mc="http://schemas.openxmlformats.org/markup-compatibility/2006">
              <mc:Choice xmlns:v="urn:schemas-microsoft-com:vml" Requires="v">
                <p:oleObj spid="_x0000_s408770" name="Equation" r:id="rId4" imgW="3657600" imgH="2654280" progId="Equation.DSMT4">
                  <p:embed/>
                </p:oleObj>
              </mc:Choice>
              <mc:Fallback>
                <p:oleObj name="Equation" r:id="rId4" imgW="3657600" imgH="2654280" progId="Equation.DSMT4">
                  <p:embed/>
                  <p:pic>
                    <p:nvPicPr>
                      <p:cNvPr id="0" name=""/>
                      <p:cNvPicPr/>
                      <p:nvPr/>
                    </p:nvPicPr>
                    <p:blipFill>
                      <a:blip r:embed="rId5"/>
                      <a:stretch>
                        <a:fillRect/>
                      </a:stretch>
                    </p:blipFill>
                    <p:spPr>
                      <a:xfrm>
                        <a:off x="379414" y="1217554"/>
                        <a:ext cx="5411787" cy="392112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673519852"/>
              </p:ext>
            </p:extLst>
          </p:nvPr>
        </p:nvGraphicFramePr>
        <p:xfrm>
          <a:off x="762000" y="5374481"/>
          <a:ext cx="2970213" cy="900112"/>
        </p:xfrm>
        <a:graphic>
          <a:graphicData uri="http://schemas.openxmlformats.org/presentationml/2006/ole">
            <mc:AlternateContent xmlns:mc="http://schemas.openxmlformats.org/markup-compatibility/2006">
              <mc:Choice xmlns:v="urn:schemas-microsoft-com:vml" Requires="v">
                <p:oleObj spid="_x0000_s408771" name="Equation" r:id="rId6" imgW="2006280" imgH="609480" progId="Equation.DSMT4">
                  <p:embed/>
                </p:oleObj>
              </mc:Choice>
              <mc:Fallback>
                <p:oleObj name="Equation" r:id="rId6" imgW="2006280" imgH="609480" progId="Equation.DSMT4">
                  <p:embed/>
                  <p:pic>
                    <p:nvPicPr>
                      <p:cNvPr id="0" name=""/>
                      <p:cNvPicPr/>
                      <p:nvPr/>
                    </p:nvPicPr>
                    <p:blipFill>
                      <a:blip r:embed="rId7"/>
                      <a:stretch>
                        <a:fillRect/>
                      </a:stretch>
                    </p:blipFill>
                    <p:spPr>
                      <a:xfrm>
                        <a:off x="762000" y="5374481"/>
                        <a:ext cx="2970213" cy="900112"/>
                      </a:xfrm>
                      <a:prstGeom prst="rect">
                        <a:avLst/>
                      </a:prstGeom>
                      <a:solidFill>
                        <a:srgbClr val="FFFF00"/>
                      </a:solid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Tree>
    <p:extLst>
      <p:ext uri="{BB962C8B-B14F-4D97-AF65-F5344CB8AC3E}">
        <p14:creationId xmlns:p14="http://schemas.microsoft.com/office/powerpoint/2010/main" val="363406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52703-325F-4CCA-8E7E-8785CF5DCE84}"/>
              </a:ext>
            </a:extLst>
          </p:cNvPr>
          <p:cNvSpPr>
            <a:spLocks noGrp="1"/>
          </p:cNvSpPr>
          <p:nvPr>
            <p:ph type="dt" sz="half" idx="10"/>
          </p:nvPr>
        </p:nvSpPr>
        <p:spPr/>
        <p:txBody>
          <a:bodyPr/>
          <a:lstStyle/>
          <a:p>
            <a:r>
              <a:rPr lang="en-US"/>
              <a:t>11/19/2021</a:t>
            </a:r>
            <a:endParaRPr lang="en-US" dirty="0"/>
          </a:p>
        </p:txBody>
      </p:sp>
      <p:sp>
        <p:nvSpPr>
          <p:cNvPr id="3" name="Footer Placeholder 2">
            <a:extLst>
              <a:ext uri="{FF2B5EF4-FFF2-40B4-BE49-F238E27FC236}">
                <a16:creationId xmlns:a16="http://schemas.microsoft.com/office/drawing/2014/main" id="{B247FDEE-2652-4DDD-A529-4DB77C652FD7}"/>
              </a:ext>
            </a:extLst>
          </p:cNvPr>
          <p:cNvSpPr>
            <a:spLocks noGrp="1"/>
          </p:cNvSpPr>
          <p:nvPr>
            <p:ph type="ftr" sz="quarter" idx="11"/>
          </p:nvPr>
        </p:nvSpPr>
        <p:spPr/>
        <p:txBody>
          <a:bodyPr/>
          <a:lstStyle/>
          <a:p>
            <a:r>
              <a:rPr lang="en-US"/>
              <a:t>PHY 711  Fall 2021 -- Lecture 31</a:t>
            </a:r>
            <a:endParaRPr lang="en-US" dirty="0"/>
          </a:p>
        </p:txBody>
      </p:sp>
      <p:sp>
        <p:nvSpPr>
          <p:cNvPr id="4" name="Slide Number Placeholder 3">
            <a:extLst>
              <a:ext uri="{FF2B5EF4-FFF2-40B4-BE49-F238E27FC236}">
                <a16:creationId xmlns:a16="http://schemas.microsoft.com/office/drawing/2014/main" id="{B851D1A1-68CA-44D9-85E0-8D44FA04B9C2}"/>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5F061FDD-C2BA-4DC5-83C0-32B3EB1035FE}"/>
              </a:ext>
            </a:extLst>
          </p:cNvPr>
          <p:cNvSpPr txBox="1"/>
          <p:nvPr/>
        </p:nvSpPr>
        <p:spPr>
          <a:xfrm>
            <a:off x="457200" y="304800"/>
            <a:ext cx="8229600" cy="461665"/>
          </a:xfrm>
          <a:prstGeom prst="rect">
            <a:avLst/>
          </a:prstGeom>
          <a:noFill/>
        </p:spPr>
        <p:txBody>
          <a:bodyPr wrap="square" rtlCol="0">
            <a:spAutoFit/>
          </a:bodyPr>
          <a:lstStyle/>
          <a:p>
            <a:r>
              <a:rPr lang="en-US" sz="2400" dirty="0">
                <a:latin typeface="+mj-lt"/>
              </a:rPr>
              <a:t>Comment on boundary condition </a:t>
            </a:r>
          </a:p>
        </p:txBody>
      </p:sp>
      <p:graphicFrame>
        <p:nvGraphicFramePr>
          <p:cNvPr id="6" name="Object 5">
            <a:extLst>
              <a:ext uri="{FF2B5EF4-FFF2-40B4-BE49-F238E27FC236}">
                <a16:creationId xmlns:a16="http://schemas.microsoft.com/office/drawing/2014/main" id="{82134B64-63F6-43BE-9690-01A6EAB09637}"/>
              </a:ext>
            </a:extLst>
          </p:cNvPr>
          <p:cNvGraphicFramePr>
            <a:graphicFrameLocks noChangeAspect="1"/>
          </p:cNvGraphicFramePr>
          <p:nvPr>
            <p:extLst>
              <p:ext uri="{D42A27DB-BD31-4B8C-83A1-F6EECF244321}">
                <p14:modId xmlns:p14="http://schemas.microsoft.com/office/powerpoint/2010/main" val="3967839720"/>
              </p:ext>
            </p:extLst>
          </p:nvPr>
        </p:nvGraphicFramePr>
        <p:xfrm>
          <a:off x="1828800" y="914400"/>
          <a:ext cx="2312641" cy="769937"/>
        </p:xfrm>
        <a:graphic>
          <a:graphicData uri="http://schemas.openxmlformats.org/presentationml/2006/ole">
            <mc:AlternateContent xmlns:mc="http://schemas.openxmlformats.org/markup-compatibility/2006">
              <mc:Choice xmlns:v="urn:schemas-microsoft-com:vml" Requires="v">
                <p:oleObj spid="_x0000_s438296" name="Equation" r:id="rId4" imgW="876240" imgH="291960" progId="Equation.DSMT4">
                  <p:embed/>
                </p:oleObj>
              </mc:Choice>
              <mc:Fallback>
                <p:oleObj name="Equation" r:id="rId4" imgW="876240" imgH="291960" progId="Equation.DSMT4">
                  <p:embed/>
                  <p:pic>
                    <p:nvPicPr>
                      <p:cNvPr id="17" name="Object 16"/>
                      <p:cNvPicPr/>
                      <p:nvPr/>
                    </p:nvPicPr>
                    <p:blipFill>
                      <a:blip r:embed="rId5"/>
                      <a:stretch>
                        <a:fillRect/>
                      </a:stretch>
                    </p:blipFill>
                    <p:spPr>
                      <a:xfrm>
                        <a:off x="1828800" y="914400"/>
                        <a:ext cx="2312641" cy="769937"/>
                      </a:xfrm>
                      <a:prstGeom prst="rect">
                        <a:avLst/>
                      </a:prstGeom>
                    </p:spPr>
                  </p:pic>
                </p:oleObj>
              </mc:Fallback>
            </mc:AlternateContent>
          </a:graphicData>
        </a:graphic>
      </p:graphicFrame>
      <p:sp>
        <p:nvSpPr>
          <p:cNvPr id="8" name="Can 7">
            <a:extLst>
              <a:ext uri="{FF2B5EF4-FFF2-40B4-BE49-F238E27FC236}">
                <a16:creationId xmlns:a16="http://schemas.microsoft.com/office/drawing/2014/main" id="{B52471E7-2BAA-487E-868A-20A16654FCC6}"/>
              </a:ext>
            </a:extLst>
          </p:cNvPr>
          <p:cNvSpPr/>
          <p:nvPr/>
        </p:nvSpPr>
        <p:spPr>
          <a:xfrm>
            <a:off x="6248400" y="762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ED1503D6-6443-47CE-AD69-92ACB674666F}"/>
              </a:ext>
            </a:extLst>
          </p:cNvPr>
          <p:cNvCxnSpPr/>
          <p:nvPr/>
        </p:nvCxnSpPr>
        <p:spPr>
          <a:xfrm flipV="1">
            <a:off x="6858000" y="762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C4C43-B69D-4267-BB3A-51C0CEE01FF4}"/>
              </a:ext>
            </a:extLst>
          </p:cNvPr>
          <p:cNvSpPr txBox="1"/>
          <p:nvPr/>
        </p:nvSpPr>
        <p:spPr>
          <a:xfrm>
            <a:off x="6934200" y="762000"/>
            <a:ext cx="381000" cy="461665"/>
          </a:xfrm>
          <a:prstGeom prst="rect">
            <a:avLst/>
          </a:prstGeom>
          <a:noFill/>
        </p:spPr>
        <p:txBody>
          <a:bodyPr wrap="square" rtlCol="0">
            <a:spAutoFit/>
          </a:bodyPr>
          <a:lstStyle/>
          <a:p>
            <a:r>
              <a:rPr lang="en-US" sz="2400" i="1" dirty="0">
                <a:latin typeface="+mj-lt"/>
              </a:rPr>
              <a:t>R</a:t>
            </a:r>
          </a:p>
        </p:txBody>
      </p:sp>
      <p:cxnSp>
        <p:nvCxnSpPr>
          <p:cNvPr id="11" name="Straight Arrow Connector 10">
            <a:extLst>
              <a:ext uri="{FF2B5EF4-FFF2-40B4-BE49-F238E27FC236}">
                <a16:creationId xmlns:a16="http://schemas.microsoft.com/office/drawing/2014/main" id="{D5D538F2-1A3A-4A06-AEF9-C3DC33791012}"/>
              </a:ext>
            </a:extLst>
          </p:cNvPr>
          <p:cNvCxnSpPr/>
          <p:nvPr/>
        </p:nvCxnSpPr>
        <p:spPr>
          <a:xfrm flipH="1">
            <a:off x="6629400" y="1676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F85BE04-A7D0-455A-B658-56182B8AE7DF}"/>
              </a:ext>
            </a:extLst>
          </p:cNvPr>
          <p:cNvSpPr txBox="1"/>
          <p:nvPr/>
        </p:nvSpPr>
        <p:spPr>
          <a:xfrm>
            <a:off x="6553200" y="1828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sp>
        <p:nvSpPr>
          <p:cNvPr id="13" name="Right Brace 12">
            <a:extLst>
              <a:ext uri="{FF2B5EF4-FFF2-40B4-BE49-F238E27FC236}">
                <a16:creationId xmlns:a16="http://schemas.microsoft.com/office/drawing/2014/main" id="{5931B841-BABF-4EA7-98EC-1A50AB28D0EB}"/>
              </a:ext>
            </a:extLst>
          </p:cNvPr>
          <p:cNvSpPr/>
          <p:nvPr/>
        </p:nvSpPr>
        <p:spPr>
          <a:xfrm>
            <a:off x="7620000" y="914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96DF4104-D5FA-4C43-93DA-613AF18EE801}"/>
              </a:ext>
            </a:extLst>
          </p:cNvPr>
          <p:cNvSpPr txBox="1"/>
          <p:nvPr/>
        </p:nvSpPr>
        <p:spPr>
          <a:xfrm>
            <a:off x="7924800" y="1676400"/>
            <a:ext cx="457200" cy="461665"/>
          </a:xfrm>
          <a:prstGeom prst="rect">
            <a:avLst/>
          </a:prstGeom>
          <a:noFill/>
        </p:spPr>
        <p:txBody>
          <a:bodyPr wrap="square" rtlCol="0">
            <a:spAutoFit/>
          </a:bodyPr>
          <a:lstStyle/>
          <a:p>
            <a:r>
              <a:rPr lang="en-US" sz="2400" i="1" dirty="0">
                <a:latin typeface="+mj-lt"/>
              </a:rPr>
              <a:t>L</a:t>
            </a:r>
          </a:p>
        </p:txBody>
      </p:sp>
      <p:sp>
        <p:nvSpPr>
          <p:cNvPr id="15" name="Cylinder 14">
            <a:extLst>
              <a:ext uri="{FF2B5EF4-FFF2-40B4-BE49-F238E27FC236}">
                <a16:creationId xmlns:a16="http://schemas.microsoft.com/office/drawing/2014/main" id="{1C7BB8C4-FB81-4EE4-86DD-74E65F45F747}"/>
              </a:ext>
            </a:extLst>
          </p:cNvPr>
          <p:cNvSpPr/>
          <p:nvPr/>
        </p:nvSpPr>
        <p:spPr>
          <a:xfrm>
            <a:off x="1270759" y="2590800"/>
            <a:ext cx="4368042" cy="3048000"/>
          </a:xfrm>
          <a:prstGeom prst="can">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C3E9F516-C6A9-4C6A-BC66-0A1767F3A611}"/>
              </a:ext>
            </a:extLst>
          </p:cNvPr>
          <p:cNvCxnSpPr>
            <a:cxnSpLocks/>
          </p:cNvCxnSpPr>
          <p:nvPr/>
        </p:nvCxnSpPr>
        <p:spPr>
          <a:xfrm flipH="1">
            <a:off x="1981201" y="3847166"/>
            <a:ext cx="1" cy="4572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3D7FD4-1A2E-496F-BD0B-85A386CDA5A8}"/>
              </a:ext>
            </a:extLst>
          </p:cNvPr>
          <p:cNvCxnSpPr>
            <a:cxnSpLocks/>
          </p:cNvCxnSpPr>
          <p:nvPr/>
        </p:nvCxnSpPr>
        <p:spPr>
          <a:xfrm>
            <a:off x="2362200" y="3850341"/>
            <a:ext cx="0" cy="5715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557A79B-DFBA-4E29-AADA-E811185B5E05}"/>
              </a:ext>
            </a:extLst>
          </p:cNvPr>
          <p:cNvCxnSpPr>
            <a:cxnSpLocks/>
          </p:cNvCxnSpPr>
          <p:nvPr/>
        </p:nvCxnSpPr>
        <p:spPr>
          <a:xfrm>
            <a:off x="2895600" y="3850341"/>
            <a:ext cx="0" cy="9080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CCBEF8C-FEEA-473F-998B-B7BEAEAE3F8F}"/>
              </a:ext>
            </a:extLst>
          </p:cNvPr>
          <p:cNvCxnSpPr>
            <a:cxnSpLocks/>
          </p:cNvCxnSpPr>
          <p:nvPr/>
        </p:nvCxnSpPr>
        <p:spPr>
          <a:xfrm>
            <a:off x="3505200" y="3850341"/>
            <a:ext cx="0" cy="11747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020C758-4F70-415D-ACF5-1EC26EE06889}"/>
              </a:ext>
            </a:extLst>
          </p:cNvPr>
          <p:cNvCxnSpPr/>
          <p:nvPr/>
        </p:nvCxnSpPr>
        <p:spPr>
          <a:xfrm flipH="1">
            <a:off x="1270759" y="2895600"/>
            <a:ext cx="2184021"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8F8F736-7E39-4C32-9A6A-8E3CF27DDA9C}"/>
              </a:ext>
            </a:extLst>
          </p:cNvPr>
          <p:cNvSpPr txBox="1"/>
          <p:nvPr/>
        </p:nvSpPr>
        <p:spPr>
          <a:xfrm>
            <a:off x="2438400" y="2890557"/>
            <a:ext cx="838196" cy="462243"/>
          </a:xfrm>
          <a:prstGeom prst="rect">
            <a:avLst/>
          </a:prstGeom>
          <a:noFill/>
        </p:spPr>
        <p:txBody>
          <a:bodyPr wrap="square" rtlCol="0">
            <a:spAutoFit/>
          </a:bodyPr>
          <a:lstStyle/>
          <a:p>
            <a:r>
              <a:rPr lang="en-US" sz="2400" i="1" dirty="0">
                <a:latin typeface="+mj-lt"/>
              </a:rPr>
              <a:t>R</a:t>
            </a:r>
          </a:p>
        </p:txBody>
      </p:sp>
      <p:cxnSp>
        <p:nvCxnSpPr>
          <p:cNvPr id="32" name="Straight Arrow Connector 31">
            <a:extLst>
              <a:ext uri="{FF2B5EF4-FFF2-40B4-BE49-F238E27FC236}">
                <a16:creationId xmlns:a16="http://schemas.microsoft.com/office/drawing/2014/main" id="{ACB6BEB5-9566-48E8-9C3B-E5D7E6ED9E81}"/>
              </a:ext>
            </a:extLst>
          </p:cNvPr>
          <p:cNvCxnSpPr>
            <a:cxnSpLocks/>
          </p:cNvCxnSpPr>
          <p:nvPr/>
        </p:nvCxnSpPr>
        <p:spPr>
          <a:xfrm flipH="1">
            <a:off x="1600200" y="3886200"/>
            <a:ext cx="1" cy="26481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Arrow: Curved Right 33">
            <a:extLst>
              <a:ext uri="{FF2B5EF4-FFF2-40B4-BE49-F238E27FC236}">
                <a16:creationId xmlns:a16="http://schemas.microsoft.com/office/drawing/2014/main" id="{184266B3-7D21-42F4-A8CF-3EE23D14DACF}"/>
              </a:ext>
            </a:extLst>
          </p:cNvPr>
          <p:cNvSpPr/>
          <p:nvPr/>
        </p:nvSpPr>
        <p:spPr>
          <a:xfrm>
            <a:off x="76195" y="1981200"/>
            <a:ext cx="1143005" cy="186596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7852895-F080-4C8F-ACFA-2C0D6BF69022}"/>
              </a:ext>
            </a:extLst>
          </p:cNvPr>
          <p:cNvSpPr txBox="1"/>
          <p:nvPr/>
        </p:nvSpPr>
        <p:spPr>
          <a:xfrm>
            <a:off x="1447802" y="1828800"/>
            <a:ext cx="4368040" cy="830997"/>
          </a:xfrm>
          <a:prstGeom prst="rect">
            <a:avLst/>
          </a:prstGeom>
          <a:noFill/>
        </p:spPr>
        <p:txBody>
          <a:bodyPr wrap="square" rtlCol="0">
            <a:spAutoFit/>
          </a:bodyPr>
          <a:lstStyle/>
          <a:p>
            <a:r>
              <a:rPr lang="en-US" sz="2400" dirty="0">
                <a:latin typeface="+mj-lt"/>
              </a:rPr>
              <a:t>Fluid approximately stationary at boundary</a:t>
            </a:r>
          </a:p>
        </p:txBody>
      </p:sp>
    </p:spTree>
    <p:extLst>
      <p:ext uri="{BB962C8B-B14F-4D97-AF65-F5344CB8AC3E}">
        <p14:creationId xmlns:p14="http://schemas.microsoft.com/office/powerpoint/2010/main" val="94097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506536315"/>
              </p:ext>
            </p:extLst>
          </p:nvPr>
        </p:nvGraphicFramePr>
        <p:xfrm>
          <a:off x="568325" y="1538288"/>
          <a:ext cx="4548188" cy="2417762"/>
        </p:xfrm>
        <a:graphic>
          <a:graphicData uri="http://schemas.openxmlformats.org/presentationml/2006/ole">
            <mc:AlternateContent xmlns:mc="http://schemas.openxmlformats.org/markup-compatibility/2006">
              <mc:Choice xmlns:v="urn:schemas-microsoft-com:vml" Requires="v">
                <p:oleObj spid="_x0000_s409697" name="Equation" r:id="rId4" imgW="3073320" imgH="1638000" progId="Equation.DSMT4">
                  <p:embed/>
                </p:oleObj>
              </mc:Choice>
              <mc:Fallback>
                <p:oleObj name="Equation" r:id="rId4" imgW="3073320" imgH="1638000" progId="Equation.DSMT4">
                  <p:embed/>
                  <p:pic>
                    <p:nvPicPr>
                      <p:cNvPr id="0" name=""/>
                      <p:cNvPicPr/>
                      <p:nvPr/>
                    </p:nvPicPr>
                    <p:blipFill>
                      <a:blip r:embed="rId5"/>
                      <a:stretch>
                        <a:fillRect/>
                      </a:stretch>
                    </p:blipFill>
                    <p:spPr>
                      <a:xfrm>
                        <a:off x="568325" y="1538288"/>
                        <a:ext cx="4548188" cy="2417762"/>
                      </a:xfrm>
                      <a:prstGeom prst="rect">
                        <a:avLst/>
                      </a:prstGeom>
                      <a:no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6" name="TextBox 5"/>
          <p:cNvSpPr txBox="1"/>
          <p:nvPr/>
        </p:nvSpPr>
        <p:spPr>
          <a:xfrm>
            <a:off x="914400" y="4419600"/>
            <a:ext cx="5105400" cy="830997"/>
          </a:xfrm>
          <a:prstGeom prst="rect">
            <a:avLst/>
          </a:prstGeom>
          <a:noFill/>
        </p:spPr>
        <p:txBody>
          <a:bodyPr wrap="square" rtlCol="0">
            <a:spAutoFit/>
          </a:bodyPr>
          <a:lstStyle/>
          <a:p>
            <a:r>
              <a:rPr lang="en-US" sz="2400" dirty="0" err="1">
                <a:latin typeface="+mj-lt"/>
              </a:rPr>
              <a:t>Poiseuille</a:t>
            </a:r>
            <a:r>
              <a:rPr lang="en-US" sz="2400" dirty="0">
                <a:latin typeface="+mj-lt"/>
              </a:rPr>
              <a:t> formula;</a:t>
            </a:r>
          </a:p>
          <a:p>
            <a:r>
              <a:rPr lang="en-US" sz="2400" dirty="0">
                <a:latin typeface="+mj-lt"/>
              </a:rPr>
              <a:t>    </a:t>
            </a:r>
            <a:r>
              <a:rPr lang="en-US" sz="2400" dirty="0">
                <a:latin typeface="+mj-lt"/>
                <a:sym typeface="Wingdings" panose="05000000000000000000" pitchFamily="2" charset="2"/>
              </a:rPr>
              <a:t>Method for measuring </a:t>
            </a:r>
            <a:r>
              <a:rPr lang="en-US" sz="2400" dirty="0">
                <a:latin typeface="Symbol" panose="05050102010706020507" pitchFamily="18" charset="2"/>
                <a:sym typeface="Wingdings" panose="05000000000000000000" pitchFamily="2" charset="2"/>
              </a:rPr>
              <a:t>h</a:t>
            </a:r>
            <a:endParaRPr lang="en-US" sz="2400" dirty="0">
              <a:latin typeface="Symbol" panose="05050102010706020507" pitchFamily="18" charset="2"/>
            </a:endParaRPr>
          </a:p>
        </p:txBody>
      </p:sp>
    </p:spTree>
    <p:extLst>
      <p:ext uri="{BB962C8B-B14F-4D97-AF65-F5344CB8AC3E}">
        <p14:creationId xmlns:p14="http://schemas.microsoft.com/office/powerpoint/2010/main" val="2612321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endParaRPr lang="en-US" sz="2400" dirty="0">
              <a:latin typeface="+mj-lt"/>
            </a:endParaRP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383242561"/>
              </p:ext>
            </p:extLst>
          </p:nvPr>
        </p:nvGraphicFramePr>
        <p:xfrm>
          <a:off x="3584547" y="1437597"/>
          <a:ext cx="5449888" cy="4953000"/>
        </p:xfrm>
        <a:graphic>
          <a:graphicData uri="http://schemas.openxmlformats.org/presentationml/2006/ole">
            <mc:AlternateContent xmlns:mc="http://schemas.openxmlformats.org/markup-compatibility/2006">
              <mc:Choice xmlns:v="urn:schemas-microsoft-com:vml" Requires="v">
                <p:oleObj spid="_x0000_s417886" name="Equation" r:id="rId4" imgW="3682800" imgH="3352680" progId="Equation.DSMT4">
                  <p:embed/>
                </p:oleObj>
              </mc:Choice>
              <mc:Fallback>
                <p:oleObj name="Equation" r:id="rId4" imgW="3682800" imgH="3352680" progId="Equation.DSMT4">
                  <p:embed/>
                  <p:pic>
                    <p:nvPicPr>
                      <p:cNvPr id="0" name=""/>
                      <p:cNvPicPr/>
                      <p:nvPr/>
                    </p:nvPicPr>
                    <p:blipFill>
                      <a:blip r:embed="rId5"/>
                      <a:stretch>
                        <a:fillRect/>
                      </a:stretch>
                    </p:blipFill>
                    <p:spPr>
                      <a:xfrm>
                        <a:off x="3584547" y="1437597"/>
                        <a:ext cx="5449888" cy="4953000"/>
                      </a:xfrm>
                      <a:prstGeom prst="rect">
                        <a:avLst/>
                      </a:prstGeom>
                    </p:spPr>
                  </p:pic>
                </p:oleObj>
              </mc:Fallback>
            </mc:AlternateContent>
          </a:graphicData>
        </a:graphic>
      </p:graphicFrame>
    </p:spTree>
    <p:extLst>
      <p:ext uri="{BB962C8B-B14F-4D97-AF65-F5344CB8AC3E}">
        <p14:creationId xmlns:p14="http://schemas.microsoft.com/office/powerpoint/2010/main" val="662253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r>
              <a:rPr lang="en-US" sz="2400" i="1" dirty="0">
                <a:latin typeface="+mj-lt"/>
              </a:rPr>
              <a:t> </a:t>
            </a:r>
            <a:r>
              <a:rPr lang="en-US" sz="2400" dirty="0">
                <a:latin typeface="+mj-lt"/>
              </a:rPr>
              <a:t> -- continued</a:t>
            </a: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548728316"/>
              </p:ext>
            </p:extLst>
          </p:nvPr>
        </p:nvGraphicFramePr>
        <p:xfrm>
          <a:off x="3509963" y="1620838"/>
          <a:ext cx="5486400" cy="1631950"/>
        </p:xfrm>
        <a:graphic>
          <a:graphicData uri="http://schemas.openxmlformats.org/presentationml/2006/ole">
            <mc:AlternateContent xmlns:mc="http://schemas.openxmlformats.org/markup-compatibility/2006">
              <mc:Choice xmlns:v="urn:schemas-microsoft-com:vml" Requires="v">
                <p:oleObj spid="_x0000_s418998" name="Equation" r:id="rId4" imgW="3708360" imgH="1104840" progId="Equation.DSMT4">
                  <p:embed/>
                </p:oleObj>
              </mc:Choice>
              <mc:Fallback>
                <p:oleObj name="Equation" r:id="rId4" imgW="3708360" imgH="1104840" progId="Equation.DSMT4">
                  <p:embed/>
                  <p:pic>
                    <p:nvPicPr>
                      <p:cNvPr id="0" name=""/>
                      <p:cNvPicPr/>
                      <p:nvPr/>
                    </p:nvPicPr>
                    <p:blipFill>
                      <a:blip r:embed="rId5"/>
                      <a:stretch>
                        <a:fillRect/>
                      </a:stretch>
                    </p:blipFill>
                    <p:spPr>
                      <a:xfrm>
                        <a:off x="3509963" y="1620838"/>
                        <a:ext cx="5486400" cy="163195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83492732"/>
              </p:ext>
            </p:extLst>
          </p:nvPr>
        </p:nvGraphicFramePr>
        <p:xfrm>
          <a:off x="1407184" y="4787900"/>
          <a:ext cx="7310438" cy="1854200"/>
        </p:xfrm>
        <a:graphic>
          <a:graphicData uri="http://schemas.openxmlformats.org/presentationml/2006/ole">
            <mc:AlternateContent xmlns:mc="http://schemas.openxmlformats.org/markup-compatibility/2006">
              <mc:Choice xmlns:v="urn:schemas-microsoft-com:vml" Requires="v">
                <p:oleObj spid="_x0000_s418999" name="Equation" r:id="rId6" imgW="4940280" imgH="1257120" progId="Equation.DSMT4">
                  <p:embed/>
                </p:oleObj>
              </mc:Choice>
              <mc:Fallback>
                <p:oleObj name="Equation" r:id="rId6" imgW="4940280" imgH="1257120" progId="Equation.DSMT4">
                  <p:embed/>
                  <p:pic>
                    <p:nvPicPr>
                      <p:cNvPr id="0" name=""/>
                      <p:cNvPicPr/>
                      <p:nvPr/>
                    </p:nvPicPr>
                    <p:blipFill>
                      <a:blip r:embed="rId7"/>
                      <a:stretch>
                        <a:fillRect/>
                      </a:stretch>
                    </p:blipFill>
                    <p:spPr>
                      <a:xfrm>
                        <a:off x="1407184" y="4787900"/>
                        <a:ext cx="7310438" cy="1854200"/>
                      </a:xfrm>
                      <a:prstGeom prst="rect">
                        <a:avLst/>
                      </a:prstGeom>
                      <a:noFill/>
                    </p:spPr>
                  </p:pic>
                </p:oleObj>
              </mc:Fallback>
            </mc:AlternateContent>
          </a:graphicData>
        </a:graphic>
      </p:graphicFrame>
    </p:spTree>
    <p:extLst>
      <p:ext uri="{BB962C8B-B14F-4D97-AF65-F5344CB8AC3E}">
        <p14:creationId xmlns:p14="http://schemas.microsoft.com/office/powerpoint/2010/main" val="4193957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28600" y="533400"/>
            <a:ext cx="8534400" cy="461665"/>
          </a:xfrm>
          <a:prstGeom prst="rect">
            <a:avLst/>
          </a:prstGeom>
          <a:noFill/>
        </p:spPr>
        <p:txBody>
          <a:bodyPr wrap="square" rtlCol="0">
            <a:spAutoFit/>
          </a:bodyPr>
          <a:lstStyle/>
          <a:p>
            <a:r>
              <a:rPr lang="en-US" sz="2400" dirty="0">
                <a:latin typeface="+mj-lt"/>
              </a:rPr>
              <a:t>More discussion of  viscous effects in incompressible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815656158"/>
              </p:ext>
            </p:extLst>
          </p:nvPr>
        </p:nvGraphicFramePr>
        <p:xfrm>
          <a:off x="196850" y="1166813"/>
          <a:ext cx="8689975" cy="1762125"/>
        </p:xfrm>
        <a:graphic>
          <a:graphicData uri="http://schemas.openxmlformats.org/presentationml/2006/ole">
            <mc:AlternateContent xmlns:mc="http://schemas.openxmlformats.org/markup-compatibility/2006">
              <mc:Choice xmlns:v="urn:schemas-microsoft-com:vml" Requires="v">
                <p:oleObj spid="_x0000_s422976" name="Equation" r:id="rId4" imgW="3390840" imgH="685800" progId="Equation.DSMT4">
                  <p:embed/>
                </p:oleObj>
              </mc:Choice>
              <mc:Fallback>
                <p:oleObj name="Equation" r:id="rId4" imgW="3390840" imgH="685800" progId="Equation.DSMT4">
                  <p:embed/>
                  <p:pic>
                    <p:nvPicPr>
                      <p:cNvPr id="0" name=""/>
                      <p:cNvPicPr>
                        <a:picLocks noChangeAspect="1" noChangeArrowheads="1"/>
                      </p:cNvPicPr>
                      <p:nvPr/>
                    </p:nvPicPr>
                    <p:blipFill>
                      <a:blip r:embed="rId5"/>
                      <a:srcRect/>
                      <a:stretch>
                        <a:fillRect/>
                      </a:stretch>
                    </p:blipFill>
                    <p:spPr bwMode="auto">
                      <a:xfrm>
                        <a:off x="196850" y="1166813"/>
                        <a:ext cx="8689975" cy="1762125"/>
                      </a:xfrm>
                      <a:prstGeom prst="rect">
                        <a:avLst/>
                      </a:prstGeom>
                      <a:noFill/>
                      <a:ln>
                        <a:noFill/>
                      </a:ln>
                    </p:spPr>
                  </p:pic>
                </p:oleObj>
              </mc:Fallback>
            </mc:AlternateContent>
          </a:graphicData>
        </a:graphic>
      </p:graphicFrame>
      <p:sp>
        <p:nvSpPr>
          <p:cNvPr id="7" name="TextBox 6"/>
          <p:cNvSpPr txBox="1"/>
          <p:nvPr/>
        </p:nvSpPr>
        <p:spPr>
          <a:xfrm>
            <a:off x="571500" y="3522722"/>
            <a:ext cx="7239000" cy="3046988"/>
          </a:xfrm>
          <a:prstGeom prst="rect">
            <a:avLst/>
          </a:prstGeom>
          <a:noFill/>
        </p:spPr>
        <p:txBody>
          <a:bodyPr wrap="square" rtlCol="0">
            <a:spAutoFit/>
          </a:bodyPr>
          <a:lstStyle/>
          <a:p>
            <a:r>
              <a:rPr lang="en-US" sz="2400" dirty="0">
                <a:latin typeface="+mj-lt"/>
              </a:rPr>
              <a:t>Plan:</a:t>
            </a:r>
          </a:p>
          <a:p>
            <a:pPr marL="457200" indent="-457200">
              <a:buFont typeface="+mj-lt"/>
              <a:buAutoNum type="arabicPeriod"/>
            </a:pPr>
            <a:r>
              <a:rPr lang="en-US" sz="2400" dirty="0">
                <a:latin typeface="+mj-lt"/>
              </a:rPr>
              <a:t>Consider the general effects of viscosity on fluid equations</a:t>
            </a:r>
          </a:p>
          <a:p>
            <a:pPr marL="457200" indent="-457200">
              <a:buFont typeface="+mj-lt"/>
              <a:buAutoNum type="arabicPeriod"/>
            </a:pPr>
            <a:r>
              <a:rPr lang="en-US" sz="2400" dirty="0">
                <a:latin typeface="+mj-lt"/>
              </a:rPr>
              <a:t>Consider the solution to the linearized equations for the case of steady-state flow of a sphere of radius R</a:t>
            </a:r>
          </a:p>
          <a:p>
            <a:pPr marL="457200" indent="-457200">
              <a:buFont typeface="+mj-lt"/>
              <a:buAutoNum type="arabicPeriod"/>
            </a:pPr>
            <a:r>
              <a:rPr lang="en-US" sz="2400" dirty="0">
                <a:latin typeface="+mj-lt"/>
              </a:rPr>
              <a:t>Infer the drag force needed to maintain the steady-state flow</a:t>
            </a:r>
          </a:p>
        </p:txBody>
      </p:sp>
      <p:grpSp>
        <p:nvGrpSpPr>
          <p:cNvPr id="9" name="Group 8"/>
          <p:cNvGrpSpPr/>
          <p:nvPr/>
        </p:nvGrpSpPr>
        <p:grpSpPr>
          <a:xfrm>
            <a:off x="3200400" y="2514600"/>
            <a:ext cx="3429000" cy="1447800"/>
            <a:chOff x="3200400" y="2514600"/>
            <a:chExt cx="3429000" cy="1447800"/>
          </a:xfrm>
        </p:grpSpPr>
        <p:sp>
          <p:nvSpPr>
            <p:cNvPr id="15" name="Rectangle 14"/>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464804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08F8BA-4724-4590-8471-C168C463F277}"/>
              </a:ext>
            </a:extLst>
          </p:cNvPr>
          <p:cNvSpPr>
            <a:spLocks noGrp="1"/>
          </p:cNvSpPr>
          <p:nvPr>
            <p:ph type="dt" sz="half" idx="10"/>
          </p:nvPr>
        </p:nvSpPr>
        <p:spPr/>
        <p:txBody>
          <a:bodyPr/>
          <a:lstStyle/>
          <a:p>
            <a:r>
              <a:rPr lang="en-US"/>
              <a:t>11/19/2021</a:t>
            </a:r>
            <a:endParaRPr lang="en-US" dirty="0"/>
          </a:p>
        </p:txBody>
      </p:sp>
      <p:sp>
        <p:nvSpPr>
          <p:cNvPr id="3" name="Footer Placeholder 2">
            <a:extLst>
              <a:ext uri="{FF2B5EF4-FFF2-40B4-BE49-F238E27FC236}">
                <a16:creationId xmlns:a16="http://schemas.microsoft.com/office/drawing/2014/main" id="{CCDEF1C3-20CB-49CD-A1FC-404E57A06FE5}"/>
              </a:ext>
            </a:extLst>
          </p:cNvPr>
          <p:cNvSpPr>
            <a:spLocks noGrp="1"/>
          </p:cNvSpPr>
          <p:nvPr>
            <p:ph type="ftr" sz="quarter" idx="11"/>
          </p:nvPr>
        </p:nvSpPr>
        <p:spPr/>
        <p:txBody>
          <a:bodyPr/>
          <a:lstStyle/>
          <a:p>
            <a:r>
              <a:rPr lang="en-US"/>
              <a:t>PHY 711  Fall 2021 -- Lecture 31</a:t>
            </a:r>
            <a:endParaRPr lang="en-US" dirty="0"/>
          </a:p>
        </p:txBody>
      </p:sp>
      <p:sp>
        <p:nvSpPr>
          <p:cNvPr id="4" name="Slide Number Placeholder 3">
            <a:extLst>
              <a:ext uri="{FF2B5EF4-FFF2-40B4-BE49-F238E27FC236}">
                <a16:creationId xmlns:a16="http://schemas.microsoft.com/office/drawing/2014/main" id="{AC1BACD3-BF97-4FE5-AEFC-771900C1EB37}"/>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43443848-A44B-46C7-BEFF-055962DC7298}"/>
              </a:ext>
            </a:extLst>
          </p:cNvPr>
          <p:cNvSpPr txBox="1"/>
          <p:nvPr/>
        </p:nvSpPr>
        <p:spPr>
          <a:xfrm>
            <a:off x="457200" y="533400"/>
            <a:ext cx="7848600" cy="2308324"/>
          </a:xfrm>
          <a:prstGeom prst="rect">
            <a:avLst/>
          </a:prstGeom>
          <a:noFill/>
        </p:spPr>
        <p:txBody>
          <a:bodyPr wrap="square" rtlCol="0">
            <a:spAutoFit/>
          </a:bodyPr>
          <a:lstStyle/>
          <a:p>
            <a:r>
              <a:rPr lang="en-US" sz="2400" dirty="0">
                <a:latin typeface="+mj-lt"/>
              </a:rPr>
              <a:t>Have you ever encountered Stokes law in previous contexts?</a:t>
            </a:r>
          </a:p>
          <a:p>
            <a:pPr marL="457200" indent="-457200">
              <a:buFont typeface="+mj-lt"/>
              <a:buAutoNum type="alphaLcPeriod"/>
            </a:pPr>
            <a:r>
              <a:rPr lang="en-US" sz="2400" dirty="0">
                <a:latin typeface="+mj-lt"/>
              </a:rPr>
              <a:t>Milliken oil drop experiment</a:t>
            </a:r>
          </a:p>
          <a:p>
            <a:pPr marL="457200" indent="-457200">
              <a:buFont typeface="+mj-lt"/>
              <a:buAutoNum type="alphaLcPeriod"/>
            </a:pPr>
            <a:r>
              <a:rPr lang="en-US" sz="2400" dirty="0">
                <a:latin typeface="+mj-lt"/>
              </a:rPr>
              <a:t>A sphere falling due to gravity in a viscous fluid, reaching a terminal velocity</a:t>
            </a:r>
          </a:p>
          <a:p>
            <a:pPr marL="457200" indent="-457200">
              <a:buFont typeface="+mj-lt"/>
              <a:buAutoNum type="alphaLcPeriod"/>
            </a:pPr>
            <a:r>
              <a:rPr lang="en-US" sz="2400" dirty="0">
                <a:latin typeface="+mj-lt"/>
              </a:rPr>
              <a:t>Other? </a:t>
            </a:r>
          </a:p>
        </p:txBody>
      </p:sp>
    </p:spTree>
    <p:extLst>
      <p:ext uri="{BB962C8B-B14F-4D97-AF65-F5344CB8AC3E}">
        <p14:creationId xmlns:p14="http://schemas.microsoft.com/office/powerpoint/2010/main" val="335767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64645173"/>
              </p:ext>
            </p:extLst>
          </p:nvPr>
        </p:nvGraphicFramePr>
        <p:xfrm>
          <a:off x="457200" y="533400"/>
          <a:ext cx="8471368" cy="2514600"/>
        </p:xfrm>
        <a:graphic>
          <a:graphicData uri="http://schemas.openxmlformats.org/presentationml/2006/ole">
            <mc:AlternateContent xmlns:mc="http://schemas.openxmlformats.org/markup-compatibility/2006">
              <mc:Choice xmlns:v="urn:schemas-microsoft-com:vml" Requires="v">
                <p:oleObj spid="_x0000_s423998" name="Equation" r:id="rId4" imgW="5448240" imgH="1612800" progId="Equation.DSMT4">
                  <p:embed/>
                </p:oleObj>
              </mc:Choice>
              <mc:Fallback>
                <p:oleObj name="Equation" r:id="rId4" imgW="5448240" imgH="1612800" progId="Equation.DSMT4">
                  <p:embed/>
                  <p:pic>
                    <p:nvPicPr>
                      <p:cNvPr id="0" name=""/>
                      <p:cNvPicPr>
                        <a:picLocks noChangeAspect="1" noChangeArrowheads="1"/>
                      </p:cNvPicPr>
                      <p:nvPr/>
                    </p:nvPicPr>
                    <p:blipFill>
                      <a:blip r:embed="rId5"/>
                      <a:srcRect/>
                      <a:stretch>
                        <a:fillRect/>
                      </a:stretch>
                    </p:blipFill>
                    <p:spPr bwMode="auto">
                      <a:xfrm>
                        <a:off x="457200" y="533400"/>
                        <a:ext cx="8471368" cy="2514600"/>
                      </a:xfrm>
                      <a:prstGeom prst="rect">
                        <a:avLst/>
                      </a:prstGeom>
                      <a:noFill/>
                      <a:ln>
                        <a:noFill/>
                      </a:ln>
                    </p:spPr>
                  </p:pic>
                </p:oleObj>
              </mc:Fallback>
            </mc:AlternateContent>
          </a:graphicData>
        </a:graphic>
      </p:graphicFrame>
      <p:sp>
        <p:nvSpPr>
          <p:cNvPr id="6" name="Right Brace 5"/>
          <p:cNvSpPr/>
          <p:nvPr/>
        </p:nvSpPr>
        <p:spPr>
          <a:xfrm rot="5400000">
            <a:off x="4648200" y="2362200"/>
            <a:ext cx="228600" cy="3810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70044008"/>
              </p:ext>
            </p:extLst>
          </p:nvPr>
        </p:nvGraphicFramePr>
        <p:xfrm>
          <a:off x="2525295" y="3927465"/>
          <a:ext cx="4064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370840">
                <a:tc>
                  <a:txBody>
                    <a:bodyPr/>
                    <a:lstStyle/>
                    <a:p>
                      <a:pPr algn="ctr"/>
                      <a:r>
                        <a:rPr lang="en-US" dirty="0"/>
                        <a:t>Fluid</a:t>
                      </a:r>
                    </a:p>
                  </a:txBody>
                  <a:tcPr/>
                </a:tc>
                <a:tc>
                  <a:txBody>
                    <a:bodyPr/>
                    <a:lstStyle/>
                    <a:p>
                      <a:pPr algn="ctr"/>
                      <a:r>
                        <a:rPr lang="en-US" dirty="0">
                          <a:latin typeface="Symbol" panose="05050102010706020507" pitchFamily="18" charset="2"/>
                        </a:rPr>
                        <a:t>n</a:t>
                      </a:r>
                      <a:r>
                        <a:rPr lang="en-US" dirty="0"/>
                        <a:t> (m</a:t>
                      </a:r>
                      <a:r>
                        <a:rPr lang="en-US" baseline="30000" dirty="0"/>
                        <a:t>2</a:t>
                      </a:r>
                      <a:r>
                        <a:rPr lang="en-US" baseline="0" dirty="0"/>
                        <a:t>/s)</a:t>
                      </a:r>
                      <a:endParaRPr lang="en-US" dirty="0"/>
                    </a:p>
                  </a:txBody>
                  <a:tcPr/>
                </a:tc>
                <a:extLst>
                  <a:ext uri="{0D108BD9-81ED-4DB2-BD59-A6C34878D82A}">
                    <a16:rowId xmlns:a16="http://schemas.microsoft.com/office/drawing/2014/main" val="10000"/>
                  </a:ext>
                </a:extLst>
              </a:tr>
              <a:tr h="370840">
                <a:tc>
                  <a:txBody>
                    <a:bodyPr/>
                    <a:lstStyle/>
                    <a:p>
                      <a:r>
                        <a:rPr lang="en-US" dirty="0"/>
                        <a:t>Water</a:t>
                      </a:r>
                    </a:p>
                  </a:txBody>
                  <a:tcPr/>
                </a:tc>
                <a:tc>
                  <a:txBody>
                    <a:bodyPr/>
                    <a:lstStyle/>
                    <a:p>
                      <a:r>
                        <a:rPr lang="en-US" dirty="0"/>
                        <a:t>  1.00 x 10</a:t>
                      </a:r>
                      <a:r>
                        <a:rPr lang="en-US" baseline="30000" dirty="0"/>
                        <a:t>-6</a:t>
                      </a:r>
                      <a:endParaRPr lang="en-US" dirty="0"/>
                    </a:p>
                  </a:txBody>
                  <a:tcPr/>
                </a:tc>
                <a:extLst>
                  <a:ext uri="{0D108BD9-81ED-4DB2-BD59-A6C34878D82A}">
                    <a16:rowId xmlns:a16="http://schemas.microsoft.com/office/drawing/2014/main" val="10001"/>
                  </a:ext>
                </a:extLst>
              </a:tr>
              <a:tr h="370840">
                <a:tc>
                  <a:txBody>
                    <a:bodyPr/>
                    <a:lstStyle/>
                    <a:p>
                      <a:r>
                        <a:rPr lang="en-US" dirty="0"/>
                        <a:t>Air</a:t>
                      </a:r>
                    </a:p>
                  </a:txBody>
                  <a:tcPr/>
                </a:tc>
                <a:tc>
                  <a:txBody>
                    <a:bodyPr/>
                    <a:lstStyle/>
                    <a:p>
                      <a:r>
                        <a:rPr lang="en-US" dirty="0"/>
                        <a:t>14.9  x  10</a:t>
                      </a:r>
                      <a:r>
                        <a:rPr lang="en-US" baseline="30000" dirty="0"/>
                        <a:t>-6</a:t>
                      </a:r>
                      <a:endParaRPr lang="en-US" dirty="0"/>
                    </a:p>
                  </a:txBody>
                  <a:tcPr/>
                </a:tc>
                <a:extLst>
                  <a:ext uri="{0D108BD9-81ED-4DB2-BD59-A6C34878D82A}">
                    <a16:rowId xmlns:a16="http://schemas.microsoft.com/office/drawing/2014/main" val="10002"/>
                  </a:ext>
                </a:extLst>
              </a:tr>
              <a:tr h="370840">
                <a:tc>
                  <a:txBody>
                    <a:bodyPr/>
                    <a:lstStyle/>
                    <a:p>
                      <a:r>
                        <a:rPr lang="en-US" dirty="0"/>
                        <a:t>Ethyl alcohol</a:t>
                      </a:r>
                    </a:p>
                  </a:txBody>
                  <a:tcPr/>
                </a:tc>
                <a:tc>
                  <a:txBody>
                    <a:bodyPr/>
                    <a:lstStyle/>
                    <a:p>
                      <a:r>
                        <a:rPr lang="en-US" dirty="0"/>
                        <a:t>  1.52 x  10</a:t>
                      </a:r>
                      <a:r>
                        <a:rPr lang="en-US" baseline="30000" dirty="0"/>
                        <a:t>-6</a:t>
                      </a:r>
                      <a:endParaRPr lang="en-US" dirty="0"/>
                    </a:p>
                  </a:txBody>
                  <a:tcPr/>
                </a:tc>
                <a:extLst>
                  <a:ext uri="{0D108BD9-81ED-4DB2-BD59-A6C34878D82A}">
                    <a16:rowId xmlns:a16="http://schemas.microsoft.com/office/drawing/2014/main" val="10003"/>
                  </a:ext>
                </a:extLst>
              </a:tr>
              <a:tr h="370840">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kinematic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405759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a:t>
            </a:fld>
            <a:endParaRPr lang="en-US" dirty="0"/>
          </a:p>
        </p:txBody>
      </p:sp>
      <p:sp>
        <p:nvSpPr>
          <p:cNvPr id="5" name="Right Arrow 4"/>
          <p:cNvSpPr/>
          <p:nvPr/>
        </p:nvSpPr>
        <p:spPr>
          <a:xfrm>
            <a:off x="2177" y="2895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F6769B09-06D9-4BF1-B1BA-954DF4D4F7FE}"/>
              </a:ext>
            </a:extLst>
          </p:cNvPr>
          <p:cNvPicPr>
            <a:picLocks noChangeAspect="1"/>
          </p:cNvPicPr>
          <p:nvPr/>
        </p:nvPicPr>
        <p:blipFill rotWithShape="1">
          <a:blip r:embed="rId3"/>
          <a:srcRect r="24810"/>
          <a:stretch/>
        </p:blipFill>
        <p:spPr>
          <a:xfrm>
            <a:off x="457745" y="1371600"/>
            <a:ext cx="8593728" cy="434340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92843866"/>
              </p:ext>
            </p:extLst>
          </p:nvPr>
        </p:nvGraphicFramePr>
        <p:xfrm>
          <a:off x="228600" y="457200"/>
          <a:ext cx="8624888" cy="1697037"/>
        </p:xfrm>
        <a:graphic>
          <a:graphicData uri="http://schemas.openxmlformats.org/presentationml/2006/ole">
            <mc:AlternateContent xmlns:mc="http://schemas.openxmlformats.org/markup-compatibility/2006">
              <mc:Choice xmlns:v="urn:schemas-microsoft-com:vml" Requires="v">
                <p:oleObj spid="_x0000_s425082" name="数式" r:id="rId4" imgW="3365280" imgH="660240" progId="Equation.3">
                  <p:embed/>
                </p:oleObj>
              </mc:Choice>
              <mc:Fallback>
                <p:oleObj name="数式" r:id="rId4" imgW="336528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57200"/>
                        <a:ext cx="8624888"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05451292"/>
              </p:ext>
            </p:extLst>
          </p:nvPr>
        </p:nvGraphicFramePr>
        <p:xfrm>
          <a:off x="622300" y="2923691"/>
          <a:ext cx="6997700" cy="3462337"/>
        </p:xfrm>
        <a:graphic>
          <a:graphicData uri="http://schemas.openxmlformats.org/presentationml/2006/ole">
            <mc:AlternateContent xmlns:mc="http://schemas.openxmlformats.org/markup-compatibility/2006">
              <mc:Choice xmlns:v="urn:schemas-microsoft-com:vml" Requires="v">
                <p:oleObj spid="_x0000_s425083" name="数式" r:id="rId6" imgW="2730240" imgH="1346040" progId="Equation.3">
                  <p:embed/>
                </p:oleObj>
              </mc:Choice>
              <mc:Fallback>
                <p:oleObj name="数式" r:id="rId6" imgW="2730240" imgH="1346040" progId="Equation.3">
                  <p:embed/>
                  <p:pic>
                    <p:nvPicPr>
                      <p:cNvPr id="0" name=""/>
                      <p:cNvPicPr>
                        <a:picLocks noChangeAspect="1" noChangeArrowheads="1"/>
                      </p:cNvPicPr>
                      <p:nvPr/>
                    </p:nvPicPr>
                    <p:blipFill>
                      <a:blip r:embed="rId7"/>
                      <a:srcRect/>
                      <a:stretch>
                        <a:fillRect/>
                      </a:stretch>
                    </p:blipFill>
                    <p:spPr bwMode="auto">
                      <a:xfrm>
                        <a:off x="622300" y="2923691"/>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6"/>
          <p:cNvGrpSpPr/>
          <p:nvPr/>
        </p:nvGrpSpPr>
        <p:grpSpPr>
          <a:xfrm>
            <a:off x="3581400" y="1524000"/>
            <a:ext cx="3429000" cy="1447800"/>
            <a:chOff x="3200400" y="2514600"/>
            <a:chExt cx="3429000" cy="1447800"/>
          </a:xfrm>
        </p:grpSpPr>
        <p:sp>
          <p:nvSpPr>
            <p:cNvPr id="8" name="Rectangle 7"/>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4" name="Straight Arrow Connector 13"/>
          <p:cNvCxnSpPr/>
          <p:nvPr/>
        </p:nvCxnSpPr>
        <p:spPr>
          <a:xfrm>
            <a:off x="4474325" y="2118360"/>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79125" y="2037694"/>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1656612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22833042"/>
              </p:ext>
            </p:extLst>
          </p:nvPr>
        </p:nvGraphicFramePr>
        <p:xfrm>
          <a:off x="228600" y="152400"/>
          <a:ext cx="6997700" cy="3462337"/>
        </p:xfrm>
        <a:graphic>
          <a:graphicData uri="http://schemas.openxmlformats.org/presentationml/2006/ole">
            <mc:AlternateContent xmlns:mc="http://schemas.openxmlformats.org/markup-compatibility/2006">
              <mc:Choice xmlns:v="urn:schemas-microsoft-com:vml" Requires="v">
                <p:oleObj spid="_x0000_s426046" name="数式" r:id="rId4" imgW="2730240" imgH="1346040" progId="Equation.3">
                  <p:embed/>
                </p:oleObj>
              </mc:Choice>
              <mc:Fallback>
                <p:oleObj name="数式" r:id="rId4" imgW="2730240" imgH="1346040" progId="Equation.3">
                  <p:embed/>
                  <p:pic>
                    <p:nvPicPr>
                      <p:cNvPr id="0" name=""/>
                      <p:cNvPicPr>
                        <a:picLocks noChangeAspect="1" noChangeArrowheads="1"/>
                      </p:cNvPicPr>
                      <p:nvPr/>
                    </p:nvPicPr>
                    <p:blipFill>
                      <a:blip r:embed="rId5"/>
                      <a:srcRect/>
                      <a:stretch>
                        <a:fillRect/>
                      </a:stretch>
                    </p:blipFill>
                    <p:spPr bwMode="auto">
                      <a:xfrm>
                        <a:off x="228600" y="152400"/>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5"/>
          <p:cNvPicPr>
            <a:picLocks noChangeAspect="1"/>
          </p:cNvPicPr>
          <p:nvPr/>
        </p:nvPicPr>
        <p:blipFill>
          <a:blip r:embed="rId6"/>
          <a:stretch>
            <a:fillRect/>
          </a:stretch>
        </p:blipFill>
        <p:spPr>
          <a:xfrm>
            <a:off x="766813" y="3724881"/>
            <a:ext cx="6858000" cy="2521324"/>
          </a:xfrm>
          <a:prstGeom prst="rect">
            <a:avLst/>
          </a:prstGeom>
        </p:spPr>
      </p:pic>
      <p:sp>
        <p:nvSpPr>
          <p:cNvPr id="7" name="TextBox 6"/>
          <p:cNvSpPr txBox="1"/>
          <p:nvPr/>
        </p:nvSpPr>
        <p:spPr>
          <a:xfrm>
            <a:off x="4724400" y="6096000"/>
            <a:ext cx="381000" cy="461665"/>
          </a:xfrm>
          <a:prstGeom prst="rect">
            <a:avLst/>
          </a:prstGeom>
          <a:noFill/>
        </p:spPr>
        <p:txBody>
          <a:bodyPr wrap="square" rtlCol="0">
            <a:spAutoFit/>
          </a:bodyPr>
          <a:lstStyle/>
          <a:p>
            <a:r>
              <a:rPr lang="en-US" sz="2400" i="1" dirty="0">
                <a:latin typeface="+mj-lt"/>
              </a:rPr>
              <a:t>t</a:t>
            </a:r>
          </a:p>
        </p:txBody>
      </p:sp>
      <p:sp>
        <p:nvSpPr>
          <p:cNvPr id="9" name="TextBox 8"/>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10" name="Group 9"/>
          <p:cNvGrpSpPr/>
          <p:nvPr/>
        </p:nvGrpSpPr>
        <p:grpSpPr>
          <a:xfrm>
            <a:off x="5257800" y="2133600"/>
            <a:ext cx="3429000" cy="1447800"/>
            <a:chOff x="3200400" y="2514600"/>
            <a:chExt cx="3429000" cy="1447800"/>
          </a:xfrm>
        </p:grpSpPr>
        <p:sp>
          <p:nvSpPr>
            <p:cNvPr id="11" name="Rectangle 10"/>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5" name="Straight Arrow Connector 14"/>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7" name="Straight Arrow Connector 16"/>
          <p:cNvCxnSpPr/>
          <p:nvPr/>
        </p:nvCxnSpPr>
        <p:spPr>
          <a:xfrm>
            <a:off x="6172200" y="2743201"/>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477000" y="2662535"/>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2362571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9511311"/>
              </p:ext>
            </p:extLst>
          </p:nvPr>
        </p:nvGraphicFramePr>
        <p:xfrm>
          <a:off x="59343" y="647315"/>
          <a:ext cx="9025313" cy="2752279"/>
        </p:xfrm>
        <a:graphic>
          <a:graphicData uri="http://schemas.openxmlformats.org/presentationml/2006/ole">
            <mc:AlternateContent xmlns:mc="http://schemas.openxmlformats.org/markup-compatibility/2006">
              <mc:Choice xmlns:v="urn:schemas-microsoft-com:vml" Requires="v">
                <p:oleObj spid="_x0000_s427069" name="Equation" r:id="rId4" imgW="5892480" imgH="1790640" progId="Equation.DSMT4">
                  <p:embed/>
                </p:oleObj>
              </mc:Choice>
              <mc:Fallback>
                <p:oleObj name="Equation" r:id="rId4" imgW="5892480" imgH="1790640" progId="Equation.DSMT4">
                  <p:embed/>
                  <p:pic>
                    <p:nvPicPr>
                      <p:cNvPr id="0" name=""/>
                      <p:cNvPicPr>
                        <a:picLocks noChangeAspect="1" noChangeArrowheads="1"/>
                      </p:cNvPicPr>
                      <p:nvPr/>
                    </p:nvPicPr>
                    <p:blipFill>
                      <a:blip r:embed="rId5"/>
                      <a:srcRect/>
                      <a:stretch>
                        <a:fillRect/>
                      </a:stretch>
                    </p:blipFill>
                    <p:spPr bwMode="auto">
                      <a:xfrm>
                        <a:off x="59343" y="647315"/>
                        <a:ext cx="9025313" cy="2752279"/>
                      </a:xfrm>
                      <a:prstGeom prst="rect">
                        <a:avLst/>
                      </a:prstGeom>
                      <a:noFill/>
                      <a:ln>
                        <a:noFill/>
                      </a:ln>
                    </p:spPr>
                  </p:pic>
                </p:oleObj>
              </mc:Fallback>
            </mc:AlternateContent>
          </a:graphicData>
        </a:graphic>
      </p:graphicFrame>
      <p:sp>
        <p:nvSpPr>
          <p:cNvPr id="7" name="TextBox 6"/>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8" name="Group 7"/>
          <p:cNvGrpSpPr/>
          <p:nvPr/>
        </p:nvGrpSpPr>
        <p:grpSpPr>
          <a:xfrm>
            <a:off x="5257800" y="2133600"/>
            <a:ext cx="3429000" cy="1447800"/>
            <a:chOff x="3200400" y="2514600"/>
            <a:chExt cx="3429000" cy="1447800"/>
          </a:xfrm>
        </p:grpSpPr>
        <p:sp>
          <p:nvSpPr>
            <p:cNvPr id="9" name="Rectangle 8"/>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pic>
        <p:nvPicPr>
          <p:cNvPr id="18" name="Picture 17"/>
          <p:cNvPicPr>
            <a:picLocks noChangeAspect="1"/>
          </p:cNvPicPr>
          <p:nvPr/>
        </p:nvPicPr>
        <p:blipFill>
          <a:blip r:embed="rId6"/>
          <a:stretch>
            <a:fillRect/>
          </a:stretch>
        </p:blipFill>
        <p:spPr>
          <a:xfrm>
            <a:off x="914400" y="3551887"/>
            <a:ext cx="4648200" cy="2589527"/>
          </a:xfrm>
          <a:prstGeom prst="rect">
            <a:avLst/>
          </a:prstGeom>
        </p:spPr>
      </p:pic>
      <p:sp>
        <p:nvSpPr>
          <p:cNvPr id="19" name="TextBox 18"/>
          <p:cNvSpPr txBox="1"/>
          <p:nvPr/>
        </p:nvSpPr>
        <p:spPr>
          <a:xfrm>
            <a:off x="3200400" y="5862935"/>
            <a:ext cx="381000" cy="461665"/>
          </a:xfrm>
          <a:prstGeom prst="rect">
            <a:avLst/>
          </a:prstGeom>
          <a:noFill/>
        </p:spPr>
        <p:txBody>
          <a:bodyPr wrap="square" rtlCol="0">
            <a:spAutoFit/>
          </a:bodyPr>
          <a:lstStyle/>
          <a:p>
            <a:r>
              <a:rPr lang="en-US" sz="2400" i="1" dirty="0">
                <a:latin typeface="+mj-lt"/>
              </a:rPr>
              <a:t>t</a:t>
            </a:r>
          </a:p>
        </p:txBody>
      </p:sp>
    </p:spTree>
    <p:extLst>
      <p:ext uri="{BB962C8B-B14F-4D97-AF65-F5344CB8AC3E}">
        <p14:creationId xmlns:p14="http://schemas.microsoft.com/office/powerpoint/2010/main" val="248900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152400" y="384711"/>
            <a:ext cx="7924800" cy="3416320"/>
          </a:xfrm>
          <a:prstGeom prst="rect">
            <a:avLst/>
          </a:prstGeom>
          <a:noFill/>
        </p:spPr>
        <p:txBody>
          <a:bodyPr wrap="square" rtlCol="0">
            <a:spAutoFit/>
          </a:bodyPr>
          <a:lstStyle/>
          <a:p>
            <a:r>
              <a:rPr lang="en-US" sz="2400" b="1" dirty="0"/>
              <a:t>Recall:  PHY 711 -- Assignment #19     </a:t>
            </a:r>
            <a:r>
              <a:rPr lang="en-US" sz="2400" dirty="0"/>
              <a:t>Nov. 01, 2021</a:t>
            </a:r>
          </a:p>
          <a:p>
            <a:endParaRPr lang="en-US" sz="2400" dirty="0"/>
          </a:p>
          <a:p>
            <a:r>
              <a:rPr lang="en-US" sz="2400" dirty="0"/>
              <a:t>Determine the form of the velocity potential for an incompressible fluid representing uniform velocity in the </a:t>
            </a:r>
            <a:r>
              <a:rPr lang="en-US" sz="2400" b="1" dirty="0"/>
              <a:t>z</a:t>
            </a:r>
            <a:r>
              <a:rPr lang="en-US" sz="2400" dirty="0"/>
              <a:t> direction at large distances from a spherical obstruction of radius </a:t>
            </a:r>
            <a:r>
              <a:rPr lang="en-US" sz="2400" i="1" dirty="0"/>
              <a:t>a</a:t>
            </a:r>
            <a:r>
              <a:rPr lang="en-US" sz="2400" dirty="0"/>
              <a:t>. Find the form of the velocity potential and the velocity field for all </a:t>
            </a:r>
            <a:r>
              <a:rPr lang="en-US" sz="2400" i="1" dirty="0"/>
              <a:t>r &gt; a</a:t>
            </a:r>
            <a:r>
              <a:rPr lang="en-US" sz="2400" dirty="0"/>
              <a:t>. Assume that for </a:t>
            </a:r>
            <a:r>
              <a:rPr lang="en-US" sz="2400" i="1" dirty="0"/>
              <a:t>r = a, </a:t>
            </a:r>
            <a:r>
              <a:rPr lang="en-US" sz="2400" dirty="0"/>
              <a:t>the velocity in the radial direction is 0 but the velocity in the azimuthal direction is not necessarily 0. </a:t>
            </a:r>
          </a:p>
        </p:txBody>
      </p:sp>
      <p:pic>
        <p:nvPicPr>
          <p:cNvPr id="390146" name="Picture 2" descr="http://urbana.mie.uc.edu/yliu/Images/Stokes_Flow_Around_A_Cylinder.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657600"/>
            <a:ext cx="3057143" cy="26428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2647531997"/>
              </p:ext>
            </p:extLst>
          </p:nvPr>
        </p:nvGraphicFramePr>
        <p:xfrm>
          <a:off x="347662" y="3856923"/>
          <a:ext cx="4486275" cy="1770062"/>
        </p:xfrm>
        <a:graphic>
          <a:graphicData uri="http://schemas.openxmlformats.org/presentationml/2006/ole">
            <mc:AlternateContent xmlns:mc="http://schemas.openxmlformats.org/markup-compatibility/2006">
              <mc:Choice xmlns:v="urn:schemas-microsoft-com:vml" Requires="v">
                <p:oleObj spid="_x0000_s428094" name="Equation" r:id="rId5" imgW="2679480" imgH="1054080" progId="Equation.DSMT4">
                  <p:embed/>
                </p:oleObj>
              </mc:Choice>
              <mc:Fallback>
                <p:oleObj name="Equation" r:id="rId5" imgW="2679480" imgH="1054080" progId="Equation.DSMT4">
                  <p:embed/>
                  <p:pic>
                    <p:nvPicPr>
                      <p:cNvPr id="0" name=""/>
                      <p:cNvPicPr>
                        <a:picLocks noChangeAspect="1" noChangeArrowheads="1"/>
                      </p:cNvPicPr>
                      <p:nvPr/>
                    </p:nvPicPr>
                    <p:blipFill>
                      <a:blip r:embed="rId6"/>
                      <a:srcRect/>
                      <a:stretch>
                        <a:fillRect/>
                      </a:stretch>
                    </p:blipFill>
                    <p:spPr bwMode="auto">
                      <a:xfrm>
                        <a:off x="347662" y="3856923"/>
                        <a:ext cx="4486275" cy="1770062"/>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5077E25-FF31-4DC8-9470-7429E43C0101}"/>
              </a:ext>
            </a:extLst>
          </p:cNvPr>
          <p:cNvSpPr txBox="1"/>
          <p:nvPr/>
        </p:nvSpPr>
        <p:spPr>
          <a:xfrm>
            <a:off x="114019" y="5707915"/>
            <a:ext cx="4724400" cy="830997"/>
          </a:xfrm>
          <a:prstGeom prst="rect">
            <a:avLst/>
          </a:prstGeom>
          <a:noFill/>
        </p:spPr>
        <p:txBody>
          <a:bodyPr wrap="square" rtlCol="0">
            <a:spAutoFit/>
          </a:bodyPr>
          <a:lstStyle/>
          <a:p>
            <a:r>
              <a:rPr lang="en-US" sz="2400" dirty="0">
                <a:solidFill>
                  <a:srgbClr val="DA32AA"/>
                </a:solidFill>
                <a:latin typeface="+mj-lt"/>
              </a:rPr>
              <a:t>In the present viscous case, we will assume that </a:t>
            </a:r>
            <a:r>
              <a:rPr lang="en-US" sz="2400" b="1" dirty="0">
                <a:solidFill>
                  <a:srgbClr val="DA32AA"/>
                </a:solidFill>
                <a:latin typeface="+mj-lt"/>
              </a:rPr>
              <a:t>v</a:t>
            </a:r>
            <a:r>
              <a:rPr lang="en-US" sz="2400" dirty="0">
                <a:solidFill>
                  <a:srgbClr val="DA32AA"/>
                </a:solidFill>
                <a:latin typeface="+mj-lt"/>
              </a:rPr>
              <a:t>(</a:t>
            </a:r>
            <a:r>
              <a:rPr lang="en-US" sz="2400" i="1" dirty="0">
                <a:solidFill>
                  <a:srgbClr val="DA32AA"/>
                </a:solidFill>
                <a:latin typeface="+mj-lt"/>
              </a:rPr>
              <a:t>a</a:t>
            </a:r>
            <a:r>
              <a:rPr lang="en-US" sz="2400" dirty="0">
                <a:solidFill>
                  <a:srgbClr val="DA32AA"/>
                </a:solidFill>
                <a:latin typeface="+mj-lt"/>
              </a:rPr>
              <a:t>)=0.</a:t>
            </a:r>
          </a:p>
        </p:txBody>
      </p:sp>
    </p:spTree>
    <p:extLst>
      <p:ext uri="{BB962C8B-B14F-4D97-AF65-F5344CB8AC3E}">
        <p14:creationId xmlns:p14="http://schemas.microsoft.com/office/powerpoint/2010/main" val="1241038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9822569"/>
              </p:ext>
            </p:extLst>
          </p:nvPr>
        </p:nvGraphicFramePr>
        <p:xfrm>
          <a:off x="457200" y="450628"/>
          <a:ext cx="8397240" cy="2492597"/>
        </p:xfrm>
        <a:graphic>
          <a:graphicData uri="http://schemas.openxmlformats.org/presentationml/2006/ole">
            <mc:AlternateContent xmlns:mc="http://schemas.openxmlformats.org/markup-compatibility/2006">
              <mc:Choice xmlns:v="urn:schemas-microsoft-com:vml" Requires="v">
                <p:oleObj spid="_x0000_s429176" name="Equation" r:id="rId4" imgW="5448240" imgH="1612800" progId="Equation.DSMT4">
                  <p:embed/>
                </p:oleObj>
              </mc:Choice>
              <mc:Fallback>
                <p:oleObj name="Equation" r:id="rId4" imgW="5448240" imgH="1612800" progId="Equation.DSMT4">
                  <p:embed/>
                  <p:pic>
                    <p:nvPicPr>
                      <p:cNvPr id="0" name=""/>
                      <p:cNvPicPr>
                        <a:picLocks noChangeAspect="1" noChangeArrowheads="1"/>
                      </p:cNvPicPr>
                      <p:nvPr/>
                    </p:nvPicPr>
                    <p:blipFill>
                      <a:blip r:embed="rId5"/>
                      <a:srcRect/>
                      <a:stretch>
                        <a:fillRect/>
                      </a:stretch>
                    </p:blipFill>
                    <p:spPr bwMode="auto">
                      <a:xfrm>
                        <a:off x="457200" y="450628"/>
                        <a:ext cx="8397240" cy="249259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27905759"/>
              </p:ext>
            </p:extLst>
          </p:nvPr>
        </p:nvGraphicFramePr>
        <p:xfrm>
          <a:off x="1057275" y="2747963"/>
          <a:ext cx="5154613" cy="2908300"/>
        </p:xfrm>
        <a:graphic>
          <a:graphicData uri="http://schemas.openxmlformats.org/presentationml/2006/ole">
            <mc:AlternateContent xmlns:mc="http://schemas.openxmlformats.org/markup-compatibility/2006">
              <mc:Choice xmlns:v="urn:schemas-microsoft-com:vml" Requires="v">
                <p:oleObj spid="_x0000_s429177" name="Equation" r:id="rId6" imgW="2958840" imgH="1663560" progId="Equation.DSMT4">
                  <p:embed/>
                </p:oleObj>
              </mc:Choice>
              <mc:Fallback>
                <p:oleObj name="Equation" r:id="rId6" imgW="2958840" imgH="1663560" progId="Equation.DSMT4">
                  <p:embed/>
                  <p:pic>
                    <p:nvPicPr>
                      <p:cNvPr id="0" name=""/>
                      <p:cNvPicPr>
                        <a:picLocks noChangeAspect="1" noChangeArrowheads="1"/>
                      </p:cNvPicPr>
                      <p:nvPr/>
                    </p:nvPicPr>
                    <p:blipFill>
                      <a:blip r:embed="rId7"/>
                      <a:srcRect/>
                      <a:stretch>
                        <a:fillRect/>
                      </a:stretch>
                    </p:blipFill>
                    <p:spPr bwMode="auto">
                      <a:xfrm>
                        <a:off x="1057275" y="2747963"/>
                        <a:ext cx="5154613" cy="2908300"/>
                      </a:xfrm>
                      <a:prstGeom prst="rect">
                        <a:avLst/>
                      </a:prstGeom>
                      <a:noFill/>
                      <a:ln>
                        <a:noFill/>
                      </a:ln>
                    </p:spPr>
                  </p:pic>
                </p:oleObj>
              </mc:Fallback>
            </mc:AlternateContent>
          </a:graphicData>
        </a:graphic>
      </p:graphicFrame>
      <p:sp>
        <p:nvSpPr>
          <p:cNvPr id="7" name="Curved Left Arrow 6"/>
          <p:cNvSpPr/>
          <p:nvPr/>
        </p:nvSpPr>
        <p:spPr>
          <a:xfrm>
            <a:off x="4038600" y="1490979"/>
            <a:ext cx="5011420" cy="4452621"/>
          </a:xfrm>
          <a:prstGeom prst="curvedLeftArrow">
            <a:avLst>
              <a:gd name="adj1" fmla="val 10298"/>
              <a:gd name="adj2" fmla="val 22473"/>
              <a:gd name="adj3" fmla="val 23377"/>
            </a:avLst>
          </a:prstGeom>
          <a:solidFill>
            <a:srgbClr val="DA32AA">
              <a:alpha val="31000"/>
            </a:srgbClr>
          </a:solidFill>
          <a:ln>
            <a:solidFill>
              <a:schemeClr val="accent1">
                <a:shade val="5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0124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64716477"/>
              </p:ext>
            </p:extLst>
          </p:nvPr>
        </p:nvGraphicFramePr>
        <p:xfrm>
          <a:off x="685800" y="227807"/>
          <a:ext cx="5684838" cy="1865312"/>
        </p:xfrm>
        <a:graphic>
          <a:graphicData uri="http://schemas.openxmlformats.org/presentationml/2006/ole">
            <mc:AlternateContent xmlns:mc="http://schemas.openxmlformats.org/markup-compatibility/2006">
              <mc:Choice xmlns:v="urn:schemas-microsoft-com:vml" Requires="v">
                <p:oleObj spid="_x0000_s430259" name="Equation" r:id="rId4" imgW="3263760" imgH="1066680" progId="Equation.DSMT4">
                  <p:embed/>
                </p:oleObj>
              </mc:Choice>
              <mc:Fallback>
                <p:oleObj name="Equation" r:id="rId4" imgW="3263760" imgH="1066680" progId="Equation.DSMT4">
                  <p:embed/>
                  <p:pic>
                    <p:nvPicPr>
                      <p:cNvPr id="0" name=""/>
                      <p:cNvPicPr>
                        <a:picLocks noChangeAspect="1" noChangeArrowheads="1"/>
                      </p:cNvPicPr>
                      <p:nvPr/>
                    </p:nvPicPr>
                    <p:blipFill>
                      <a:blip r:embed="rId5"/>
                      <a:srcRect/>
                      <a:stretch>
                        <a:fillRect/>
                      </a:stretch>
                    </p:blipFill>
                    <p:spPr bwMode="auto">
                      <a:xfrm>
                        <a:off x="685800" y="227807"/>
                        <a:ext cx="5684838" cy="186531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82142356"/>
              </p:ext>
            </p:extLst>
          </p:nvPr>
        </p:nvGraphicFramePr>
        <p:xfrm>
          <a:off x="601663" y="4138613"/>
          <a:ext cx="4508500" cy="1093787"/>
        </p:xfrm>
        <a:graphic>
          <a:graphicData uri="http://schemas.openxmlformats.org/presentationml/2006/ole">
            <mc:AlternateContent xmlns:mc="http://schemas.openxmlformats.org/markup-compatibility/2006">
              <mc:Choice xmlns:v="urn:schemas-microsoft-com:vml" Requires="v">
                <p:oleObj spid="_x0000_s430260" name="Equation" r:id="rId6" imgW="2781000" imgH="672840" progId="Equation.DSMT4">
                  <p:embed/>
                </p:oleObj>
              </mc:Choice>
              <mc:Fallback>
                <p:oleObj name="Equation" r:id="rId6" imgW="2781000" imgH="672840" progId="Equation.DSMT4">
                  <p:embed/>
                  <p:pic>
                    <p:nvPicPr>
                      <p:cNvPr id="0" name=""/>
                      <p:cNvPicPr>
                        <a:picLocks noChangeAspect="1" noChangeArrowheads="1"/>
                      </p:cNvPicPr>
                      <p:nvPr/>
                    </p:nvPicPr>
                    <p:blipFill>
                      <a:blip r:embed="rId7"/>
                      <a:srcRect/>
                      <a:stretch>
                        <a:fillRect/>
                      </a:stretch>
                    </p:blipFill>
                    <p:spPr bwMode="auto">
                      <a:xfrm>
                        <a:off x="601663" y="4138613"/>
                        <a:ext cx="4508500" cy="1093787"/>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15644136"/>
              </p:ext>
            </p:extLst>
          </p:nvPr>
        </p:nvGraphicFramePr>
        <p:xfrm>
          <a:off x="708025" y="2399429"/>
          <a:ext cx="6356350" cy="1638300"/>
        </p:xfrm>
        <a:graphic>
          <a:graphicData uri="http://schemas.openxmlformats.org/presentationml/2006/ole">
            <mc:AlternateContent xmlns:mc="http://schemas.openxmlformats.org/markup-compatibility/2006">
              <mc:Choice xmlns:v="urn:schemas-microsoft-com:vml" Requires="v">
                <p:oleObj spid="_x0000_s430261" name="Equation" r:id="rId8" imgW="4152600" imgH="1066680" progId="Equation.DSMT4">
                  <p:embed/>
                </p:oleObj>
              </mc:Choice>
              <mc:Fallback>
                <p:oleObj name="Equation" r:id="rId8" imgW="4152600" imgH="1066680" progId="Equation.DSMT4">
                  <p:embed/>
                  <p:pic>
                    <p:nvPicPr>
                      <p:cNvPr id="0" name=""/>
                      <p:cNvPicPr>
                        <a:picLocks noChangeAspect="1" noChangeArrowheads="1"/>
                      </p:cNvPicPr>
                      <p:nvPr/>
                    </p:nvPicPr>
                    <p:blipFill>
                      <a:blip r:embed="rId9"/>
                      <a:srcRect/>
                      <a:stretch>
                        <a:fillRect/>
                      </a:stretch>
                    </p:blipFill>
                    <p:spPr bwMode="auto">
                      <a:xfrm>
                        <a:off x="708025" y="2399429"/>
                        <a:ext cx="6356350" cy="1638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87929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6428A5-1737-4269-9A1E-04B4C7C0A48F}"/>
              </a:ext>
            </a:extLst>
          </p:cNvPr>
          <p:cNvSpPr>
            <a:spLocks noGrp="1"/>
          </p:cNvSpPr>
          <p:nvPr>
            <p:ph type="dt" sz="half" idx="10"/>
          </p:nvPr>
        </p:nvSpPr>
        <p:spPr/>
        <p:txBody>
          <a:bodyPr/>
          <a:lstStyle/>
          <a:p>
            <a:r>
              <a:rPr lang="en-US"/>
              <a:t>11/19/2021</a:t>
            </a:r>
            <a:endParaRPr lang="en-US" dirty="0"/>
          </a:p>
        </p:txBody>
      </p:sp>
      <p:sp>
        <p:nvSpPr>
          <p:cNvPr id="3" name="Footer Placeholder 2">
            <a:extLst>
              <a:ext uri="{FF2B5EF4-FFF2-40B4-BE49-F238E27FC236}">
                <a16:creationId xmlns:a16="http://schemas.microsoft.com/office/drawing/2014/main" id="{5908B1E7-ED1E-4C58-B1B8-2E5B8AD81E03}"/>
              </a:ext>
            </a:extLst>
          </p:cNvPr>
          <p:cNvSpPr>
            <a:spLocks noGrp="1"/>
          </p:cNvSpPr>
          <p:nvPr>
            <p:ph type="ftr" sz="quarter" idx="11"/>
          </p:nvPr>
        </p:nvSpPr>
        <p:spPr/>
        <p:txBody>
          <a:bodyPr/>
          <a:lstStyle/>
          <a:p>
            <a:r>
              <a:rPr lang="en-US"/>
              <a:t>PHY 711  Fall 2021 -- Lecture 31</a:t>
            </a:r>
            <a:endParaRPr lang="en-US" dirty="0"/>
          </a:p>
        </p:txBody>
      </p:sp>
      <p:sp>
        <p:nvSpPr>
          <p:cNvPr id="4" name="Slide Number Placeholder 3">
            <a:extLst>
              <a:ext uri="{FF2B5EF4-FFF2-40B4-BE49-F238E27FC236}">
                <a16:creationId xmlns:a16="http://schemas.microsoft.com/office/drawing/2014/main" id="{B6F51D18-48E6-47D2-A00E-DE024B8C8FF5}"/>
              </a:ext>
            </a:extLst>
          </p:cNvPr>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a:extLst>
              <a:ext uri="{FF2B5EF4-FFF2-40B4-BE49-F238E27FC236}">
                <a16:creationId xmlns:a16="http://schemas.microsoft.com/office/drawing/2014/main" id="{BE0D4DC7-E54E-4C3A-A396-5B4B1DBC60D6}"/>
              </a:ext>
            </a:extLst>
          </p:cNvPr>
          <p:cNvSpPr txBox="1"/>
          <p:nvPr/>
        </p:nvSpPr>
        <p:spPr>
          <a:xfrm>
            <a:off x="457200" y="381000"/>
            <a:ext cx="7239000" cy="461665"/>
          </a:xfrm>
          <a:prstGeom prst="rect">
            <a:avLst/>
          </a:prstGeom>
          <a:noFill/>
        </p:spPr>
        <p:txBody>
          <a:bodyPr wrap="square" rtlCol="0">
            <a:spAutoFit/>
          </a:bodyPr>
          <a:lstStyle/>
          <a:p>
            <a:r>
              <a:rPr lang="en-US" sz="2400" dirty="0">
                <a:latin typeface="+mj-lt"/>
              </a:rPr>
              <a:t>Your question – why assume</a:t>
            </a:r>
          </a:p>
        </p:txBody>
      </p:sp>
      <p:graphicFrame>
        <p:nvGraphicFramePr>
          <p:cNvPr id="6" name="Object 5">
            <a:extLst>
              <a:ext uri="{FF2B5EF4-FFF2-40B4-BE49-F238E27FC236}">
                <a16:creationId xmlns:a16="http://schemas.microsoft.com/office/drawing/2014/main" id="{10093424-269C-469E-97E1-3BFF451EEB34}"/>
              </a:ext>
            </a:extLst>
          </p:cNvPr>
          <p:cNvGraphicFramePr>
            <a:graphicFrameLocks noChangeAspect="1"/>
          </p:cNvGraphicFramePr>
          <p:nvPr>
            <p:extLst>
              <p:ext uri="{D42A27DB-BD31-4B8C-83A1-F6EECF244321}">
                <p14:modId xmlns:p14="http://schemas.microsoft.com/office/powerpoint/2010/main" val="2957377686"/>
              </p:ext>
            </p:extLst>
          </p:nvPr>
        </p:nvGraphicFramePr>
        <p:xfrm>
          <a:off x="898525" y="990600"/>
          <a:ext cx="6356350" cy="1638300"/>
        </p:xfrm>
        <a:graphic>
          <a:graphicData uri="http://schemas.openxmlformats.org/presentationml/2006/ole">
            <mc:AlternateContent xmlns:mc="http://schemas.openxmlformats.org/markup-compatibility/2006">
              <mc:Choice xmlns:v="urn:schemas-microsoft-com:vml" Requires="v">
                <p:oleObj spid="_x0000_s439334" name="Equation" r:id="rId4" imgW="4152600" imgH="1066680" progId="Equation.DSMT4">
                  <p:embed/>
                </p:oleObj>
              </mc:Choice>
              <mc:Fallback>
                <p:oleObj name="Equation" r:id="rId4" imgW="4152600" imgH="1066680" progId="Equation.DSMT4">
                  <p:embed/>
                  <p:pic>
                    <p:nvPicPr>
                      <p:cNvPr id="10" name="Object 9"/>
                      <p:cNvPicPr>
                        <a:picLocks noChangeAspect="1" noChangeArrowheads="1"/>
                      </p:cNvPicPr>
                      <p:nvPr/>
                    </p:nvPicPr>
                    <p:blipFill>
                      <a:blip r:embed="rId5"/>
                      <a:srcRect/>
                      <a:stretch>
                        <a:fillRect/>
                      </a:stretch>
                    </p:blipFill>
                    <p:spPr bwMode="auto">
                      <a:xfrm>
                        <a:off x="898525" y="990600"/>
                        <a:ext cx="6356350" cy="1638300"/>
                      </a:xfrm>
                      <a:prstGeom prst="rect">
                        <a:avLst/>
                      </a:prstGeom>
                      <a:noFill/>
                      <a:ln>
                        <a:noFill/>
                      </a:ln>
                    </p:spPr>
                  </p:pic>
                </p:oleObj>
              </mc:Fallback>
            </mc:AlternateContent>
          </a:graphicData>
        </a:graphic>
      </p:graphicFrame>
      <p:grpSp>
        <p:nvGrpSpPr>
          <p:cNvPr id="7" name="Group 6">
            <a:extLst>
              <a:ext uri="{FF2B5EF4-FFF2-40B4-BE49-F238E27FC236}">
                <a16:creationId xmlns:a16="http://schemas.microsoft.com/office/drawing/2014/main" id="{8281ED64-F356-4F78-A6C6-482608CA6474}"/>
              </a:ext>
            </a:extLst>
          </p:cNvPr>
          <p:cNvGrpSpPr/>
          <p:nvPr/>
        </p:nvGrpSpPr>
        <p:grpSpPr>
          <a:xfrm>
            <a:off x="5257800" y="1752600"/>
            <a:ext cx="3429000" cy="1447800"/>
            <a:chOff x="3200400" y="2514600"/>
            <a:chExt cx="3429000" cy="1447800"/>
          </a:xfrm>
        </p:grpSpPr>
        <p:sp>
          <p:nvSpPr>
            <p:cNvPr id="8" name="Rectangle 7">
              <a:extLst>
                <a:ext uri="{FF2B5EF4-FFF2-40B4-BE49-F238E27FC236}">
                  <a16:creationId xmlns:a16="http://schemas.microsoft.com/office/drawing/2014/main" id="{592392CC-0840-4110-B6F3-AB090552DFF2}"/>
                </a:ext>
              </a:extLst>
            </p:cNvPr>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E263FB8-4CE2-442A-93A3-FED1E851D9BB}"/>
                </a:ext>
              </a:extLst>
            </p:cNvPr>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C8710A55-9631-4BFD-B318-CA242FF977F6}"/>
                </a:ext>
              </a:extLst>
            </p:cNvPr>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B9A338A-DC1D-4C42-8B5B-5F39888D4665}"/>
                </a:ext>
              </a:extLst>
            </p:cNvPr>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a:extLst>
                <a:ext uri="{FF2B5EF4-FFF2-40B4-BE49-F238E27FC236}">
                  <a16:creationId xmlns:a16="http://schemas.microsoft.com/office/drawing/2014/main" id="{5DDDE12E-B9AA-4221-BE38-30332784100A}"/>
                </a:ext>
              </a:extLst>
            </p:cNvPr>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5130814-8A30-4880-9E66-B35E696B89A8}"/>
                </a:ext>
              </a:extLst>
            </p:cNvPr>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graphicFrame>
        <p:nvGraphicFramePr>
          <p:cNvPr id="14" name="Object 13">
            <a:extLst>
              <a:ext uri="{FF2B5EF4-FFF2-40B4-BE49-F238E27FC236}">
                <a16:creationId xmlns:a16="http://schemas.microsoft.com/office/drawing/2014/main" id="{3E3ED8C3-02F8-438A-9861-69A853C34F25}"/>
              </a:ext>
            </a:extLst>
          </p:cNvPr>
          <p:cNvGraphicFramePr>
            <a:graphicFrameLocks noChangeAspect="1"/>
          </p:cNvGraphicFramePr>
          <p:nvPr>
            <p:extLst>
              <p:ext uri="{D42A27DB-BD31-4B8C-83A1-F6EECF244321}">
                <p14:modId xmlns:p14="http://schemas.microsoft.com/office/powerpoint/2010/main" val="3705357691"/>
              </p:ext>
            </p:extLst>
          </p:nvPr>
        </p:nvGraphicFramePr>
        <p:xfrm>
          <a:off x="6191065" y="3794760"/>
          <a:ext cx="2057383" cy="609595"/>
        </p:xfrm>
        <a:graphic>
          <a:graphicData uri="http://schemas.openxmlformats.org/presentationml/2006/ole">
            <mc:AlternateContent xmlns:mc="http://schemas.openxmlformats.org/markup-compatibility/2006">
              <mc:Choice xmlns:v="urn:schemas-microsoft-com:vml" Requires="v">
                <p:oleObj spid="_x0000_s439335" name="Equation" r:id="rId6" imgW="685800" imgH="203040" progId="Equation.DSMT4">
                  <p:embed/>
                </p:oleObj>
              </mc:Choice>
              <mc:Fallback>
                <p:oleObj name="Equation" r:id="rId6" imgW="685800" imgH="203040" progId="Equation.DSMT4">
                  <p:embed/>
                  <p:pic>
                    <p:nvPicPr>
                      <p:cNvPr id="0" name=""/>
                      <p:cNvPicPr/>
                      <p:nvPr/>
                    </p:nvPicPr>
                    <p:blipFill>
                      <a:blip r:embed="rId7"/>
                      <a:stretch>
                        <a:fillRect/>
                      </a:stretch>
                    </p:blipFill>
                    <p:spPr>
                      <a:xfrm>
                        <a:off x="6191065" y="3794760"/>
                        <a:ext cx="2057383" cy="609595"/>
                      </a:xfrm>
                      <a:prstGeom prst="rect">
                        <a:avLst/>
                      </a:prstGeom>
                    </p:spPr>
                  </p:pic>
                </p:oleObj>
              </mc:Fallback>
            </mc:AlternateContent>
          </a:graphicData>
        </a:graphic>
      </p:graphicFrame>
      <p:sp>
        <p:nvSpPr>
          <p:cNvPr id="15" name="Arrow: Curved Up 14">
            <a:extLst>
              <a:ext uri="{FF2B5EF4-FFF2-40B4-BE49-F238E27FC236}">
                <a16:creationId xmlns:a16="http://schemas.microsoft.com/office/drawing/2014/main" id="{83E580A0-649C-4412-A779-28C61CA63833}"/>
              </a:ext>
            </a:extLst>
          </p:cNvPr>
          <p:cNvSpPr/>
          <p:nvPr/>
        </p:nvSpPr>
        <p:spPr>
          <a:xfrm rot="16850060">
            <a:off x="7620000" y="3063240"/>
            <a:ext cx="1066800"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20062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Digression</a:t>
            </a:r>
          </a:p>
        </p:txBody>
      </p:sp>
      <p:graphicFrame>
        <p:nvGraphicFramePr>
          <p:cNvPr id="6" name="Object 5"/>
          <p:cNvGraphicFramePr>
            <a:graphicFrameLocks noChangeAspect="1"/>
          </p:cNvGraphicFramePr>
          <p:nvPr>
            <p:extLst>
              <p:ext uri="{D42A27DB-BD31-4B8C-83A1-F6EECF244321}">
                <p14:modId xmlns:p14="http://schemas.microsoft.com/office/powerpoint/2010/main" val="3867991733"/>
              </p:ext>
            </p:extLst>
          </p:nvPr>
        </p:nvGraphicFramePr>
        <p:xfrm>
          <a:off x="387350" y="381000"/>
          <a:ext cx="8604250" cy="3181205"/>
        </p:xfrm>
        <a:graphic>
          <a:graphicData uri="http://schemas.openxmlformats.org/presentationml/2006/ole">
            <mc:AlternateContent xmlns:mc="http://schemas.openxmlformats.org/markup-compatibility/2006">
              <mc:Choice xmlns:v="urn:schemas-microsoft-com:vml" Requires="v">
                <p:oleObj spid="_x0000_s431226" name="Equation" r:id="rId4" imgW="5308560" imgH="1955520" progId="Equation.DSMT4">
                  <p:embed/>
                </p:oleObj>
              </mc:Choice>
              <mc:Fallback>
                <p:oleObj name="Equation" r:id="rId4" imgW="5308560" imgH="1955520" progId="Equation.DSMT4">
                  <p:embed/>
                  <p:pic>
                    <p:nvPicPr>
                      <p:cNvPr id="0" name=""/>
                      <p:cNvPicPr>
                        <a:picLocks noChangeAspect="1" noChangeArrowheads="1"/>
                      </p:cNvPicPr>
                      <p:nvPr/>
                    </p:nvPicPr>
                    <p:blipFill>
                      <a:blip r:embed="rId5"/>
                      <a:srcRect/>
                      <a:stretch>
                        <a:fillRect/>
                      </a:stretch>
                    </p:blipFill>
                    <p:spPr bwMode="auto">
                      <a:xfrm>
                        <a:off x="387350" y="381000"/>
                        <a:ext cx="8604250" cy="318120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14962039"/>
              </p:ext>
            </p:extLst>
          </p:nvPr>
        </p:nvGraphicFramePr>
        <p:xfrm>
          <a:off x="665163" y="3579813"/>
          <a:ext cx="7050087" cy="1930400"/>
        </p:xfrm>
        <a:graphic>
          <a:graphicData uri="http://schemas.openxmlformats.org/presentationml/2006/ole">
            <mc:AlternateContent xmlns:mc="http://schemas.openxmlformats.org/markup-compatibility/2006">
              <mc:Choice xmlns:v="urn:schemas-microsoft-com:vml" Requires="v">
                <p:oleObj spid="_x0000_s431227" name="Equation" r:id="rId6" imgW="2933640" imgH="799920" progId="Equation.DSMT4">
                  <p:embed/>
                </p:oleObj>
              </mc:Choice>
              <mc:Fallback>
                <p:oleObj name="Equation" r:id="rId6" imgW="2933640" imgH="799920" progId="Equation.DSMT4">
                  <p:embed/>
                  <p:pic>
                    <p:nvPicPr>
                      <p:cNvPr id="0" name=""/>
                      <p:cNvPicPr>
                        <a:picLocks noChangeAspect="1" noChangeArrowheads="1"/>
                      </p:cNvPicPr>
                      <p:nvPr/>
                    </p:nvPicPr>
                    <p:blipFill>
                      <a:blip r:embed="rId7"/>
                      <a:srcRect/>
                      <a:stretch>
                        <a:fillRect/>
                      </a:stretch>
                    </p:blipFill>
                    <p:spPr bwMode="auto">
                      <a:xfrm>
                        <a:off x="665163" y="3579813"/>
                        <a:ext cx="7050087"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4738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7984658"/>
              </p:ext>
            </p:extLst>
          </p:nvPr>
        </p:nvGraphicFramePr>
        <p:xfrm>
          <a:off x="304800" y="228600"/>
          <a:ext cx="8662988" cy="2847975"/>
        </p:xfrm>
        <a:graphic>
          <a:graphicData uri="http://schemas.openxmlformats.org/presentationml/2006/ole">
            <mc:AlternateContent xmlns:mc="http://schemas.openxmlformats.org/markup-compatibility/2006">
              <mc:Choice xmlns:v="urn:schemas-microsoft-com:vml" Requires="v">
                <p:oleObj spid="_x0000_s432248" name="数式" r:id="rId4" imgW="3606480" imgH="1180800" progId="Equation.3">
                  <p:embed/>
                </p:oleObj>
              </mc:Choice>
              <mc:Fallback>
                <p:oleObj name="数式" r:id="rId4" imgW="3606480" imgH="1180800" progId="Equation.3">
                  <p:embed/>
                  <p:pic>
                    <p:nvPicPr>
                      <p:cNvPr id="0" name=""/>
                      <p:cNvPicPr>
                        <a:picLocks noChangeAspect="1" noChangeArrowheads="1"/>
                      </p:cNvPicPr>
                      <p:nvPr/>
                    </p:nvPicPr>
                    <p:blipFill>
                      <a:blip r:embed="rId5"/>
                      <a:srcRect/>
                      <a:stretch>
                        <a:fillRect/>
                      </a:stretch>
                    </p:blipFill>
                    <p:spPr bwMode="auto">
                      <a:xfrm>
                        <a:off x="304800" y="228600"/>
                        <a:ext cx="8662988"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14440077"/>
              </p:ext>
            </p:extLst>
          </p:nvPr>
        </p:nvGraphicFramePr>
        <p:xfrm>
          <a:off x="330200" y="3186113"/>
          <a:ext cx="8483600" cy="3060700"/>
        </p:xfrm>
        <a:graphic>
          <a:graphicData uri="http://schemas.openxmlformats.org/presentationml/2006/ole">
            <mc:AlternateContent xmlns:mc="http://schemas.openxmlformats.org/markup-compatibility/2006">
              <mc:Choice xmlns:v="urn:schemas-microsoft-com:vml" Requires="v">
                <p:oleObj spid="_x0000_s432249" name="Equation" r:id="rId6" imgW="5473440" imgH="1968480" progId="Equation.DSMT4">
                  <p:embed/>
                </p:oleObj>
              </mc:Choice>
              <mc:Fallback>
                <p:oleObj name="Equation" r:id="rId6" imgW="5473440" imgH="1968480" progId="Equation.DSMT4">
                  <p:embed/>
                  <p:pic>
                    <p:nvPicPr>
                      <p:cNvPr id="0" name=""/>
                      <p:cNvPicPr>
                        <a:picLocks noChangeAspect="1" noChangeArrowheads="1"/>
                      </p:cNvPicPr>
                      <p:nvPr/>
                    </p:nvPicPr>
                    <p:blipFill>
                      <a:blip r:embed="rId7"/>
                      <a:srcRect/>
                      <a:stretch>
                        <a:fillRect/>
                      </a:stretch>
                    </p:blipFill>
                    <p:spPr bwMode="auto">
                      <a:xfrm>
                        <a:off x="330200" y="3186113"/>
                        <a:ext cx="8483600" cy="3060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50661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46433492"/>
              </p:ext>
            </p:extLst>
          </p:nvPr>
        </p:nvGraphicFramePr>
        <p:xfrm>
          <a:off x="367748" y="33130"/>
          <a:ext cx="6749567" cy="2867581"/>
        </p:xfrm>
        <a:graphic>
          <a:graphicData uri="http://schemas.openxmlformats.org/presentationml/2006/ole">
            <mc:AlternateContent xmlns:mc="http://schemas.openxmlformats.org/markup-compatibility/2006">
              <mc:Choice xmlns:v="urn:schemas-microsoft-com:vml" Requires="v">
                <p:oleObj spid="_x0000_s433272" name="Equation" r:id="rId4" imgW="3962160" imgH="1676160" progId="Equation.DSMT4">
                  <p:embed/>
                </p:oleObj>
              </mc:Choice>
              <mc:Fallback>
                <p:oleObj name="Equation" r:id="rId4" imgW="3962160" imgH="1676160" progId="Equation.DSMT4">
                  <p:embed/>
                  <p:pic>
                    <p:nvPicPr>
                      <p:cNvPr id="0" name=""/>
                      <p:cNvPicPr>
                        <a:picLocks noChangeAspect="1" noChangeArrowheads="1"/>
                      </p:cNvPicPr>
                      <p:nvPr/>
                    </p:nvPicPr>
                    <p:blipFill>
                      <a:blip r:embed="rId5"/>
                      <a:srcRect/>
                      <a:stretch>
                        <a:fillRect/>
                      </a:stretch>
                    </p:blipFill>
                    <p:spPr bwMode="auto">
                      <a:xfrm>
                        <a:off x="367748" y="33130"/>
                        <a:ext cx="6749567" cy="286758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9996474"/>
              </p:ext>
            </p:extLst>
          </p:nvPr>
        </p:nvGraphicFramePr>
        <p:xfrm>
          <a:off x="457200" y="2900711"/>
          <a:ext cx="8478838" cy="3973512"/>
        </p:xfrm>
        <a:graphic>
          <a:graphicData uri="http://schemas.openxmlformats.org/presentationml/2006/ole">
            <mc:AlternateContent xmlns:mc="http://schemas.openxmlformats.org/markup-compatibility/2006">
              <mc:Choice xmlns:v="urn:schemas-microsoft-com:vml" Requires="v">
                <p:oleObj spid="_x0000_s433273" name="Equation" r:id="rId6" imgW="4978080" imgH="2323800" progId="Equation.DSMT4">
                  <p:embed/>
                </p:oleObj>
              </mc:Choice>
              <mc:Fallback>
                <p:oleObj name="Equation" r:id="rId6" imgW="4978080" imgH="2323800" progId="Equation.DSMT4">
                  <p:embed/>
                  <p:pic>
                    <p:nvPicPr>
                      <p:cNvPr id="0" name=""/>
                      <p:cNvPicPr>
                        <a:picLocks noChangeAspect="1" noChangeArrowheads="1"/>
                      </p:cNvPicPr>
                      <p:nvPr/>
                    </p:nvPicPr>
                    <p:blipFill>
                      <a:blip r:embed="rId7"/>
                      <a:srcRect/>
                      <a:stretch>
                        <a:fillRect/>
                      </a:stretch>
                    </p:blipFill>
                    <p:spPr bwMode="auto">
                      <a:xfrm>
                        <a:off x="457200" y="2900711"/>
                        <a:ext cx="8478838" cy="39735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1781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DCCD7340-25ED-46BF-A351-9FBDA3D95319}"/>
              </a:ext>
            </a:extLst>
          </p:cNvPr>
          <p:cNvPicPr>
            <a:picLocks noChangeAspect="1"/>
          </p:cNvPicPr>
          <p:nvPr/>
        </p:nvPicPr>
        <p:blipFill>
          <a:blip r:embed="rId3"/>
          <a:stretch>
            <a:fillRect/>
          </a:stretch>
        </p:blipFill>
        <p:spPr>
          <a:xfrm>
            <a:off x="0" y="1327390"/>
            <a:ext cx="9144000" cy="4203219"/>
          </a:xfrm>
          <a:prstGeom prst="rect">
            <a:avLst/>
          </a:prstGeom>
        </p:spPr>
      </p:pic>
    </p:spTree>
    <p:extLst>
      <p:ext uri="{BB962C8B-B14F-4D97-AF65-F5344CB8AC3E}">
        <p14:creationId xmlns:p14="http://schemas.microsoft.com/office/powerpoint/2010/main" val="3959478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1263007"/>
              </p:ext>
            </p:extLst>
          </p:nvPr>
        </p:nvGraphicFramePr>
        <p:xfrm>
          <a:off x="374650" y="552450"/>
          <a:ext cx="8262938" cy="5327650"/>
        </p:xfrm>
        <a:graphic>
          <a:graphicData uri="http://schemas.openxmlformats.org/presentationml/2006/ole">
            <mc:AlternateContent xmlns:mc="http://schemas.openxmlformats.org/markup-compatibility/2006">
              <mc:Choice xmlns:v="urn:schemas-microsoft-com:vml" Requires="v">
                <p:oleObj spid="_x0000_s434237" name="Equation" r:id="rId4" imgW="5473440" imgH="3517560" progId="Equation.DSMT4">
                  <p:embed/>
                </p:oleObj>
              </mc:Choice>
              <mc:Fallback>
                <p:oleObj name="Equation" r:id="rId4" imgW="5473440" imgH="3517560" progId="Equation.DSMT4">
                  <p:embed/>
                  <p:pic>
                    <p:nvPicPr>
                      <p:cNvPr id="0" name=""/>
                      <p:cNvPicPr>
                        <a:picLocks noChangeAspect="1" noChangeArrowheads="1"/>
                      </p:cNvPicPr>
                      <p:nvPr/>
                    </p:nvPicPr>
                    <p:blipFill>
                      <a:blip r:embed="rId5"/>
                      <a:srcRect/>
                      <a:stretch>
                        <a:fillRect/>
                      </a:stretch>
                    </p:blipFill>
                    <p:spPr bwMode="auto">
                      <a:xfrm>
                        <a:off x="374650" y="552450"/>
                        <a:ext cx="8262938" cy="5327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66225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28031328"/>
              </p:ext>
            </p:extLst>
          </p:nvPr>
        </p:nvGraphicFramePr>
        <p:xfrm>
          <a:off x="1798638" y="625475"/>
          <a:ext cx="5062537" cy="5080000"/>
        </p:xfrm>
        <a:graphic>
          <a:graphicData uri="http://schemas.openxmlformats.org/presentationml/2006/ole">
            <mc:AlternateContent xmlns:mc="http://schemas.openxmlformats.org/markup-compatibility/2006">
              <mc:Choice xmlns:v="urn:schemas-microsoft-com:vml" Requires="v">
                <p:oleObj spid="_x0000_s435260" name="Equation" r:id="rId4" imgW="2108160" imgH="2108160" progId="Equation.DSMT4">
                  <p:embed/>
                </p:oleObj>
              </mc:Choice>
              <mc:Fallback>
                <p:oleObj name="Equation" r:id="rId4" imgW="2108160" imgH="2108160" progId="Equation.DSMT4">
                  <p:embed/>
                  <p:pic>
                    <p:nvPicPr>
                      <p:cNvPr id="0" name=""/>
                      <p:cNvPicPr>
                        <a:picLocks noChangeAspect="1" noChangeArrowheads="1"/>
                      </p:cNvPicPr>
                      <p:nvPr/>
                    </p:nvPicPr>
                    <p:blipFill>
                      <a:blip r:embed="rId5"/>
                      <a:srcRect/>
                      <a:stretch>
                        <a:fillRect/>
                      </a:stretch>
                    </p:blipFill>
                    <p:spPr bwMode="auto">
                      <a:xfrm>
                        <a:off x="1798638" y="625475"/>
                        <a:ext cx="5062537"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186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4879258"/>
              </p:ext>
            </p:extLst>
          </p:nvPr>
        </p:nvGraphicFramePr>
        <p:xfrm>
          <a:off x="381000" y="500538"/>
          <a:ext cx="7869238" cy="3278188"/>
        </p:xfrm>
        <a:graphic>
          <a:graphicData uri="http://schemas.openxmlformats.org/presentationml/2006/ole">
            <mc:AlternateContent xmlns:mc="http://schemas.openxmlformats.org/markup-compatibility/2006">
              <mc:Choice xmlns:v="urn:schemas-microsoft-com:vml" Requires="v">
                <p:oleObj spid="_x0000_s436284" name="Equation" r:id="rId4" imgW="4254480" imgH="1765080" progId="Equation.DSMT4">
                  <p:embed/>
                </p:oleObj>
              </mc:Choice>
              <mc:Fallback>
                <p:oleObj name="Equation" r:id="rId4" imgW="4254480" imgH="1765080" progId="Equation.DSMT4">
                  <p:embed/>
                  <p:pic>
                    <p:nvPicPr>
                      <p:cNvPr id="0" name=""/>
                      <p:cNvPicPr>
                        <a:picLocks noChangeAspect="1" noChangeArrowheads="1"/>
                      </p:cNvPicPr>
                      <p:nvPr/>
                    </p:nvPicPr>
                    <p:blipFill>
                      <a:blip r:embed="rId5"/>
                      <a:srcRect/>
                      <a:stretch>
                        <a:fillRect/>
                      </a:stretch>
                    </p:blipFill>
                    <p:spPr bwMode="auto">
                      <a:xfrm>
                        <a:off x="381000" y="500538"/>
                        <a:ext cx="7869238" cy="3278188"/>
                      </a:xfrm>
                      <a:prstGeom prst="rect">
                        <a:avLst/>
                      </a:prstGeom>
                      <a:noFill/>
                      <a:ln>
                        <a:noFill/>
                      </a:ln>
                    </p:spPr>
                  </p:pic>
                </p:oleObj>
              </mc:Fallback>
            </mc:AlternateContent>
          </a:graphicData>
        </a:graphic>
      </p:graphicFrame>
      <p:grpSp>
        <p:nvGrpSpPr>
          <p:cNvPr id="6" name="Group 5"/>
          <p:cNvGrpSpPr/>
          <p:nvPr/>
        </p:nvGrpSpPr>
        <p:grpSpPr>
          <a:xfrm>
            <a:off x="1371600" y="4648200"/>
            <a:ext cx="3429000" cy="1447800"/>
            <a:chOff x="3200400" y="2514600"/>
            <a:chExt cx="3429000" cy="1447800"/>
          </a:xfrm>
        </p:grpSpPr>
        <p:sp>
          <p:nvSpPr>
            <p:cNvPr id="7" name="Rectangle 6"/>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1" name="Straight Arrow Connector 10"/>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839328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D35B24-7BC6-4143-A5EA-55B4F6B21252}"/>
              </a:ext>
            </a:extLst>
          </p:cNvPr>
          <p:cNvSpPr>
            <a:spLocks noGrp="1"/>
          </p:cNvSpPr>
          <p:nvPr>
            <p:ph type="dt" sz="half" idx="10"/>
          </p:nvPr>
        </p:nvSpPr>
        <p:spPr/>
        <p:txBody>
          <a:bodyPr/>
          <a:lstStyle/>
          <a:p>
            <a:r>
              <a:rPr lang="en-US"/>
              <a:t>11/19/2021</a:t>
            </a:r>
            <a:endParaRPr lang="en-US" dirty="0"/>
          </a:p>
        </p:txBody>
      </p:sp>
      <p:sp>
        <p:nvSpPr>
          <p:cNvPr id="3" name="Footer Placeholder 2">
            <a:extLst>
              <a:ext uri="{FF2B5EF4-FFF2-40B4-BE49-F238E27FC236}">
                <a16:creationId xmlns:a16="http://schemas.microsoft.com/office/drawing/2014/main" id="{F4A99B5F-6C03-499A-850B-B68AFB5C264E}"/>
              </a:ext>
            </a:extLst>
          </p:cNvPr>
          <p:cNvSpPr>
            <a:spLocks noGrp="1"/>
          </p:cNvSpPr>
          <p:nvPr>
            <p:ph type="ftr" sz="quarter" idx="11"/>
          </p:nvPr>
        </p:nvSpPr>
        <p:spPr/>
        <p:txBody>
          <a:bodyPr/>
          <a:lstStyle/>
          <a:p>
            <a:r>
              <a:rPr lang="en-US"/>
              <a:t>PHY 711  Fall 2021 -- Lecture 31</a:t>
            </a:r>
            <a:endParaRPr lang="en-US" dirty="0"/>
          </a:p>
        </p:txBody>
      </p:sp>
      <p:sp>
        <p:nvSpPr>
          <p:cNvPr id="4" name="Slide Number Placeholder 3">
            <a:extLst>
              <a:ext uri="{FF2B5EF4-FFF2-40B4-BE49-F238E27FC236}">
                <a16:creationId xmlns:a16="http://schemas.microsoft.com/office/drawing/2014/main" id="{C1F4A3E4-FFEC-4C9B-B225-3C99E1A9B9A0}"/>
              </a:ext>
            </a:extLst>
          </p:cNvPr>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a:extLst>
              <a:ext uri="{FF2B5EF4-FFF2-40B4-BE49-F238E27FC236}">
                <a16:creationId xmlns:a16="http://schemas.microsoft.com/office/drawing/2014/main" id="{CB968E81-8D96-4273-9272-F6B87BA141F0}"/>
              </a:ext>
            </a:extLst>
          </p:cNvPr>
          <p:cNvSpPr txBox="1"/>
          <p:nvPr/>
        </p:nvSpPr>
        <p:spPr>
          <a:xfrm>
            <a:off x="152400" y="152400"/>
            <a:ext cx="8915400" cy="461665"/>
          </a:xfrm>
          <a:prstGeom prst="rect">
            <a:avLst/>
          </a:prstGeom>
          <a:noFill/>
        </p:spPr>
        <p:txBody>
          <a:bodyPr wrap="square" rtlCol="0">
            <a:spAutoFit/>
          </a:bodyPr>
          <a:lstStyle/>
          <a:p>
            <a:r>
              <a:rPr lang="en-US" sz="2400" dirty="0">
                <a:latin typeface="+mj-lt"/>
              </a:rPr>
              <a:t>Additional effects of viscosity – allowing for changes in entropy </a:t>
            </a:r>
          </a:p>
        </p:txBody>
      </p:sp>
      <p:graphicFrame>
        <p:nvGraphicFramePr>
          <p:cNvPr id="6" name="Object 5">
            <a:extLst>
              <a:ext uri="{FF2B5EF4-FFF2-40B4-BE49-F238E27FC236}">
                <a16:creationId xmlns:a16="http://schemas.microsoft.com/office/drawing/2014/main" id="{7D3D5F98-CD03-42B8-9FBC-C9287453AF1F}"/>
              </a:ext>
            </a:extLst>
          </p:cNvPr>
          <p:cNvGraphicFramePr>
            <a:graphicFrameLocks noChangeAspect="1"/>
          </p:cNvGraphicFramePr>
          <p:nvPr>
            <p:extLst>
              <p:ext uri="{D42A27DB-BD31-4B8C-83A1-F6EECF244321}">
                <p14:modId xmlns:p14="http://schemas.microsoft.com/office/powerpoint/2010/main" val="1305141508"/>
              </p:ext>
            </p:extLst>
          </p:nvPr>
        </p:nvGraphicFramePr>
        <p:xfrm>
          <a:off x="858838" y="762000"/>
          <a:ext cx="5683250" cy="1201738"/>
        </p:xfrm>
        <a:graphic>
          <a:graphicData uri="http://schemas.openxmlformats.org/presentationml/2006/ole">
            <mc:AlternateContent xmlns:mc="http://schemas.openxmlformats.org/markup-compatibility/2006">
              <mc:Choice xmlns:v="urn:schemas-microsoft-com:vml" Requires="v">
                <p:oleObj spid="_x0000_s440330" name="Equation" r:id="rId4" imgW="2222280" imgH="469800" progId="Equation.DSMT4">
                  <p:embed/>
                </p:oleObj>
              </mc:Choice>
              <mc:Fallback>
                <p:oleObj name="Equation" r:id="rId4" imgW="2222280" imgH="469800" progId="Equation.DSMT4">
                  <p:embed/>
                  <p:pic>
                    <p:nvPicPr>
                      <p:cNvPr id="0" name=""/>
                      <p:cNvPicPr/>
                      <p:nvPr/>
                    </p:nvPicPr>
                    <p:blipFill>
                      <a:blip r:embed="rId5"/>
                      <a:stretch>
                        <a:fillRect/>
                      </a:stretch>
                    </p:blipFill>
                    <p:spPr>
                      <a:xfrm>
                        <a:off x="858838" y="762000"/>
                        <a:ext cx="5683250" cy="1201738"/>
                      </a:xfrm>
                      <a:prstGeom prst="rect">
                        <a:avLst/>
                      </a:prstGeom>
                    </p:spPr>
                  </p:pic>
                </p:oleObj>
              </mc:Fallback>
            </mc:AlternateContent>
          </a:graphicData>
        </a:graphic>
      </p:graphicFrame>
    </p:spTree>
    <p:extLst>
      <p:ext uri="{BB962C8B-B14F-4D97-AF65-F5344CB8AC3E}">
        <p14:creationId xmlns:p14="http://schemas.microsoft.com/office/powerpoint/2010/main" val="1231395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3713708520"/>
              </p:ext>
            </p:extLst>
          </p:nvPr>
        </p:nvGraphicFramePr>
        <p:xfrm>
          <a:off x="915987" y="1019820"/>
          <a:ext cx="6931025" cy="2541587"/>
        </p:xfrm>
        <a:graphic>
          <a:graphicData uri="http://schemas.openxmlformats.org/presentationml/2006/ole">
            <mc:AlternateContent xmlns:mc="http://schemas.openxmlformats.org/markup-compatibility/2006">
              <mc:Choice xmlns:v="urn:schemas-microsoft-com:vml" Requires="v">
                <p:oleObj spid="_x0000_s1034" name="Equation" r:id="rId4" imgW="5219640" imgH="1917360" progId="Equation.DSMT4">
                  <p:embed/>
                </p:oleObj>
              </mc:Choice>
              <mc:Fallback>
                <p:oleObj name="Equation" r:id="rId4" imgW="5219640" imgH="1917360" progId="Equation.DSMT4">
                  <p:embed/>
                  <p:pic>
                    <p:nvPicPr>
                      <p:cNvPr id="6" name="Object 5"/>
                      <p:cNvPicPr/>
                      <p:nvPr/>
                    </p:nvPicPr>
                    <p:blipFill>
                      <a:blip r:embed="rId5"/>
                      <a:stretch>
                        <a:fillRect/>
                      </a:stretch>
                    </p:blipFill>
                    <p:spPr>
                      <a:xfrm>
                        <a:off x="915987" y="1019820"/>
                        <a:ext cx="6931025" cy="2541587"/>
                      </a:xfrm>
                      <a:prstGeom prst="rect">
                        <a:avLst/>
                      </a:prstGeom>
                    </p:spPr>
                  </p:pic>
                </p:oleObj>
              </mc:Fallback>
            </mc:AlternateContent>
          </a:graphicData>
        </a:graphic>
      </p:graphicFrame>
    </p:spTree>
    <p:extLst>
      <p:ext uri="{BB962C8B-B14F-4D97-AF65-F5344CB8AC3E}">
        <p14:creationId xmlns:p14="http://schemas.microsoft.com/office/powerpoint/2010/main" val="2570024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p:cNvSpPr txBox="1"/>
          <p:nvPr/>
        </p:nvSpPr>
        <p:spPr>
          <a:xfrm>
            <a:off x="304800" y="0"/>
            <a:ext cx="8534400" cy="830997"/>
          </a:xfrm>
          <a:prstGeom prst="rect">
            <a:avLst/>
          </a:prstGeom>
          <a:noFill/>
        </p:spPr>
        <p:txBody>
          <a:bodyPr wrap="square" rtlCol="0">
            <a:spAutoFit/>
          </a:bodyPr>
          <a:lstStyle/>
          <a:p>
            <a:r>
              <a:rPr lang="en-US" sz="2400" dirty="0">
                <a:latin typeface="+mj-lt"/>
              </a:rPr>
              <a:t>Newton-Euler equations for viscous fluids – effects on sound</a:t>
            </a:r>
          </a:p>
          <a:p>
            <a:r>
              <a:rPr lang="en-US" sz="2400" dirty="0">
                <a:latin typeface="+mj-lt"/>
              </a:rPr>
              <a:t>   Without viscosity terms:</a:t>
            </a:r>
          </a:p>
        </p:txBody>
      </p:sp>
      <p:graphicFrame>
        <p:nvGraphicFramePr>
          <p:cNvPr id="6" name="Object 5"/>
          <p:cNvGraphicFramePr>
            <a:graphicFrameLocks noChangeAspect="1"/>
          </p:cNvGraphicFramePr>
          <p:nvPr>
            <p:extLst>
              <p:ext uri="{D42A27DB-BD31-4B8C-83A1-F6EECF244321}">
                <p14:modId xmlns:p14="http://schemas.microsoft.com/office/powerpoint/2010/main" val="120875590"/>
              </p:ext>
            </p:extLst>
          </p:nvPr>
        </p:nvGraphicFramePr>
        <p:xfrm>
          <a:off x="823912" y="695359"/>
          <a:ext cx="6594475" cy="808037"/>
        </p:xfrm>
        <a:graphic>
          <a:graphicData uri="http://schemas.openxmlformats.org/presentationml/2006/ole">
            <mc:AlternateContent xmlns:mc="http://schemas.openxmlformats.org/markup-compatibility/2006">
              <mc:Choice xmlns:v="urn:schemas-microsoft-com:vml" Requires="v">
                <p:oleObj spid="_x0000_s441369" name="Equation" r:id="rId4" imgW="4965480" imgH="609480" progId="Equation.DSMT4">
                  <p:embed/>
                </p:oleObj>
              </mc:Choice>
              <mc:Fallback>
                <p:oleObj name="Equation" r:id="rId4" imgW="4965480" imgH="609480" progId="Equation.DSMT4">
                  <p:embed/>
                  <p:pic>
                    <p:nvPicPr>
                      <p:cNvPr id="6" name="Object 5"/>
                      <p:cNvPicPr/>
                      <p:nvPr/>
                    </p:nvPicPr>
                    <p:blipFill>
                      <a:blip r:embed="rId5"/>
                      <a:stretch>
                        <a:fillRect/>
                      </a:stretch>
                    </p:blipFill>
                    <p:spPr>
                      <a:xfrm>
                        <a:off x="823912" y="695359"/>
                        <a:ext cx="6594475" cy="8080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67745665"/>
              </p:ext>
            </p:extLst>
          </p:nvPr>
        </p:nvGraphicFramePr>
        <p:xfrm>
          <a:off x="490538" y="1911350"/>
          <a:ext cx="7694612" cy="1624013"/>
        </p:xfrm>
        <a:graphic>
          <a:graphicData uri="http://schemas.openxmlformats.org/presentationml/2006/ole">
            <mc:AlternateContent xmlns:mc="http://schemas.openxmlformats.org/markup-compatibility/2006">
              <mc:Choice xmlns:v="urn:schemas-microsoft-com:vml" Requires="v">
                <p:oleObj spid="_x0000_s441370" name="Equation" r:id="rId6" imgW="4863960" imgH="1028520" progId="Equation.DSMT4">
                  <p:embed/>
                </p:oleObj>
              </mc:Choice>
              <mc:Fallback>
                <p:oleObj name="Equation" r:id="rId6" imgW="4863960" imgH="1028520" progId="Equation.DSMT4">
                  <p:embed/>
                  <p:pic>
                    <p:nvPicPr>
                      <p:cNvPr id="7" name="Object 6"/>
                      <p:cNvPicPr/>
                      <p:nvPr/>
                    </p:nvPicPr>
                    <p:blipFill>
                      <a:blip r:embed="rId7"/>
                      <a:stretch>
                        <a:fillRect/>
                      </a:stretch>
                    </p:blipFill>
                    <p:spPr>
                      <a:xfrm>
                        <a:off x="490538" y="1911350"/>
                        <a:ext cx="7694612" cy="162401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37247312"/>
              </p:ext>
            </p:extLst>
          </p:nvPr>
        </p:nvGraphicFramePr>
        <p:xfrm>
          <a:off x="131404" y="3733837"/>
          <a:ext cx="8707796" cy="1526557"/>
        </p:xfrm>
        <a:graphic>
          <a:graphicData uri="http://schemas.openxmlformats.org/presentationml/2006/ole">
            <mc:AlternateContent xmlns:mc="http://schemas.openxmlformats.org/markup-compatibility/2006">
              <mc:Choice xmlns:v="urn:schemas-microsoft-com:vml" Requires="v">
                <p:oleObj spid="_x0000_s441371" name="Equation" r:id="rId8" imgW="5994360" imgH="1054080" progId="Equation.DSMT4">
                  <p:embed/>
                </p:oleObj>
              </mc:Choice>
              <mc:Fallback>
                <p:oleObj name="Equation" r:id="rId8" imgW="5994360" imgH="1054080" progId="Equation.DSMT4">
                  <p:embed/>
                  <p:pic>
                    <p:nvPicPr>
                      <p:cNvPr id="8" name="Object 7"/>
                      <p:cNvPicPr/>
                      <p:nvPr/>
                    </p:nvPicPr>
                    <p:blipFill>
                      <a:blip r:embed="rId9"/>
                      <a:stretch>
                        <a:fillRect/>
                      </a:stretch>
                    </p:blipFill>
                    <p:spPr>
                      <a:xfrm>
                        <a:off x="131404" y="3733837"/>
                        <a:ext cx="8707796" cy="1526557"/>
                      </a:xfrm>
                      <a:prstGeom prst="rect">
                        <a:avLst/>
                      </a:prstGeom>
                    </p:spPr>
                  </p:pic>
                </p:oleObj>
              </mc:Fallback>
            </mc:AlternateContent>
          </a:graphicData>
        </a:graphic>
      </p:graphicFrame>
    </p:spTree>
    <p:extLst>
      <p:ext uri="{BB962C8B-B14F-4D97-AF65-F5344CB8AC3E}">
        <p14:creationId xmlns:p14="http://schemas.microsoft.com/office/powerpoint/2010/main" val="1769798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sp>
        <p:nvSpPr>
          <p:cNvPr id="5" name="TextBox 4"/>
          <p:cNvSpPr txBox="1"/>
          <p:nvPr/>
        </p:nvSpPr>
        <p:spPr>
          <a:xfrm>
            <a:off x="228600" y="228600"/>
            <a:ext cx="8305800" cy="461665"/>
          </a:xfrm>
          <a:prstGeom prst="rect">
            <a:avLst/>
          </a:prstGeom>
          <a:noFill/>
        </p:spPr>
        <p:txBody>
          <a:bodyPr wrap="square" rtlCol="0">
            <a:spAutoFit/>
          </a:bodyPr>
          <a:lstStyle/>
          <a:p>
            <a:r>
              <a:rPr lang="en-US" sz="2400" dirty="0">
                <a:latin typeface="+mj-lt"/>
              </a:rPr>
              <a:t>Sound waves without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32400753"/>
              </p:ext>
            </p:extLst>
          </p:nvPr>
        </p:nvGraphicFramePr>
        <p:xfrm>
          <a:off x="722312" y="838200"/>
          <a:ext cx="7959725" cy="4105275"/>
        </p:xfrm>
        <a:graphic>
          <a:graphicData uri="http://schemas.openxmlformats.org/presentationml/2006/ole">
            <mc:AlternateContent xmlns:mc="http://schemas.openxmlformats.org/markup-compatibility/2006">
              <mc:Choice xmlns:v="urn:schemas-microsoft-com:vml" Requires="v">
                <p:oleObj spid="_x0000_s442377" name="Equation" r:id="rId4" imgW="5994360" imgH="3098520" progId="Equation.DSMT4">
                  <p:embed/>
                </p:oleObj>
              </mc:Choice>
              <mc:Fallback>
                <p:oleObj name="Equation" r:id="rId4" imgW="5994360" imgH="3098520" progId="Equation.DSMT4">
                  <p:embed/>
                  <p:pic>
                    <p:nvPicPr>
                      <p:cNvPr id="6" name="Object 5"/>
                      <p:cNvPicPr/>
                      <p:nvPr/>
                    </p:nvPicPr>
                    <p:blipFill>
                      <a:blip r:embed="rId5"/>
                      <a:stretch>
                        <a:fillRect/>
                      </a:stretch>
                    </p:blipFill>
                    <p:spPr>
                      <a:xfrm>
                        <a:off x="722312" y="838200"/>
                        <a:ext cx="7959725" cy="4105275"/>
                      </a:xfrm>
                      <a:prstGeom prst="rect">
                        <a:avLst/>
                      </a:prstGeom>
                    </p:spPr>
                  </p:pic>
                </p:oleObj>
              </mc:Fallback>
            </mc:AlternateContent>
          </a:graphicData>
        </a:graphic>
      </p:graphicFrame>
      <p:sp>
        <p:nvSpPr>
          <p:cNvPr id="7" name="TextBox 6"/>
          <p:cNvSpPr txBox="1"/>
          <p:nvPr/>
        </p:nvSpPr>
        <p:spPr>
          <a:xfrm>
            <a:off x="838200" y="5486400"/>
            <a:ext cx="6477000" cy="461665"/>
          </a:xfrm>
          <a:prstGeom prst="rect">
            <a:avLst/>
          </a:prstGeom>
          <a:noFill/>
        </p:spPr>
        <p:txBody>
          <a:bodyPr wrap="square" rtlCol="0">
            <a:spAutoFit/>
          </a:bodyPr>
          <a:lstStyle/>
          <a:p>
            <a:r>
              <a:rPr lang="en-US" sz="2400" dirty="0">
                <a:latin typeface="+mj-lt"/>
                <a:sym typeface="Wingdings" panose="05000000000000000000" pitchFamily="2" charset="2"/>
              </a:rPr>
              <a:t></a:t>
            </a:r>
            <a:r>
              <a:rPr lang="en-US" sz="2400" dirty="0">
                <a:latin typeface="+mj-lt"/>
              </a:rPr>
              <a:t>Pure longitudinal harmonic wave solutions</a:t>
            </a:r>
          </a:p>
        </p:txBody>
      </p:sp>
    </p:spTree>
    <p:extLst>
      <p:ext uri="{BB962C8B-B14F-4D97-AF65-F5344CB8AC3E}">
        <p14:creationId xmlns:p14="http://schemas.microsoft.com/office/powerpoint/2010/main" val="9334033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37</a:t>
            </a:fld>
            <a:endParaRPr lang="en-US" dirty="0"/>
          </a:p>
        </p:txBody>
      </p:sp>
      <p:sp>
        <p:nvSpPr>
          <p:cNvPr id="5" name="TextBox 4"/>
          <p:cNvSpPr txBox="1"/>
          <p:nvPr/>
        </p:nvSpPr>
        <p:spPr>
          <a:xfrm>
            <a:off x="533400" y="304800"/>
            <a:ext cx="8534400" cy="830997"/>
          </a:xfrm>
          <a:prstGeom prst="rect">
            <a:avLst/>
          </a:prstGeom>
          <a:noFill/>
        </p:spPr>
        <p:txBody>
          <a:bodyPr wrap="square" rtlCol="0">
            <a:spAutoFit/>
          </a:bodyPr>
          <a:lstStyle/>
          <a:p>
            <a:r>
              <a:rPr lang="en-US" sz="2400" dirty="0">
                <a:latin typeface="+mj-lt"/>
              </a:rPr>
              <a:t>Newton-Euler equations for viscous fluids – effects on sound</a:t>
            </a:r>
          </a:p>
          <a:p>
            <a:r>
              <a:rPr lang="en-US" sz="2400" dirty="0">
                <a:latin typeface="+mj-lt"/>
              </a:rPr>
              <a:t>   Recall full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237652441"/>
              </p:ext>
            </p:extLst>
          </p:nvPr>
        </p:nvGraphicFramePr>
        <p:xfrm>
          <a:off x="1106487" y="1135797"/>
          <a:ext cx="6931025" cy="2541587"/>
        </p:xfrm>
        <a:graphic>
          <a:graphicData uri="http://schemas.openxmlformats.org/presentationml/2006/ole">
            <mc:AlternateContent xmlns:mc="http://schemas.openxmlformats.org/markup-compatibility/2006">
              <mc:Choice xmlns:v="urn:schemas-microsoft-com:vml" Requires="v">
                <p:oleObj spid="_x0000_s443409" name="Equation" r:id="rId4" imgW="5219640" imgH="1917360" progId="Equation.DSMT4">
                  <p:embed/>
                </p:oleObj>
              </mc:Choice>
              <mc:Fallback>
                <p:oleObj name="Equation" r:id="rId4" imgW="5219640" imgH="1917360" progId="Equation.DSMT4">
                  <p:embed/>
                  <p:pic>
                    <p:nvPicPr>
                      <p:cNvPr id="6" name="Object 5"/>
                      <p:cNvPicPr/>
                      <p:nvPr/>
                    </p:nvPicPr>
                    <p:blipFill>
                      <a:blip r:embed="rId5"/>
                      <a:stretch>
                        <a:fillRect/>
                      </a:stretch>
                    </p:blipFill>
                    <p:spPr>
                      <a:xfrm>
                        <a:off x="1106487" y="1135797"/>
                        <a:ext cx="6931025" cy="254158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36617610"/>
              </p:ext>
            </p:extLst>
          </p:nvPr>
        </p:nvGraphicFramePr>
        <p:xfrm>
          <a:off x="1057275" y="3832225"/>
          <a:ext cx="7019925" cy="2949575"/>
        </p:xfrm>
        <a:graphic>
          <a:graphicData uri="http://schemas.openxmlformats.org/presentationml/2006/ole">
            <mc:AlternateContent xmlns:mc="http://schemas.openxmlformats.org/markup-compatibility/2006">
              <mc:Choice xmlns:v="urn:schemas-microsoft-com:vml" Requires="v">
                <p:oleObj spid="_x0000_s443410" name="Equation" r:id="rId6" imgW="4863960" imgH="2044440" progId="Equation.DSMT4">
                  <p:embed/>
                </p:oleObj>
              </mc:Choice>
              <mc:Fallback>
                <p:oleObj name="Equation" r:id="rId6" imgW="4863960" imgH="2044440" progId="Equation.DSMT4">
                  <p:embed/>
                  <p:pic>
                    <p:nvPicPr>
                      <p:cNvPr id="8" name="Object 7"/>
                      <p:cNvPicPr/>
                      <p:nvPr/>
                    </p:nvPicPr>
                    <p:blipFill>
                      <a:blip r:embed="rId7"/>
                      <a:stretch>
                        <a:fillRect/>
                      </a:stretch>
                    </p:blipFill>
                    <p:spPr>
                      <a:xfrm>
                        <a:off x="1057275" y="3832225"/>
                        <a:ext cx="7019925" cy="2949575"/>
                      </a:xfrm>
                      <a:prstGeom prst="rect">
                        <a:avLst/>
                      </a:prstGeom>
                    </p:spPr>
                  </p:pic>
                </p:oleObj>
              </mc:Fallback>
            </mc:AlternateContent>
          </a:graphicData>
        </a:graphic>
      </p:graphicFrame>
      <p:sp>
        <p:nvSpPr>
          <p:cNvPr id="7" name="Up Arrow 6"/>
          <p:cNvSpPr/>
          <p:nvPr/>
        </p:nvSpPr>
        <p:spPr>
          <a:xfrm rot="19402026">
            <a:off x="6210300" y="5249799"/>
            <a:ext cx="6858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934200" y="5410200"/>
            <a:ext cx="2133600" cy="1200329"/>
          </a:xfrm>
          <a:prstGeom prst="rect">
            <a:avLst/>
          </a:prstGeom>
          <a:noFill/>
        </p:spPr>
        <p:txBody>
          <a:bodyPr wrap="square" rtlCol="0">
            <a:spAutoFit/>
          </a:bodyPr>
          <a:lstStyle/>
          <a:p>
            <a:r>
              <a:rPr lang="en-US" sz="2400" dirty="0">
                <a:latin typeface="+mj-lt"/>
              </a:rPr>
              <a:t>viscosity causes heat transfer</a:t>
            </a:r>
          </a:p>
        </p:txBody>
      </p:sp>
    </p:spTree>
    <p:extLst>
      <p:ext uri="{BB962C8B-B14F-4D97-AF65-F5344CB8AC3E}">
        <p14:creationId xmlns:p14="http://schemas.microsoft.com/office/powerpoint/2010/main" val="2033457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38</a:t>
            </a:fld>
            <a:endParaRPr lang="en-US" dirty="0"/>
          </a:p>
        </p:txBody>
      </p:sp>
      <p:sp>
        <p:nvSpPr>
          <p:cNvPr id="5" name="TextBox 4"/>
          <p:cNvSpPr txBox="1"/>
          <p:nvPr/>
        </p:nvSpPr>
        <p:spPr>
          <a:xfrm>
            <a:off x="533400" y="304800"/>
            <a:ext cx="8534400" cy="1200329"/>
          </a:xfrm>
          <a:prstGeom prst="rect">
            <a:avLst/>
          </a:prstGeom>
          <a:noFill/>
        </p:spPr>
        <p:txBody>
          <a:bodyPr wrap="square" rtlCol="0">
            <a:spAutoFit/>
          </a:bodyPr>
          <a:lstStyle/>
          <a:p>
            <a:r>
              <a:rPr lang="en-US" sz="2400" dirty="0">
                <a:latin typeface="+mj-lt"/>
              </a:rPr>
              <a:t>Newton-Euler equations for viscous fluids – effects on sound</a:t>
            </a:r>
          </a:p>
          <a:p>
            <a:r>
              <a:rPr lang="en-US" sz="2400" dirty="0">
                <a:latin typeface="+mj-lt"/>
              </a:rPr>
              <a:t>   Note that pressure now depends both on density and entropy so that entropy must be coupled into the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730361357"/>
              </p:ext>
            </p:extLst>
          </p:nvPr>
        </p:nvGraphicFramePr>
        <p:xfrm>
          <a:off x="914400" y="1505129"/>
          <a:ext cx="6931025" cy="1666875"/>
        </p:xfrm>
        <a:graphic>
          <a:graphicData uri="http://schemas.openxmlformats.org/presentationml/2006/ole">
            <mc:AlternateContent xmlns:mc="http://schemas.openxmlformats.org/markup-compatibility/2006">
              <mc:Choice xmlns:v="urn:schemas-microsoft-com:vml" Requires="v">
                <p:oleObj spid="_x0000_s444433" name="Equation" r:id="rId4" imgW="5219640" imgH="1257120" progId="Equation.DSMT4">
                  <p:embed/>
                </p:oleObj>
              </mc:Choice>
              <mc:Fallback>
                <p:oleObj name="Equation" r:id="rId4" imgW="5219640" imgH="1257120" progId="Equation.DSMT4">
                  <p:embed/>
                  <p:pic>
                    <p:nvPicPr>
                      <p:cNvPr id="6" name="Object 5"/>
                      <p:cNvPicPr/>
                      <p:nvPr/>
                    </p:nvPicPr>
                    <p:blipFill>
                      <a:blip r:embed="rId5"/>
                      <a:stretch>
                        <a:fillRect/>
                      </a:stretch>
                    </p:blipFill>
                    <p:spPr>
                      <a:xfrm>
                        <a:off x="914400" y="1505129"/>
                        <a:ext cx="6931025" cy="16668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34524704"/>
              </p:ext>
            </p:extLst>
          </p:nvPr>
        </p:nvGraphicFramePr>
        <p:xfrm>
          <a:off x="631324" y="3399039"/>
          <a:ext cx="8083550" cy="3478212"/>
        </p:xfrm>
        <a:graphic>
          <a:graphicData uri="http://schemas.openxmlformats.org/presentationml/2006/ole">
            <mc:AlternateContent xmlns:mc="http://schemas.openxmlformats.org/markup-compatibility/2006">
              <mc:Choice xmlns:v="urn:schemas-microsoft-com:vml" Requires="v">
                <p:oleObj spid="_x0000_s444434" name="Equation" r:id="rId6" imgW="5600520" imgH="2412720" progId="Equation.DSMT4">
                  <p:embed/>
                </p:oleObj>
              </mc:Choice>
              <mc:Fallback>
                <p:oleObj name="Equation" r:id="rId6" imgW="5600520" imgH="2412720" progId="Equation.DSMT4">
                  <p:embed/>
                  <p:pic>
                    <p:nvPicPr>
                      <p:cNvPr id="9" name="Object 8"/>
                      <p:cNvPicPr/>
                      <p:nvPr/>
                    </p:nvPicPr>
                    <p:blipFill>
                      <a:blip r:embed="rId7"/>
                      <a:stretch>
                        <a:fillRect/>
                      </a:stretch>
                    </p:blipFill>
                    <p:spPr>
                      <a:xfrm>
                        <a:off x="631324" y="3399039"/>
                        <a:ext cx="8083550" cy="3478212"/>
                      </a:xfrm>
                      <a:prstGeom prst="rect">
                        <a:avLst/>
                      </a:prstGeom>
                    </p:spPr>
                  </p:pic>
                </p:oleObj>
              </mc:Fallback>
            </mc:AlternateContent>
          </a:graphicData>
        </a:graphic>
      </p:graphicFrame>
    </p:spTree>
    <p:extLst>
      <p:ext uri="{BB962C8B-B14F-4D97-AF65-F5344CB8AC3E}">
        <p14:creationId xmlns:p14="http://schemas.microsoft.com/office/powerpoint/2010/main" val="3729574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39</a:t>
            </a:fld>
            <a:endParaRPr lang="en-US" dirty="0"/>
          </a:p>
        </p:txBody>
      </p:sp>
      <p:sp>
        <p:nvSpPr>
          <p:cNvPr id="5" name="TextBox 4"/>
          <p:cNvSpPr txBox="1"/>
          <p:nvPr/>
        </p:nvSpPr>
        <p:spPr>
          <a:xfrm>
            <a:off x="457200" y="228600"/>
            <a:ext cx="6629400" cy="830997"/>
          </a:xfrm>
          <a:prstGeom prst="rect">
            <a:avLst/>
          </a:prstGeom>
          <a:noFill/>
        </p:spPr>
        <p:txBody>
          <a:bodyPr wrap="square" rtlCol="0">
            <a:spAutoFit/>
          </a:bodyPr>
          <a:lstStyle/>
          <a:p>
            <a:r>
              <a:rPr lang="en-US" sz="2400" dirty="0">
                <a:latin typeface="+mj-lt"/>
              </a:rPr>
              <a:t>Newton-Euler equations for viscous fluids – linearized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4172750251"/>
              </p:ext>
            </p:extLst>
          </p:nvPr>
        </p:nvGraphicFramePr>
        <p:xfrm>
          <a:off x="914400" y="1150066"/>
          <a:ext cx="6931025" cy="1770063"/>
        </p:xfrm>
        <a:graphic>
          <a:graphicData uri="http://schemas.openxmlformats.org/presentationml/2006/ole">
            <mc:AlternateContent xmlns:mc="http://schemas.openxmlformats.org/markup-compatibility/2006">
              <mc:Choice xmlns:v="urn:schemas-microsoft-com:vml" Requires="v">
                <p:oleObj spid="_x0000_s445465" name="Equation" r:id="rId4" imgW="5219640" imgH="1333440" progId="Equation.DSMT4">
                  <p:embed/>
                </p:oleObj>
              </mc:Choice>
              <mc:Fallback>
                <p:oleObj name="Equation" r:id="rId4" imgW="5219640" imgH="1333440" progId="Equation.DSMT4">
                  <p:embed/>
                  <p:pic>
                    <p:nvPicPr>
                      <p:cNvPr id="6" name="Object 5"/>
                      <p:cNvPicPr/>
                      <p:nvPr/>
                    </p:nvPicPr>
                    <p:blipFill>
                      <a:blip r:embed="rId5"/>
                      <a:stretch>
                        <a:fillRect/>
                      </a:stretch>
                    </p:blipFill>
                    <p:spPr>
                      <a:xfrm>
                        <a:off x="914400" y="1150066"/>
                        <a:ext cx="6931025" cy="177006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358745261"/>
              </p:ext>
            </p:extLst>
          </p:nvPr>
        </p:nvGraphicFramePr>
        <p:xfrm>
          <a:off x="2019300" y="3236912"/>
          <a:ext cx="6863074" cy="918189"/>
        </p:xfrm>
        <a:graphic>
          <a:graphicData uri="http://schemas.openxmlformats.org/presentationml/2006/ole">
            <mc:AlternateContent xmlns:mc="http://schemas.openxmlformats.org/markup-compatibility/2006">
              <mc:Choice xmlns:v="urn:schemas-microsoft-com:vml" Requires="v">
                <p:oleObj spid="_x0000_s445466" name="Equation" r:id="rId6" imgW="5600520" imgH="749160" progId="Equation.DSMT4">
                  <p:embed/>
                </p:oleObj>
              </mc:Choice>
              <mc:Fallback>
                <p:oleObj name="Equation" r:id="rId6" imgW="5600520" imgH="749160" progId="Equation.DSMT4">
                  <p:embed/>
                  <p:pic>
                    <p:nvPicPr>
                      <p:cNvPr id="9" name="Object 8"/>
                      <p:cNvPicPr/>
                      <p:nvPr/>
                    </p:nvPicPr>
                    <p:blipFill>
                      <a:blip r:embed="rId7"/>
                      <a:stretch>
                        <a:fillRect/>
                      </a:stretch>
                    </p:blipFill>
                    <p:spPr>
                      <a:xfrm>
                        <a:off x="2019300" y="3236912"/>
                        <a:ext cx="6863074" cy="918189"/>
                      </a:xfrm>
                      <a:prstGeom prst="rect">
                        <a:avLst/>
                      </a:prstGeom>
                    </p:spPr>
                  </p:pic>
                </p:oleObj>
              </mc:Fallback>
            </mc:AlternateContent>
          </a:graphicData>
        </a:graphic>
      </p:graphicFrame>
      <p:sp>
        <p:nvSpPr>
          <p:cNvPr id="10" name="Left Brace 9"/>
          <p:cNvSpPr/>
          <p:nvPr/>
        </p:nvSpPr>
        <p:spPr>
          <a:xfrm rot="-5400000">
            <a:off x="2494460" y="2534743"/>
            <a:ext cx="549155" cy="96607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612783964"/>
              </p:ext>
            </p:extLst>
          </p:nvPr>
        </p:nvGraphicFramePr>
        <p:xfrm>
          <a:off x="1523999" y="4373074"/>
          <a:ext cx="6867197" cy="1875325"/>
        </p:xfrm>
        <a:graphic>
          <a:graphicData uri="http://schemas.openxmlformats.org/presentationml/2006/ole">
            <mc:AlternateContent xmlns:mc="http://schemas.openxmlformats.org/markup-compatibility/2006">
              <mc:Choice xmlns:v="urn:schemas-microsoft-com:vml" Requires="v">
                <p:oleObj spid="_x0000_s445467" name="Equation" r:id="rId8" imgW="6464160" imgH="1765080" progId="Equation.DSMT4">
                  <p:embed/>
                </p:oleObj>
              </mc:Choice>
              <mc:Fallback>
                <p:oleObj name="Equation" r:id="rId8" imgW="6464160" imgH="1765080" progId="Equation.DSMT4">
                  <p:embed/>
                  <p:pic>
                    <p:nvPicPr>
                      <p:cNvPr id="12" name="Object 11"/>
                      <p:cNvPicPr/>
                      <p:nvPr/>
                    </p:nvPicPr>
                    <p:blipFill>
                      <a:blip r:embed="rId9"/>
                      <a:stretch>
                        <a:fillRect/>
                      </a:stretch>
                    </p:blipFill>
                    <p:spPr>
                      <a:xfrm>
                        <a:off x="1523999" y="4373074"/>
                        <a:ext cx="6867197" cy="1875325"/>
                      </a:xfrm>
                      <a:prstGeom prst="rect">
                        <a:avLst/>
                      </a:prstGeom>
                    </p:spPr>
                  </p:pic>
                </p:oleObj>
              </mc:Fallback>
            </mc:AlternateContent>
          </a:graphicData>
        </a:graphic>
      </p:graphicFrame>
    </p:spTree>
    <p:extLst>
      <p:ext uri="{BB962C8B-B14F-4D97-AF65-F5344CB8AC3E}">
        <p14:creationId xmlns:p14="http://schemas.microsoft.com/office/powerpoint/2010/main" val="3961188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p:cNvSpPr txBox="1"/>
          <p:nvPr/>
        </p:nvSpPr>
        <p:spPr>
          <a:xfrm>
            <a:off x="381000" y="152400"/>
            <a:ext cx="7620000" cy="461665"/>
          </a:xfrm>
          <a:prstGeom prst="rect">
            <a:avLst/>
          </a:prstGeom>
          <a:noFill/>
        </p:spPr>
        <p:txBody>
          <a:bodyPr wrap="square" rtlCol="0">
            <a:spAutoFit/>
          </a:bodyPr>
          <a:lstStyle/>
          <a:p>
            <a:r>
              <a:rPr lang="en-US" sz="2400" dirty="0">
                <a:latin typeface="+mj-lt"/>
              </a:rPr>
              <a:t>Equations for motion of non-viscous fluid</a:t>
            </a:r>
          </a:p>
        </p:txBody>
      </p:sp>
      <p:graphicFrame>
        <p:nvGraphicFramePr>
          <p:cNvPr id="8" name="Object 7"/>
          <p:cNvGraphicFramePr>
            <a:graphicFrameLocks noChangeAspect="1"/>
          </p:cNvGraphicFramePr>
          <p:nvPr>
            <p:extLst>
              <p:ext uri="{D42A27DB-BD31-4B8C-83A1-F6EECF244321}">
                <p14:modId xmlns:p14="http://schemas.microsoft.com/office/powerpoint/2010/main" val="2798684535"/>
              </p:ext>
            </p:extLst>
          </p:nvPr>
        </p:nvGraphicFramePr>
        <p:xfrm>
          <a:off x="954088" y="777875"/>
          <a:ext cx="6015037" cy="4108450"/>
        </p:xfrm>
        <a:graphic>
          <a:graphicData uri="http://schemas.openxmlformats.org/presentationml/2006/ole">
            <mc:AlternateContent xmlns:mc="http://schemas.openxmlformats.org/markup-compatibility/2006">
              <mc:Choice xmlns:v="urn:schemas-microsoft-com:vml" Requires="v">
                <p:oleObj spid="_x0000_s420095" name="Equation" r:id="rId4" imgW="4686120" imgH="3200400" progId="Equation.DSMT4">
                  <p:embed/>
                </p:oleObj>
              </mc:Choice>
              <mc:Fallback>
                <p:oleObj name="Equation" r:id="rId4" imgW="4686120" imgH="3200400" progId="Equation.DSMT4">
                  <p:embed/>
                  <p:pic>
                    <p:nvPicPr>
                      <p:cNvPr id="0" name=""/>
                      <p:cNvPicPr/>
                      <p:nvPr/>
                    </p:nvPicPr>
                    <p:blipFill>
                      <a:blip r:embed="rId5"/>
                      <a:stretch>
                        <a:fillRect/>
                      </a:stretch>
                    </p:blipFill>
                    <p:spPr>
                      <a:xfrm>
                        <a:off x="954088" y="777875"/>
                        <a:ext cx="6015037" cy="4108450"/>
                      </a:xfrm>
                      <a:prstGeom prst="rect">
                        <a:avLst/>
                      </a:prstGeom>
                    </p:spPr>
                  </p:pic>
                </p:oleObj>
              </mc:Fallback>
            </mc:AlternateContent>
          </a:graphicData>
        </a:graphic>
      </p:graphicFrame>
      <p:sp>
        <p:nvSpPr>
          <p:cNvPr id="9" name="Right Brace 8"/>
          <p:cNvSpPr/>
          <p:nvPr/>
        </p:nvSpPr>
        <p:spPr>
          <a:xfrm rot="5400000">
            <a:off x="1447800" y="4343400"/>
            <a:ext cx="457200" cy="1371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671292852"/>
              </p:ext>
            </p:extLst>
          </p:nvPr>
        </p:nvGraphicFramePr>
        <p:xfrm>
          <a:off x="1062484" y="5300008"/>
          <a:ext cx="1151631" cy="1042987"/>
        </p:xfrm>
        <a:graphic>
          <a:graphicData uri="http://schemas.openxmlformats.org/presentationml/2006/ole">
            <mc:AlternateContent xmlns:mc="http://schemas.openxmlformats.org/markup-compatibility/2006">
              <mc:Choice xmlns:v="urn:schemas-microsoft-com:vml" Requires="v">
                <p:oleObj spid="_x0000_s420096" name="Equation" r:id="rId6" imgW="672840" imgH="609480" progId="Equation.DSMT4">
                  <p:embed/>
                </p:oleObj>
              </mc:Choice>
              <mc:Fallback>
                <p:oleObj name="Equation" r:id="rId6" imgW="672840" imgH="609480" progId="Equation.DSMT4">
                  <p:embed/>
                  <p:pic>
                    <p:nvPicPr>
                      <p:cNvPr id="0" name=""/>
                      <p:cNvPicPr/>
                      <p:nvPr/>
                    </p:nvPicPr>
                    <p:blipFill>
                      <a:blip r:embed="rId7"/>
                      <a:stretch>
                        <a:fillRect/>
                      </a:stretch>
                    </p:blipFill>
                    <p:spPr>
                      <a:xfrm>
                        <a:off x="1062484" y="5300008"/>
                        <a:ext cx="1151631" cy="1042987"/>
                      </a:xfrm>
                      <a:prstGeom prst="rect">
                        <a:avLst/>
                      </a:prstGeom>
                    </p:spPr>
                  </p:pic>
                </p:oleObj>
              </mc:Fallback>
            </mc:AlternateContent>
          </a:graphicData>
        </a:graphic>
      </p:graphicFrame>
      <p:sp>
        <p:nvSpPr>
          <p:cNvPr id="11" name="Right Brace 10"/>
          <p:cNvSpPr/>
          <p:nvPr/>
        </p:nvSpPr>
        <p:spPr>
          <a:xfrm rot="5400000">
            <a:off x="3657600" y="3810000"/>
            <a:ext cx="457200" cy="24384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569737809"/>
              </p:ext>
            </p:extLst>
          </p:nvPr>
        </p:nvGraphicFramePr>
        <p:xfrm>
          <a:off x="3041650" y="5010150"/>
          <a:ext cx="1911350" cy="1282700"/>
        </p:xfrm>
        <a:graphic>
          <a:graphicData uri="http://schemas.openxmlformats.org/presentationml/2006/ole">
            <mc:AlternateContent xmlns:mc="http://schemas.openxmlformats.org/markup-compatibility/2006">
              <mc:Choice xmlns:v="urn:schemas-microsoft-com:vml" Requires="v">
                <p:oleObj spid="_x0000_s420097" name="Equation" r:id="rId8" imgW="1117440" imgH="749160" progId="Equation.DSMT4">
                  <p:embed/>
                </p:oleObj>
              </mc:Choice>
              <mc:Fallback>
                <p:oleObj name="Equation" r:id="rId8" imgW="1117440" imgH="749160" progId="Equation.DSMT4">
                  <p:embed/>
                  <p:pic>
                    <p:nvPicPr>
                      <p:cNvPr id="0" name=""/>
                      <p:cNvPicPr/>
                      <p:nvPr/>
                    </p:nvPicPr>
                    <p:blipFill>
                      <a:blip r:embed="rId9"/>
                      <a:stretch>
                        <a:fillRect/>
                      </a:stretch>
                    </p:blipFill>
                    <p:spPr>
                      <a:xfrm>
                        <a:off x="3041650" y="5010150"/>
                        <a:ext cx="1911350" cy="1282700"/>
                      </a:xfrm>
                      <a:prstGeom prst="rect">
                        <a:avLst/>
                      </a:prstGeom>
                    </p:spPr>
                  </p:pic>
                </p:oleObj>
              </mc:Fallback>
            </mc:AlternateContent>
          </a:graphicData>
        </a:graphic>
      </p:graphicFrame>
    </p:spTree>
    <p:extLst>
      <p:ext uri="{BB962C8B-B14F-4D97-AF65-F5344CB8AC3E}">
        <p14:creationId xmlns:p14="http://schemas.microsoft.com/office/powerpoint/2010/main" val="39064906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40</a:t>
            </a:fld>
            <a:endParaRPr lang="en-US" dirty="0"/>
          </a:p>
        </p:txBody>
      </p:sp>
      <p:sp>
        <p:nvSpPr>
          <p:cNvPr id="5" name="TextBox 4"/>
          <p:cNvSpPr txBox="1"/>
          <p:nvPr/>
        </p:nvSpPr>
        <p:spPr>
          <a:xfrm>
            <a:off x="457200" y="228600"/>
            <a:ext cx="6629400" cy="830997"/>
          </a:xfrm>
          <a:prstGeom prst="rect">
            <a:avLst/>
          </a:prstGeom>
          <a:noFill/>
        </p:spPr>
        <p:txBody>
          <a:bodyPr wrap="square" rtlCol="0">
            <a:spAutoFit/>
          </a:bodyPr>
          <a:lstStyle/>
          <a:p>
            <a:r>
              <a:rPr lang="en-US" sz="2400" dirty="0">
                <a:latin typeface="+mj-lt"/>
              </a:rPr>
              <a:t>Newton-Euler equations for viscous fluids – linearized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1448425303"/>
              </p:ext>
            </p:extLst>
          </p:nvPr>
        </p:nvGraphicFramePr>
        <p:xfrm>
          <a:off x="1066800" y="4616143"/>
          <a:ext cx="2805112" cy="1419479"/>
        </p:xfrm>
        <a:graphic>
          <a:graphicData uri="http://schemas.openxmlformats.org/presentationml/2006/ole">
            <mc:AlternateContent xmlns:mc="http://schemas.openxmlformats.org/markup-compatibility/2006">
              <mc:Choice xmlns:v="urn:schemas-microsoft-com:vml" Requires="v">
                <p:oleObj spid="_x0000_s446497" name="Equation" r:id="rId4" imgW="1981080" imgH="1002960" progId="Equation.DSMT4">
                  <p:embed/>
                </p:oleObj>
              </mc:Choice>
              <mc:Fallback>
                <p:oleObj name="Equation" r:id="rId4" imgW="1981080" imgH="1002960" progId="Equation.DSMT4">
                  <p:embed/>
                  <p:pic>
                    <p:nvPicPr>
                      <p:cNvPr id="6" name="Object 5"/>
                      <p:cNvPicPr/>
                      <p:nvPr/>
                    </p:nvPicPr>
                    <p:blipFill>
                      <a:blip r:embed="rId5"/>
                      <a:stretch>
                        <a:fillRect/>
                      </a:stretch>
                    </p:blipFill>
                    <p:spPr>
                      <a:xfrm>
                        <a:off x="1066800" y="4616143"/>
                        <a:ext cx="2805112" cy="1419479"/>
                      </a:xfrm>
                      <a:prstGeom prst="rect">
                        <a:avLst/>
                      </a:prstGeom>
                    </p:spPr>
                  </p:pic>
                </p:oleObj>
              </mc:Fallback>
            </mc:AlternateContent>
          </a:graphicData>
        </a:graphic>
      </p:graphicFrame>
      <p:sp>
        <p:nvSpPr>
          <p:cNvPr id="7" name="Up Arrow 6"/>
          <p:cNvSpPr/>
          <p:nvPr/>
        </p:nvSpPr>
        <p:spPr>
          <a:xfrm rot="20080653">
            <a:off x="2536806" y="5845122"/>
            <a:ext cx="5334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124200" y="5862935"/>
            <a:ext cx="5486400" cy="461665"/>
          </a:xfrm>
          <a:prstGeom prst="rect">
            <a:avLst/>
          </a:prstGeom>
          <a:noFill/>
        </p:spPr>
        <p:txBody>
          <a:bodyPr wrap="square" rtlCol="0">
            <a:spAutoFit/>
          </a:bodyPr>
          <a:lstStyle/>
          <a:p>
            <a:r>
              <a:rPr lang="en-US" sz="2400" dirty="0">
                <a:latin typeface="+mj-lt"/>
              </a:rPr>
              <a:t>heat capacity at constant volume</a:t>
            </a:r>
          </a:p>
        </p:txBody>
      </p:sp>
      <p:graphicFrame>
        <p:nvGraphicFramePr>
          <p:cNvPr id="9" name="Object 8"/>
          <p:cNvGraphicFramePr>
            <a:graphicFrameLocks noChangeAspect="1"/>
          </p:cNvGraphicFramePr>
          <p:nvPr>
            <p:extLst>
              <p:ext uri="{D42A27DB-BD31-4B8C-83A1-F6EECF244321}">
                <p14:modId xmlns:p14="http://schemas.microsoft.com/office/powerpoint/2010/main" val="1237648807"/>
              </p:ext>
            </p:extLst>
          </p:nvPr>
        </p:nvGraphicFramePr>
        <p:xfrm>
          <a:off x="1285856" y="1149016"/>
          <a:ext cx="3035300" cy="1565275"/>
        </p:xfrm>
        <a:graphic>
          <a:graphicData uri="http://schemas.openxmlformats.org/presentationml/2006/ole">
            <mc:AlternateContent xmlns:mc="http://schemas.openxmlformats.org/markup-compatibility/2006">
              <mc:Choice xmlns:v="urn:schemas-microsoft-com:vml" Requires="v">
                <p:oleObj spid="_x0000_s446498" name="Equation" r:id="rId6" imgW="2286000" imgH="1180800" progId="Equation.DSMT4">
                  <p:embed/>
                </p:oleObj>
              </mc:Choice>
              <mc:Fallback>
                <p:oleObj name="Equation" r:id="rId6" imgW="2286000" imgH="1180800" progId="Equation.DSMT4">
                  <p:embed/>
                  <p:pic>
                    <p:nvPicPr>
                      <p:cNvPr id="9" name="Object 8"/>
                      <p:cNvPicPr/>
                      <p:nvPr/>
                    </p:nvPicPr>
                    <p:blipFill>
                      <a:blip r:embed="rId7"/>
                      <a:stretch>
                        <a:fillRect/>
                      </a:stretch>
                    </p:blipFill>
                    <p:spPr>
                      <a:xfrm>
                        <a:off x="1285856" y="1149016"/>
                        <a:ext cx="3035300" cy="156527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681447646"/>
              </p:ext>
            </p:extLst>
          </p:nvPr>
        </p:nvGraphicFramePr>
        <p:xfrm>
          <a:off x="1265992" y="2746041"/>
          <a:ext cx="5446712" cy="1801812"/>
        </p:xfrm>
        <a:graphic>
          <a:graphicData uri="http://schemas.openxmlformats.org/presentationml/2006/ole">
            <mc:AlternateContent xmlns:mc="http://schemas.openxmlformats.org/markup-compatibility/2006">
              <mc:Choice xmlns:v="urn:schemas-microsoft-com:vml" Requires="v">
                <p:oleObj spid="_x0000_s446499" name="Equation" r:id="rId8" imgW="4101840" imgH="1358640" progId="Equation.DSMT4">
                  <p:embed/>
                </p:oleObj>
              </mc:Choice>
              <mc:Fallback>
                <p:oleObj name="Equation" r:id="rId8" imgW="4101840" imgH="1358640" progId="Equation.DSMT4">
                  <p:embed/>
                  <p:pic>
                    <p:nvPicPr>
                      <p:cNvPr id="10" name="Object 9"/>
                      <p:cNvPicPr/>
                      <p:nvPr/>
                    </p:nvPicPr>
                    <p:blipFill>
                      <a:blip r:embed="rId9"/>
                      <a:stretch>
                        <a:fillRect/>
                      </a:stretch>
                    </p:blipFill>
                    <p:spPr>
                      <a:xfrm>
                        <a:off x="1265992" y="2746041"/>
                        <a:ext cx="5446712" cy="1801812"/>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186134568"/>
              </p:ext>
            </p:extLst>
          </p:nvPr>
        </p:nvGraphicFramePr>
        <p:xfrm>
          <a:off x="4321156" y="5029202"/>
          <a:ext cx="1165244" cy="946761"/>
        </p:xfrm>
        <a:graphic>
          <a:graphicData uri="http://schemas.openxmlformats.org/presentationml/2006/ole">
            <mc:AlternateContent xmlns:mc="http://schemas.openxmlformats.org/markup-compatibility/2006">
              <mc:Choice xmlns:v="urn:schemas-microsoft-com:vml" Requires="v">
                <p:oleObj spid="_x0000_s446500" name="Equation" r:id="rId10" imgW="812520" imgH="660240" progId="Equation.DSMT4">
                  <p:embed/>
                </p:oleObj>
              </mc:Choice>
              <mc:Fallback>
                <p:oleObj name="Equation" r:id="rId10" imgW="812520" imgH="660240" progId="Equation.DSMT4">
                  <p:embed/>
                  <p:pic>
                    <p:nvPicPr>
                      <p:cNvPr id="11" name="Object 10"/>
                      <p:cNvPicPr/>
                      <p:nvPr/>
                    </p:nvPicPr>
                    <p:blipFill>
                      <a:blip r:embed="rId11"/>
                      <a:stretch>
                        <a:fillRect/>
                      </a:stretch>
                    </p:blipFill>
                    <p:spPr>
                      <a:xfrm>
                        <a:off x="4321156" y="5029202"/>
                        <a:ext cx="1165244" cy="946761"/>
                      </a:xfrm>
                      <a:prstGeom prst="rect">
                        <a:avLst/>
                      </a:prstGeom>
                    </p:spPr>
                  </p:pic>
                </p:oleObj>
              </mc:Fallback>
            </mc:AlternateContent>
          </a:graphicData>
        </a:graphic>
      </p:graphicFrame>
    </p:spTree>
    <p:extLst>
      <p:ext uri="{BB962C8B-B14F-4D97-AF65-F5344CB8AC3E}">
        <p14:creationId xmlns:p14="http://schemas.microsoft.com/office/powerpoint/2010/main" val="559267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41</a:t>
            </a:fld>
            <a:endParaRPr lang="en-US" dirty="0"/>
          </a:p>
        </p:txBody>
      </p:sp>
      <p:sp>
        <p:nvSpPr>
          <p:cNvPr id="7" name="TextBox 6"/>
          <p:cNvSpPr txBox="1"/>
          <p:nvPr/>
        </p:nvSpPr>
        <p:spPr>
          <a:xfrm>
            <a:off x="457200" y="228600"/>
            <a:ext cx="6629400" cy="830997"/>
          </a:xfrm>
          <a:prstGeom prst="rect">
            <a:avLst/>
          </a:prstGeom>
          <a:noFill/>
        </p:spPr>
        <p:txBody>
          <a:bodyPr wrap="square" rtlCol="0">
            <a:spAutoFit/>
          </a:bodyPr>
          <a:lstStyle/>
          <a:p>
            <a:r>
              <a:rPr lang="en-US" sz="2400" dirty="0">
                <a:latin typeface="+mj-lt"/>
              </a:rPr>
              <a:t>Newton-Euler equations for viscous fluids – linearized equations</a:t>
            </a:r>
          </a:p>
        </p:txBody>
      </p:sp>
      <p:graphicFrame>
        <p:nvGraphicFramePr>
          <p:cNvPr id="8" name="Object 7"/>
          <p:cNvGraphicFramePr>
            <a:graphicFrameLocks noChangeAspect="1"/>
          </p:cNvGraphicFramePr>
          <p:nvPr>
            <p:extLst>
              <p:ext uri="{D42A27DB-BD31-4B8C-83A1-F6EECF244321}">
                <p14:modId xmlns:p14="http://schemas.microsoft.com/office/powerpoint/2010/main" val="859654418"/>
              </p:ext>
            </p:extLst>
          </p:nvPr>
        </p:nvGraphicFramePr>
        <p:xfrm>
          <a:off x="417513" y="1354138"/>
          <a:ext cx="6861175" cy="960437"/>
        </p:xfrm>
        <a:graphic>
          <a:graphicData uri="http://schemas.openxmlformats.org/presentationml/2006/ole">
            <mc:AlternateContent xmlns:mc="http://schemas.openxmlformats.org/markup-compatibility/2006">
              <mc:Choice xmlns:v="urn:schemas-microsoft-com:vml" Requires="v">
                <p:oleObj spid="_x0000_s447497" name="Equation" r:id="rId4" imgW="5168880" imgH="723600" progId="Equation.DSMT4">
                  <p:embed/>
                </p:oleObj>
              </mc:Choice>
              <mc:Fallback>
                <p:oleObj name="Equation" r:id="rId4" imgW="5168880" imgH="723600" progId="Equation.DSMT4">
                  <p:embed/>
                  <p:pic>
                    <p:nvPicPr>
                      <p:cNvPr id="8" name="Object 7"/>
                      <p:cNvPicPr/>
                      <p:nvPr/>
                    </p:nvPicPr>
                    <p:blipFill>
                      <a:blip r:embed="rId5"/>
                      <a:stretch>
                        <a:fillRect/>
                      </a:stretch>
                    </p:blipFill>
                    <p:spPr>
                      <a:xfrm>
                        <a:off x="417513" y="1354138"/>
                        <a:ext cx="6861175" cy="960437"/>
                      </a:xfrm>
                      <a:prstGeom prst="rect">
                        <a:avLst/>
                      </a:prstGeom>
                    </p:spPr>
                  </p:pic>
                </p:oleObj>
              </mc:Fallback>
            </mc:AlternateContent>
          </a:graphicData>
        </a:graphic>
      </p:graphicFrame>
    </p:spTree>
    <p:extLst>
      <p:ext uri="{BB962C8B-B14F-4D97-AF65-F5344CB8AC3E}">
        <p14:creationId xmlns:p14="http://schemas.microsoft.com/office/powerpoint/2010/main" val="3228587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42</a:t>
            </a:fld>
            <a:endParaRPr lang="en-US" dirty="0"/>
          </a:p>
        </p:txBody>
      </p:sp>
      <p:sp>
        <p:nvSpPr>
          <p:cNvPr id="5" name="TextBox 4"/>
          <p:cNvSpPr txBox="1"/>
          <p:nvPr/>
        </p:nvSpPr>
        <p:spPr>
          <a:xfrm>
            <a:off x="457200" y="180724"/>
            <a:ext cx="8534400" cy="461665"/>
          </a:xfrm>
          <a:prstGeom prst="rect">
            <a:avLst/>
          </a:prstGeom>
          <a:noFill/>
        </p:spPr>
        <p:txBody>
          <a:bodyPr wrap="square" rtlCol="0">
            <a:spAutoFit/>
          </a:bodyPr>
          <a:lstStyle/>
          <a:p>
            <a:r>
              <a:rPr lang="en-US" sz="2400" dirty="0">
                <a:latin typeface="+mj-lt"/>
              </a:rPr>
              <a:t>Newton-Euler equations for viscous fluids – effects on sound</a:t>
            </a:r>
          </a:p>
        </p:txBody>
      </p:sp>
      <p:graphicFrame>
        <p:nvGraphicFramePr>
          <p:cNvPr id="6" name="Object 5"/>
          <p:cNvGraphicFramePr>
            <a:graphicFrameLocks noChangeAspect="1"/>
          </p:cNvGraphicFramePr>
          <p:nvPr>
            <p:extLst>
              <p:ext uri="{D42A27DB-BD31-4B8C-83A1-F6EECF244321}">
                <p14:modId xmlns:p14="http://schemas.microsoft.com/office/powerpoint/2010/main" val="3173901361"/>
              </p:ext>
            </p:extLst>
          </p:nvPr>
        </p:nvGraphicFramePr>
        <p:xfrm>
          <a:off x="457200" y="1524000"/>
          <a:ext cx="8464550" cy="2693988"/>
        </p:xfrm>
        <a:graphic>
          <a:graphicData uri="http://schemas.openxmlformats.org/presentationml/2006/ole">
            <mc:AlternateContent xmlns:mc="http://schemas.openxmlformats.org/markup-compatibility/2006">
              <mc:Choice xmlns:v="urn:schemas-microsoft-com:vml" Requires="v">
                <p:oleObj spid="_x0000_s448529" name="Equation" r:id="rId4" imgW="6375240" imgH="2031840" progId="Equation.DSMT4">
                  <p:embed/>
                </p:oleObj>
              </mc:Choice>
              <mc:Fallback>
                <p:oleObj name="Equation" r:id="rId4" imgW="6375240" imgH="2031840" progId="Equation.DSMT4">
                  <p:embed/>
                  <p:pic>
                    <p:nvPicPr>
                      <p:cNvPr id="6" name="Object 5"/>
                      <p:cNvPicPr/>
                      <p:nvPr/>
                    </p:nvPicPr>
                    <p:blipFill>
                      <a:blip r:embed="rId5"/>
                      <a:stretch>
                        <a:fillRect/>
                      </a:stretch>
                    </p:blipFill>
                    <p:spPr>
                      <a:xfrm>
                        <a:off x="457200" y="1524000"/>
                        <a:ext cx="8464550" cy="2693988"/>
                      </a:xfrm>
                      <a:prstGeom prst="rect">
                        <a:avLst/>
                      </a:prstGeom>
                      <a:solidFill>
                        <a:srgbClr val="FFFF00"/>
                      </a:solidFill>
                    </p:spPr>
                  </p:pic>
                </p:oleObj>
              </mc:Fallback>
            </mc:AlternateContent>
          </a:graphicData>
        </a:graphic>
      </p:graphicFrame>
      <p:sp>
        <p:nvSpPr>
          <p:cNvPr id="7" name="TextBox 6"/>
          <p:cNvSpPr txBox="1"/>
          <p:nvPr/>
        </p:nvSpPr>
        <p:spPr>
          <a:xfrm>
            <a:off x="762000" y="514617"/>
            <a:ext cx="8077200" cy="830997"/>
          </a:xfrm>
          <a:prstGeom prst="rect">
            <a:avLst/>
          </a:prstGeom>
          <a:noFill/>
        </p:spPr>
        <p:txBody>
          <a:bodyPr wrap="square" rtlCol="0">
            <a:spAutoFit/>
          </a:bodyPr>
          <a:lstStyle/>
          <a:p>
            <a:r>
              <a:rPr lang="en-US" sz="2400" dirty="0"/>
              <a:t>Linearized equations (with the help of various thermodynamic relationships):</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536981495"/>
              </p:ext>
            </p:extLst>
          </p:nvPr>
        </p:nvGraphicFramePr>
        <p:xfrm>
          <a:off x="838200" y="4396374"/>
          <a:ext cx="4244871" cy="885031"/>
        </p:xfrm>
        <a:graphic>
          <a:graphicData uri="http://schemas.openxmlformats.org/presentationml/2006/ole">
            <mc:AlternateContent xmlns:mc="http://schemas.openxmlformats.org/markup-compatibility/2006">
              <mc:Choice xmlns:v="urn:schemas-microsoft-com:vml" Requires="v">
                <p:oleObj spid="_x0000_s448530" name="Equation" r:id="rId6" imgW="3288960" imgH="685800" progId="Equation.DSMT4">
                  <p:embed/>
                </p:oleObj>
              </mc:Choice>
              <mc:Fallback>
                <p:oleObj name="Equation" r:id="rId6" imgW="3288960" imgH="685800" progId="Equation.DSMT4">
                  <p:embed/>
                  <p:pic>
                    <p:nvPicPr>
                      <p:cNvPr id="9" name="Object 8"/>
                      <p:cNvPicPr/>
                      <p:nvPr/>
                    </p:nvPicPr>
                    <p:blipFill>
                      <a:blip r:embed="rId7"/>
                      <a:stretch>
                        <a:fillRect/>
                      </a:stretch>
                    </p:blipFill>
                    <p:spPr>
                      <a:xfrm>
                        <a:off x="838200" y="4396374"/>
                        <a:ext cx="4244871" cy="885031"/>
                      </a:xfrm>
                      <a:prstGeom prst="rect">
                        <a:avLst/>
                      </a:prstGeom>
                    </p:spPr>
                  </p:pic>
                </p:oleObj>
              </mc:Fallback>
            </mc:AlternateContent>
          </a:graphicData>
        </a:graphic>
      </p:graphicFrame>
    </p:spTree>
    <p:extLst>
      <p:ext uri="{BB962C8B-B14F-4D97-AF65-F5344CB8AC3E}">
        <p14:creationId xmlns:p14="http://schemas.microsoft.com/office/powerpoint/2010/main" val="1442537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35327339"/>
              </p:ext>
            </p:extLst>
          </p:nvPr>
        </p:nvGraphicFramePr>
        <p:xfrm>
          <a:off x="185807" y="838200"/>
          <a:ext cx="8464550" cy="2693988"/>
        </p:xfrm>
        <a:graphic>
          <a:graphicData uri="http://schemas.openxmlformats.org/presentationml/2006/ole">
            <mc:AlternateContent xmlns:mc="http://schemas.openxmlformats.org/markup-compatibility/2006">
              <mc:Choice xmlns:v="urn:schemas-microsoft-com:vml" Requires="v">
                <p:oleObj spid="_x0000_s449561" name="Equation" r:id="rId4" imgW="6375240" imgH="2031840" progId="Equation.DSMT4">
                  <p:embed/>
                </p:oleObj>
              </mc:Choice>
              <mc:Fallback>
                <p:oleObj name="Equation" r:id="rId4" imgW="6375240" imgH="2031840" progId="Equation.DSMT4">
                  <p:embed/>
                  <p:pic>
                    <p:nvPicPr>
                      <p:cNvPr id="5" name="Object 4"/>
                      <p:cNvPicPr/>
                      <p:nvPr/>
                    </p:nvPicPr>
                    <p:blipFill>
                      <a:blip r:embed="rId5"/>
                      <a:stretch>
                        <a:fillRect/>
                      </a:stretch>
                    </p:blipFill>
                    <p:spPr>
                      <a:xfrm>
                        <a:off x="185807" y="838200"/>
                        <a:ext cx="8464550" cy="2693988"/>
                      </a:xfrm>
                      <a:prstGeom prst="rect">
                        <a:avLst/>
                      </a:prstGeom>
                      <a:solidFill>
                        <a:srgbClr val="FFFF00"/>
                      </a:solidFill>
                    </p:spPr>
                  </p:pic>
                </p:oleObj>
              </mc:Fallback>
            </mc:AlternateContent>
          </a:graphicData>
        </a:graphic>
      </p:graphicFrame>
      <p:sp>
        <p:nvSpPr>
          <p:cNvPr id="6" name="TextBox 5"/>
          <p:cNvSpPr txBox="1"/>
          <p:nvPr/>
        </p:nvSpPr>
        <p:spPr>
          <a:xfrm>
            <a:off x="185807" y="228600"/>
            <a:ext cx="7357993" cy="461665"/>
          </a:xfrm>
          <a:prstGeom prst="rect">
            <a:avLst/>
          </a:prstGeom>
          <a:noFill/>
        </p:spPr>
        <p:txBody>
          <a:bodyPr wrap="square" rtlCol="0">
            <a:spAutoFit/>
          </a:bodyPr>
          <a:lstStyle/>
          <a:p>
            <a:r>
              <a:rPr lang="en-US" sz="2400" dirty="0">
                <a:latin typeface="+mj-lt"/>
              </a:rPr>
              <a:t>Linearized hydrodynamic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2463182283"/>
              </p:ext>
            </p:extLst>
          </p:nvPr>
        </p:nvGraphicFramePr>
        <p:xfrm>
          <a:off x="457199" y="3713252"/>
          <a:ext cx="7162983" cy="1239747"/>
        </p:xfrm>
        <a:graphic>
          <a:graphicData uri="http://schemas.openxmlformats.org/presentationml/2006/ole">
            <mc:AlternateContent xmlns:mc="http://schemas.openxmlformats.org/markup-compatibility/2006">
              <mc:Choice xmlns:v="urn:schemas-microsoft-com:vml" Requires="v">
                <p:oleObj spid="_x0000_s449562" name="Equation" r:id="rId6" imgW="5943600" imgH="1028520" progId="Equation.DSMT4">
                  <p:embed/>
                </p:oleObj>
              </mc:Choice>
              <mc:Fallback>
                <p:oleObj name="Equation" r:id="rId6" imgW="5943600" imgH="1028520" progId="Equation.DSMT4">
                  <p:embed/>
                  <p:pic>
                    <p:nvPicPr>
                      <p:cNvPr id="7" name="Object 6"/>
                      <p:cNvPicPr/>
                      <p:nvPr/>
                    </p:nvPicPr>
                    <p:blipFill>
                      <a:blip r:embed="rId7"/>
                      <a:stretch>
                        <a:fillRect/>
                      </a:stretch>
                    </p:blipFill>
                    <p:spPr>
                      <a:xfrm>
                        <a:off x="457199" y="3713252"/>
                        <a:ext cx="7162983" cy="123974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3904707"/>
              </p:ext>
            </p:extLst>
          </p:nvPr>
        </p:nvGraphicFramePr>
        <p:xfrm>
          <a:off x="381000" y="5426868"/>
          <a:ext cx="7723187" cy="455612"/>
        </p:xfrm>
        <a:graphic>
          <a:graphicData uri="http://schemas.openxmlformats.org/presentationml/2006/ole">
            <mc:AlternateContent xmlns:mc="http://schemas.openxmlformats.org/markup-compatibility/2006">
              <mc:Choice xmlns:v="urn:schemas-microsoft-com:vml" Requires="v">
                <p:oleObj spid="_x0000_s449563" name="Equation" r:id="rId8" imgW="5816520" imgH="342720" progId="Equation.DSMT4">
                  <p:embed/>
                </p:oleObj>
              </mc:Choice>
              <mc:Fallback>
                <p:oleObj name="Equation" r:id="rId8" imgW="5816520" imgH="342720" progId="Equation.DSMT4">
                  <p:embed/>
                  <p:pic>
                    <p:nvPicPr>
                      <p:cNvPr id="8" name="Object 7"/>
                      <p:cNvPicPr/>
                      <p:nvPr/>
                    </p:nvPicPr>
                    <p:blipFill>
                      <a:blip r:embed="rId9"/>
                      <a:stretch>
                        <a:fillRect/>
                      </a:stretch>
                    </p:blipFill>
                    <p:spPr>
                      <a:xfrm>
                        <a:off x="381000" y="5426868"/>
                        <a:ext cx="7723187" cy="455612"/>
                      </a:xfrm>
                      <a:prstGeom prst="rect">
                        <a:avLst/>
                      </a:prstGeom>
                    </p:spPr>
                  </p:pic>
                </p:oleObj>
              </mc:Fallback>
            </mc:AlternateContent>
          </a:graphicData>
        </a:graphic>
      </p:graphicFrame>
    </p:spTree>
    <p:extLst>
      <p:ext uri="{BB962C8B-B14F-4D97-AF65-F5344CB8AC3E}">
        <p14:creationId xmlns:p14="http://schemas.microsoft.com/office/powerpoint/2010/main" val="35570061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715137178"/>
              </p:ext>
            </p:extLst>
          </p:nvPr>
        </p:nvGraphicFramePr>
        <p:xfrm>
          <a:off x="557213" y="798513"/>
          <a:ext cx="8112125" cy="2306637"/>
        </p:xfrm>
        <a:graphic>
          <a:graphicData uri="http://schemas.openxmlformats.org/presentationml/2006/ole">
            <mc:AlternateContent xmlns:mc="http://schemas.openxmlformats.org/markup-compatibility/2006">
              <mc:Choice xmlns:v="urn:schemas-microsoft-com:vml" Requires="v">
                <p:oleObj spid="_x0000_s450585" name="Equation" r:id="rId4" imgW="6108480" imgH="1739880" progId="Equation.DSMT4">
                  <p:embed/>
                </p:oleObj>
              </mc:Choice>
              <mc:Fallback>
                <p:oleObj name="Equation" r:id="rId4" imgW="6108480" imgH="1739880" progId="Equation.DSMT4">
                  <p:embed/>
                  <p:pic>
                    <p:nvPicPr>
                      <p:cNvPr id="6" name="Object 5"/>
                      <p:cNvPicPr/>
                      <p:nvPr/>
                    </p:nvPicPr>
                    <p:blipFill>
                      <a:blip r:embed="rId5"/>
                      <a:stretch>
                        <a:fillRect/>
                      </a:stretch>
                    </p:blipFill>
                    <p:spPr>
                      <a:xfrm>
                        <a:off x="557213" y="798513"/>
                        <a:ext cx="8112125" cy="2306637"/>
                      </a:xfrm>
                      <a:prstGeom prst="rect">
                        <a:avLst/>
                      </a:prstGeom>
                    </p:spPr>
                  </p:pic>
                </p:oleObj>
              </mc:Fallback>
            </mc:AlternateContent>
          </a:graphicData>
        </a:graphic>
      </p:graphicFrame>
      <p:sp>
        <p:nvSpPr>
          <p:cNvPr id="7" name="TextBox 6"/>
          <p:cNvSpPr txBox="1"/>
          <p:nvPr/>
        </p:nvSpPr>
        <p:spPr>
          <a:xfrm>
            <a:off x="3313" y="152400"/>
            <a:ext cx="8077200" cy="830997"/>
          </a:xfrm>
          <a:prstGeom prst="rect">
            <a:avLst/>
          </a:prstGeom>
          <a:noFill/>
        </p:spPr>
        <p:txBody>
          <a:bodyPr wrap="square" rtlCol="0">
            <a:spAutoFit/>
          </a:bodyPr>
          <a:lstStyle/>
          <a:p>
            <a:r>
              <a:rPr lang="en-US" sz="2400" dirty="0"/>
              <a:t>Linearized hydrodynamic equations;  plane wave solutions:</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614849595"/>
              </p:ext>
            </p:extLst>
          </p:nvPr>
        </p:nvGraphicFramePr>
        <p:xfrm>
          <a:off x="457200" y="3429000"/>
          <a:ext cx="6505182" cy="424251"/>
        </p:xfrm>
        <a:graphic>
          <a:graphicData uri="http://schemas.openxmlformats.org/presentationml/2006/ole">
            <mc:AlternateContent xmlns:mc="http://schemas.openxmlformats.org/markup-compatibility/2006">
              <mc:Choice xmlns:v="urn:schemas-microsoft-com:vml" Requires="v">
                <p:oleObj spid="_x0000_s450586" name="Equation" r:id="rId6" imgW="4089240" imgH="266400" progId="Equation.DSMT4">
                  <p:embed/>
                </p:oleObj>
              </mc:Choice>
              <mc:Fallback>
                <p:oleObj name="Equation" r:id="rId6" imgW="4089240" imgH="266400" progId="Equation.DSMT4">
                  <p:embed/>
                  <p:pic>
                    <p:nvPicPr>
                      <p:cNvPr id="9" name="Object 8"/>
                      <p:cNvPicPr/>
                      <p:nvPr/>
                    </p:nvPicPr>
                    <p:blipFill>
                      <a:blip r:embed="rId7"/>
                      <a:stretch>
                        <a:fillRect/>
                      </a:stretch>
                    </p:blipFill>
                    <p:spPr>
                      <a:xfrm>
                        <a:off x="457200" y="3429000"/>
                        <a:ext cx="6505182" cy="424251"/>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27906796"/>
              </p:ext>
            </p:extLst>
          </p:nvPr>
        </p:nvGraphicFramePr>
        <p:xfrm>
          <a:off x="811213" y="4037013"/>
          <a:ext cx="6459537" cy="1836737"/>
        </p:xfrm>
        <a:graphic>
          <a:graphicData uri="http://schemas.openxmlformats.org/presentationml/2006/ole">
            <mc:AlternateContent xmlns:mc="http://schemas.openxmlformats.org/markup-compatibility/2006">
              <mc:Choice xmlns:v="urn:schemas-microsoft-com:vml" Requires="v">
                <p:oleObj spid="_x0000_s450587" name="Equation" r:id="rId8" imgW="4863960" imgH="1384200" progId="Equation.DSMT4">
                  <p:embed/>
                </p:oleObj>
              </mc:Choice>
              <mc:Fallback>
                <p:oleObj name="Equation" r:id="rId8" imgW="4863960" imgH="1384200" progId="Equation.DSMT4">
                  <p:embed/>
                  <p:pic>
                    <p:nvPicPr>
                      <p:cNvPr id="10" name="Object 9"/>
                      <p:cNvPicPr/>
                      <p:nvPr/>
                    </p:nvPicPr>
                    <p:blipFill>
                      <a:blip r:embed="rId9"/>
                      <a:stretch>
                        <a:fillRect/>
                      </a:stretch>
                    </p:blipFill>
                    <p:spPr>
                      <a:xfrm>
                        <a:off x="811213" y="4037013"/>
                        <a:ext cx="6459537" cy="1836737"/>
                      </a:xfrm>
                      <a:prstGeom prst="rect">
                        <a:avLst/>
                      </a:prstGeom>
                    </p:spPr>
                  </p:pic>
                </p:oleObj>
              </mc:Fallback>
            </mc:AlternateContent>
          </a:graphicData>
        </a:graphic>
      </p:graphicFrame>
      <p:sp>
        <p:nvSpPr>
          <p:cNvPr id="11" name="TextBox 10"/>
          <p:cNvSpPr txBox="1"/>
          <p:nvPr/>
        </p:nvSpPr>
        <p:spPr>
          <a:xfrm>
            <a:off x="914400" y="6096000"/>
            <a:ext cx="7924800" cy="461665"/>
          </a:xfrm>
          <a:prstGeom prst="rect">
            <a:avLst/>
          </a:prstGeom>
          <a:noFill/>
        </p:spPr>
        <p:txBody>
          <a:bodyPr wrap="square" rtlCol="0">
            <a:spAutoFit/>
          </a:bodyPr>
          <a:lstStyle/>
          <a:p>
            <a:r>
              <a:rPr lang="en-US" sz="2400" dirty="0">
                <a:latin typeface="+mj-lt"/>
                <a:sym typeface="Wingdings" panose="05000000000000000000" pitchFamily="2" charset="2"/>
              </a:rPr>
              <a:t>Entropy and mechanical modes are independent</a:t>
            </a:r>
            <a:endParaRPr lang="en-US" sz="2400" dirty="0">
              <a:latin typeface="+mj-lt"/>
            </a:endParaRPr>
          </a:p>
        </p:txBody>
      </p:sp>
    </p:spTree>
    <p:extLst>
      <p:ext uri="{BB962C8B-B14F-4D97-AF65-F5344CB8AC3E}">
        <p14:creationId xmlns:p14="http://schemas.microsoft.com/office/powerpoint/2010/main" val="34082943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45</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107987724"/>
              </p:ext>
            </p:extLst>
          </p:nvPr>
        </p:nvGraphicFramePr>
        <p:xfrm>
          <a:off x="677863" y="3554413"/>
          <a:ext cx="6753225" cy="2352675"/>
        </p:xfrm>
        <a:graphic>
          <a:graphicData uri="http://schemas.openxmlformats.org/presentationml/2006/ole">
            <mc:AlternateContent xmlns:mc="http://schemas.openxmlformats.org/markup-compatibility/2006">
              <mc:Choice xmlns:v="urn:schemas-microsoft-com:vml" Requires="v">
                <p:oleObj spid="_x0000_s452625" name="Equation" r:id="rId4" imgW="4991040" imgH="1739880" progId="Equation.DSMT4">
                  <p:embed/>
                </p:oleObj>
              </mc:Choice>
              <mc:Fallback>
                <p:oleObj name="Equation" r:id="rId4" imgW="4991040" imgH="1739880" progId="Equation.DSMT4">
                  <p:embed/>
                  <p:pic>
                    <p:nvPicPr>
                      <p:cNvPr id="8" name="Object 7"/>
                      <p:cNvPicPr/>
                      <p:nvPr/>
                    </p:nvPicPr>
                    <p:blipFill>
                      <a:blip r:embed="rId5"/>
                      <a:stretch>
                        <a:fillRect/>
                      </a:stretch>
                    </p:blipFill>
                    <p:spPr>
                      <a:xfrm>
                        <a:off x="677863" y="3554413"/>
                        <a:ext cx="6753225" cy="2352675"/>
                      </a:xfrm>
                      <a:prstGeom prst="rect">
                        <a:avLst/>
                      </a:prstGeom>
                    </p:spPr>
                  </p:pic>
                </p:oleObj>
              </mc:Fallback>
            </mc:AlternateContent>
          </a:graphicData>
        </a:graphic>
      </p:graphicFrame>
      <p:sp>
        <p:nvSpPr>
          <p:cNvPr id="9" name="TextBox 8"/>
          <p:cNvSpPr txBox="1"/>
          <p:nvPr/>
        </p:nvSpPr>
        <p:spPr>
          <a:xfrm>
            <a:off x="152400" y="76200"/>
            <a:ext cx="8686800" cy="461665"/>
          </a:xfrm>
          <a:prstGeom prst="rect">
            <a:avLst/>
          </a:prstGeom>
          <a:noFill/>
        </p:spPr>
        <p:txBody>
          <a:bodyPr wrap="square" rtlCol="0">
            <a:spAutoFit/>
          </a:bodyPr>
          <a:lstStyle/>
          <a:p>
            <a:r>
              <a:rPr lang="en-US" sz="2400" dirty="0"/>
              <a:t>Linearized hydrodynamic equations;  full plane wave solutions:</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282347250"/>
              </p:ext>
            </p:extLst>
          </p:nvPr>
        </p:nvGraphicFramePr>
        <p:xfrm>
          <a:off x="557213" y="798513"/>
          <a:ext cx="8112125" cy="2306637"/>
        </p:xfrm>
        <a:graphic>
          <a:graphicData uri="http://schemas.openxmlformats.org/presentationml/2006/ole">
            <mc:AlternateContent xmlns:mc="http://schemas.openxmlformats.org/markup-compatibility/2006">
              <mc:Choice xmlns:v="urn:schemas-microsoft-com:vml" Requires="v">
                <p:oleObj spid="_x0000_s452626" name="Equation" r:id="rId6" imgW="6108480" imgH="1739880" progId="Equation.DSMT4">
                  <p:embed/>
                </p:oleObj>
              </mc:Choice>
              <mc:Fallback>
                <p:oleObj name="Equation" r:id="rId6" imgW="6108480" imgH="1739880" progId="Equation.DSMT4">
                  <p:embed/>
                  <p:pic>
                    <p:nvPicPr>
                      <p:cNvPr id="10" name="Object 9"/>
                      <p:cNvPicPr/>
                      <p:nvPr/>
                    </p:nvPicPr>
                    <p:blipFill>
                      <a:blip r:embed="rId7"/>
                      <a:stretch>
                        <a:fillRect/>
                      </a:stretch>
                    </p:blipFill>
                    <p:spPr>
                      <a:xfrm>
                        <a:off x="557213" y="798513"/>
                        <a:ext cx="8112125" cy="2306637"/>
                      </a:xfrm>
                      <a:prstGeom prst="rect">
                        <a:avLst/>
                      </a:prstGeom>
                    </p:spPr>
                  </p:pic>
                </p:oleObj>
              </mc:Fallback>
            </mc:AlternateContent>
          </a:graphicData>
        </a:graphic>
      </p:graphicFrame>
    </p:spTree>
    <p:extLst>
      <p:ext uri="{BB962C8B-B14F-4D97-AF65-F5344CB8AC3E}">
        <p14:creationId xmlns:p14="http://schemas.microsoft.com/office/powerpoint/2010/main" val="14211493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46</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906621816"/>
              </p:ext>
            </p:extLst>
          </p:nvPr>
        </p:nvGraphicFramePr>
        <p:xfrm>
          <a:off x="1371600" y="3507596"/>
          <a:ext cx="4924425" cy="1736725"/>
        </p:xfrm>
        <a:graphic>
          <a:graphicData uri="http://schemas.openxmlformats.org/presentationml/2006/ole">
            <mc:AlternateContent xmlns:mc="http://schemas.openxmlformats.org/markup-compatibility/2006">
              <mc:Choice xmlns:v="urn:schemas-microsoft-com:vml" Requires="v">
                <p:oleObj spid="_x0000_s453657" name="Equation" r:id="rId4" imgW="3708360" imgH="1307880" progId="Equation.DSMT4">
                  <p:embed/>
                </p:oleObj>
              </mc:Choice>
              <mc:Fallback>
                <p:oleObj name="Equation" r:id="rId4" imgW="3708360" imgH="1307880" progId="Equation.DSMT4">
                  <p:embed/>
                  <p:pic>
                    <p:nvPicPr>
                      <p:cNvPr id="9" name="Object 8"/>
                      <p:cNvPicPr/>
                      <p:nvPr/>
                    </p:nvPicPr>
                    <p:blipFill>
                      <a:blip r:embed="rId5"/>
                      <a:stretch>
                        <a:fillRect/>
                      </a:stretch>
                    </p:blipFill>
                    <p:spPr>
                      <a:xfrm>
                        <a:off x="1371600" y="3507596"/>
                        <a:ext cx="4924425" cy="17367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733715336"/>
              </p:ext>
            </p:extLst>
          </p:nvPr>
        </p:nvGraphicFramePr>
        <p:xfrm>
          <a:off x="1493520" y="5383571"/>
          <a:ext cx="3613150" cy="868362"/>
        </p:xfrm>
        <a:graphic>
          <a:graphicData uri="http://schemas.openxmlformats.org/presentationml/2006/ole">
            <mc:AlternateContent xmlns:mc="http://schemas.openxmlformats.org/markup-compatibility/2006">
              <mc:Choice xmlns:v="urn:schemas-microsoft-com:vml" Requires="v">
                <p:oleObj spid="_x0000_s453658" name="Equation" r:id="rId6" imgW="2006280" imgH="482400" progId="Equation.DSMT4">
                  <p:embed/>
                </p:oleObj>
              </mc:Choice>
              <mc:Fallback>
                <p:oleObj name="Equation" r:id="rId6" imgW="2006280" imgH="482400" progId="Equation.DSMT4">
                  <p:embed/>
                  <p:pic>
                    <p:nvPicPr>
                      <p:cNvPr id="10" name="Object 9"/>
                      <p:cNvPicPr/>
                      <p:nvPr/>
                    </p:nvPicPr>
                    <p:blipFill>
                      <a:blip r:embed="rId7"/>
                      <a:stretch>
                        <a:fillRect/>
                      </a:stretch>
                    </p:blipFill>
                    <p:spPr>
                      <a:xfrm>
                        <a:off x="1493520" y="5383571"/>
                        <a:ext cx="3613150" cy="868362"/>
                      </a:xfrm>
                      <a:prstGeom prst="rect">
                        <a:avLst/>
                      </a:prstGeom>
                    </p:spPr>
                  </p:pic>
                </p:oleObj>
              </mc:Fallback>
            </mc:AlternateContent>
          </a:graphicData>
        </a:graphic>
      </p:graphicFrame>
      <p:sp>
        <p:nvSpPr>
          <p:cNvPr id="11" name="TextBox 10"/>
          <p:cNvSpPr txBox="1"/>
          <p:nvPr/>
        </p:nvSpPr>
        <p:spPr>
          <a:xfrm>
            <a:off x="152400" y="76200"/>
            <a:ext cx="8686800" cy="461665"/>
          </a:xfrm>
          <a:prstGeom prst="rect">
            <a:avLst/>
          </a:prstGeom>
          <a:noFill/>
        </p:spPr>
        <p:txBody>
          <a:bodyPr wrap="square" rtlCol="0">
            <a:spAutoFit/>
          </a:bodyPr>
          <a:lstStyle/>
          <a:p>
            <a:r>
              <a:rPr lang="en-US" sz="2400" dirty="0"/>
              <a:t>Linearized hydrodynamic equations;  full plane wave solutions:</a:t>
            </a:r>
            <a:endParaRPr lang="en-US" sz="2400" dirty="0">
              <a:latin typeface="+mj-lt"/>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509359925"/>
              </p:ext>
            </p:extLst>
          </p:nvPr>
        </p:nvGraphicFramePr>
        <p:xfrm>
          <a:off x="788988" y="796925"/>
          <a:ext cx="6751637" cy="2352675"/>
        </p:xfrm>
        <a:graphic>
          <a:graphicData uri="http://schemas.openxmlformats.org/presentationml/2006/ole">
            <mc:AlternateContent xmlns:mc="http://schemas.openxmlformats.org/markup-compatibility/2006">
              <mc:Choice xmlns:v="urn:schemas-microsoft-com:vml" Requires="v">
                <p:oleObj spid="_x0000_s453659" name="Equation" r:id="rId8" imgW="4991040" imgH="1739880" progId="Equation.DSMT4">
                  <p:embed/>
                </p:oleObj>
              </mc:Choice>
              <mc:Fallback>
                <p:oleObj name="Equation" r:id="rId8" imgW="4991040" imgH="1739880" progId="Equation.DSMT4">
                  <p:embed/>
                  <p:pic>
                    <p:nvPicPr>
                      <p:cNvPr id="12" name="Object 11"/>
                      <p:cNvPicPr/>
                      <p:nvPr/>
                    </p:nvPicPr>
                    <p:blipFill>
                      <a:blip r:embed="rId9"/>
                      <a:stretch>
                        <a:fillRect/>
                      </a:stretch>
                    </p:blipFill>
                    <p:spPr>
                      <a:xfrm>
                        <a:off x="788988" y="796925"/>
                        <a:ext cx="6751637" cy="2352675"/>
                      </a:xfrm>
                      <a:prstGeom prst="rect">
                        <a:avLst/>
                      </a:prstGeom>
                    </p:spPr>
                  </p:pic>
                </p:oleObj>
              </mc:Fallback>
            </mc:AlternateContent>
          </a:graphicData>
        </a:graphic>
      </p:graphicFrame>
    </p:spTree>
    <p:extLst>
      <p:ext uri="{BB962C8B-B14F-4D97-AF65-F5344CB8AC3E}">
        <p14:creationId xmlns:p14="http://schemas.microsoft.com/office/powerpoint/2010/main" val="24455386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47</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058815475"/>
              </p:ext>
            </p:extLst>
          </p:nvPr>
        </p:nvGraphicFramePr>
        <p:xfrm>
          <a:off x="1152525" y="3665538"/>
          <a:ext cx="5553075" cy="1925856"/>
        </p:xfrm>
        <a:graphic>
          <a:graphicData uri="http://schemas.openxmlformats.org/presentationml/2006/ole">
            <mc:AlternateContent xmlns:mc="http://schemas.openxmlformats.org/markup-compatibility/2006">
              <mc:Choice xmlns:v="urn:schemas-microsoft-com:vml" Requires="v">
                <p:oleObj spid="_x0000_s451601" name="Equation" r:id="rId4" imgW="4063680" imgH="1409400" progId="Equation.DSMT4">
                  <p:embed/>
                </p:oleObj>
              </mc:Choice>
              <mc:Fallback>
                <p:oleObj name="Equation" r:id="rId4" imgW="4063680" imgH="1409400" progId="Equation.DSMT4">
                  <p:embed/>
                  <p:pic>
                    <p:nvPicPr>
                      <p:cNvPr id="8" name="Object 7"/>
                      <p:cNvPicPr/>
                      <p:nvPr/>
                    </p:nvPicPr>
                    <p:blipFill>
                      <a:blip r:embed="rId5"/>
                      <a:stretch>
                        <a:fillRect/>
                      </a:stretch>
                    </p:blipFill>
                    <p:spPr>
                      <a:xfrm>
                        <a:off x="1152525" y="3665538"/>
                        <a:ext cx="5553075" cy="1925856"/>
                      </a:xfrm>
                      <a:prstGeom prst="rect">
                        <a:avLst/>
                      </a:prstGeom>
                    </p:spPr>
                  </p:pic>
                </p:oleObj>
              </mc:Fallback>
            </mc:AlternateContent>
          </a:graphicData>
        </a:graphic>
      </p:graphicFrame>
      <p:sp>
        <p:nvSpPr>
          <p:cNvPr id="9" name="TextBox 8"/>
          <p:cNvSpPr txBox="1"/>
          <p:nvPr/>
        </p:nvSpPr>
        <p:spPr>
          <a:xfrm>
            <a:off x="152400" y="76200"/>
            <a:ext cx="8686800" cy="461665"/>
          </a:xfrm>
          <a:prstGeom prst="rect">
            <a:avLst/>
          </a:prstGeom>
          <a:noFill/>
        </p:spPr>
        <p:txBody>
          <a:bodyPr wrap="square" rtlCol="0">
            <a:spAutoFit/>
          </a:bodyPr>
          <a:lstStyle/>
          <a:p>
            <a:r>
              <a:rPr lang="en-US" sz="2400" dirty="0"/>
              <a:t>Linearized hydrodynamic equations;  full plane wave solutions:</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710956614"/>
              </p:ext>
            </p:extLst>
          </p:nvPr>
        </p:nvGraphicFramePr>
        <p:xfrm>
          <a:off x="557213" y="798513"/>
          <a:ext cx="8112125" cy="2306637"/>
        </p:xfrm>
        <a:graphic>
          <a:graphicData uri="http://schemas.openxmlformats.org/presentationml/2006/ole">
            <mc:AlternateContent xmlns:mc="http://schemas.openxmlformats.org/markup-compatibility/2006">
              <mc:Choice xmlns:v="urn:schemas-microsoft-com:vml" Requires="v">
                <p:oleObj spid="_x0000_s451602" name="Equation" r:id="rId6" imgW="6108480" imgH="1739880" progId="Equation.DSMT4">
                  <p:embed/>
                </p:oleObj>
              </mc:Choice>
              <mc:Fallback>
                <p:oleObj name="Equation" r:id="rId6" imgW="6108480" imgH="1739880" progId="Equation.DSMT4">
                  <p:embed/>
                  <p:pic>
                    <p:nvPicPr>
                      <p:cNvPr id="10" name="Object 9"/>
                      <p:cNvPicPr/>
                      <p:nvPr/>
                    </p:nvPicPr>
                    <p:blipFill>
                      <a:blip r:embed="rId7"/>
                      <a:stretch>
                        <a:fillRect/>
                      </a:stretch>
                    </p:blipFill>
                    <p:spPr>
                      <a:xfrm>
                        <a:off x="557213" y="798513"/>
                        <a:ext cx="8112125" cy="2306637"/>
                      </a:xfrm>
                      <a:prstGeom prst="rect">
                        <a:avLst/>
                      </a:prstGeom>
                    </p:spPr>
                  </p:pic>
                </p:oleObj>
              </mc:Fallback>
            </mc:AlternateContent>
          </a:graphicData>
        </a:graphic>
      </p:graphicFrame>
    </p:spTree>
    <p:extLst>
      <p:ext uri="{BB962C8B-B14F-4D97-AF65-F5344CB8AC3E}">
        <p14:creationId xmlns:p14="http://schemas.microsoft.com/office/powerpoint/2010/main" val="903427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7" name="TextBox 6"/>
          <p:cNvSpPr txBox="1"/>
          <p:nvPr/>
        </p:nvSpPr>
        <p:spPr>
          <a:xfrm>
            <a:off x="457200" y="224457"/>
            <a:ext cx="7620000" cy="461665"/>
          </a:xfrm>
          <a:prstGeom prst="rect">
            <a:avLst/>
          </a:prstGeom>
          <a:noFill/>
        </p:spPr>
        <p:txBody>
          <a:bodyPr wrap="square" rtlCol="0">
            <a:spAutoFit/>
          </a:bodyPr>
          <a:lstStyle/>
          <a:p>
            <a:r>
              <a:rPr lang="en-US" sz="2400" dirty="0">
                <a:latin typeface="+mj-lt"/>
              </a:rPr>
              <a:t>Equations for motion of non-viscous fluid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2579247299"/>
              </p:ext>
            </p:extLst>
          </p:nvPr>
        </p:nvGraphicFramePr>
        <p:xfrm>
          <a:off x="892175" y="895350"/>
          <a:ext cx="6210300" cy="2395538"/>
        </p:xfrm>
        <a:graphic>
          <a:graphicData uri="http://schemas.openxmlformats.org/presentationml/2006/ole">
            <mc:AlternateContent xmlns:mc="http://schemas.openxmlformats.org/markup-compatibility/2006">
              <mc:Choice xmlns:v="urn:schemas-microsoft-com:vml" Requires="v">
                <p:oleObj spid="_x0000_s421115" name="Equation" r:id="rId4" imgW="4838400" imgH="1866600" progId="Equation.DSMT4">
                  <p:embed/>
                </p:oleObj>
              </mc:Choice>
              <mc:Fallback>
                <p:oleObj name="Equation" r:id="rId4" imgW="4838400" imgH="1866600" progId="Equation.DSMT4">
                  <p:embed/>
                  <p:pic>
                    <p:nvPicPr>
                      <p:cNvPr id="0" name=""/>
                      <p:cNvPicPr/>
                      <p:nvPr/>
                    </p:nvPicPr>
                    <p:blipFill>
                      <a:blip r:embed="rId5"/>
                      <a:stretch>
                        <a:fillRect/>
                      </a:stretch>
                    </p:blipFill>
                    <p:spPr>
                      <a:xfrm>
                        <a:off x="892175" y="895350"/>
                        <a:ext cx="6210300" cy="23955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31037037"/>
              </p:ext>
            </p:extLst>
          </p:nvPr>
        </p:nvGraphicFramePr>
        <p:xfrm>
          <a:off x="1288354" y="3500759"/>
          <a:ext cx="5504558" cy="1024571"/>
        </p:xfrm>
        <a:graphic>
          <a:graphicData uri="http://schemas.openxmlformats.org/presentationml/2006/ole">
            <mc:AlternateContent xmlns:mc="http://schemas.openxmlformats.org/markup-compatibility/2006">
              <mc:Choice xmlns:v="urn:schemas-microsoft-com:vml" Requires="v">
                <p:oleObj spid="_x0000_s421116" name="Equation" r:id="rId6" imgW="3479760" imgH="647640" progId="Equation.DSMT4">
                  <p:embed/>
                </p:oleObj>
              </mc:Choice>
              <mc:Fallback>
                <p:oleObj name="Equation" r:id="rId6" imgW="3479760" imgH="647640" progId="Equation.DSMT4">
                  <p:embed/>
                  <p:pic>
                    <p:nvPicPr>
                      <p:cNvPr id="0" name=""/>
                      <p:cNvPicPr/>
                      <p:nvPr/>
                    </p:nvPicPr>
                    <p:blipFill>
                      <a:blip r:embed="rId7"/>
                      <a:stretch>
                        <a:fillRect/>
                      </a:stretch>
                    </p:blipFill>
                    <p:spPr>
                      <a:xfrm>
                        <a:off x="1288354" y="3500759"/>
                        <a:ext cx="5504558" cy="1024571"/>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38425125"/>
              </p:ext>
            </p:extLst>
          </p:nvPr>
        </p:nvGraphicFramePr>
        <p:xfrm>
          <a:off x="1335855" y="4879666"/>
          <a:ext cx="5259388" cy="1443037"/>
        </p:xfrm>
        <a:graphic>
          <a:graphicData uri="http://schemas.openxmlformats.org/presentationml/2006/ole">
            <mc:AlternateContent xmlns:mc="http://schemas.openxmlformats.org/markup-compatibility/2006">
              <mc:Choice xmlns:v="urn:schemas-microsoft-com:vml" Requires="v">
                <p:oleObj spid="_x0000_s421117" name="Equation" r:id="rId8" imgW="3848040" imgH="1054080" progId="Equation.DSMT4">
                  <p:embed/>
                </p:oleObj>
              </mc:Choice>
              <mc:Fallback>
                <p:oleObj name="Equation" r:id="rId8" imgW="3848040" imgH="1054080" progId="Equation.DSMT4">
                  <p:embed/>
                  <p:pic>
                    <p:nvPicPr>
                      <p:cNvPr id="0" name=""/>
                      <p:cNvPicPr/>
                      <p:nvPr/>
                    </p:nvPicPr>
                    <p:blipFill>
                      <a:blip r:embed="rId9"/>
                      <a:stretch>
                        <a:fillRect/>
                      </a:stretch>
                    </p:blipFill>
                    <p:spPr>
                      <a:xfrm>
                        <a:off x="1335855" y="4879666"/>
                        <a:ext cx="5259388" cy="1443037"/>
                      </a:xfrm>
                      <a:prstGeom prst="rect">
                        <a:avLst/>
                      </a:prstGeom>
                    </p:spPr>
                  </p:pic>
                </p:oleObj>
              </mc:Fallback>
            </mc:AlternateContent>
          </a:graphicData>
        </a:graphic>
      </p:graphicFrame>
    </p:spTree>
    <p:extLst>
      <p:ext uri="{BB962C8B-B14F-4D97-AF65-F5344CB8AC3E}">
        <p14:creationId xmlns:p14="http://schemas.microsoft.com/office/powerpoint/2010/main" val="74575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5791200" y="548640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5867400" y="4800600"/>
            <a:ext cx="2041688" cy="838200"/>
          </a:xfrm>
          <a:prstGeom prst="cube">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Now consider the 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79501930"/>
              </p:ext>
            </p:extLst>
          </p:nvPr>
        </p:nvGraphicFramePr>
        <p:xfrm>
          <a:off x="1389063" y="1066800"/>
          <a:ext cx="4197350" cy="1887538"/>
        </p:xfrm>
        <a:graphic>
          <a:graphicData uri="http://schemas.openxmlformats.org/presentationml/2006/ole">
            <mc:AlternateContent xmlns:mc="http://schemas.openxmlformats.org/markup-compatibility/2006">
              <mc:Choice xmlns:v="urn:schemas-microsoft-com:vml" Requires="v">
                <p:oleObj spid="_x0000_s422066" name="Equation" r:id="rId4" imgW="2400120" imgH="1079280" progId="Equation.DSMT4">
                  <p:embed/>
                </p:oleObj>
              </mc:Choice>
              <mc:Fallback>
                <p:oleObj name="Equation" r:id="rId4" imgW="2400120" imgH="1079280" progId="Equation.DSMT4">
                  <p:embed/>
                  <p:pic>
                    <p:nvPicPr>
                      <p:cNvPr id="0" name=""/>
                      <p:cNvPicPr/>
                      <p:nvPr/>
                    </p:nvPicPr>
                    <p:blipFill>
                      <a:blip r:embed="rId5"/>
                      <a:stretch>
                        <a:fillRect/>
                      </a:stretch>
                    </p:blipFill>
                    <p:spPr>
                      <a:xfrm>
                        <a:off x="1389063" y="1066800"/>
                        <a:ext cx="4197350" cy="18875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7458321"/>
              </p:ext>
            </p:extLst>
          </p:nvPr>
        </p:nvGraphicFramePr>
        <p:xfrm>
          <a:off x="1344927" y="4245436"/>
          <a:ext cx="3777551" cy="1402556"/>
        </p:xfrm>
        <a:graphic>
          <a:graphicData uri="http://schemas.openxmlformats.org/presentationml/2006/ole">
            <mc:AlternateContent xmlns:mc="http://schemas.openxmlformats.org/markup-compatibility/2006">
              <mc:Choice xmlns:v="urn:schemas-microsoft-com:vml" Requires="v">
                <p:oleObj spid="_x0000_s422067" name="Equation" r:id="rId6" imgW="2565360" imgH="952200" progId="Equation.DSMT4">
                  <p:embed/>
                </p:oleObj>
              </mc:Choice>
              <mc:Fallback>
                <p:oleObj name="Equation" r:id="rId6" imgW="2565360" imgH="952200" progId="Equation.DSMT4">
                  <p:embed/>
                  <p:pic>
                    <p:nvPicPr>
                      <p:cNvPr id="0" name=""/>
                      <p:cNvPicPr/>
                      <p:nvPr/>
                    </p:nvPicPr>
                    <p:blipFill>
                      <a:blip r:embed="rId7"/>
                      <a:stretch>
                        <a:fillRect/>
                      </a:stretch>
                    </p:blipFill>
                    <p:spPr>
                      <a:xfrm>
                        <a:off x="1344927" y="4245436"/>
                        <a:ext cx="3777551" cy="1402556"/>
                      </a:xfrm>
                      <a:prstGeom prst="rect">
                        <a:avLst/>
                      </a:prstGeom>
                    </p:spPr>
                  </p:pic>
                </p:oleObj>
              </mc:Fallback>
            </mc:AlternateContent>
          </a:graphicData>
        </a:graphic>
      </p:graphicFrame>
      <p:sp>
        <p:nvSpPr>
          <p:cNvPr id="8" name="Cube 7"/>
          <p:cNvSpPr/>
          <p:nvPr/>
        </p:nvSpPr>
        <p:spPr>
          <a:xfrm>
            <a:off x="5822623" y="472079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98177" y="4596936"/>
            <a:ext cx="436338" cy="400110"/>
          </a:xfrm>
          <a:prstGeom prst="rect">
            <a:avLst/>
          </a:prstGeom>
        </p:spPr>
        <p:txBody>
          <a:bodyPr wrap="none">
            <a:spAutoFit/>
          </a:bodyPr>
          <a:lstStyle/>
          <a:p>
            <a:r>
              <a:rPr lang="en-US" sz="2000" b="1" i="1" dirty="0" err="1">
                <a:solidFill>
                  <a:srgbClr val="0070C0"/>
                </a:solidFill>
              </a:rPr>
              <a:t>F</a:t>
            </a:r>
            <a:r>
              <a:rPr lang="en-US" sz="2000" b="1" i="1" baseline="-25000" dirty="0" err="1">
                <a:solidFill>
                  <a:srgbClr val="0070C0"/>
                </a:solidFill>
              </a:rPr>
              <a:t>x</a:t>
            </a:r>
            <a:endParaRPr lang="en-US" sz="2000" b="1" i="1" baseline="-25000" dirty="0">
              <a:solidFill>
                <a:srgbClr val="0070C0"/>
              </a:solidFill>
            </a:endParaRPr>
          </a:p>
        </p:txBody>
      </p:sp>
      <p:sp>
        <p:nvSpPr>
          <p:cNvPr id="12" name="Right Arrow 11"/>
          <p:cNvSpPr/>
          <p:nvPr/>
        </p:nvSpPr>
        <p:spPr>
          <a:xfrm>
            <a:off x="7772400" y="4714505"/>
            <a:ext cx="425777" cy="23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6019800" y="5943600"/>
            <a:ext cx="11430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51571" y="5712767"/>
            <a:ext cx="517688" cy="461665"/>
          </a:xfrm>
          <a:prstGeom prst="rect">
            <a:avLst/>
          </a:prstGeom>
          <a:noFill/>
        </p:spPr>
        <p:txBody>
          <a:bodyPr wrap="square" rtlCol="0">
            <a:spAutoFit/>
          </a:bodyPr>
          <a:lstStyle/>
          <a:p>
            <a:r>
              <a:rPr lang="en-US" sz="2400" i="1" dirty="0">
                <a:latin typeface="+mj-lt"/>
              </a:rPr>
              <a:t>x</a:t>
            </a:r>
          </a:p>
        </p:txBody>
      </p:sp>
      <p:cxnSp>
        <p:nvCxnSpPr>
          <p:cNvPr id="18" name="Straight Arrow Connector 17"/>
          <p:cNvCxnSpPr/>
          <p:nvPr/>
        </p:nvCxnSpPr>
        <p:spPr>
          <a:xfrm flipV="1">
            <a:off x="5586413" y="4946714"/>
            <a:ext cx="0" cy="7660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1124" y="5098908"/>
            <a:ext cx="517688" cy="461665"/>
          </a:xfrm>
          <a:prstGeom prst="rect">
            <a:avLst/>
          </a:prstGeom>
          <a:noFill/>
        </p:spPr>
        <p:txBody>
          <a:bodyPr wrap="square" rtlCol="0">
            <a:spAutoFit/>
          </a:bodyPr>
          <a:lstStyle/>
          <a:p>
            <a:r>
              <a:rPr lang="en-US" sz="2400" i="1" dirty="0">
                <a:latin typeface="+mj-lt"/>
              </a:rPr>
              <a:t>y</a:t>
            </a:r>
          </a:p>
        </p:txBody>
      </p:sp>
      <p:sp>
        <p:nvSpPr>
          <p:cNvPr id="22" name="TextBox 21"/>
          <p:cNvSpPr txBox="1"/>
          <p:nvPr/>
        </p:nvSpPr>
        <p:spPr>
          <a:xfrm>
            <a:off x="6511296" y="4557848"/>
            <a:ext cx="762000" cy="461665"/>
          </a:xfrm>
          <a:prstGeom prst="rect">
            <a:avLst/>
          </a:prstGeom>
          <a:noFill/>
        </p:spPr>
        <p:txBody>
          <a:bodyPr wrap="square" rtlCol="0">
            <a:spAutoFit/>
          </a:bodyPr>
          <a:lstStyle/>
          <a:p>
            <a:r>
              <a:rPr lang="en-US" sz="2400" i="1" dirty="0">
                <a:latin typeface="+mj-lt"/>
              </a:rPr>
              <a:t>A</a:t>
            </a:r>
          </a:p>
        </p:txBody>
      </p:sp>
      <p:cxnSp>
        <p:nvCxnSpPr>
          <p:cNvPr id="23" name="Straight Arrow Connector 22"/>
          <p:cNvCxnSpPr/>
          <p:nvPr/>
        </p:nvCxnSpPr>
        <p:spPr>
          <a:xfrm>
            <a:off x="5867400" y="5022721"/>
            <a:ext cx="5334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67400" y="5175121"/>
            <a:ext cx="381000" cy="190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5410200"/>
            <a:ext cx="2667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46105" y="5030577"/>
            <a:ext cx="903171" cy="461665"/>
          </a:xfrm>
          <a:prstGeom prst="rect">
            <a:avLst/>
          </a:prstGeom>
          <a:noFill/>
        </p:spPr>
        <p:txBody>
          <a:bodyPr wrap="square" rtlCol="0">
            <a:spAutoFit/>
          </a:bodyPr>
          <a:lstStyle/>
          <a:p>
            <a:r>
              <a:rPr lang="en-US" sz="2400" i="1" dirty="0" err="1">
                <a:latin typeface="+mj-lt"/>
              </a:rPr>
              <a:t>v</a:t>
            </a:r>
            <a:r>
              <a:rPr lang="en-US" sz="2400" i="1" baseline="-25000" dirty="0" err="1">
                <a:latin typeface="+mj-lt"/>
              </a:rPr>
              <a:t>x</a:t>
            </a:r>
            <a:r>
              <a:rPr lang="en-US" sz="2400" i="1" dirty="0">
                <a:latin typeface="+mj-lt"/>
              </a:rPr>
              <a:t>(y)</a:t>
            </a:r>
          </a:p>
        </p:txBody>
      </p:sp>
      <p:sp>
        <p:nvSpPr>
          <p:cNvPr id="10" name="TextBox 9">
            <a:extLst>
              <a:ext uri="{FF2B5EF4-FFF2-40B4-BE49-F238E27FC236}">
                <a16:creationId xmlns:a16="http://schemas.microsoft.com/office/drawing/2014/main" id="{83E16761-A6C0-4AA3-937E-85206433145F}"/>
              </a:ext>
            </a:extLst>
          </p:cNvPr>
          <p:cNvSpPr txBox="1"/>
          <p:nvPr/>
        </p:nvSpPr>
        <p:spPr>
          <a:xfrm>
            <a:off x="1295399" y="3592079"/>
            <a:ext cx="6373852" cy="461665"/>
          </a:xfrm>
          <a:prstGeom prst="rect">
            <a:avLst/>
          </a:prstGeom>
          <a:noFill/>
        </p:spPr>
        <p:txBody>
          <a:bodyPr wrap="square" rtlCol="0">
            <a:spAutoFit/>
          </a:bodyPr>
          <a:lstStyle/>
          <a:p>
            <a:r>
              <a:rPr lang="en-US" sz="2400" dirty="0">
                <a:latin typeface="+mj-lt"/>
              </a:rPr>
              <a:t>As an example of a viscous effect, consider --</a:t>
            </a:r>
          </a:p>
        </p:txBody>
      </p:sp>
      <p:sp>
        <p:nvSpPr>
          <p:cNvPr id="13" name="Arrow: Up 12">
            <a:extLst>
              <a:ext uri="{FF2B5EF4-FFF2-40B4-BE49-F238E27FC236}">
                <a16:creationId xmlns:a16="http://schemas.microsoft.com/office/drawing/2014/main" id="{A9729E89-2B15-4F6E-AC18-136BD3FFD888}"/>
              </a:ext>
            </a:extLst>
          </p:cNvPr>
          <p:cNvSpPr/>
          <p:nvPr/>
        </p:nvSpPr>
        <p:spPr>
          <a:xfrm>
            <a:off x="1894724" y="5368753"/>
            <a:ext cx="517674" cy="4709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DACA678-DB36-4645-9023-13A298C1C67D}"/>
              </a:ext>
            </a:extLst>
          </p:cNvPr>
          <p:cNvSpPr txBox="1"/>
          <p:nvPr/>
        </p:nvSpPr>
        <p:spPr>
          <a:xfrm>
            <a:off x="844494" y="5842977"/>
            <a:ext cx="3777546" cy="400110"/>
          </a:xfrm>
          <a:prstGeom prst="rect">
            <a:avLst/>
          </a:prstGeom>
          <a:noFill/>
        </p:spPr>
        <p:txBody>
          <a:bodyPr wrap="square" rtlCol="0">
            <a:spAutoFit/>
          </a:bodyPr>
          <a:lstStyle/>
          <a:p>
            <a:r>
              <a:rPr lang="en-US" sz="2000" dirty="0">
                <a:latin typeface="+mj-lt"/>
              </a:rPr>
              <a:t>material dependent parameter</a:t>
            </a:r>
          </a:p>
        </p:txBody>
      </p:sp>
    </p:spTree>
    <p:extLst>
      <p:ext uri="{BB962C8B-B14F-4D97-AF65-F5344CB8AC3E}">
        <p14:creationId xmlns:p14="http://schemas.microsoft.com/office/powerpoint/2010/main" val="160719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04964378"/>
              </p:ext>
            </p:extLst>
          </p:nvPr>
        </p:nvGraphicFramePr>
        <p:xfrm>
          <a:off x="457200" y="762000"/>
          <a:ext cx="7543800" cy="2514600"/>
        </p:xfrm>
        <a:graphic>
          <a:graphicData uri="http://schemas.openxmlformats.org/presentationml/2006/ole">
            <mc:AlternateContent xmlns:mc="http://schemas.openxmlformats.org/markup-compatibility/2006">
              <mc:Choice xmlns:v="urn:schemas-microsoft-com:vml" Requires="v">
                <p:oleObj spid="_x0000_s402653" name="Equation" r:id="rId4" imgW="6210000" imgH="2070000" progId="Equation.DSMT4">
                  <p:embed/>
                </p:oleObj>
              </mc:Choice>
              <mc:Fallback>
                <p:oleObj name="Equation" r:id="rId4" imgW="6210000" imgH="2070000" progId="Equation.DSMT4">
                  <p:embed/>
                  <p:pic>
                    <p:nvPicPr>
                      <p:cNvPr id="0" name=""/>
                      <p:cNvPicPr/>
                      <p:nvPr/>
                    </p:nvPicPr>
                    <p:blipFill>
                      <a:blip r:embed="rId5"/>
                      <a:stretch>
                        <a:fillRect/>
                      </a:stretch>
                    </p:blipFill>
                    <p:spPr>
                      <a:xfrm>
                        <a:off x="457200" y="762000"/>
                        <a:ext cx="7543800" cy="2514600"/>
                      </a:xfrm>
                      <a:prstGeom prst="rect">
                        <a:avLst/>
                      </a:prstGeom>
                    </p:spPr>
                  </p:pic>
                </p:oleObj>
              </mc:Fallback>
            </mc:AlternateContent>
          </a:graphicData>
        </a:graphic>
      </p:graphicFrame>
      <p:sp>
        <p:nvSpPr>
          <p:cNvPr id="7" name="TextBox 6"/>
          <p:cNvSpPr txBox="1"/>
          <p:nvPr/>
        </p:nvSpPr>
        <p:spPr>
          <a:xfrm>
            <a:off x="1143000" y="3810000"/>
            <a:ext cx="2819400" cy="461665"/>
          </a:xfrm>
          <a:prstGeom prst="rect">
            <a:avLst/>
          </a:prstGeom>
          <a:noFill/>
        </p:spPr>
        <p:txBody>
          <a:bodyPr wrap="square" rtlCol="0">
            <a:spAutoFit/>
          </a:bodyPr>
          <a:lstStyle/>
          <a:p>
            <a:r>
              <a:rPr lang="en-US" sz="2400" dirty="0">
                <a:latin typeface="+mj-lt"/>
              </a:rPr>
              <a:t>viscosity</a:t>
            </a:r>
          </a:p>
        </p:txBody>
      </p:sp>
      <p:sp>
        <p:nvSpPr>
          <p:cNvPr id="8" name="TextBox 7"/>
          <p:cNvSpPr txBox="1"/>
          <p:nvPr/>
        </p:nvSpPr>
        <p:spPr>
          <a:xfrm>
            <a:off x="4724400" y="3653135"/>
            <a:ext cx="2819400" cy="461665"/>
          </a:xfrm>
          <a:prstGeom prst="rect">
            <a:avLst/>
          </a:prstGeom>
          <a:noFill/>
        </p:spPr>
        <p:txBody>
          <a:bodyPr wrap="square" rtlCol="0">
            <a:spAutoFit/>
          </a:bodyPr>
          <a:lstStyle/>
          <a:p>
            <a:r>
              <a:rPr lang="en-US" sz="2400" dirty="0">
                <a:latin typeface="+mj-lt"/>
              </a:rPr>
              <a:t>bulk viscosity</a:t>
            </a:r>
          </a:p>
        </p:txBody>
      </p:sp>
      <p:sp>
        <p:nvSpPr>
          <p:cNvPr id="9" name="Right Arrow 8"/>
          <p:cNvSpPr/>
          <p:nvPr/>
        </p:nvSpPr>
        <p:spPr>
          <a:xfrm rot="16403442">
            <a:off x="1389361" y="3404129"/>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403442">
            <a:off x="4742161" y="3208881"/>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23786931"/>
              </p:ext>
            </p:extLst>
          </p:nvPr>
        </p:nvGraphicFramePr>
        <p:xfrm>
          <a:off x="990600" y="4326531"/>
          <a:ext cx="6208713" cy="1920875"/>
        </p:xfrm>
        <a:graphic>
          <a:graphicData uri="http://schemas.openxmlformats.org/presentationml/2006/ole">
            <mc:AlternateContent xmlns:mc="http://schemas.openxmlformats.org/markup-compatibility/2006">
              <mc:Choice xmlns:v="urn:schemas-microsoft-com:vml" Requires="v">
                <p:oleObj spid="_x0000_s402654" name="Equation" r:id="rId6" imgW="4673520" imgH="1447560" progId="Equation.DSMT4">
                  <p:embed/>
                </p:oleObj>
              </mc:Choice>
              <mc:Fallback>
                <p:oleObj name="Equation" r:id="rId6" imgW="4673520" imgH="1447560" progId="Equation.DSMT4">
                  <p:embed/>
                  <p:pic>
                    <p:nvPicPr>
                      <p:cNvPr id="0" name=""/>
                      <p:cNvPicPr/>
                      <p:nvPr/>
                    </p:nvPicPr>
                    <p:blipFill>
                      <a:blip r:embed="rId7"/>
                      <a:stretch>
                        <a:fillRect/>
                      </a:stretch>
                    </p:blipFill>
                    <p:spPr>
                      <a:xfrm>
                        <a:off x="990600" y="4326531"/>
                        <a:ext cx="6208713" cy="1920875"/>
                      </a:xfrm>
                      <a:prstGeom prst="rect">
                        <a:avLst/>
                      </a:prstGeom>
                    </p:spPr>
                  </p:pic>
                </p:oleObj>
              </mc:Fallback>
            </mc:AlternateContent>
          </a:graphicData>
        </a:graphic>
      </p:graphicFrame>
    </p:spTree>
    <p:extLst>
      <p:ext uri="{BB962C8B-B14F-4D97-AF65-F5344CB8AC3E}">
        <p14:creationId xmlns:p14="http://schemas.microsoft.com/office/powerpoint/2010/main" val="326449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4914"/>
            <a:ext cx="7696200" cy="461665"/>
          </a:xfrm>
          <a:prstGeom prst="rect">
            <a:avLst/>
          </a:prstGeom>
          <a:noFill/>
        </p:spPr>
        <p:txBody>
          <a:bodyPr wrap="square" rtlCol="0">
            <a:spAutoFit/>
          </a:bodyPr>
          <a:lstStyle/>
          <a:p>
            <a:r>
              <a:rPr lang="en-US" sz="2400" dirty="0">
                <a:latin typeface="+mj-lt"/>
              </a:rPr>
              <a:t>Effects of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3431052"/>
              </p:ext>
            </p:extLst>
          </p:nvPr>
        </p:nvGraphicFramePr>
        <p:xfrm>
          <a:off x="236538" y="482600"/>
          <a:ext cx="7908925" cy="5384800"/>
        </p:xfrm>
        <a:graphic>
          <a:graphicData uri="http://schemas.openxmlformats.org/presentationml/2006/ole">
            <mc:AlternateContent xmlns:mc="http://schemas.openxmlformats.org/markup-compatibility/2006">
              <mc:Choice xmlns:v="urn:schemas-microsoft-com:vml" Requires="v">
                <p:oleObj spid="_x0000_s403666" name="Equation" r:id="rId4" imgW="6235560" imgH="4254480" progId="Equation.DSMT4">
                  <p:embed/>
                </p:oleObj>
              </mc:Choice>
              <mc:Fallback>
                <p:oleObj name="Equation" r:id="rId4" imgW="6235560" imgH="4254480" progId="Equation.DSMT4">
                  <p:embed/>
                  <p:pic>
                    <p:nvPicPr>
                      <p:cNvPr id="0" name=""/>
                      <p:cNvPicPr/>
                      <p:nvPr/>
                    </p:nvPicPr>
                    <p:blipFill>
                      <a:blip r:embed="rId5"/>
                      <a:stretch>
                        <a:fillRect/>
                      </a:stretch>
                    </p:blipFill>
                    <p:spPr>
                      <a:xfrm>
                        <a:off x="236538" y="482600"/>
                        <a:ext cx="7908925" cy="5384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80565248"/>
              </p:ext>
            </p:extLst>
          </p:nvPr>
        </p:nvGraphicFramePr>
        <p:xfrm>
          <a:off x="296863" y="5345113"/>
          <a:ext cx="2478087" cy="1193800"/>
        </p:xfrm>
        <a:graphic>
          <a:graphicData uri="http://schemas.openxmlformats.org/presentationml/2006/ole">
            <mc:AlternateContent xmlns:mc="http://schemas.openxmlformats.org/markup-compatibility/2006">
              <mc:Choice xmlns:v="urn:schemas-microsoft-com:vml" Requires="v">
                <p:oleObj spid="_x0000_s403667" name="Equation" r:id="rId6" imgW="1866600" imgH="901440" progId="Equation.DSMT4">
                  <p:embed/>
                </p:oleObj>
              </mc:Choice>
              <mc:Fallback>
                <p:oleObj name="Equation" r:id="rId6" imgW="1866600" imgH="901440" progId="Equation.DSMT4">
                  <p:embed/>
                  <p:pic>
                    <p:nvPicPr>
                      <p:cNvPr id="0" name=""/>
                      <p:cNvPicPr/>
                      <p:nvPr/>
                    </p:nvPicPr>
                    <p:blipFill>
                      <a:blip r:embed="rId7"/>
                      <a:stretch>
                        <a:fillRect/>
                      </a:stretch>
                    </p:blipFill>
                    <p:spPr>
                      <a:xfrm>
                        <a:off x="296863" y="5345113"/>
                        <a:ext cx="2478087" cy="1193800"/>
                      </a:xfrm>
                      <a:prstGeom prst="rect">
                        <a:avLst/>
                      </a:prstGeom>
                    </p:spPr>
                  </p:pic>
                </p:oleObj>
              </mc:Fallback>
            </mc:AlternateContent>
          </a:graphicData>
        </a:graphic>
      </p:graphicFrame>
    </p:spTree>
    <p:extLst>
      <p:ext uri="{BB962C8B-B14F-4D97-AF65-F5344CB8AC3E}">
        <p14:creationId xmlns:p14="http://schemas.microsoft.com/office/powerpoint/2010/main" val="250481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11/19/2021</a:t>
            </a:r>
            <a:endParaRPr lang="en-US" dirty="0"/>
          </a:p>
        </p:txBody>
      </p:sp>
      <p:sp>
        <p:nvSpPr>
          <p:cNvPr id="3" name="Footer Placeholder 2"/>
          <p:cNvSpPr>
            <a:spLocks noGrp="1"/>
          </p:cNvSpPr>
          <p:nvPr>
            <p:ph type="ftr" sz="quarter" idx="11"/>
          </p:nvPr>
        </p:nvSpPr>
        <p:spPr/>
        <p:txBody>
          <a:bodyPr/>
          <a:lstStyle/>
          <a:p>
            <a:r>
              <a:rPr lang="en-US"/>
              <a:t>PHY 711  Fall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04800" y="106005"/>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605428079"/>
              </p:ext>
            </p:extLst>
          </p:nvPr>
        </p:nvGraphicFramePr>
        <p:xfrm>
          <a:off x="762000" y="658813"/>
          <a:ext cx="6931025" cy="2541587"/>
        </p:xfrm>
        <a:graphic>
          <a:graphicData uri="http://schemas.openxmlformats.org/presentationml/2006/ole">
            <mc:AlternateContent xmlns:mc="http://schemas.openxmlformats.org/markup-compatibility/2006">
              <mc:Choice xmlns:v="urn:schemas-microsoft-com:vml" Requires="v">
                <p:oleObj spid="_x0000_s405603" name="Equation" r:id="rId4" imgW="5219640" imgH="1917360" progId="Equation.DSMT4">
                  <p:embed/>
                </p:oleObj>
              </mc:Choice>
              <mc:Fallback>
                <p:oleObj name="Equation" r:id="rId4" imgW="5219640" imgH="1917360" progId="Equation.DSMT4">
                  <p:embed/>
                  <p:pic>
                    <p:nvPicPr>
                      <p:cNvPr id="0" name=""/>
                      <p:cNvPicPr/>
                      <p:nvPr/>
                    </p:nvPicPr>
                    <p:blipFill>
                      <a:blip r:embed="rId5"/>
                      <a:stretch>
                        <a:fillRect/>
                      </a:stretch>
                    </p:blipFill>
                    <p:spPr>
                      <a:xfrm>
                        <a:off x="762000" y="658813"/>
                        <a:ext cx="6931025" cy="2541587"/>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1165187"/>
              </p:ext>
            </p:extLst>
          </p:nvPr>
        </p:nvGraphicFramePr>
        <p:xfrm>
          <a:off x="1447798" y="4038599"/>
          <a:ext cx="6245226" cy="1828800"/>
        </p:xfrm>
        <a:graphic>
          <a:graphicData uri="http://schemas.openxmlformats.org/drawingml/2006/table">
            <a:tbl>
              <a:tblPr firstRow="1" bandRow="1">
                <a:tableStyleId>{5C22544A-7EE6-4342-B048-85BDC9FD1C3A}</a:tableStyleId>
              </a:tblPr>
              <a:tblGrid>
                <a:gridCol w="2209802">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01824">
                  <a:extLst>
                    <a:ext uri="{9D8B030D-6E8A-4147-A177-3AD203B41FA5}">
                      <a16:colId xmlns:a16="http://schemas.microsoft.com/office/drawing/2014/main" val="20002"/>
                    </a:ext>
                  </a:extLst>
                </a:gridCol>
              </a:tblGrid>
              <a:tr h="358239">
                <a:tc>
                  <a:txBody>
                    <a:bodyPr/>
                    <a:lstStyle/>
                    <a:p>
                      <a:pPr algn="ctr"/>
                      <a:r>
                        <a:rPr lang="en-US" dirty="0"/>
                        <a:t>Fluid</a:t>
                      </a:r>
                    </a:p>
                  </a:txBody>
                  <a:tcPr/>
                </a:tc>
                <a:tc>
                  <a:txBody>
                    <a:bodyPr/>
                    <a:lstStyle/>
                    <a:p>
                      <a:pPr algn="ctr"/>
                      <a:r>
                        <a:rPr lang="en-US" dirty="0">
                          <a:latin typeface="Symbol" panose="05050102010706020507" pitchFamily="18" charset="2"/>
                        </a:rPr>
                        <a:t>h/r</a:t>
                      </a:r>
                      <a:r>
                        <a:rPr lang="en-US" dirty="0"/>
                        <a:t> (m</a:t>
                      </a:r>
                      <a:r>
                        <a:rPr lang="en-US" baseline="30000" dirty="0"/>
                        <a:t>2</a:t>
                      </a:r>
                      <a:r>
                        <a:rPr lang="en-US" baseline="0" dirty="0"/>
                        <a:t>/s)</a:t>
                      </a:r>
                      <a:endParaRPr lang="en-US" dirty="0"/>
                    </a:p>
                  </a:txBody>
                  <a:tcPr/>
                </a:tc>
                <a:tc>
                  <a:txBody>
                    <a:bodyPr/>
                    <a:lstStyle/>
                    <a:p>
                      <a:pPr algn="ctr"/>
                      <a:r>
                        <a:rPr lang="en-US" dirty="0">
                          <a:latin typeface="Symbol" panose="05050102010706020507" pitchFamily="18" charset="2"/>
                        </a:rPr>
                        <a:t>h </a:t>
                      </a:r>
                      <a:r>
                        <a:rPr lang="en-US" dirty="0">
                          <a:latin typeface="+mn-lt"/>
                        </a:rPr>
                        <a:t>(Pa</a:t>
                      </a:r>
                      <a:r>
                        <a:rPr lang="en-US" baseline="0" dirty="0">
                          <a:latin typeface="+mn-lt"/>
                        </a:rPr>
                        <a:t> s</a:t>
                      </a:r>
                      <a:r>
                        <a:rPr lang="en-US" dirty="0">
                          <a:latin typeface="+mn-lt"/>
                        </a:rPr>
                        <a:t>)</a:t>
                      </a:r>
                    </a:p>
                  </a:txBody>
                  <a:tcPr/>
                </a:tc>
                <a:extLst>
                  <a:ext uri="{0D108BD9-81ED-4DB2-BD59-A6C34878D82A}">
                    <a16:rowId xmlns:a16="http://schemas.microsoft.com/office/drawing/2014/main" val="10000"/>
                  </a:ext>
                </a:extLst>
              </a:tr>
              <a:tr h="363214">
                <a:tc>
                  <a:txBody>
                    <a:bodyPr/>
                    <a:lstStyle/>
                    <a:p>
                      <a:r>
                        <a:rPr lang="en-US" dirty="0"/>
                        <a:t>Water</a:t>
                      </a:r>
                    </a:p>
                  </a:txBody>
                  <a:tcPr/>
                </a:tc>
                <a:tc>
                  <a:txBody>
                    <a:bodyPr/>
                    <a:lstStyle/>
                    <a:p>
                      <a:r>
                        <a:rPr lang="en-US" dirty="0"/>
                        <a:t>  1.00 x 10</a:t>
                      </a:r>
                      <a:r>
                        <a:rPr lang="en-US" baseline="30000" dirty="0"/>
                        <a:t>-6</a:t>
                      </a:r>
                      <a:endParaRPr lang="en-US" dirty="0"/>
                    </a:p>
                  </a:txBody>
                  <a:tcPr/>
                </a:tc>
                <a:tc>
                  <a:txBody>
                    <a:bodyPr/>
                    <a:lstStyle/>
                    <a:p>
                      <a:pPr algn="ctr"/>
                      <a:r>
                        <a:rPr lang="en-US" dirty="0"/>
                        <a:t>1 x 10</a:t>
                      </a:r>
                      <a:r>
                        <a:rPr lang="en-US" baseline="30000" dirty="0"/>
                        <a:t>-3</a:t>
                      </a:r>
                      <a:endParaRPr lang="en-US" dirty="0"/>
                    </a:p>
                  </a:txBody>
                  <a:tcPr/>
                </a:tc>
                <a:extLst>
                  <a:ext uri="{0D108BD9-81ED-4DB2-BD59-A6C34878D82A}">
                    <a16:rowId xmlns:a16="http://schemas.microsoft.com/office/drawing/2014/main" val="10001"/>
                  </a:ext>
                </a:extLst>
              </a:tr>
              <a:tr h="363214">
                <a:tc>
                  <a:txBody>
                    <a:bodyPr/>
                    <a:lstStyle/>
                    <a:p>
                      <a:r>
                        <a:rPr lang="en-US" dirty="0"/>
                        <a:t>Air</a:t>
                      </a:r>
                    </a:p>
                  </a:txBody>
                  <a:tcPr/>
                </a:tc>
                <a:tc>
                  <a:txBody>
                    <a:bodyPr/>
                    <a:lstStyle/>
                    <a:p>
                      <a:r>
                        <a:rPr lang="en-US" dirty="0"/>
                        <a:t>14.9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0.018 x 10</a:t>
                      </a:r>
                      <a:r>
                        <a:rPr lang="en-US" baseline="30000" dirty="0"/>
                        <a:t>-3</a:t>
                      </a:r>
                      <a:endParaRPr lang="en-US" dirty="0"/>
                    </a:p>
                  </a:txBody>
                  <a:tcPr/>
                </a:tc>
                <a:extLst>
                  <a:ext uri="{0D108BD9-81ED-4DB2-BD59-A6C34878D82A}">
                    <a16:rowId xmlns:a16="http://schemas.microsoft.com/office/drawing/2014/main" val="10002"/>
                  </a:ext>
                </a:extLst>
              </a:tr>
              <a:tr h="363214">
                <a:tc>
                  <a:txBody>
                    <a:bodyPr/>
                    <a:lstStyle/>
                    <a:p>
                      <a:r>
                        <a:rPr lang="en-US" dirty="0"/>
                        <a:t>Ethyl alcohol</a:t>
                      </a:r>
                    </a:p>
                  </a:txBody>
                  <a:tcPr/>
                </a:tc>
                <a:tc>
                  <a:txBody>
                    <a:bodyPr/>
                    <a:lstStyle/>
                    <a:p>
                      <a:r>
                        <a:rPr lang="en-US" dirty="0"/>
                        <a:t>  1.52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1.2 x 10</a:t>
                      </a:r>
                      <a:r>
                        <a:rPr lang="en-US" baseline="30000" dirty="0"/>
                        <a:t>-3</a:t>
                      </a:r>
                      <a:endParaRPr lang="en-US" dirty="0"/>
                    </a:p>
                  </a:txBody>
                  <a:tcPr/>
                </a:tc>
                <a:extLst>
                  <a:ext uri="{0D108BD9-81ED-4DB2-BD59-A6C34878D82A}">
                    <a16:rowId xmlns:a16="http://schemas.microsoft.com/office/drawing/2014/main" val="10003"/>
                  </a:ext>
                </a:extLst>
              </a:tr>
              <a:tr h="363214">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1490 x 10</a:t>
                      </a:r>
                      <a:r>
                        <a:rPr lang="en-US" baseline="30000" dirty="0"/>
                        <a:t>-3</a:t>
                      </a:r>
                      <a:endParaRPr lang="en-US" dirty="0"/>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2504817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25579</TotalTime>
  <Words>1712</Words>
  <Application>Microsoft Office PowerPoint</Application>
  <PresentationFormat>On-screen Show (4:3)</PresentationFormat>
  <Paragraphs>356</Paragraphs>
  <Slides>47</Slides>
  <Notes>47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47</vt:i4>
      </vt:variant>
    </vt:vector>
  </HeadingPairs>
  <TitlesOfParts>
    <vt:vector size="54"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1173</cp:revision>
  <cp:lastPrinted>2021-11-19T16:18:13Z</cp:lastPrinted>
  <dcterms:created xsi:type="dcterms:W3CDTF">2012-01-10T18:32:24Z</dcterms:created>
  <dcterms:modified xsi:type="dcterms:W3CDTF">2021-11-19T16:18:36Z</dcterms:modified>
</cp:coreProperties>
</file>