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6" r:id="rId2"/>
    <p:sldId id="430" r:id="rId3"/>
    <p:sldId id="389" r:id="rId4"/>
    <p:sldId id="433" r:id="rId5"/>
    <p:sldId id="369" r:id="rId6"/>
    <p:sldId id="428" r:id="rId7"/>
    <p:sldId id="440" r:id="rId8"/>
    <p:sldId id="370" r:id="rId9"/>
    <p:sldId id="435" r:id="rId10"/>
    <p:sldId id="391" r:id="rId11"/>
    <p:sldId id="388" r:id="rId12"/>
    <p:sldId id="431" r:id="rId13"/>
    <p:sldId id="392" r:id="rId14"/>
    <p:sldId id="429" r:id="rId15"/>
    <p:sldId id="384" r:id="rId16"/>
    <p:sldId id="386" r:id="rId17"/>
    <p:sldId id="385" r:id="rId18"/>
    <p:sldId id="414" r:id="rId19"/>
    <p:sldId id="442" r:id="rId20"/>
    <p:sldId id="441" r:id="rId21"/>
    <p:sldId id="371" r:id="rId22"/>
    <p:sldId id="438" r:id="rId23"/>
    <p:sldId id="403" r:id="rId24"/>
    <p:sldId id="404" r:id="rId25"/>
    <p:sldId id="405" r:id="rId26"/>
    <p:sldId id="406" r:id="rId27"/>
    <p:sldId id="437" r:id="rId28"/>
    <p:sldId id="407" r:id="rId29"/>
    <p:sldId id="439" r:id="rId30"/>
    <p:sldId id="408" r:id="rId31"/>
    <p:sldId id="410" r:id="rId32"/>
    <p:sldId id="411" r:id="rId33"/>
    <p:sldId id="415" r:id="rId34"/>
    <p:sldId id="418" r:id="rId35"/>
    <p:sldId id="423" r:id="rId36"/>
    <p:sldId id="424" r:id="rId37"/>
    <p:sldId id="426"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60"/>
  </p:normalViewPr>
  <p:slideViewPr>
    <p:cSldViewPr>
      <p:cViewPr varScale="1">
        <p:scale>
          <a:sx n="77" d="100"/>
          <a:sy n="77" d="100"/>
        </p:scale>
        <p:origin x="768" y="62"/>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8.emf"/><Relationship Id="rId1" Type="http://schemas.openxmlformats.org/officeDocument/2006/relationships/image" Target="../media/image5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58.emf"/><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image" Target="../media/image11.wmf"/><Relationship Id="rId5" Type="http://schemas.openxmlformats.org/officeDocument/2006/relationships/image" Target="../media/image20.wmf"/><Relationship Id="rId4"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8/27/2021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8/27/2021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   There is no new HW this time.   Most likely there will be a new HW on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    Next time we will apply these  equations to the K/r  potential.</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a:t>
            </a:r>
          </a:p>
          <a:p>
            <a:r>
              <a:rPr lang="en-US" dirty="0"/>
              <a:t>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6249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8/27/2021</a:t>
            </a:r>
          </a:p>
        </p:txBody>
      </p:sp>
      <p:sp>
        <p:nvSpPr>
          <p:cNvPr id="6" name="Footer Placeholder 5"/>
          <p:cNvSpPr>
            <a:spLocks noGrp="1"/>
          </p:cNvSpPr>
          <p:nvPr>
            <p:ph type="ftr" sz="quarter" idx="11"/>
          </p:nvPr>
        </p:nvSpPr>
        <p:spPr/>
        <p:txBody>
          <a:bodyPr/>
          <a:lstStyle/>
          <a:p>
            <a:r>
              <a:rPr lang="en-US"/>
              <a:t>PHY 711  Fall 2021 --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8/27/2021</a:t>
            </a:r>
          </a:p>
        </p:txBody>
      </p:sp>
      <p:sp>
        <p:nvSpPr>
          <p:cNvPr id="8" name="Footer Placeholder 7"/>
          <p:cNvSpPr>
            <a:spLocks noGrp="1"/>
          </p:cNvSpPr>
          <p:nvPr>
            <p:ph type="ftr" sz="quarter" idx="11"/>
          </p:nvPr>
        </p:nvSpPr>
        <p:spPr/>
        <p:txBody>
          <a:bodyPr/>
          <a:lstStyle/>
          <a:p>
            <a:r>
              <a:rPr lang="en-US"/>
              <a:t>PHY 711  Fall 2021 -- Lecture 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8/27/2021</a:t>
            </a:r>
          </a:p>
        </p:txBody>
      </p:sp>
      <p:sp>
        <p:nvSpPr>
          <p:cNvPr id="4" name="Footer Placeholder 3"/>
          <p:cNvSpPr>
            <a:spLocks noGrp="1"/>
          </p:cNvSpPr>
          <p:nvPr>
            <p:ph type="ftr" sz="quarter" idx="11"/>
          </p:nvPr>
        </p:nvSpPr>
        <p:spPr/>
        <p:txBody>
          <a:bodyPr/>
          <a:lstStyle/>
          <a:p>
            <a:r>
              <a:rPr lang="en-US"/>
              <a:t>PHY 711  Fall 2021 -- Lecture 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8/27/2021</a:t>
            </a:r>
          </a:p>
        </p:txBody>
      </p:sp>
      <p:sp>
        <p:nvSpPr>
          <p:cNvPr id="6" name="Footer Placeholder 5"/>
          <p:cNvSpPr>
            <a:spLocks noGrp="1"/>
          </p:cNvSpPr>
          <p:nvPr>
            <p:ph type="ftr" sz="quarter" idx="11"/>
          </p:nvPr>
        </p:nvSpPr>
        <p:spPr/>
        <p:txBody>
          <a:bodyPr/>
          <a:lstStyle/>
          <a:p>
            <a:r>
              <a:rPr lang="en-US"/>
              <a:t>PHY 711  Fall 2021 --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8/27/2021</a:t>
            </a:r>
          </a:p>
        </p:txBody>
      </p:sp>
      <p:sp>
        <p:nvSpPr>
          <p:cNvPr id="6" name="Footer Placeholder 5"/>
          <p:cNvSpPr>
            <a:spLocks noGrp="1"/>
          </p:cNvSpPr>
          <p:nvPr>
            <p:ph type="ftr" sz="quarter" idx="11"/>
          </p:nvPr>
        </p:nvSpPr>
        <p:spPr/>
        <p:txBody>
          <a:bodyPr/>
          <a:lstStyle/>
          <a:p>
            <a:r>
              <a:rPr lang="en-US"/>
              <a:t>PHY 711  Fall 2021 --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18" Type="http://schemas.openxmlformats.org/officeDocument/2006/relationships/oleObject" Target="../embeddings/oleObject13.bin"/><Relationship Id="rId3" Type="http://schemas.openxmlformats.org/officeDocument/2006/relationships/notesSlide" Target="../notesSlides/notesSlide7.xml"/><Relationship Id="rId7" Type="http://schemas.openxmlformats.org/officeDocument/2006/relationships/image" Target="../media/image10.wmf"/><Relationship Id="rId12" Type="http://schemas.openxmlformats.org/officeDocument/2006/relationships/oleObject" Target="../embeddings/oleObject10.bin"/><Relationship Id="rId17" Type="http://schemas.openxmlformats.org/officeDocument/2006/relationships/image" Target="../media/image15.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8.png"/><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image" Target="../media/image16.png"/><Relationship Id="rId9" Type="http://schemas.openxmlformats.org/officeDocument/2006/relationships/image" Target="../media/image11.wmf"/><Relationship Id="rId1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0.wmf"/><Relationship Id="rId3" Type="http://schemas.openxmlformats.org/officeDocument/2006/relationships/image" Target="../media/image16.png"/><Relationship Id="rId7" Type="http://schemas.openxmlformats.org/officeDocument/2006/relationships/image" Target="../media/image17.emf"/><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9.emf"/><Relationship Id="rId5" Type="http://schemas.openxmlformats.org/officeDocument/2006/relationships/image" Target="../media/image11.wmf"/><Relationship Id="rId10" Type="http://schemas.openxmlformats.org/officeDocument/2006/relationships/oleObject" Target="../embeddings/oleObject16.bin"/><Relationship Id="rId4" Type="http://schemas.openxmlformats.org/officeDocument/2006/relationships/oleObject" Target="../embeddings/oleObject8.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1.wmf"/><Relationship Id="rId11" Type="http://schemas.openxmlformats.org/officeDocument/2006/relationships/image" Target="../media/image22.wmf"/><Relationship Id="rId5" Type="http://schemas.openxmlformats.org/officeDocument/2006/relationships/oleObject" Target="../embeddings/oleObject18.bin"/><Relationship Id="rId10" Type="http://schemas.openxmlformats.org/officeDocument/2006/relationships/oleObject" Target="../embeddings/oleObject20.bin"/><Relationship Id="rId4" Type="http://schemas.openxmlformats.org/officeDocument/2006/relationships/image" Target="../media/image16.png"/><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1.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2.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6.w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0.wmf"/><Relationship Id="rId4" Type="http://schemas.openxmlformats.org/officeDocument/2006/relationships/oleObject" Target="../embeddings/oleObject3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8.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8.bin"/><Relationship Id="rId5" Type="http://schemas.openxmlformats.org/officeDocument/2006/relationships/image" Target="../media/image41.wmf"/><Relationship Id="rId4" Type="http://schemas.openxmlformats.org/officeDocument/2006/relationships/oleObject" Target="../embeddings/oleObject37.bin"/><Relationship Id="rId9" Type="http://schemas.openxmlformats.org/officeDocument/2006/relationships/image" Target="../media/image4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4.wmf"/><Relationship Id="rId5" Type="http://schemas.openxmlformats.org/officeDocument/2006/relationships/oleObject" Target="../embeddings/oleObject41.bin"/><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3.bin"/><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2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7.wmf"/><Relationship Id="rId5" Type="http://schemas.openxmlformats.org/officeDocument/2006/relationships/oleObject" Target="../embeddings/oleObject45.bin"/><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8.bin"/><Relationship Id="rId5" Type="http://schemas.openxmlformats.org/officeDocument/2006/relationships/image" Target="../media/image49.wmf"/><Relationship Id="rId4" Type="http://schemas.openxmlformats.org/officeDocument/2006/relationships/oleObject" Target="../embeddings/oleObject4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1.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50.bin"/><Relationship Id="rId5" Type="http://schemas.openxmlformats.org/officeDocument/2006/relationships/image" Target="../media/image51.wmf"/><Relationship Id="rId4" Type="http://schemas.openxmlformats.org/officeDocument/2006/relationships/oleObject" Target="../embeddings/oleObject49.bin"/><Relationship Id="rId9" Type="http://schemas.openxmlformats.org/officeDocument/2006/relationships/image" Target="../media/image53.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2.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3.bin"/><Relationship Id="rId11" Type="http://schemas.openxmlformats.org/officeDocument/2006/relationships/image" Target="../media/image56.emf"/><Relationship Id="rId5" Type="http://schemas.openxmlformats.org/officeDocument/2006/relationships/image" Target="../media/image54.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23.xml"/><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57.emf"/><Relationship Id="rId4" Type="http://schemas.openxmlformats.org/officeDocument/2006/relationships/oleObject" Target="../embeddings/oleObject56.bin"/><Relationship Id="rId9" Type="http://schemas.openxmlformats.org/officeDocument/2006/relationships/image" Target="../media/image56.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24.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60.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1.wmf"/></Relationships>
</file>

<file path=ppt/slides/_rels/slide35.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67.bin"/><Relationship Id="rId18" Type="http://schemas.openxmlformats.org/officeDocument/2006/relationships/image" Target="../media/image69.wmf"/><Relationship Id="rId3" Type="http://schemas.openxmlformats.org/officeDocument/2006/relationships/notesSlide" Target="../notesSlides/notesSlide25.xml"/><Relationship Id="rId7" Type="http://schemas.openxmlformats.org/officeDocument/2006/relationships/oleObject" Target="../embeddings/oleObject64.bin"/><Relationship Id="rId12" Type="http://schemas.openxmlformats.org/officeDocument/2006/relationships/image" Target="../media/image66.wmf"/><Relationship Id="rId17" Type="http://schemas.openxmlformats.org/officeDocument/2006/relationships/oleObject" Target="../embeddings/oleObject69.bin"/><Relationship Id="rId2" Type="http://schemas.openxmlformats.org/officeDocument/2006/relationships/slideLayout" Target="../slideLayouts/slideLayout7.xml"/><Relationship Id="rId16" Type="http://schemas.openxmlformats.org/officeDocument/2006/relationships/image" Target="../media/image68.wmf"/><Relationship Id="rId1" Type="http://schemas.openxmlformats.org/officeDocument/2006/relationships/vmlDrawing" Target="../drawings/vmlDrawing25.vml"/><Relationship Id="rId6" Type="http://schemas.openxmlformats.org/officeDocument/2006/relationships/image" Target="../media/image63.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65.wmf"/><Relationship Id="rId4" Type="http://schemas.openxmlformats.org/officeDocument/2006/relationships/image" Target="../media/image70.png"/><Relationship Id="rId9" Type="http://schemas.openxmlformats.org/officeDocument/2006/relationships/oleObject" Target="../embeddings/oleObject65.bin"/><Relationship Id="rId14" Type="http://schemas.openxmlformats.org/officeDocument/2006/relationships/image" Target="../media/image67.wmf"/></Relationships>
</file>

<file path=ppt/slides/_rels/slide36.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notesSlide" Target="../notesSlides/notesSlide26.xml"/><Relationship Id="rId7"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73.png"/><Relationship Id="rId5" Type="http://schemas.openxmlformats.org/officeDocument/2006/relationships/image" Target="../media/image71.wmf"/><Relationship Id="rId10" Type="http://schemas.openxmlformats.org/officeDocument/2006/relationships/image" Target="../media/image72.emf"/><Relationship Id="rId4" Type="http://schemas.openxmlformats.org/officeDocument/2006/relationships/oleObject" Target="../embeddings/oleObject70.bin"/><Relationship Id="rId9" Type="http://schemas.openxmlformats.org/officeDocument/2006/relationships/oleObject" Target="../embeddings/oleObject72.bin"/></Relationships>
</file>

<file path=ppt/slides/_rels/slide37.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7.bin"/><Relationship Id="rId3" Type="http://schemas.openxmlformats.org/officeDocument/2006/relationships/notesSlide" Target="../notesSlides/notesSlide27.xml"/><Relationship Id="rId7" Type="http://schemas.openxmlformats.org/officeDocument/2006/relationships/oleObject" Target="../embeddings/oleObject74.bin"/><Relationship Id="rId12" Type="http://schemas.openxmlformats.org/officeDocument/2006/relationships/image" Target="../media/image77.wmf"/><Relationship Id="rId2" Type="http://schemas.openxmlformats.org/officeDocument/2006/relationships/slideLayout" Target="../slideLayouts/slideLayout7.xml"/><Relationship Id="rId16" Type="http://schemas.openxmlformats.org/officeDocument/2006/relationships/image" Target="../media/image79.wmf"/><Relationship Id="rId1" Type="http://schemas.openxmlformats.org/officeDocument/2006/relationships/vmlDrawing" Target="../drawings/vmlDrawing27.vml"/><Relationship Id="rId6" Type="http://schemas.openxmlformats.org/officeDocument/2006/relationships/image" Target="../media/image74.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76.wmf"/><Relationship Id="rId4" Type="http://schemas.openxmlformats.org/officeDocument/2006/relationships/image" Target="../media/image80.png"/><Relationship Id="rId9" Type="http://schemas.openxmlformats.org/officeDocument/2006/relationships/oleObject" Target="../embeddings/oleObject75.bin"/><Relationship Id="rId14" Type="http://schemas.openxmlformats.org/officeDocument/2006/relationships/image" Target="../media/image78.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5.wmf"/><Relationship Id="rId10"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28600" y="762000"/>
            <a:ext cx="8686800" cy="50013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endParaRPr lang="en-US" sz="1100" b="1" dirty="0"/>
          </a:p>
          <a:p>
            <a:pPr algn="ctr"/>
            <a:r>
              <a:rPr lang="en-US" sz="3200" b="1" dirty="0"/>
              <a:t>Extra Discussion Notes for Lecture 3</a:t>
            </a:r>
          </a:p>
          <a:p>
            <a:pPr algn="ctr"/>
            <a:endParaRPr lang="en-US" sz="3200" b="1" dirty="0"/>
          </a:p>
          <a:p>
            <a:pPr algn="ctr">
              <a:spcBef>
                <a:spcPts val="1200"/>
              </a:spcBef>
            </a:pPr>
            <a:r>
              <a:rPr lang="en-US" sz="3200" b="1" dirty="0">
                <a:solidFill>
                  <a:schemeClr val="folHlink"/>
                </a:solidFill>
              </a:rPr>
              <a:t>Scattering theory – Coordinate frames</a:t>
            </a:r>
          </a:p>
          <a:p>
            <a:pPr algn="ctr">
              <a:spcBef>
                <a:spcPts val="1200"/>
              </a:spcBef>
            </a:pPr>
            <a:r>
              <a:rPr lang="en-US" sz="3200" b="1" dirty="0">
                <a:solidFill>
                  <a:schemeClr val="folHlink"/>
                </a:solidFill>
              </a:rPr>
              <a:t>Center of mass and laboratory frames</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2009"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2010"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603"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604"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605"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606"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607"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608" name="Equation" r:id="rId16" imgW="914400" imgH="198720" progId="Equation.DSMT4">
                  <p:embed/>
                </p:oleObj>
              </mc:Choice>
              <mc:Fallback>
                <p:oleObj name="Equation" r:id="rId16"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609" name="Equation" r:id="rId18" imgW="914400" imgH="198720" progId="Equation.DSMT4">
                  <p:embed/>
                </p:oleObj>
              </mc:Choice>
              <mc:Fallback>
                <p:oleObj name="Equation" r:id="rId18"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a:t>8/27/2021</a:t>
            </a:r>
            <a:endParaRPr lang="en-US" dirty="0"/>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spid="_x0000_s56460" name="Equation" r:id="rId4" imgW="164880" imgH="228600" progId="Equation.DSMT4">
                  <p:embed/>
                </p:oleObj>
              </mc:Choice>
              <mc:Fallback>
                <p:oleObj name="Equation" r:id="rId4" imgW="164880" imgH="228600" progId="Equation.DSMT4">
                  <p:embed/>
                  <p:pic>
                    <p:nvPicPr>
                      <p:cNvPr id="12" name="Object 11"/>
                      <p:cNvPicPr/>
                      <p:nvPr/>
                    </p:nvPicPr>
                    <p:blipFill>
                      <a:blip r:embed="rId5"/>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spid="_x0000_s56461" name="Equation" r:id="rId6" imgW="404078" imgH="564102" progId="Equation.DSMT4">
                  <p:embed/>
                </p:oleObj>
              </mc:Choice>
              <mc:Fallback>
                <p:oleObj name="Equation" r:id="rId6" imgW="404078" imgH="564102" progId="Equation.DSMT4">
                  <p:embed/>
                  <p:pic>
                    <p:nvPicPr>
                      <p:cNvPr id="0" name=""/>
                      <p:cNvPicPr/>
                      <p:nvPr/>
                    </p:nvPicPr>
                    <p:blipFill>
                      <a:blip r:embed="rId7"/>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spid="_x0000_s56462" name="Equation" r:id="rId8" imgW="190440" imgH="177480" progId="Equation.DSMT4">
                  <p:embed/>
                </p:oleObj>
              </mc:Choice>
              <mc:Fallback>
                <p:oleObj name="Equation" r:id="rId8" imgW="190440" imgH="177480" progId="Equation.DSMT4">
                  <p:embed/>
                  <p:pic>
                    <p:nvPicPr>
                      <p:cNvPr id="0" name=""/>
                      <p:cNvPicPr/>
                      <p:nvPr/>
                    </p:nvPicPr>
                    <p:blipFill>
                      <a:blip r:embed="rId9"/>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spid="_x0000_s56463" name="Equation" r:id="rId10" imgW="434433" imgH="411480" progId="Equation.DSMT4">
                  <p:embed/>
                </p:oleObj>
              </mc:Choice>
              <mc:Fallback>
                <p:oleObj name="Equation" r:id="rId10" imgW="434433" imgH="411480" progId="Equation.DSMT4">
                  <p:embed/>
                  <p:pic>
                    <p:nvPicPr>
                      <p:cNvPr id="0" name=""/>
                      <p:cNvPicPr/>
                      <p:nvPr/>
                    </p:nvPicPr>
                    <p:blipFill>
                      <a:blip r:embed="rId11"/>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spid="_x0000_s56464" name="Equation" r:id="rId12" imgW="1714320" imgH="634680" progId="Equation.DSMT4">
                  <p:embed/>
                </p:oleObj>
              </mc:Choice>
              <mc:Fallback>
                <p:oleObj name="Equation" r:id="rId12" imgW="1714320" imgH="634680" progId="Equation.DSMT4">
                  <p:embed/>
                  <p:pic>
                    <p:nvPicPr>
                      <p:cNvPr id="0" name=""/>
                      <p:cNvPicPr/>
                      <p:nvPr/>
                    </p:nvPicPr>
                    <p:blipFill>
                      <a:blip r:embed="rId13"/>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3158"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3159"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3160"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
        <p:nvSpPr>
          <p:cNvPr id="6" name="TextBox 5">
            <a:extLst>
              <a:ext uri="{FF2B5EF4-FFF2-40B4-BE49-F238E27FC236}">
                <a16:creationId xmlns:a16="http://schemas.microsoft.com/office/drawing/2014/main" id="{CFC9002D-7EC8-4CD9-9A5E-924EE4711036}"/>
              </a:ext>
            </a:extLst>
          </p:cNvPr>
          <p:cNvSpPr txBox="1"/>
          <p:nvPr/>
        </p:nvSpPr>
        <p:spPr>
          <a:xfrm>
            <a:off x="457200" y="3554105"/>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71280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925"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5926"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
        <p:nvSpPr>
          <p:cNvPr id="11" name="TextBox 10">
            <a:extLst>
              <a:ext uri="{FF2B5EF4-FFF2-40B4-BE49-F238E27FC236}">
                <a16:creationId xmlns:a16="http://schemas.microsoft.com/office/drawing/2014/main" id="{F1601F80-C671-448B-B362-0761C63F13B5}"/>
              </a:ext>
            </a:extLst>
          </p:cNvPr>
          <p:cNvSpPr txBox="1"/>
          <p:nvPr/>
        </p:nvSpPr>
        <p:spPr>
          <a:xfrm>
            <a:off x="2206213" y="2161004"/>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DE734F6F-9C14-4C31-86C7-F3B86AEDEC7E}"/>
              </a:ext>
            </a:extLst>
          </p:cNvPr>
          <p:cNvSpPr txBox="1"/>
          <p:nvPr/>
        </p:nvSpPr>
        <p:spPr>
          <a:xfrm>
            <a:off x="3886202" y="2530127"/>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cxnSp>
        <p:nvCxnSpPr>
          <p:cNvPr id="14" name="Straight Arrow Connector 13">
            <a:extLst>
              <a:ext uri="{FF2B5EF4-FFF2-40B4-BE49-F238E27FC236}">
                <a16:creationId xmlns:a16="http://schemas.microsoft.com/office/drawing/2014/main" id="{E5E58424-EE0C-4321-9BEF-25674B52A61F}"/>
              </a:ext>
            </a:extLst>
          </p:cNvPr>
          <p:cNvCxnSpPr>
            <a:stCxn id="6" idx="0"/>
          </p:cNvCxnSpPr>
          <p:nvPr/>
        </p:nvCxnSpPr>
        <p:spPr>
          <a:xfrm flipH="1" flipV="1">
            <a:off x="2650469" y="1527175"/>
            <a:ext cx="130831" cy="301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6C908C-6912-44AC-9ABB-E901A5D3C80B}"/>
              </a:ext>
            </a:extLst>
          </p:cNvPr>
          <p:cNvCxnSpPr>
            <a:cxnSpLocks/>
          </p:cNvCxnSpPr>
          <p:nvPr/>
        </p:nvCxnSpPr>
        <p:spPr>
          <a:xfrm>
            <a:off x="4987506" y="2552700"/>
            <a:ext cx="498894" cy="1597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7065A0-54DB-464B-B947-F7D8962752FB}"/>
              </a:ext>
            </a:extLst>
          </p:cNvPr>
          <p:cNvSpPr txBox="1"/>
          <p:nvPr/>
        </p:nvSpPr>
        <p:spPr>
          <a:xfrm>
            <a:off x="2667000" y="13671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1</a:t>
            </a:r>
            <a:endParaRPr lang="en-US" sz="2400" b="1" dirty="0">
              <a:solidFill>
                <a:srgbClr val="00B050"/>
              </a:solidFill>
              <a:latin typeface="+mj-lt"/>
            </a:endParaRPr>
          </a:p>
        </p:txBody>
      </p:sp>
      <p:sp>
        <p:nvSpPr>
          <p:cNvPr id="25" name="TextBox 24">
            <a:extLst>
              <a:ext uri="{FF2B5EF4-FFF2-40B4-BE49-F238E27FC236}">
                <a16:creationId xmlns:a16="http://schemas.microsoft.com/office/drawing/2014/main" id="{1A228600-6EBB-4BB6-B822-961A68508F89}"/>
              </a:ext>
            </a:extLst>
          </p:cNvPr>
          <p:cNvSpPr txBox="1"/>
          <p:nvPr/>
        </p:nvSpPr>
        <p:spPr>
          <a:xfrm>
            <a:off x="5257805" y="25863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2</a:t>
            </a:r>
            <a:endParaRPr lang="en-US" sz="2400" b="1" dirty="0">
              <a:solidFill>
                <a:srgbClr val="00B050"/>
              </a:solidFill>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spid="_x0000_s28041" name="Equation" r:id="rId4" imgW="2717640" imgH="736560" progId="Equation.DSMT4">
                  <p:embed/>
                </p:oleObj>
              </mc:Choice>
              <mc:Fallback>
                <p:oleObj name="Equation" r:id="rId4" imgW="2717640" imgH="736560" progId="Equation.DSMT4">
                  <p:embed/>
                  <p:pic>
                    <p:nvPicPr>
                      <p:cNvPr id="0" name=""/>
                      <p:cNvPicPr>
                        <a:picLocks noChangeAspect="1" noChangeArrowheads="1"/>
                      </p:cNvPicPr>
                      <p:nvPr/>
                    </p:nvPicPr>
                    <p:blipFill>
                      <a:blip r:embed="rId5"/>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spid="_x0000_s28042" name="Equation" r:id="rId6" imgW="3085920" imgH="1244520" progId="Equation.DSMT4">
                  <p:embed/>
                </p:oleObj>
              </mc:Choice>
              <mc:Fallback>
                <p:oleObj name="Equation" r:id="rId6" imgW="3085920" imgH="1244520" progId="Equation.DSMT4">
                  <p:embed/>
                  <p:pic>
                    <p:nvPicPr>
                      <p:cNvPr id="0" name=""/>
                      <p:cNvPicPr/>
                      <p:nvPr/>
                    </p:nvPicPr>
                    <p:blipFill>
                      <a:blip r:embed="rId7"/>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spid="_x0000_s28043" name="Equation" r:id="rId8" imgW="1054080" imgH="393480" progId="Equation.DSMT4">
                  <p:embed/>
                </p:oleObj>
              </mc:Choice>
              <mc:Fallback>
                <p:oleObj name="Equation" r:id="rId8" imgW="1054080" imgH="393480" progId="Equation.DSMT4">
                  <p:embed/>
                  <p:pic>
                    <p:nvPicPr>
                      <p:cNvPr id="0" name=""/>
                      <p:cNvPicPr/>
                      <p:nvPr/>
                    </p:nvPicPr>
                    <p:blipFill>
                      <a:blip r:embed="rId9"/>
                      <a:stretch>
                        <a:fillRect/>
                      </a:stretch>
                    </p:blipFill>
                    <p:spPr>
                      <a:xfrm>
                        <a:off x="6553200" y="2762201"/>
                        <a:ext cx="1812393" cy="676918"/>
                      </a:xfrm>
                      <a:prstGeom prst="rect">
                        <a:avLst/>
                      </a:prstGeom>
                    </p:spPr>
                  </p:pic>
                </p:oleObj>
              </mc:Fallback>
            </mc:AlternateContent>
          </a:graphicData>
        </a:graphic>
      </p:graphicFrame>
    </p:spTree>
    <p:extLst>
      <p:ext uri="{BB962C8B-B14F-4D97-AF65-F5344CB8AC3E}">
        <p14:creationId xmlns:p14="http://schemas.microsoft.com/office/powerpoint/2010/main" val="214733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spid="_x0000_s27255" name="Equation" r:id="rId4" imgW="3479760" imgH="736560" progId="Equation.DSMT4">
                  <p:embed/>
                </p:oleObj>
              </mc:Choice>
              <mc:Fallback>
                <p:oleObj name="Equation" r:id="rId4" imgW="3479760" imgH="736560" progId="Equation.DSMT4">
                  <p:embed/>
                  <p:pic>
                    <p:nvPicPr>
                      <p:cNvPr id="0" name=""/>
                      <p:cNvPicPr/>
                      <p:nvPr/>
                    </p:nvPicPr>
                    <p:blipFill>
                      <a:blip r:embed="rId5"/>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spid="_x0000_s27256" name="Equation" r:id="rId6" imgW="2882880" imgH="393480" progId="Equation.DSMT4">
                  <p:embed/>
                </p:oleObj>
              </mc:Choice>
              <mc:Fallback>
                <p:oleObj name="Equation" r:id="rId6" imgW="2882880" imgH="393480" progId="Equation.DSMT4">
                  <p:embed/>
                  <p:pic>
                    <p:nvPicPr>
                      <p:cNvPr id="0" name=""/>
                      <p:cNvPicPr/>
                      <p:nvPr/>
                    </p:nvPicPr>
                    <p:blipFill>
                      <a:blip r:embed="rId7"/>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spid="_x0000_s27257" name="Equation" r:id="rId8" imgW="2755800" imgH="457200" progId="Equation.DSMT4">
                  <p:embed/>
                </p:oleObj>
              </mc:Choice>
              <mc:Fallback>
                <p:oleObj name="Equation" r:id="rId8" imgW="2755800" imgH="457200" progId="Equation.DSMT4">
                  <p:embed/>
                  <p:pic>
                    <p:nvPicPr>
                      <p:cNvPr id="0" name=""/>
                      <p:cNvPicPr/>
                      <p:nvPr/>
                    </p:nvPicPr>
                    <p:blipFill>
                      <a:blip r:embed="rId9"/>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spid="_x0000_s27258" name="Equation" r:id="rId10" imgW="2654280" imgH="660240" progId="Equation.DSMT4">
                  <p:embed/>
                </p:oleObj>
              </mc:Choice>
              <mc:Fallback>
                <p:oleObj name="Equation" r:id="rId10" imgW="2654280" imgH="660240" progId="Equation.DSMT4">
                  <p:embed/>
                  <p:pic>
                    <p:nvPicPr>
                      <p:cNvPr id="0" name=""/>
                      <p:cNvPicPr/>
                      <p:nvPr/>
                    </p:nvPicPr>
                    <p:blipFill>
                      <a:blip r:embed="rId11"/>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42084"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180550" y="4132890"/>
            <a:ext cx="4929246" cy="3046988"/>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r>
              <a:rPr lang="en-US" sz="2400" dirty="0"/>
              <a:t> We also generally assume that the interaction between particle and target </a:t>
            </a:r>
            <a:r>
              <a:rPr lang="en-US" sz="2400" i="1" dirty="0"/>
              <a:t>V(r)</a:t>
            </a:r>
            <a:r>
              <a:rPr lang="en-US" sz="2400" dirty="0"/>
              <a:t> conserves energy and angular momentum.</a:t>
            </a:r>
          </a:p>
          <a:p>
            <a:endParaRPr lang="en-US" sz="2400" dirty="0">
              <a:latin typeface="+mj-lt"/>
            </a:endParaRP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564E-BCFC-44EF-80C5-3559048B5384}"/>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E0C638E3-0FC6-4982-8BBD-728CD45872CB}"/>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76EB0443-0DC2-4C22-9F0D-E2F9EA29667C}"/>
              </a:ext>
            </a:extLst>
          </p:cNvPr>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a:extLst>
              <a:ext uri="{FF2B5EF4-FFF2-40B4-BE49-F238E27FC236}">
                <a16:creationId xmlns:a16="http://schemas.microsoft.com/office/drawing/2014/main" id="{1874EA3C-2B5A-4E67-BD3A-5786195AA6BB}"/>
              </a:ext>
            </a:extLst>
          </p:cNvPr>
          <p:cNvSpPr txBox="1"/>
          <p:nvPr/>
        </p:nvSpPr>
        <p:spPr>
          <a:xfrm>
            <a:off x="685800" y="457200"/>
            <a:ext cx="7086600" cy="830997"/>
          </a:xfrm>
          <a:prstGeom prst="rect">
            <a:avLst/>
          </a:prstGeom>
          <a:noFill/>
        </p:spPr>
        <p:txBody>
          <a:bodyPr wrap="square" rtlCol="0">
            <a:spAutoFit/>
          </a:bodyPr>
          <a:lstStyle/>
          <a:p>
            <a:r>
              <a:rPr lang="en-US" sz="2400" dirty="0">
                <a:latin typeface="+mj-lt"/>
              </a:rPr>
              <a:t>Comment:   The impact parameter </a:t>
            </a:r>
            <a:r>
              <a:rPr lang="en-US" sz="2400" i="1" dirty="0">
                <a:latin typeface="+mj-lt"/>
              </a:rPr>
              <a:t>b</a:t>
            </a:r>
            <a:r>
              <a:rPr lang="en-US" sz="2400" dirty="0">
                <a:latin typeface="+mj-lt"/>
              </a:rPr>
              <a:t> is a useful concept in the general case.</a:t>
            </a:r>
          </a:p>
        </p:txBody>
      </p:sp>
      <p:graphicFrame>
        <p:nvGraphicFramePr>
          <p:cNvPr id="6" name="Object 5">
            <a:extLst>
              <a:ext uri="{FF2B5EF4-FFF2-40B4-BE49-F238E27FC236}">
                <a16:creationId xmlns:a16="http://schemas.microsoft.com/office/drawing/2014/main" id="{4BAE88DC-73E0-46D9-AC60-ABCBC99220DA}"/>
              </a:ext>
            </a:extLst>
          </p:cNvPr>
          <p:cNvGraphicFramePr>
            <a:graphicFrameLocks noChangeAspect="1"/>
          </p:cNvGraphicFramePr>
          <p:nvPr>
            <p:extLst>
              <p:ext uri="{D42A27DB-BD31-4B8C-83A1-F6EECF244321}">
                <p14:modId xmlns:p14="http://schemas.microsoft.com/office/powerpoint/2010/main" val="1699350091"/>
              </p:ext>
            </p:extLst>
          </p:nvPr>
        </p:nvGraphicFramePr>
        <p:xfrm>
          <a:off x="868225" y="1421296"/>
          <a:ext cx="6900862" cy="2228850"/>
        </p:xfrm>
        <a:graphic>
          <a:graphicData uri="http://schemas.openxmlformats.org/presentationml/2006/ole">
            <mc:AlternateContent xmlns:mc="http://schemas.openxmlformats.org/markup-compatibility/2006">
              <mc:Choice xmlns:v="urn:schemas-microsoft-com:vml" Requires="v">
                <p:oleObj spid="_x0000_s60425" name="Equation" r:id="rId3" imgW="2831760" imgH="914400" progId="Equation.DSMT4">
                  <p:embed/>
                </p:oleObj>
              </mc:Choice>
              <mc:Fallback>
                <p:oleObj name="Equation" r:id="rId3" imgW="2831760" imgH="914400" progId="Equation.DSMT4">
                  <p:embed/>
                  <p:pic>
                    <p:nvPicPr>
                      <p:cNvPr id="10" name="Object 9"/>
                      <p:cNvPicPr/>
                      <p:nvPr/>
                    </p:nvPicPr>
                    <p:blipFill>
                      <a:blip r:embed="rId4"/>
                      <a:stretch>
                        <a:fillRect/>
                      </a:stretch>
                    </p:blipFill>
                    <p:spPr>
                      <a:xfrm>
                        <a:off x="868225" y="1421296"/>
                        <a:ext cx="6900862" cy="2228850"/>
                      </a:xfrm>
                      <a:prstGeom prst="rect">
                        <a:avLst/>
                      </a:prstGeom>
                    </p:spPr>
                  </p:pic>
                </p:oleObj>
              </mc:Fallback>
            </mc:AlternateContent>
          </a:graphicData>
        </a:graphic>
      </p:graphicFrame>
      <p:sp>
        <p:nvSpPr>
          <p:cNvPr id="7" name="Left Brace 6">
            <a:extLst>
              <a:ext uri="{FF2B5EF4-FFF2-40B4-BE49-F238E27FC236}">
                <a16:creationId xmlns:a16="http://schemas.microsoft.com/office/drawing/2014/main" id="{C4928ED6-93AD-49EB-AA6B-E9E33BE28BD2}"/>
              </a:ext>
            </a:extLst>
          </p:cNvPr>
          <p:cNvSpPr/>
          <p:nvPr/>
        </p:nvSpPr>
        <p:spPr>
          <a:xfrm rot="16200000">
            <a:off x="2781300" y="1572842"/>
            <a:ext cx="457200" cy="2209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20DE1085-D65D-464E-B196-3753DBE8848C}"/>
              </a:ext>
            </a:extLst>
          </p:cNvPr>
          <p:cNvSpPr/>
          <p:nvPr/>
        </p:nvSpPr>
        <p:spPr>
          <a:xfrm rot="16200000">
            <a:off x="5980043" y="1200564"/>
            <a:ext cx="457200" cy="31208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D98EFC33-03D3-4554-B5B4-FAFD30E517D8}"/>
              </a:ext>
            </a:extLst>
          </p:cNvPr>
          <p:cNvGraphicFramePr>
            <a:graphicFrameLocks noChangeAspect="1"/>
          </p:cNvGraphicFramePr>
          <p:nvPr>
            <p:extLst>
              <p:ext uri="{D42A27DB-BD31-4B8C-83A1-F6EECF244321}">
                <p14:modId xmlns:p14="http://schemas.microsoft.com/office/powerpoint/2010/main" val="2302085837"/>
              </p:ext>
            </p:extLst>
          </p:nvPr>
        </p:nvGraphicFramePr>
        <p:xfrm>
          <a:off x="1434961" y="4154004"/>
          <a:ext cx="4810125" cy="1282700"/>
        </p:xfrm>
        <a:graphic>
          <a:graphicData uri="http://schemas.openxmlformats.org/presentationml/2006/ole">
            <mc:AlternateContent xmlns:mc="http://schemas.openxmlformats.org/markup-compatibility/2006">
              <mc:Choice xmlns:v="urn:schemas-microsoft-com:vml" Requires="v">
                <p:oleObj spid="_x0000_s60426" name="Equation" r:id="rId5" imgW="1714320" imgH="457200" progId="Equation.DSMT4">
                  <p:embed/>
                </p:oleObj>
              </mc:Choice>
              <mc:Fallback>
                <p:oleObj name="Equation" r:id="rId5" imgW="1714320" imgH="457200" progId="Equation.DSMT4">
                  <p:embed/>
                  <p:pic>
                    <p:nvPicPr>
                      <p:cNvPr id="0" name=""/>
                      <p:cNvPicPr/>
                      <p:nvPr/>
                    </p:nvPicPr>
                    <p:blipFill>
                      <a:blip r:embed="rId6"/>
                      <a:stretch>
                        <a:fillRect/>
                      </a:stretch>
                    </p:blipFill>
                    <p:spPr>
                      <a:xfrm>
                        <a:off x="1434961" y="4154004"/>
                        <a:ext cx="4810125" cy="1282700"/>
                      </a:xfrm>
                      <a:prstGeom prst="rect">
                        <a:avLst/>
                      </a:prstGeom>
                    </p:spPr>
                  </p:pic>
                </p:oleObj>
              </mc:Fallback>
            </mc:AlternateContent>
          </a:graphicData>
        </a:graphic>
      </p:graphicFrame>
    </p:spTree>
    <p:extLst>
      <p:ext uri="{BB962C8B-B14F-4D97-AF65-F5344CB8AC3E}">
        <p14:creationId xmlns:p14="http://schemas.microsoft.com/office/powerpoint/2010/main" val="255647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87F1A-38F7-4A74-A191-8763041254C1}"/>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B99F6433-5ECD-4655-9329-78EDB7763ABF}"/>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A29F2451-20AB-45CD-BA5C-02556B66770F}"/>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E30C13DB-CFED-48AC-B64D-AFCE58C0FF96}"/>
              </a:ext>
            </a:extLst>
          </p:cNvPr>
          <p:cNvSpPr txBox="1"/>
          <p:nvPr/>
        </p:nvSpPr>
        <p:spPr>
          <a:xfrm>
            <a:off x="304800" y="0"/>
            <a:ext cx="8534400" cy="6370975"/>
          </a:xfrm>
          <a:prstGeom prst="rect">
            <a:avLst/>
          </a:prstGeom>
          <a:noFill/>
        </p:spPr>
        <p:txBody>
          <a:bodyPr wrap="square" rtlCol="0">
            <a:spAutoFit/>
          </a:bodyPr>
          <a:lstStyle/>
          <a:p>
            <a:r>
              <a:rPr lang="en-US" sz="2400" dirty="0">
                <a:latin typeface="+mj-lt"/>
              </a:rPr>
              <a:t>Your questions –</a:t>
            </a:r>
          </a:p>
          <a:p>
            <a:r>
              <a:rPr lang="en-US" sz="2400" dirty="0">
                <a:latin typeface="+mj-lt"/>
              </a:rPr>
              <a:t>From Owen –</a:t>
            </a:r>
          </a:p>
          <a:p>
            <a:r>
              <a:rPr lang="en-US" dirty="0"/>
              <a:t>1. In what situations do particles undergo inelastic scattering, rather than elastic scattering?</a:t>
            </a:r>
          </a:p>
          <a:p>
            <a:r>
              <a:rPr lang="en-US" dirty="0"/>
              <a:t>2. What are the benefits/disadvantages of expressing the scattering cross section in the laboratory frame of reference vs center of mass frame of reference? (When or why to use a particular frame of reference)</a:t>
            </a:r>
          </a:p>
          <a:p>
            <a:endParaRPr lang="en-US" dirty="0"/>
          </a:p>
          <a:p>
            <a:r>
              <a:rPr lang="en-US" sz="2400" dirty="0"/>
              <a:t>From Wells –</a:t>
            </a:r>
          </a:p>
          <a:p>
            <a:r>
              <a:rPr lang="en-US" dirty="0"/>
              <a:t>1. Should we use the center of mass reference frame to work assignment 2? </a:t>
            </a:r>
          </a:p>
          <a:p>
            <a:br>
              <a:rPr lang="en-US" sz="2400" dirty="0"/>
            </a:br>
            <a:endParaRPr lang="en-US" sz="2400" dirty="0"/>
          </a:p>
          <a:p>
            <a:br>
              <a:rPr lang="en-US" sz="2400" dirty="0"/>
            </a:br>
            <a:endParaRPr lang="en-US" sz="2400" dirty="0"/>
          </a:p>
          <a:p>
            <a:br>
              <a:rPr lang="en-US" sz="2400" dirty="0"/>
            </a:br>
            <a:r>
              <a:rPr lang="en-US" sz="2400" dirty="0"/>
              <a:t> </a:t>
            </a:r>
            <a:r>
              <a:rPr lang="en-US" sz="2400" dirty="0">
                <a:latin typeface="+mj-lt"/>
              </a:rPr>
              <a:t> </a:t>
            </a:r>
          </a:p>
          <a:p>
            <a:br>
              <a:rPr lang="en-US" sz="2400" dirty="0"/>
            </a:br>
            <a:r>
              <a:rPr lang="en-US" sz="2400" dirty="0"/>
              <a:t> </a:t>
            </a:r>
          </a:p>
          <a:p>
            <a:pPr marL="342900" indent="-342900">
              <a:buFont typeface="+mj-lt"/>
              <a:buAutoNum type="arabicPeriod"/>
            </a:pPr>
            <a:endParaRPr lang="en-US" dirty="0">
              <a:latin typeface="+mj-lt"/>
            </a:endParaRPr>
          </a:p>
        </p:txBody>
      </p:sp>
    </p:spTree>
    <p:extLst>
      <p:ext uri="{BB962C8B-B14F-4D97-AF65-F5344CB8AC3E}">
        <p14:creationId xmlns:p14="http://schemas.microsoft.com/office/powerpoint/2010/main" val="335589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0801A-A79B-4BDC-B2D9-8F33EEC61623}"/>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CC1A3FB1-EEC6-4762-887D-7CF10A62E8DA}"/>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54FE5208-3F6A-4F61-B74E-F874A6FBDB77}"/>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4048B7CE-BA8A-4521-A37D-C5C4D0755CF6}"/>
              </a:ext>
            </a:extLst>
          </p:cNvPr>
          <p:cNvSpPr txBox="1"/>
          <p:nvPr/>
        </p:nvSpPr>
        <p:spPr>
          <a:xfrm>
            <a:off x="457200" y="228600"/>
            <a:ext cx="8534400" cy="3046988"/>
          </a:xfrm>
          <a:prstGeom prst="rect">
            <a:avLst/>
          </a:prstGeom>
          <a:noFill/>
        </p:spPr>
        <p:txBody>
          <a:bodyPr wrap="square" rtlCol="0">
            <a:spAutoFit/>
          </a:bodyPr>
          <a:lstStyle/>
          <a:p>
            <a:r>
              <a:rPr lang="en-US" sz="2400" dirty="0"/>
              <a:t>Your question --  In what situations do particles undergo inelastic scattering, rather than elastic scattering?</a:t>
            </a:r>
          </a:p>
          <a:p>
            <a:endParaRPr lang="en-US" sz="2400" dirty="0">
              <a:latin typeface="+mj-lt"/>
            </a:endParaRPr>
          </a:p>
          <a:p>
            <a:r>
              <a:rPr lang="en-US" sz="2400" dirty="0">
                <a:latin typeface="+mj-lt"/>
              </a:rPr>
              <a:t>Comment – elastic scattering means </a:t>
            </a:r>
            <a:r>
              <a:rPr lang="en-US" sz="2400" dirty="0" err="1">
                <a:latin typeface="+mj-lt"/>
              </a:rPr>
              <a:t>E</a:t>
            </a:r>
            <a:r>
              <a:rPr lang="en-US" sz="2400" baseline="-25000" dirty="0" err="1">
                <a:latin typeface="+mj-lt"/>
              </a:rPr>
              <a:t>initial</a:t>
            </a:r>
            <a:r>
              <a:rPr lang="en-US" sz="2400" dirty="0">
                <a:latin typeface="+mj-lt"/>
              </a:rPr>
              <a:t>=</a:t>
            </a:r>
            <a:r>
              <a:rPr lang="en-US" sz="2400" dirty="0" err="1">
                <a:latin typeface="+mj-lt"/>
              </a:rPr>
              <a:t>E</a:t>
            </a:r>
            <a:r>
              <a:rPr lang="en-US" sz="2400" baseline="-25000" dirty="0" err="1">
                <a:latin typeface="+mj-lt"/>
              </a:rPr>
              <a:t>final</a:t>
            </a:r>
            <a:endParaRPr lang="en-US" sz="2400" dirty="0">
              <a:latin typeface="+mj-lt"/>
            </a:endParaRPr>
          </a:p>
          <a:p>
            <a:endParaRPr lang="en-US" sz="2400" dirty="0">
              <a:latin typeface="+mj-lt"/>
            </a:endParaRPr>
          </a:p>
          <a:p>
            <a:r>
              <a:rPr lang="en-US" sz="2400" dirty="0">
                <a:latin typeface="+mj-lt"/>
              </a:rPr>
              <a:t>Typically, elastic scattering occurs when two fundamental particles interact (as long as the final kinetic energy of both particles is taken into account).</a:t>
            </a:r>
          </a:p>
        </p:txBody>
      </p:sp>
      <p:pic>
        <p:nvPicPr>
          <p:cNvPr id="7" name="Picture 6">
            <a:extLst>
              <a:ext uri="{FF2B5EF4-FFF2-40B4-BE49-F238E27FC236}">
                <a16:creationId xmlns:a16="http://schemas.microsoft.com/office/drawing/2014/main" id="{7EFB8CF2-11F2-4795-9A51-C8325A4A7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74566"/>
            <a:ext cx="3121152" cy="2081784"/>
          </a:xfrm>
          <a:prstGeom prst="rect">
            <a:avLst/>
          </a:prstGeom>
        </p:spPr>
      </p:pic>
      <p:sp>
        <p:nvSpPr>
          <p:cNvPr id="8" name="TextBox 7">
            <a:extLst>
              <a:ext uri="{FF2B5EF4-FFF2-40B4-BE49-F238E27FC236}">
                <a16:creationId xmlns:a16="http://schemas.microsoft.com/office/drawing/2014/main" id="{C159055E-4DEC-4FE7-A687-F341C50664D7}"/>
              </a:ext>
            </a:extLst>
          </p:cNvPr>
          <p:cNvSpPr txBox="1"/>
          <p:nvPr/>
        </p:nvSpPr>
        <p:spPr>
          <a:xfrm>
            <a:off x="74676" y="3812901"/>
            <a:ext cx="3429000" cy="461665"/>
          </a:xfrm>
          <a:prstGeom prst="rect">
            <a:avLst/>
          </a:prstGeom>
          <a:noFill/>
        </p:spPr>
        <p:txBody>
          <a:bodyPr wrap="square" rtlCol="0">
            <a:spAutoFit/>
          </a:bodyPr>
          <a:lstStyle/>
          <a:p>
            <a:r>
              <a:rPr lang="en-US" sz="2400" dirty="0">
                <a:latin typeface="+mj-lt"/>
              </a:rPr>
              <a:t>Elastically bouncing ball</a:t>
            </a:r>
          </a:p>
        </p:txBody>
      </p:sp>
      <p:pic>
        <p:nvPicPr>
          <p:cNvPr id="12" name="Picture 11">
            <a:extLst>
              <a:ext uri="{FF2B5EF4-FFF2-40B4-BE49-F238E27FC236}">
                <a16:creationId xmlns:a16="http://schemas.microsoft.com/office/drawing/2014/main" id="{D4CD140F-966A-4337-9910-D083841AE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274566"/>
            <a:ext cx="3121152" cy="2078736"/>
          </a:xfrm>
          <a:prstGeom prst="rect">
            <a:avLst/>
          </a:prstGeom>
        </p:spPr>
      </p:pic>
      <p:sp>
        <p:nvSpPr>
          <p:cNvPr id="13" name="TextBox 12">
            <a:extLst>
              <a:ext uri="{FF2B5EF4-FFF2-40B4-BE49-F238E27FC236}">
                <a16:creationId xmlns:a16="http://schemas.microsoft.com/office/drawing/2014/main" id="{0CFF59BB-4C14-4828-81C8-0493BA52C09F}"/>
              </a:ext>
            </a:extLst>
          </p:cNvPr>
          <p:cNvSpPr txBox="1"/>
          <p:nvPr/>
        </p:nvSpPr>
        <p:spPr>
          <a:xfrm>
            <a:off x="4838700" y="3733800"/>
            <a:ext cx="3429000" cy="461665"/>
          </a:xfrm>
          <a:prstGeom prst="rect">
            <a:avLst/>
          </a:prstGeom>
          <a:noFill/>
        </p:spPr>
        <p:txBody>
          <a:bodyPr wrap="square" rtlCol="0">
            <a:spAutoFit/>
          </a:bodyPr>
          <a:lstStyle/>
          <a:p>
            <a:r>
              <a:rPr lang="en-US" sz="2400" dirty="0">
                <a:latin typeface="+mj-lt"/>
              </a:rPr>
              <a:t>Inelastically collision</a:t>
            </a:r>
          </a:p>
        </p:txBody>
      </p:sp>
    </p:spTree>
    <p:extLst>
      <p:ext uri="{BB962C8B-B14F-4D97-AF65-F5344CB8AC3E}">
        <p14:creationId xmlns:p14="http://schemas.microsoft.com/office/powerpoint/2010/main" val="2780911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graphicFrame>
        <p:nvGraphicFramePr>
          <p:cNvPr id="19" name="Object 18"/>
          <p:cNvGraphicFramePr>
            <a:graphicFrameLocks noChangeAspect="1"/>
          </p:cNvGraphicFramePr>
          <p:nvPr>
            <p:extLst>
              <p:ext uri="{D42A27DB-BD31-4B8C-83A1-F6EECF244321}">
                <p14:modId xmlns:p14="http://schemas.microsoft.com/office/powerpoint/2010/main" val="106137497"/>
              </p:ext>
            </p:extLst>
          </p:nvPr>
        </p:nvGraphicFramePr>
        <p:xfrm>
          <a:off x="6553200" y="4897353"/>
          <a:ext cx="1879600" cy="1473200"/>
        </p:xfrm>
        <a:graphic>
          <a:graphicData uri="http://schemas.openxmlformats.org/presentationml/2006/ole">
            <mc:AlternateContent xmlns:mc="http://schemas.openxmlformats.org/markup-compatibility/2006">
              <mc:Choice xmlns:v="urn:schemas-microsoft-com:vml" Requires="v">
                <p:oleObj spid="_x0000_s4258" name="数式" r:id="rId4" imgW="939600" imgH="736560" progId="Equation.3">
                  <p:embed/>
                </p:oleObj>
              </mc:Choice>
              <mc:Fallback>
                <p:oleObj name="数式" r:id="rId4" imgW="939600" imgH="736560" progId="Equation.3">
                  <p:embed/>
                  <p:pic>
                    <p:nvPicPr>
                      <p:cNvPr id="0" name=""/>
                      <p:cNvPicPr>
                        <a:picLocks noChangeAspect="1" noChangeArrowheads="1"/>
                      </p:cNvPicPr>
                      <p:nvPr/>
                    </p:nvPicPr>
                    <p:blipFill>
                      <a:blip r:embed="rId5"/>
                      <a:srcRect/>
                      <a:stretch>
                        <a:fillRect/>
                      </a:stretch>
                    </p:blipFill>
                    <p:spPr bwMode="auto">
                      <a:xfrm>
                        <a:off x="6553200" y="4897353"/>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8577"/>
            <a:ext cx="7620000" cy="1200329"/>
          </a:xfrm>
          <a:prstGeom prst="rect">
            <a:avLst/>
          </a:prstGeom>
          <a:noFill/>
        </p:spPr>
        <p:txBody>
          <a:bodyPr wrap="square" rtlCol="0">
            <a:spAutoFit/>
          </a:bodyPr>
          <a:lstStyle/>
          <a:p>
            <a:r>
              <a:rPr lang="en-US" sz="2400" dirty="0">
                <a:latin typeface="+mj-lt"/>
              </a:rPr>
              <a:t>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spid="_x0000_s59415"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008739259"/>
              </p:ext>
            </p:extLst>
          </p:nvPr>
        </p:nvGraphicFramePr>
        <p:xfrm>
          <a:off x="175260" y="1295400"/>
          <a:ext cx="8674101" cy="2243448"/>
        </p:xfrm>
        <a:graphic>
          <a:graphicData uri="http://schemas.openxmlformats.org/presentationml/2006/ole">
            <mc:AlternateContent xmlns:mc="http://schemas.openxmlformats.org/markup-compatibility/2006">
              <mc:Choice xmlns:v="urn:schemas-microsoft-com:vml" Requires="v">
                <p:oleObj spid="_x0000_s34044" name="数式" r:id="rId4" imgW="4127400" imgH="1104840" progId="Equation.3">
                  <p:embed/>
                </p:oleObj>
              </mc:Choice>
              <mc:Fallback>
                <p:oleObj name="数式" r:id="rId4" imgW="4127400" imgH="1104840" progId="Equation.3">
                  <p:embed/>
                  <p:pic>
                    <p:nvPicPr>
                      <p:cNvPr id="0" name=""/>
                      <p:cNvPicPr>
                        <a:picLocks noChangeAspect="1" noChangeArrowheads="1"/>
                      </p:cNvPicPr>
                      <p:nvPr/>
                    </p:nvPicPr>
                    <p:blipFill>
                      <a:blip r:embed="rId5"/>
                      <a:srcRect/>
                      <a:stretch>
                        <a:fillRect/>
                      </a:stretch>
                    </p:blipFill>
                    <p:spPr bwMode="auto">
                      <a:xfrm>
                        <a:off x="175260" y="1295400"/>
                        <a:ext cx="8674101" cy="2243448"/>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90500868"/>
              </p:ext>
            </p:extLst>
          </p:nvPr>
        </p:nvGraphicFramePr>
        <p:xfrm>
          <a:off x="457200" y="3886200"/>
          <a:ext cx="2530230" cy="1143000"/>
        </p:xfrm>
        <a:graphic>
          <a:graphicData uri="http://schemas.openxmlformats.org/presentationml/2006/ole">
            <mc:AlternateContent xmlns:mc="http://schemas.openxmlformats.org/markup-compatibility/2006">
              <mc:Choice xmlns:v="urn:schemas-microsoft-com:vml" Requires="v">
                <p:oleObj spid="_x0000_s34045" name="数式" r:id="rId6" imgW="977760" imgH="457200" progId="Equation.3">
                  <p:embed/>
                </p:oleObj>
              </mc:Choice>
              <mc:Fallback>
                <p:oleObj name="数式" r:id="rId6" imgW="977760" imgH="457200" progId="Equation.3">
                  <p:embed/>
                  <p:pic>
                    <p:nvPicPr>
                      <p:cNvPr id="0" name=""/>
                      <p:cNvPicPr>
                        <a:picLocks noChangeAspect="1" noChangeArrowheads="1"/>
                      </p:cNvPicPr>
                      <p:nvPr/>
                    </p:nvPicPr>
                    <p:blipFill>
                      <a:blip r:embed="rId7"/>
                      <a:srcRect/>
                      <a:stretch>
                        <a:fillRect/>
                      </a:stretch>
                    </p:blipFill>
                    <p:spPr bwMode="auto">
                      <a:xfrm>
                        <a:off x="457200" y="3886200"/>
                        <a:ext cx="2530230" cy="1143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spid="_x0000_s34943" name="Equation" r:id="rId4" imgW="2514600" imgH="1143000" progId="Equation.DSMT4">
                  <p:embed/>
                </p:oleObj>
              </mc:Choice>
              <mc:Fallback>
                <p:oleObj name="Equation" r:id="rId4" imgW="2514600" imgH="1143000" progId="Equation.DSMT4">
                  <p:embed/>
                  <p:pic>
                    <p:nvPicPr>
                      <p:cNvPr id="0" name=""/>
                      <p:cNvPicPr>
                        <a:picLocks noChangeAspect="1" noChangeArrowheads="1"/>
                      </p:cNvPicPr>
                      <p:nvPr/>
                    </p:nvPicPr>
                    <p:blipFill>
                      <a:blip r:embed="rId5"/>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spid="_x0000_s36211" name="数式" r:id="rId4" imgW="2666880" imgH="507960" progId="Equation.3">
                  <p:embed/>
                </p:oleObj>
              </mc:Choice>
              <mc:Fallback>
                <p:oleObj name="数式" r:id="rId4" imgW="2666880" imgH="507960" progId="Equation.3">
                  <p:embed/>
                  <p:pic>
                    <p:nvPicPr>
                      <p:cNvPr id="0" name=""/>
                      <p:cNvPicPr>
                        <a:picLocks noChangeAspect="1" noChangeArrowheads="1"/>
                      </p:cNvPicPr>
                      <p:nvPr/>
                    </p:nvPicPr>
                    <p:blipFill>
                      <a:blip r:embed="rId5"/>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spid="_x0000_s36212" name="数式" r:id="rId6" imgW="2831760" imgH="660240" progId="Equation.3">
                  <p:embed/>
                </p:oleObj>
              </mc:Choice>
              <mc:Fallback>
                <p:oleObj name="数式" r:id="rId6" imgW="2831760" imgH="660240" progId="Equation.3">
                  <p:embed/>
                  <p:pic>
                    <p:nvPicPr>
                      <p:cNvPr id="0" name=""/>
                      <p:cNvPicPr>
                        <a:picLocks noChangeAspect="1" noChangeArrowheads="1"/>
                      </p:cNvPicPr>
                      <p:nvPr/>
                    </p:nvPicPr>
                    <p:blipFill>
                      <a:blip r:embed="rId7"/>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spid="_x0000_s36213" name="数式" r:id="rId8" imgW="2476440" imgH="736560" progId="Equation.3">
                  <p:embed/>
                </p:oleObj>
              </mc:Choice>
              <mc:Fallback>
                <p:oleObj name="数式" r:id="rId8" imgW="2476440" imgH="736560" progId="Equation.3">
                  <p:embed/>
                  <p:pic>
                    <p:nvPicPr>
                      <p:cNvPr id="0" name=""/>
                      <p:cNvPicPr>
                        <a:picLocks noChangeAspect="1" noChangeArrowheads="1"/>
                      </p:cNvPicPr>
                      <p:nvPr/>
                    </p:nvPicPr>
                    <p:blipFill>
                      <a:blip r:embed="rId9"/>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27</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200329"/>
          </a:xfrm>
          <a:prstGeom prst="rect">
            <a:avLst/>
          </a:prstGeom>
          <a:noFill/>
        </p:spPr>
        <p:txBody>
          <a:bodyPr wrap="square" rtlCol="0">
            <a:spAutoFit/>
          </a:bodyPr>
          <a:lstStyle/>
          <a:p>
            <a:r>
              <a:rPr lang="en-US" sz="2400" dirty="0">
                <a:latin typeface="+mj-lt"/>
              </a:rPr>
              <a:t>Summary of results --</a:t>
            </a:r>
            <a:endParaRPr lang="en-US" sz="2400" dirty="0"/>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spid="_x0000_s58420" name="Equation" r:id="rId3" imgW="2514600" imgH="1143000" progId="Equation.DSMT4">
                  <p:embed/>
                </p:oleObj>
              </mc:Choice>
              <mc:Fallback>
                <p:oleObj name="Equation" r:id="rId3" imgW="2514600" imgH="1143000" progId="Equation.DSMT4">
                  <p:embed/>
                  <p:pic>
                    <p:nvPicPr>
                      <p:cNvPr id="17" name="Object 16"/>
                      <p:cNvPicPr>
                        <a:picLocks noChangeAspect="1" noChangeArrowheads="1"/>
                      </p:cNvPicPr>
                      <p:nvPr/>
                    </p:nvPicPr>
                    <p:blipFill>
                      <a:blip r:embed="rId4"/>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spid="_x0000_s58421" name="Equation" r:id="rId5" imgW="1307880" imgH="431640" progId="Equation.DSMT4">
                  <p:embed/>
                </p:oleObj>
              </mc:Choice>
              <mc:Fallback>
                <p:oleObj name="Equation" r:id="rId5" imgW="1307880" imgH="431640" progId="Equation.DSMT4">
                  <p:embed/>
                  <p:pic>
                    <p:nvPicPr>
                      <p:cNvPr id="0" name=""/>
                      <p:cNvPicPr/>
                      <p:nvPr/>
                    </p:nvPicPr>
                    <p:blipFill>
                      <a:blip r:embed="rId6"/>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spid="_x0000_s37116" name="Equation" r:id="rId4" imgW="2933640" imgH="507960" progId="Equation.DSMT4">
                  <p:embed/>
                </p:oleObj>
              </mc:Choice>
              <mc:Fallback>
                <p:oleObj name="Equation" r:id="rId4" imgW="2933640" imgH="507960" progId="Equation.DSMT4">
                  <p:embed/>
                  <p:pic>
                    <p:nvPicPr>
                      <p:cNvPr id="0" name=""/>
                      <p:cNvPicPr>
                        <a:picLocks noChangeAspect="1" noChangeArrowheads="1"/>
                      </p:cNvPicPr>
                      <p:nvPr/>
                    </p:nvPicPr>
                    <p:blipFill>
                      <a:blip r:embed="rId5"/>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spid="_x0000_s37117" name="Equation" r:id="rId6" imgW="2514600" imgH="1143000" progId="Equation.DSMT4">
                  <p:embed/>
                </p:oleObj>
              </mc:Choice>
              <mc:Fallback>
                <p:oleObj name="Equation" r:id="rId6" imgW="2514600" imgH="1143000" progId="Equation.DSMT4">
                  <p:embed/>
                  <p:pic>
                    <p:nvPicPr>
                      <p:cNvPr id="17" name="Object 16"/>
                      <p:cNvPicPr>
                        <a:picLocks noChangeAspect="1" noChangeArrowheads="1"/>
                      </p:cNvPicPr>
                      <p:nvPr/>
                    </p:nvPicPr>
                    <p:blipFill>
                      <a:blip r:embed="rId7"/>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37DC2F-D794-4E8A-AC77-20B60D1584CC}"/>
              </a:ext>
            </a:extLst>
          </p:cNvPr>
          <p:cNvGraphicFramePr>
            <a:graphicFrameLocks noChangeAspect="1"/>
          </p:cNvGraphicFramePr>
          <p:nvPr>
            <p:extLst>
              <p:ext uri="{D42A27DB-BD31-4B8C-83A1-F6EECF244321}">
                <p14:modId xmlns:p14="http://schemas.microsoft.com/office/powerpoint/2010/main" val="1064678280"/>
              </p:ext>
            </p:extLst>
          </p:nvPr>
        </p:nvGraphicFramePr>
        <p:xfrm>
          <a:off x="572927" y="914716"/>
          <a:ext cx="4368155" cy="1980881"/>
        </p:xfrm>
        <a:graphic>
          <a:graphicData uri="http://schemas.openxmlformats.org/presentationml/2006/ole">
            <mc:AlternateContent xmlns:mc="http://schemas.openxmlformats.org/markup-compatibility/2006">
              <mc:Choice xmlns:v="urn:schemas-microsoft-com:vml" Requires="v">
                <p:oleObj spid="_x0000_s1057" name="Equation" r:id="rId3" imgW="1460160" imgH="685800" progId="Equation.DSMT4">
                  <p:embed/>
                </p:oleObj>
              </mc:Choice>
              <mc:Fallback>
                <p:oleObj name="Equation" r:id="rId3" imgW="1460160" imgH="685800" progId="Equation.DSMT4">
                  <p:embed/>
                  <p:pic>
                    <p:nvPicPr>
                      <p:cNvPr id="4" name="Object 3">
                        <a:extLst>
                          <a:ext uri="{FF2B5EF4-FFF2-40B4-BE49-F238E27FC236}">
                            <a16:creationId xmlns:a16="http://schemas.microsoft.com/office/drawing/2014/main" id="{4337DC2F-D794-4E8A-AC77-20B60D1584CC}"/>
                          </a:ext>
                        </a:extLst>
                      </p:cNvPr>
                      <p:cNvPicPr>
                        <a:picLocks noChangeAspect="1" noChangeArrowheads="1"/>
                      </p:cNvPicPr>
                      <p:nvPr/>
                    </p:nvPicPr>
                    <p:blipFill>
                      <a:blip r:embed="rId4"/>
                      <a:srcRect/>
                      <a:stretch>
                        <a:fillRect/>
                      </a:stretch>
                    </p:blipFill>
                    <p:spPr bwMode="auto">
                      <a:xfrm>
                        <a:off x="572927" y="914716"/>
                        <a:ext cx="4368155" cy="1980881"/>
                      </a:xfrm>
                      <a:prstGeom prst="rect">
                        <a:avLst/>
                      </a:prstGeom>
                      <a:noFill/>
                      <a:ln>
                        <a:noFill/>
                      </a:ln>
                    </p:spPr>
                  </p:pic>
                </p:oleObj>
              </mc:Fallback>
            </mc:AlternateContent>
          </a:graphicData>
        </a:graphic>
      </p:graphicFrame>
      <p:grpSp>
        <p:nvGrpSpPr>
          <p:cNvPr id="5" name="Group 4">
            <a:extLst>
              <a:ext uri="{FF2B5EF4-FFF2-40B4-BE49-F238E27FC236}">
                <a16:creationId xmlns:a16="http://schemas.microsoft.com/office/drawing/2014/main" id="{8C8A1C3C-3460-4609-9FFD-067009FEFC68}"/>
              </a:ext>
            </a:extLst>
          </p:cNvPr>
          <p:cNvGrpSpPr/>
          <p:nvPr/>
        </p:nvGrpSpPr>
        <p:grpSpPr>
          <a:xfrm>
            <a:off x="5257800" y="1256977"/>
            <a:ext cx="3200400" cy="1242089"/>
            <a:chOff x="2656332" y="1493004"/>
            <a:chExt cx="4267200" cy="1656118"/>
          </a:xfrm>
        </p:grpSpPr>
        <p:cxnSp>
          <p:nvCxnSpPr>
            <p:cNvPr id="6" name="Straight Arrow Connector 5">
              <a:extLst>
                <a:ext uri="{FF2B5EF4-FFF2-40B4-BE49-F238E27FC236}">
                  <a16:creationId xmlns:a16="http://schemas.microsoft.com/office/drawing/2014/main" id="{17CBA557-DC80-45C3-BD71-20365A1EE30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88D1F42-09FF-4824-9BBE-B6E9FA0F1697}"/>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851B07F-82C5-4609-83BF-F3F335598C5F}"/>
                </a:ext>
              </a:extLst>
            </p:cNvPr>
            <p:cNvSpPr txBox="1"/>
            <p:nvPr/>
          </p:nvSpPr>
          <p:spPr>
            <a:xfrm>
              <a:off x="4003167" y="215227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9" name="Straight Arrow Connector 8">
              <a:extLst>
                <a:ext uri="{FF2B5EF4-FFF2-40B4-BE49-F238E27FC236}">
                  <a16:creationId xmlns:a16="http://schemas.microsoft.com/office/drawing/2014/main" id="{91CCBE1A-895B-4E6F-809B-B83AFF6A4209}"/>
                </a:ext>
              </a:extLst>
            </p:cNvPr>
            <p:cNvCxnSpPr>
              <a:stCxn id="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928D34-3117-48BA-B27B-B6DF7881D181}"/>
                </a:ext>
              </a:extLst>
            </p:cNvPr>
            <p:cNvSpPr txBox="1"/>
            <p:nvPr/>
          </p:nvSpPr>
          <p:spPr>
            <a:xfrm>
              <a:off x="5109972" y="1493004"/>
              <a:ext cx="1600200" cy="646331"/>
            </a:xfrm>
            <a:prstGeom prst="rect">
              <a:avLst/>
            </a:prstGeom>
            <a:noFill/>
          </p:spPr>
          <p:txBody>
            <a:bodyPr wrap="square" rtlCol="0">
              <a:spAutoFit/>
            </a:bodyPr>
            <a:lstStyle/>
            <a:p>
              <a:r>
                <a:rPr lang="en-US" sz="1800" dirty="0">
                  <a:latin typeface="+mj-lt"/>
                </a:rPr>
                <a:t>V</a:t>
              </a:r>
              <a:r>
                <a:rPr lang="en-US" sz="1800" baseline="-25000" dirty="0">
                  <a:latin typeface="+mj-lt"/>
                </a:rPr>
                <a:t>CM</a:t>
              </a:r>
              <a:endParaRPr lang="en-US" sz="1800" dirty="0">
                <a:latin typeface="+mj-lt"/>
              </a:endParaRPr>
            </a:p>
          </p:txBody>
        </p:sp>
        <p:cxnSp>
          <p:nvCxnSpPr>
            <p:cNvPr id="11" name="Straight Arrow Connector 10">
              <a:extLst>
                <a:ext uri="{FF2B5EF4-FFF2-40B4-BE49-F238E27FC236}">
                  <a16:creationId xmlns:a16="http://schemas.microsoft.com/office/drawing/2014/main" id="{5C028C87-CC8D-440A-A134-43D996305C7A}"/>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7CA265-2DE6-49D9-AFF3-AB9E03C1FBAE}"/>
                </a:ext>
              </a:extLst>
            </p:cNvPr>
            <p:cNvSpPr txBox="1"/>
            <p:nvPr/>
          </p:nvSpPr>
          <p:spPr>
            <a:xfrm>
              <a:off x="5627370" y="234644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13" name="Straight Connector 12">
              <a:extLst>
                <a:ext uri="{FF2B5EF4-FFF2-40B4-BE49-F238E27FC236}">
                  <a16:creationId xmlns:a16="http://schemas.microsoft.com/office/drawing/2014/main" id="{1225A02A-8871-4EF1-BA2B-56B182284C73}"/>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D0254A-9E58-461F-B9D0-5E5DD95BC170}"/>
                </a:ext>
              </a:extLst>
            </p:cNvPr>
            <p:cNvSpPr txBox="1"/>
            <p:nvPr/>
          </p:nvSpPr>
          <p:spPr>
            <a:xfrm>
              <a:off x="4505896" y="2611342"/>
              <a:ext cx="973455" cy="461665"/>
            </a:xfrm>
            <a:prstGeom prst="rect">
              <a:avLst/>
            </a:prstGeom>
            <a:noFill/>
          </p:spPr>
          <p:txBody>
            <a:bodyPr wrap="square" rtlCol="0">
              <a:spAutoFit/>
            </a:bodyPr>
            <a:lstStyle/>
            <a:p>
              <a:r>
                <a:rPr lang="en-US" sz="1800" dirty="0">
                  <a:solidFill>
                    <a:srgbClr val="00B050"/>
                  </a:solidFill>
                  <a:latin typeface="Symbol" pitchFamily="18" charset="2"/>
                </a:rPr>
                <a:t>y</a:t>
              </a:r>
            </a:p>
          </p:txBody>
        </p:sp>
        <p:sp>
          <p:nvSpPr>
            <p:cNvPr id="15" name="TextBox 14">
              <a:extLst>
                <a:ext uri="{FF2B5EF4-FFF2-40B4-BE49-F238E27FC236}">
                  <a16:creationId xmlns:a16="http://schemas.microsoft.com/office/drawing/2014/main" id="{97C76F79-988F-4D03-9D34-196437189150}"/>
                </a:ext>
              </a:extLst>
            </p:cNvPr>
            <p:cNvSpPr txBox="1"/>
            <p:nvPr/>
          </p:nvSpPr>
          <p:spPr>
            <a:xfrm>
              <a:off x="5122545" y="2590800"/>
              <a:ext cx="973455" cy="461665"/>
            </a:xfrm>
            <a:prstGeom prst="rect">
              <a:avLst/>
            </a:prstGeom>
            <a:noFill/>
          </p:spPr>
          <p:txBody>
            <a:bodyPr wrap="square" rtlCol="0">
              <a:spAutoFit/>
            </a:bodyPr>
            <a:lstStyle/>
            <a:p>
              <a:r>
                <a:rPr lang="en-US" sz="1800" dirty="0">
                  <a:solidFill>
                    <a:srgbClr val="FF0000"/>
                  </a:solidFill>
                  <a:latin typeface="Symbol" pitchFamily="18" charset="2"/>
                </a:rPr>
                <a:t>q</a:t>
              </a:r>
            </a:p>
          </p:txBody>
        </p:sp>
        <p:sp>
          <p:nvSpPr>
            <p:cNvPr id="16" name="Arc 15">
              <a:extLst>
                <a:ext uri="{FF2B5EF4-FFF2-40B4-BE49-F238E27FC236}">
                  <a16:creationId xmlns:a16="http://schemas.microsoft.com/office/drawing/2014/main" id="{1125A24C-2D12-40A4-81F7-255BFE125FE3}"/>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8E790B4D-64C3-41DA-91E8-CAA6FF8328E8}"/>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grpSp>
      <p:sp>
        <p:nvSpPr>
          <p:cNvPr id="18" name="TextBox 17">
            <a:extLst>
              <a:ext uri="{FF2B5EF4-FFF2-40B4-BE49-F238E27FC236}">
                <a16:creationId xmlns:a16="http://schemas.microsoft.com/office/drawing/2014/main" id="{6AAF0495-26B7-4ABE-BA58-8AD5B4C3D710}"/>
              </a:ext>
            </a:extLst>
          </p:cNvPr>
          <p:cNvSpPr txBox="1"/>
          <p:nvPr/>
        </p:nvSpPr>
        <p:spPr>
          <a:xfrm>
            <a:off x="281520" y="213636"/>
            <a:ext cx="6928701" cy="461665"/>
          </a:xfrm>
          <a:prstGeom prst="rect">
            <a:avLst/>
          </a:prstGeom>
          <a:noFill/>
        </p:spPr>
        <p:txBody>
          <a:bodyPr wrap="square" rtlCol="0">
            <a:spAutoFit/>
          </a:bodyPr>
          <a:lstStyle/>
          <a:p>
            <a:r>
              <a:rPr lang="en-US" sz="2400" dirty="0"/>
              <a:t>More details -- from the diagram and equations -- </a:t>
            </a:r>
          </a:p>
        </p:txBody>
      </p:sp>
      <p:sp>
        <p:nvSpPr>
          <p:cNvPr id="19" name="TextBox 18">
            <a:extLst>
              <a:ext uri="{FF2B5EF4-FFF2-40B4-BE49-F238E27FC236}">
                <a16:creationId xmlns:a16="http://schemas.microsoft.com/office/drawing/2014/main" id="{62253271-1B20-4846-B3C2-1E27F7D1F410}"/>
              </a:ext>
            </a:extLst>
          </p:cNvPr>
          <p:cNvSpPr txBox="1"/>
          <p:nvPr/>
        </p:nvSpPr>
        <p:spPr>
          <a:xfrm>
            <a:off x="531071" y="2979823"/>
            <a:ext cx="7719480" cy="461665"/>
          </a:xfrm>
          <a:prstGeom prst="rect">
            <a:avLst/>
          </a:prstGeom>
          <a:noFill/>
        </p:spPr>
        <p:txBody>
          <a:bodyPr wrap="square" rtlCol="0">
            <a:spAutoFit/>
          </a:bodyPr>
          <a:lstStyle/>
          <a:p>
            <a:r>
              <a:rPr lang="en-US" sz="2400" dirty="0"/>
              <a:t>Take the dot product of the first equation with itself</a:t>
            </a:r>
          </a:p>
        </p:txBody>
      </p:sp>
      <p:graphicFrame>
        <p:nvGraphicFramePr>
          <p:cNvPr id="20" name="Object 19">
            <a:extLst>
              <a:ext uri="{FF2B5EF4-FFF2-40B4-BE49-F238E27FC236}">
                <a16:creationId xmlns:a16="http://schemas.microsoft.com/office/drawing/2014/main" id="{8B1D4E09-14D7-4E3D-A148-DD6D600B986F}"/>
              </a:ext>
            </a:extLst>
          </p:cNvPr>
          <p:cNvGraphicFramePr>
            <a:graphicFrameLocks noChangeAspect="1"/>
          </p:cNvGraphicFramePr>
          <p:nvPr>
            <p:extLst>
              <p:ext uri="{D42A27DB-BD31-4B8C-83A1-F6EECF244321}">
                <p14:modId xmlns:p14="http://schemas.microsoft.com/office/powerpoint/2010/main" val="2329840192"/>
              </p:ext>
            </p:extLst>
          </p:nvPr>
        </p:nvGraphicFramePr>
        <p:xfrm>
          <a:off x="685800" y="3534189"/>
          <a:ext cx="6913441" cy="1580216"/>
        </p:xfrm>
        <a:graphic>
          <a:graphicData uri="http://schemas.openxmlformats.org/presentationml/2006/ole">
            <mc:AlternateContent xmlns:mc="http://schemas.openxmlformats.org/markup-compatibility/2006">
              <mc:Choice xmlns:v="urn:schemas-microsoft-com:vml" Requires="v">
                <p:oleObj spid="_x0000_s1058" name="Equation" r:id="rId5" imgW="3555720" imgH="812520" progId="Equation.DSMT4">
                  <p:embed/>
                </p:oleObj>
              </mc:Choice>
              <mc:Fallback>
                <p:oleObj name="Equation" r:id="rId5" imgW="3555720" imgH="812520" progId="Equation.DSMT4">
                  <p:embed/>
                  <p:pic>
                    <p:nvPicPr>
                      <p:cNvPr id="20" name="Object 19">
                        <a:extLst>
                          <a:ext uri="{FF2B5EF4-FFF2-40B4-BE49-F238E27FC236}">
                            <a16:creationId xmlns:a16="http://schemas.microsoft.com/office/drawing/2014/main" id="{8B1D4E09-14D7-4E3D-A148-DD6D600B986F}"/>
                          </a:ext>
                        </a:extLst>
                      </p:cNvPr>
                      <p:cNvPicPr/>
                      <p:nvPr/>
                    </p:nvPicPr>
                    <p:blipFill>
                      <a:blip r:embed="rId6"/>
                      <a:stretch>
                        <a:fillRect/>
                      </a:stretch>
                    </p:blipFill>
                    <p:spPr>
                      <a:xfrm>
                        <a:off x="685800" y="3534189"/>
                        <a:ext cx="6913441" cy="158021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30DB98E-D181-4C7A-9008-D2982B48B5D5}"/>
              </a:ext>
            </a:extLst>
          </p:cNvPr>
          <p:cNvGraphicFramePr>
            <a:graphicFrameLocks noChangeAspect="1"/>
          </p:cNvGraphicFramePr>
          <p:nvPr>
            <p:extLst>
              <p:ext uri="{D42A27DB-BD31-4B8C-83A1-F6EECF244321}">
                <p14:modId xmlns:p14="http://schemas.microsoft.com/office/powerpoint/2010/main" val="2884809001"/>
              </p:ext>
            </p:extLst>
          </p:nvPr>
        </p:nvGraphicFramePr>
        <p:xfrm>
          <a:off x="844550" y="5364163"/>
          <a:ext cx="6283325" cy="1157287"/>
        </p:xfrm>
        <a:graphic>
          <a:graphicData uri="http://schemas.openxmlformats.org/presentationml/2006/ole">
            <mc:AlternateContent xmlns:mc="http://schemas.openxmlformats.org/markup-compatibility/2006">
              <mc:Choice xmlns:v="urn:schemas-microsoft-com:vml" Requires="v">
                <p:oleObj spid="_x0000_s1059" name="Equation" r:id="rId7" imgW="2743200" imgH="507960" progId="Equation.DSMT4">
                  <p:embed/>
                </p:oleObj>
              </mc:Choice>
              <mc:Fallback>
                <p:oleObj name="Equation" r:id="rId7" imgW="2743200" imgH="507960" progId="Equation.DSMT4">
                  <p:embed/>
                  <p:pic>
                    <p:nvPicPr>
                      <p:cNvPr id="18" name="Object 17"/>
                      <p:cNvPicPr>
                        <a:picLocks noChangeAspect="1" noChangeArrowheads="1"/>
                      </p:cNvPicPr>
                      <p:nvPr/>
                    </p:nvPicPr>
                    <p:blipFill>
                      <a:blip r:embed="rId8"/>
                      <a:srcRect/>
                      <a:stretch>
                        <a:fillRect/>
                      </a:stretch>
                    </p:blipFill>
                    <p:spPr bwMode="auto">
                      <a:xfrm>
                        <a:off x="844550" y="5364163"/>
                        <a:ext cx="6283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A4E67887-D398-478D-907D-C9820D318A45}"/>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02E6E1E0-57E0-4152-A4F5-9229213E7DD8}"/>
              </a:ext>
            </a:extLst>
          </p:cNvPr>
          <p:cNvSpPr>
            <a:spLocks noGrp="1"/>
          </p:cNvSpPr>
          <p:nvPr>
            <p:ph type="ftr" sz="quarter" idx="11"/>
          </p:nvPr>
        </p:nvSpPr>
        <p:spPr/>
        <p:txBody>
          <a:bodyPr/>
          <a:lstStyle/>
          <a:p>
            <a:r>
              <a:rPr lang="en-US"/>
              <a:t>PHY 711  Fall 2021 -- Lecture 3</a:t>
            </a:r>
          </a:p>
        </p:txBody>
      </p:sp>
      <p:sp>
        <p:nvSpPr>
          <p:cNvPr id="23" name="Slide Number Placeholder 22">
            <a:extLst>
              <a:ext uri="{FF2B5EF4-FFF2-40B4-BE49-F238E27FC236}">
                <a16:creationId xmlns:a16="http://schemas.microsoft.com/office/drawing/2014/main" id="{C8A99CAD-5230-4E4B-9BC4-A15F257622EA}"/>
              </a:ext>
            </a:extLst>
          </p:cNvPr>
          <p:cNvSpPr>
            <a:spLocks noGrp="1"/>
          </p:cNvSpPr>
          <p:nvPr>
            <p:ph type="sldNum" sz="quarter" idx="12"/>
          </p:nvPr>
        </p:nvSpPr>
        <p:spPr/>
        <p:txBody>
          <a:bodyPr/>
          <a:lstStyle/>
          <a:p>
            <a:fld id="{CE368B07-CEBF-4C80-90AF-53B34FA04CF3}" type="slidenum">
              <a:rPr lang="en-US" smtClean="0"/>
              <a:t>29</a:t>
            </a:fld>
            <a:endParaRPr lang="en-US"/>
          </a:p>
        </p:txBody>
      </p:sp>
    </p:spTree>
    <p:extLst>
      <p:ext uri="{BB962C8B-B14F-4D97-AF65-F5344CB8AC3E}">
        <p14:creationId xmlns:p14="http://schemas.microsoft.com/office/powerpoint/2010/main" val="159968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95658" y="43434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98CF63-57AB-44BF-AC93-8C809D2FFC82}"/>
              </a:ext>
            </a:extLst>
          </p:cNvPr>
          <p:cNvPicPr>
            <a:picLocks noChangeAspect="1"/>
          </p:cNvPicPr>
          <p:nvPr/>
        </p:nvPicPr>
        <p:blipFill>
          <a:blip r:embed="rId3"/>
          <a:stretch>
            <a:fillRect/>
          </a:stretch>
        </p:blipFill>
        <p:spPr>
          <a:xfrm>
            <a:off x="718510" y="457200"/>
            <a:ext cx="8256525" cy="5391150"/>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spid="_x0000_s38140" name="Equation" r:id="rId4" imgW="2145960" imgH="939600" progId="Equation.DSMT4">
                  <p:embed/>
                </p:oleObj>
              </mc:Choice>
              <mc:Fallback>
                <p:oleObj name="Equation" r:id="rId4" imgW="2145960" imgH="939600" progId="Equation.DSMT4">
                  <p:embed/>
                  <p:pic>
                    <p:nvPicPr>
                      <p:cNvPr id="0" name=""/>
                      <p:cNvPicPr>
                        <a:picLocks noChangeAspect="1" noChangeArrowheads="1"/>
                      </p:cNvPicPr>
                      <p:nvPr/>
                    </p:nvPicPr>
                    <p:blipFill>
                      <a:blip r:embed="rId5"/>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spid="_x0000_s38141" name="Equation" r:id="rId6" imgW="2895480" imgH="1307880" progId="Equation.DSMT4">
                  <p:embed/>
                </p:oleObj>
              </mc:Choice>
              <mc:Fallback>
                <p:oleObj name="Equation" r:id="rId6" imgW="2895480" imgH="1307880" progId="Equation.DSMT4">
                  <p:embed/>
                  <p:pic>
                    <p:nvPicPr>
                      <p:cNvPr id="0" name=""/>
                      <p:cNvPicPr>
                        <a:picLocks noChangeAspect="1" noChangeArrowheads="1"/>
                      </p:cNvPicPr>
                      <p:nvPr/>
                    </p:nvPicPr>
                    <p:blipFill>
                      <a:blip r:embed="rId7"/>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spid="_x0000_s40310" name="Equation" r:id="rId4" imgW="2247840" imgH="482400" progId="Equation.DSMT4">
                  <p:embed/>
                </p:oleObj>
              </mc:Choice>
              <mc:Fallback>
                <p:oleObj name="Equation" r:id="rId4" imgW="2247840" imgH="482400" progId="Equation.DSMT4">
                  <p:embed/>
                  <p:pic>
                    <p:nvPicPr>
                      <p:cNvPr id="0" name=""/>
                      <p:cNvPicPr>
                        <a:picLocks noChangeAspect="1" noChangeArrowheads="1"/>
                      </p:cNvPicPr>
                      <p:nvPr/>
                    </p:nvPicPr>
                    <p:blipFill>
                      <a:blip r:embed="rId5"/>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spid="_x0000_s40311" name="Equation" r:id="rId6" imgW="3784320" imgH="583920" progId="Equation.DSMT4">
                  <p:embed/>
                </p:oleObj>
              </mc:Choice>
              <mc:Fallback>
                <p:oleObj name="Equation" r:id="rId6" imgW="3784320" imgH="583920" progId="Equation.DSMT4">
                  <p:embed/>
                  <p:pic>
                    <p:nvPicPr>
                      <p:cNvPr id="0" name=""/>
                      <p:cNvPicPr>
                        <a:picLocks noChangeAspect="1" noChangeArrowheads="1"/>
                      </p:cNvPicPr>
                      <p:nvPr/>
                    </p:nvPicPr>
                    <p:blipFill>
                      <a:blip r:embed="rId7"/>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spid="_x0000_s40312" name="Equation" r:id="rId8" imgW="2006280" imgH="431640" progId="Equation.DSMT4">
                  <p:embed/>
                </p:oleObj>
              </mc:Choice>
              <mc:Fallback>
                <p:oleObj name="Equation" r:id="rId8" imgW="2006280" imgH="431640" progId="Equation.DSMT4">
                  <p:embed/>
                  <p:pic>
                    <p:nvPicPr>
                      <p:cNvPr id="0" name=""/>
                      <p:cNvPicPr>
                        <a:picLocks noChangeAspect="1" noChangeArrowheads="1"/>
                      </p:cNvPicPr>
                      <p:nvPr/>
                    </p:nvPicPr>
                    <p:blipFill>
                      <a:blip r:embed="rId9"/>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spid="_x0000_s41458" name="Equation" r:id="rId4" imgW="2705040" imgH="838080" progId="Equation.DSMT4">
                  <p:embed/>
                </p:oleObj>
              </mc:Choice>
              <mc:Fallback>
                <p:oleObj name="Equation" r:id="rId4" imgW="2705040" imgH="838080" progId="Equation.DSMT4">
                  <p:embed/>
                  <p:pic>
                    <p:nvPicPr>
                      <p:cNvPr id="0" name=""/>
                      <p:cNvPicPr>
                        <a:picLocks noChangeAspect="1" noChangeArrowheads="1"/>
                      </p:cNvPicPr>
                      <p:nvPr/>
                    </p:nvPicPr>
                    <p:blipFill>
                      <a:blip r:embed="rId5"/>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spid="_x0000_s41459" name="Equation" r:id="rId6" imgW="2247840" imgH="482400" progId="Equation.DSMT4">
                  <p:embed/>
                </p:oleObj>
              </mc:Choice>
              <mc:Fallback>
                <p:oleObj name="Equation" r:id="rId6" imgW="2247840" imgH="482400" progId="Equation.DSMT4">
                  <p:embed/>
                  <p:pic>
                    <p:nvPicPr>
                      <p:cNvPr id="0" name=""/>
                      <p:cNvPicPr>
                        <a:picLocks noChangeAspect="1" noChangeArrowheads="1"/>
                      </p:cNvPicPr>
                      <p:nvPr/>
                    </p:nvPicPr>
                    <p:blipFill>
                      <a:blip r:embed="rId7"/>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spid="_x0000_s41460" name="Equation" r:id="rId8" imgW="3784320" imgH="583920" progId="Equation.DSMT4">
                  <p:embed/>
                </p:oleObj>
              </mc:Choice>
              <mc:Fallback>
                <p:oleObj name="Equation" r:id="rId8" imgW="3784320" imgH="583920" progId="Equation.DSMT4">
                  <p:embed/>
                  <p:pic>
                    <p:nvPicPr>
                      <p:cNvPr id="8" name="Object 7"/>
                      <p:cNvPicPr>
                        <a:picLocks noChangeAspect="1" noChangeArrowheads="1"/>
                      </p:cNvPicPr>
                      <p:nvPr/>
                    </p:nvPicPr>
                    <p:blipFill>
                      <a:blip r:embed="rId9"/>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spid="_x0000_s41461" name="Equation" r:id="rId10" imgW="4731989" imgH="975582" progId="Equation.DSMT4">
                  <p:embed/>
                </p:oleObj>
              </mc:Choice>
              <mc:Fallback>
                <p:oleObj name="Equation" r:id="rId10" imgW="4731989" imgH="975582" progId="Equation.DSMT4">
                  <p:embed/>
                  <p:pic>
                    <p:nvPicPr>
                      <p:cNvPr id="0" name=""/>
                      <p:cNvPicPr/>
                      <p:nvPr/>
                    </p:nvPicPr>
                    <p:blipFill>
                      <a:blip r:embed="rId11"/>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spid="_x0000_s43287" name="Equation" r:id="rId4" imgW="5295807" imgH="1089799" progId="Equation.DSMT4">
                  <p:embed/>
                </p:oleObj>
              </mc:Choice>
              <mc:Fallback>
                <p:oleObj name="Equation" r:id="rId4" imgW="5295807" imgH="1089799" progId="Equation.DSMT4">
                  <p:embed/>
                  <p:pic>
                    <p:nvPicPr>
                      <p:cNvPr id="0" name=""/>
                      <p:cNvPicPr/>
                      <p:nvPr/>
                    </p:nvPicPr>
                    <p:blipFill>
                      <a:blip r:embed="rId5"/>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spid="_x0000_s43288" name="Equation" r:id="rId6" imgW="8923051" imgH="1318232" progId="Equation.DSMT4">
                  <p:embed/>
                </p:oleObj>
              </mc:Choice>
              <mc:Fallback>
                <p:oleObj name="Equation" r:id="rId6" imgW="8923051" imgH="1318232" progId="Equation.DSMT4">
                  <p:embed/>
                  <p:pic>
                    <p:nvPicPr>
                      <p:cNvPr id="0" name=""/>
                      <p:cNvPicPr/>
                      <p:nvPr/>
                    </p:nvPicPr>
                    <p:blipFill>
                      <a:blip r:embed="rId7"/>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spid="_x0000_s43289" name="Equation" r:id="rId8" imgW="4731989" imgH="975582" progId="Equation.DSMT4">
                  <p:embed/>
                </p:oleObj>
              </mc:Choice>
              <mc:Fallback>
                <p:oleObj name="Equation" r:id="rId8"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9"/>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spid="_x0000_s46442" name="Equation" r:id="rId4" imgW="1688760" imgH="977760" progId="Equation.DSMT4">
                  <p:embed/>
                </p:oleObj>
              </mc:Choice>
              <mc:Fallback>
                <p:oleObj name="Equation" r:id="rId4" imgW="1688760" imgH="977760" progId="Equation.DSMT4">
                  <p:embed/>
                  <p:pic>
                    <p:nvPicPr>
                      <p:cNvPr id="8" name="Object 7"/>
                      <p:cNvPicPr>
                        <a:picLocks noChangeAspect="1" noChangeArrowheads="1"/>
                      </p:cNvPicPr>
                      <p:nvPr/>
                    </p:nvPicPr>
                    <p:blipFill>
                      <a:blip r:embed="rId5"/>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spid="_x0000_s46443" name="Equation" r:id="rId6" imgW="2920680" imgH="698400" progId="Equation.DSMT4">
                  <p:embed/>
                </p:oleObj>
              </mc:Choice>
              <mc:Fallback>
                <p:oleObj name="Equation" r:id="rId6" imgW="2920680" imgH="698400" progId="Equation.DSMT4">
                  <p:embed/>
                  <p:pic>
                    <p:nvPicPr>
                      <p:cNvPr id="9" name="Object 8"/>
                      <p:cNvPicPr>
                        <a:picLocks noChangeAspect="1" noChangeArrowheads="1"/>
                      </p:cNvPicPr>
                      <p:nvPr/>
                    </p:nvPicPr>
                    <p:blipFill>
                      <a:blip r:embed="rId7"/>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spid="_x0000_s46444" name="Equation" r:id="rId8" imgW="1815840" imgH="1549080" progId="Equation.DSMT4">
                    <p:embed/>
                  </p:oleObj>
                </mc:Choice>
                <mc:Fallback>
                  <p:oleObj name="Equation" r:id="rId8" imgW="1815840" imgH="1549080" progId="Equation.DSMT4">
                    <p:embed/>
                    <p:pic>
                      <p:nvPicPr>
                        <p:cNvPr id="10" name="Object 9"/>
                        <p:cNvPicPr>
                          <a:picLocks noChangeAspect="1" noChangeArrowheads="1"/>
                        </p:cNvPicPr>
                        <p:nvPr/>
                      </p:nvPicPr>
                      <p:blipFill>
                        <a:blip r:embed="rId9"/>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spid="_x0000_s46445" name="Equation" r:id="rId10" imgW="2654280" imgH="1638000" progId="Equation.DSMT4">
                    <p:embed/>
                  </p:oleObj>
                </mc:Choice>
                <mc:Fallback>
                  <p:oleObj name="Equation" r:id="rId10" imgW="2654280" imgH="1638000" progId="Equation.DSMT4">
                    <p:embed/>
                    <p:pic>
                      <p:nvPicPr>
                        <p:cNvPr id="11" name="Object 10"/>
                        <p:cNvPicPr>
                          <a:picLocks noChangeAspect="1" noChangeArrowheads="1"/>
                        </p:cNvPicPr>
                        <p:nvPr/>
                      </p:nvPicPr>
                      <p:blipFill>
                        <a:blip r:embed="rId11"/>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spid="_x0000_s51832" name="Equation" r:id="rId5" imgW="164880" imgH="228600" progId="Equation.DSMT4">
                  <p:embed/>
                </p:oleObj>
              </mc:Choice>
              <mc:Fallback>
                <p:oleObj name="Equation" r:id="rId5" imgW="164880" imgH="228600" progId="Equation.DSMT4">
                  <p:embed/>
                  <p:pic>
                    <p:nvPicPr>
                      <p:cNvPr id="7" name="Object 6"/>
                      <p:cNvPicPr/>
                      <p:nvPr/>
                    </p:nvPicPr>
                    <p:blipFill>
                      <a:blip r:embed="rId6"/>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spid="_x0000_s51833" name="Equation" r:id="rId7" imgW="1180800" imgH="698400" progId="Equation.DSMT4">
                  <p:embed/>
                </p:oleObj>
              </mc:Choice>
              <mc:Fallback>
                <p:oleObj name="Equation" r:id="rId7" imgW="1180800" imgH="698400" progId="Equation.DSMT4">
                  <p:embed/>
                  <p:pic>
                    <p:nvPicPr>
                      <p:cNvPr id="8" name="Object 7"/>
                      <p:cNvPicPr>
                        <a:picLocks noChangeAspect="1" noChangeArrowheads="1"/>
                      </p:cNvPicPr>
                      <p:nvPr/>
                    </p:nvPicPr>
                    <p:blipFill>
                      <a:blip r:embed="rId8"/>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spid="_x0000_s51834" name="Equation" r:id="rId9" imgW="622080" imgH="622080" progId="Equation.DSMT4">
                  <p:embed/>
                </p:oleObj>
              </mc:Choice>
              <mc:Fallback>
                <p:oleObj name="Equation" r:id="rId9" imgW="622080" imgH="622080" progId="Equation.DSMT4">
                  <p:embed/>
                  <p:pic>
                    <p:nvPicPr>
                      <p:cNvPr id="9" name="Object 8"/>
                      <p:cNvPicPr>
                        <a:picLocks noChangeAspect="1" noChangeArrowheads="1"/>
                      </p:cNvPicPr>
                      <p:nvPr/>
                    </p:nvPicPr>
                    <p:blipFill>
                      <a:blip r:embed="rId10"/>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spid="_x0000_s51835" name="Equation" r:id="rId11" imgW="838080" imgH="622080" progId="Equation.DSMT4">
                  <p:embed/>
                </p:oleObj>
              </mc:Choice>
              <mc:Fallback>
                <p:oleObj name="Equation" r:id="rId11" imgW="838080" imgH="622080" progId="Equation.DSMT4">
                  <p:embed/>
                  <p:pic>
                    <p:nvPicPr>
                      <p:cNvPr id="10" name="Object 9"/>
                      <p:cNvPicPr>
                        <a:picLocks noChangeAspect="1" noChangeArrowheads="1"/>
                      </p:cNvPicPr>
                      <p:nvPr/>
                    </p:nvPicPr>
                    <p:blipFill>
                      <a:blip r:embed="rId12"/>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spid="_x0000_s51836" name="Equation" r:id="rId13" imgW="825480" imgH="622080" progId="Equation.DSMT4">
                  <p:embed/>
                </p:oleObj>
              </mc:Choice>
              <mc:Fallback>
                <p:oleObj name="Equation" r:id="rId13" imgW="825480" imgH="622080" progId="Equation.DSMT4">
                  <p:embed/>
                  <p:pic>
                    <p:nvPicPr>
                      <p:cNvPr id="11" name="Object 10"/>
                      <p:cNvPicPr>
                        <a:picLocks noChangeAspect="1" noChangeArrowheads="1"/>
                      </p:cNvPicPr>
                      <p:nvPr/>
                    </p:nvPicPr>
                    <p:blipFill>
                      <a:blip r:embed="rId14"/>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spid="_x0000_s51837" name="Equation" r:id="rId15" imgW="825480" imgH="622080" progId="Equation.DSMT4">
                  <p:embed/>
                </p:oleObj>
              </mc:Choice>
              <mc:Fallback>
                <p:oleObj name="Equation" r:id="rId15" imgW="825480" imgH="622080" progId="Equation.DSMT4">
                  <p:embed/>
                  <p:pic>
                    <p:nvPicPr>
                      <p:cNvPr id="12" name="Object 11"/>
                      <p:cNvPicPr>
                        <a:picLocks noChangeAspect="1" noChangeArrowheads="1"/>
                      </p:cNvPicPr>
                      <p:nvPr/>
                    </p:nvPicPr>
                    <p:blipFill>
                      <a:blip r:embed="rId16"/>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spid="_x0000_s51838" name="Equation" r:id="rId17" imgW="672840" imgH="622080" progId="Equation.DSMT4">
                  <p:embed/>
                </p:oleObj>
              </mc:Choice>
              <mc:Fallback>
                <p:oleObj name="Equation" r:id="rId17" imgW="672840" imgH="622080" progId="Equation.DSMT4">
                  <p:embed/>
                  <p:pic>
                    <p:nvPicPr>
                      <p:cNvPr id="15" name="Object 14"/>
                      <p:cNvPicPr>
                        <a:picLocks noChangeAspect="1" noChangeArrowheads="1"/>
                      </p:cNvPicPr>
                      <p:nvPr/>
                    </p:nvPicPr>
                    <p:blipFill>
                      <a:blip r:embed="rId18"/>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spid="_x0000_s52488" name="Equation" r:id="rId4" imgW="5727600" imgH="952200" progId="Equation.DSMT4">
                  <p:embed/>
                </p:oleObj>
              </mc:Choice>
              <mc:Fallback>
                <p:oleObj name="Equation" r:id="rId4" imgW="5727600" imgH="952200" progId="Equation.DSMT4">
                  <p:embed/>
                  <p:pic>
                    <p:nvPicPr>
                      <p:cNvPr id="5" name="Object 4"/>
                      <p:cNvPicPr/>
                      <p:nvPr/>
                    </p:nvPicPr>
                    <p:blipFill>
                      <a:blip r:embed="rId5"/>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spid="_x0000_s52489" name="Equation" r:id="rId7" imgW="8923051" imgH="1318232" progId="Equation.DSMT4">
                  <p:embed/>
                </p:oleObj>
              </mc:Choice>
              <mc:Fallback>
                <p:oleObj name="Equation" r:id="rId7"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8"/>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spid="_x0000_s52490" name="Equation" r:id="rId9" imgW="4724524" imgH="975582" progId="Equation.DSMT4">
                  <p:embed/>
                </p:oleObj>
              </mc:Choice>
              <mc:Fallback>
                <p:oleObj name="Equation" r:id="rId9" imgW="4724524" imgH="975582" progId="Equation.DSMT4">
                  <p:embed/>
                  <p:pic>
                    <p:nvPicPr>
                      <p:cNvPr id="0" name=""/>
                      <p:cNvPicPr/>
                      <p:nvPr/>
                    </p:nvPicPr>
                    <p:blipFill>
                      <a:blip r:embed="rId10"/>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54814" name="数式" r:id="rId5" imgW="787320" imgH="444240" progId="Equation.3">
                  <p:embed/>
                </p:oleObj>
              </mc:Choice>
              <mc:Fallback>
                <p:oleObj name="数式" r:id="rId5" imgW="787320" imgH="444240" progId="Equation.3">
                  <p:embed/>
                  <p:pic>
                    <p:nvPicPr>
                      <p:cNvPr id="5" name="Object 4"/>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54815" name="Equation" r:id="rId7" imgW="1688760" imgH="457200" progId="Equation.DSMT4">
                  <p:embed/>
                </p:oleObj>
              </mc:Choice>
              <mc:Fallback>
                <p:oleObj name="Equation" r:id="rId7" imgW="1688760" imgH="457200" progId="Equation.DSMT4">
                  <p:embed/>
                  <p:pic>
                    <p:nvPicPr>
                      <p:cNvPr id="12" name="Object 11"/>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54816" name="Equation" r:id="rId9" imgW="457200" imgH="266400" progId="Equation.DSMT4">
                  <p:embed/>
                </p:oleObj>
              </mc:Choice>
              <mc:Fallback>
                <p:oleObj name="Equation" r:id="rId9" imgW="457200" imgH="266400" progId="Equation.DSMT4">
                  <p:embed/>
                  <p:pic>
                    <p:nvPicPr>
                      <p:cNvPr id="15" name="Object 14"/>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54817" name="Equation" r:id="rId11" imgW="545760" imgH="634680" progId="Equation.DSMT4">
                  <p:embed/>
                </p:oleObj>
              </mc:Choice>
              <mc:Fallback>
                <p:oleObj name="Equation" r:id="rId11" imgW="545760" imgH="634680" progId="Equation.DSMT4">
                  <p:embed/>
                  <p:pic>
                    <p:nvPicPr>
                      <p:cNvPr id="16" name="Object 15"/>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54818" name="Equation" r:id="rId13" imgW="1002960" imgH="634680" progId="Equation.DSMT4">
                  <p:embed/>
                </p:oleObj>
              </mc:Choice>
              <mc:Fallback>
                <p:oleObj name="Equation" r:id="rId13" imgW="1002960" imgH="634680" progId="Equation.DSMT4">
                  <p:embed/>
                  <p:pic>
                    <p:nvPicPr>
                      <p:cNvPr id="17" name="Object 16"/>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spid="_x0000_s54819" name="Equation" r:id="rId15" imgW="2476440" imgH="444240" progId="Equation.DSMT4">
                  <p:embed/>
                </p:oleObj>
              </mc:Choice>
              <mc:Fallback>
                <p:oleObj name="Equation" r:id="rId15" imgW="2476440" imgH="444240" progId="Equation.DSMT4">
                  <p:embed/>
                  <p:pic>
                    <p:nvPicPr>
                      <p:cNvPr id="18" name="Object 17"/>
                      <p:cNvPicPr/>
                      <p:nvPr/>
                    </p:nvPicPr>
                    <p:blipFill>
                      <a:blip r:embed="rId16"/>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95A9F8-8A58-40BD-A373-A1EBF5FA1844}"/>
              </a:ext>
            </a:extLst>
          </p:cNvPr>
          <p:cNvSpPr/>
          <p:nvPr/>
        </p:nvSpPr>
        <p:spPr>
          <a:xfrm>
            <a:off x="92765" y="33507"/>
            <a:ext cx="8763000" cy="1774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DAE04F-B1E1-40D9-A3CD-0B6D99EE5249}"/>
              </a:ext>
            </a:extLst>
          </p:cNvPr>
          <p:cNvPicPr>
            <a:picLocks noChangeAspect="1"/>
          </p:cNvPicPr>
          <p:nvPr/>
        </p:nvPicPr>
        <p:blipFill>
          <a:blip r:embed="rId2"/>
          <a:stretch>
            <a:fillRect/>
          </a:stretch>
        </p:blipFill>
        <p:spPr>
          <a:xfrm>
            <a:off x="291545" y="1831152"/>
            <a:ext cx="8388629" cy="4580849"/>
          </a:xfrm>
          <a:prstGeom prst="rect">
            <a:avLst/>
          </a:prstGeom>
        </p:spPr>
      </p:pic>
      <p:sp>
        <p:nvSpPr>
          <p:cNvPr id="2" name="Date Placeholder 1">
            <a:extLst>
              <a:ext uri="{FF2B5EF4-FFF2-40B4-BE49-F238E27FC236}">
                <a16:creationId xmlns:a16="http://schemas.microsoft.com/office/drawing/2014/main" id="{E71C871E-6845-426A-AFC9-581AFB78B8C0}"/>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9E2C03D4-C289-4C45-A7EE-A3B757241099}"/>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53D5CF77-3722-41A7-8F1B-4B22EB85181C}"/>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B1BAEC47-18E4-4D7C-9CE9-7DB0D9604C47}"/>
              </a:ext>
            </a:extLst>
          </p:cNvPr>
          <p:cNvSpPr txBox="1"/>
          <p:nvPr/>
        </p:nvSpPr>
        <p:spPr>
          <a:xfrm>
            <a:off x="3313" y="33507"/>
            <a:ext cx="7924800" cy="1200329"/>
          </a:xfrm>
          <a:prstGeom prst="rect">
            <a:avLst/>
          </a:prstGeom>
          <a:noFill/>
        </p:spPr>
        <p:txBody>
          <a:bodyPr wrap="square" rtlCol="0">
            <a:spAutoFit/>
          </a:bodyPr>
          <a:lstStyle/>
          <a:p>
            <a:r>
              <a:rPr lang="en-US" sz="2400" dirty="0">
                <a:latin typeface="+mj-lt"/>
              </a:rPr>
              <a:t>Clarification on homework #2</a:t>
            </a:r>
          </a:p>
          <a:p>
            <a:endParaRPr lang="en-US" sz="2400" dirty="0">
              <a:latin typeface="+mj-lt"/>
            </a:endParaRPr>
          </a:p>
          <a:p>
            <a:pPr marL="457200" indent="-457200">
              <a:buFont typeface="+mj-lt"/>
              <a:buAutoNum type="arabicPeriod"/>
            </a:pPr>
            <a:endParaRPr lang="en-US" sz="2400" dirty="0">
              <a:latin typeface="+mj-lt"/>
            </a:endParaRPr>
          </a:p>
        </p:txBody>
      </p:sp>
      <p:sp>
        <p:nvSpPr>
          <p:cNvPr id="7" name="TextBox 6">
            <a:extLst>
              <a:ext uri="{FF2B5EF4-FFF2-40B4-BE49-F238E27FC236}">
                <a16:creationId xmlns:a16="http://schemas.microsoft.com/office/drawing/2014/main" id="{49528E47-8061-4FDB-AB3C-5AA420CFC06B}"/>
              </a:ext>
            </a:extLst>
          </p:cNvPr>
          <p:cNvSpPr txBox="1"/>
          <p:nvPr/>
        </p:nvSpPr>
        <p:spPr>
          <a:xfrm>
            <a:off x="152400" y="2362200"/>
            <a:ext cx="7239000" cy="830997"/>
          </a:xfrm>
          <a:prstGeom prst="rect">
            <a:avLst/>
          </a:prstGeom>
          <a:noFill/>
        </p:spPr>
        <p:txBody>
          <a:bodyPr wrap="square" rtlCol="0">
            <a:spAutoFit/>
          </a:bodyPr>
          <a:lstStyle/>
          <a:p>
            <a:r>
              <a:rPr lang="en-US" sz="2400" b="1" dirty="0">
                <a:solidFill>
                  <a:srgbClr val="FF0000"/>
                </a:solidFill>
                <a:latin typeface="+mj-lt"/>
              </a:rPr>
              <a:t>Assume particle M is at rest. Find the “distance of closest approach” in two different cases:</a:t>
            </a:r>
          </a:p>
        </p:txBody>
      </p:sp>
      <p:sp>
        <p:nvSpPr>
          <p:cNvPr id="10" name="TextBox 9">
            <a:extLst>
              <a:ext uri="{FF2B5EF4-FFF2-40B4-BE49-F238E27FC236}">
                <a16:creationId xmlns:a16="http://schemas.microsoft.com/office/drawing/2014/main" id="{A94D18E2-7FDC-400C-883B-8E201BF3E2AC}"/>
              </a:ext>
            </a:extLst>
          </p:cNvPr>
          <p:cNvSpPr txBox="1"/>
          <p:nvPr/>
        </p:nvSpPr>
        <p:spPr>
          <a:xfrm>
            <a:off x="563217" y="445999"/>
            <a:ext cx="8382000" cy="1200329"/>
          </a:xfrm>
          <a:prstGeom prst="rect">
            <a:avLst/>
          </a:prstGeom>
          <a:noFill/>
        </p:spPr>
        <p:txBody>
          <a:bodyPr wrap="square" rtlCol="0">
            <a:spAutoFit/>
          </a:bodyPr>
          <a:lstStyle/>
          <a:p>
            <a:r>
              <a:rPr lang="en-US" sz="2400" dirty="0">
                <a:latin typeface="+mj-lt"/>
              </a:rPr>
              <a:t>The total energy of the system is a given constant and V</a:t>
            </a:r>
            <a:r>
              <a:rPr lang="en-US" sz="2400" baseline="-25000" dirty="0">
                <a:latin typeface="+mj-lt"/>
              </a:rPr>
              <a:t>0</a:t>
            </a:r>
            <a:r>
              <a:rPr lang="en-US" sz="2400" dirty="0">
                <a:latin typeface="+mj-lt"/>
              </a:rPr>
              <a:t> happens to a particular energy value (that hopefully makes the algebra of the problem somewhat convenient.).</a:t>
            </a:r>
          </a:p>
        </p:txBody>
      </p:sp>
    </p:spTree>
    <p:extLst>
      <p:ext uri="{BB962C8B-B14F-4D97-AF65-F5344CB8AC3E}">
        <p14:creationId xmlns:p14="http://schemas.microsoft.com/office/powerpoint/2010/main" val="38493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869702" y="319231"/>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535601" y="231369"/>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24449" y="88399"/>
            <a:ext cx="1324502" cy="461665"/>
          </a:xfrm>
          <a:prstGeom prst="rect">
            <a:avLst/>
          </a:prstGeom>
          <a:noFill/>
        </p:spPr>
        <p:txBody>
          <a:bodyPr wrap="square" rtlCol="0">
            <a:spAutoFit/>
          </a:bodyPr>
          <a:lstStyle/>
          <a:p>
            <a:r>
              <a:rPr lang="en-US" sz="2400" dirty="0">
                <a:latin typeface="+mj-lt"/>
              </a:rPr>
              <a:t>detector</a:t>
            </a:r>
          </a:p>
        </p:txBody>
      </p:sp>
      <p:sp>
        <p:nvSpPr>
          <p:cNvPr id="9" name="TextBox 8">
            <a:extLst>
              <a:ext uri="{FF2B5EF4-FFF2-40B4-BE49-F238E27FC236}">
                <a16:creationId xmlns:a16="http://schemas.microsoft.com/office/drawing/2014/main" id="{3E27563B-4388-4117-91BA-0D31710843D2}"/>
              </a:ext>
            </a:extLst>
          </p:cNvPr>
          <p:cNvSpPr txBox="1"/>
          <p:nvPr/>
        </p:nvSpPr>
        <p:spPr>
          <a:xfrm>
            <a:off x="419100" y="5815271"/>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Tree>
    <p:extLst>
      <p:ext uri="{BB962C8B-B14F-4D97-AF65-F5344CB8AC3E}">
        <p14:creationId xmlns:p14="http://schemas.microsoft.com/office/powerpoint/2010/main" val="369055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6" name="TextBox 5">
            <a:extLst>
              <a:ext uri="{FF2B5EF4-FFF2-40B4-BE49-F238E27FC236}">
                <a16:creationId xmlns:a16="http://schemas.microsoft.com/office/drawing/2014/main" id="{C5110FC4-EAB3-42EE-B21D-7ED7D3FDB3B0}"/>
              </a:ext>
            </a:extLst>
          </p:cNvPr>
          <p:cNvSpPr txBox="1"/>
          <p:nvPr/>
        </p:nvSpPr>
        <p:spPr>
          <a:xfrm>
            <a:off x="152400" y="371061"/>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33400" y="2699263"/>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304800" y="2570790"/>
            <a:ext cx="6934200" cy="461665"/>
          </a:xfrm>
          <a:prstGeom prst="rect">
            <a:avLst/>
          </a:prstGeom>
          <a:noFill/>
        </p:spPr>
        <p:txBody>
          <a:bodyPr wrap="square" rtlCol="0">
            <a:spAutoFit/>
          </a:bodyPr>
          <a:lstStyle/>
          <a:p>
            <a:r>
              <a:rPr lang="en-US" sz="2400" dirty="0">
                <a:latin typeface="+mj-lt"/>
              </a:rPr>
              <a:t>Figure from CERN website </a:t>
            </a:r>
          </a:p>
        </p:txBody>
      </p:sp>
      <p:sp>
        <p:nvSpPr>
          <p:cNvPr id="9" name="TextBox 8">
            <a:extLst>
              <a:ext uri="{FF2B5EF4-FFF2-40B4-BE49-F238E27FC236}">
                <a16:creationId xmlns:a16="http://schemas.microsoft.com/office/drawing/2014/main" id="{63D222D6-8FF4-43E4-BEFF-9E71E3192196}"/>
              </a:ext>
            </a:extLst>
          </p:cNvPr>
          <p:cNvSpPr txBox="1"/>
          <p:nvPr/>
        </p:nvSpPr>
        <p:spPr>
          <a:xfrm>
            <a:off x="271670" y="5987405"/>
            <a:ext cx="8763000" cy="461665"/>
          </a:xfrm>
          <a:prstGeom prst="rect">
            <a:avLst/>
          </a:prstGeom>
          <a:noFill/>
        </p:spPr>
        <p:txBody>
          <a:bodyPr wrap="square" rtlCol="0">
            <a:spAutoFit/>
          </a:bodyPr>
          <a:lstStyle/>
          <a:p>
            <a:r>
              <a:rPr lang="en-US" sz="2400" dirty="0">
                <a:latin typeface="+mj-lt"/>
              </a:rPr>
              <a:t>What might be the advantage/disadvantage of this design?</a:t>
            </a:r>
          </a:p>
        </p:txBody>
      </p:sp>
    </p:spTree>
    <p:extLst>
      <p:ext uri="{BB962C8B-B14F-4D97-AF65-F5344CB8AC3E}">
        <p14:creationId xmlns:p14="http://schemas.microsoft.com/office/powerpoint/2010/main" val="377119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DDA07-E410-4C49-8134-B421E6AA7E9E}"/>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B3498C6C-4368-4317-BB53-62F43BBA50D5}"/>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A468EB4C-29A8-48E9-BFC3-30C51E3C994A}"/>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2C4F9C65-3630-4061-808F-A17575408D70}"/>
              </a:ext>
            </a:extLst>
          </p:cNvPr>
          <p:cNvSpPr txBox="1"/>
          <p:nvPr/>
        </p:nvSpPr>
        <p:spPr>
          <a:xfrm>
            <a:off x="228600" y="228600"/>
            <a:ext cx="7848600" cy="1938992"/>
          </a:xfrm>
          <a:prstGeom prst="rect">
            <a:avLst/>
          </a:prstGeom>
          <a:noFill/>
        </p:spPr>
        <p:txBody>
          <a:bodyPr wrap="square" rtlCol="0">
            <a:spAutoFit/>
          </a:bodyPr>
          <a:lstStyle/>
          <a:p>
            <a:r>
              <a:rPr lang="en-US" sz="2400" dirty="0">
                <a:latin typeface="+mj-lt"/>
              </a:rPr>
              <a:t>Your question: </a:t>
            </a:r>
            <a:r>
              <a:rPr lang="en-US" sz="2400" dirty="0"/>
              <a:t>What are the benefits/disadvantages of expressing the scattering cross section in the laboratory frame of reference vs center of mass frame of reference? (When or why to use a particular frame of reference)</a:t>
            </a:r>
          </a:p>
        </p:txBody>
      </p:sp>
      <p:sp>
        <p:nvSpPr>
          <p:cNvPr id="6" name="TextBox 5">
            <a:extLst>
              <a:ext uri="{FF2B5EF4-FFF2-40B4-BE49-F238E27FC236}">
                <a16:creationId xmlns:a16="http://schemas.microsoft.com/office/drawing/2014/main" id="{56C1E792-2652-4845-80C8-4DAB4BBC6952}"/>
              </a:ext>
            </a:extLst>
          </p:cNvPr>
          <p:cNvSpPr txBox="1"/>
          <p:nvPr/>
        </p:nvSpPr>
        <p:spPr>
          <a:xfrm>
            <a:off x="228600" y="2590800"/>
            <a:ext cx="3886200" cy="2308324"/>
          </a:xfrm>
          <a:prstGeom prst="rect">
            <a:avLst/>
          </a:prstGeom>
          <a:noFill/>
        </p:spPr>
        <p:txBody>
          <a:bodyPr wrap="square" rtlCol="0">
            <a:spAutoFit/>
          </a:bodyPr>
          <a:lstStyle/>
          <a:p>
            <a:r>
              <a:rPr lang="en-US" sz="2400" b="1" u="sng" dirty="0">
                <a:latin typeface="+mj-lt"/>
              </a:rPr>
              <a:t>Advantages of Lab frame</a:t>
            </a:r>
          </a:p>
          <a:p>
            <a:pPr marL="457200" indent="-457200">
              <a:buFont typeface="+mj-lt"/>
              <a:buAutoNum type="arabicPeriod"/>
            </a:pPr>
            <a:r>
              <a:rPr lang="en-US" sz="2400" dirty="0">
                <a:latin typeface="+mj-lt"/>
              </a:rPr>
              <a:t>Natural experimental design.</a:t>
            </a:r>
          </a:p>
          <a:p>
            <a:pPr marL="457200" indent="-457200">
              <a:buFont typeface="+mj-lt"/>
              <a:buAutoNum type="arabicPeriod"/>
            </a:pPr>
            <a:r>
              <a:rPr lang="en-US" sz="2400" dirty="0">
                <a:latin typeface="+mj-lt"/>
              </a:rPr>
              <a:t>Some targets are more naturally at rest.</a:t>
            </a:r>
          </a:p>
          <a:p>
            <a:pPr marL="457200" indent="-457200">
              <a:buFont typeface="+mj-lt"/>
              <a:buAutoNum type="arabicPeriod"/>
            </a:pPr>
            <a:r>
              <a:rPr lang="en-US" sz="2400" dirty="0">
                <a:latin typeface="+mj-lt"/>
              </a:rPr>
              <a:t>??</a:t>
            </a:r>
          </a:p>
        </p:txBody>
      </p:sp>
      <p:sp>
        <p:nvSpPr>
          <p:cNvPr id="7" name="TextBox 6">
            <a:extLst>
              <a:ext uri="{FF2B5EF4-FFF2-40B4-BE49-F238E27FC236}">
                <a16:creationId xmlns:a16="http://schemas.microsoft.com/office/drawing/2014/main" id="{BC9A1C7C-CCD5-43B5-9E02-D50804AC6E71}"/>
              </a:ext>
            </a:extLst>
          </p:cNvPr>
          <p:cNvSpPr txBox="1"/>
          <p:nvPr/>
        </p:nvSpPr>
        <p:spPr>
          <a:xfrm>
            <a:off x="4800600" y="2590800"/>
            <a:ext cx="3886200" cy="2308324"/>
          </a:xfrm>
          <a:prstGeom prst="rect">
            <a:avLst/>
          </a:prstGeom>
          <a:noFill/>
        </p:spPr>
        <p:txBody>
          <a:bodyPr wrap="square" rtlCol="0">
            <a:spAutoFit/>
          </a:bodyPr>
          <a:lstStyle/>
          <a:p>
            <a:r>
              <a:rPr lang="en-US" sz="2400" b="1" u="sng" dirty="0">
                <a:latin typeface="+mj-lt"/>
              </a:rPr>
              <a:t>Advantages of CM frame</a:t>
            </a:r>
          </a:p>
          <a:p>
            <a:pPr marL="457200" indent="-457200">
              <a:buFont typeface="+mj-lt"/>
              <a:buAutoNum type="arabicPeriod"/>
            </a:pPr>
            <a:r>
              <a:rPr lang="en-US" sz="2400" dirty="0">
                <a:latin typeface="+mj-lt"/>
              </a:rPr>
              <a:t>Analysis is done in CM frame.</a:t>
            </a:r>
          </a:p>
          <a:p>
            <a:pPr marL="457200" indent="-457200">
              <a:buFont typeface="+mj-lt"/>
              <a:buAutoNum type="arabicPeriod"/>
            </a:pPr>
            <a:r>
              <a:rPr lang="en-US" sz="2400" dirty="0">
                <a:latin typeface="+mj-lt"/>
              </a:rPr>
              <a:t>Experiment is more energy efficient.</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232862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554"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555"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556"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2677656"/>
          </a:xfrm>
          <a:prstGeom prst="rect">
            <a:avLst/>
          </a:prstGeom>
          <a:noFill/>
        </p:spPr>
        <p:txBody>
          <a:bodyPr wrap="square" rtlCol="0">
            <a:spAutoFit/>
          </a:bodyPr>
          <a:lstStyle/>
          <a:p>
            <a:r>
              <a:rPr lang="en-US" sz="2400" dirty="0"/>
              <a:t>More details --</a:t>
            </a:r>
          </a:p>
          <a:p>
            <a:endParaRPr lang="en-US" sz="2400" dirty="0"/>
          </a:p>
          <a:p>
            <a:r>
              <a:rPr lang="en-US" sz="2400" dirty="0"/>
              <a:t>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25341" y="4410405"/>
            <a:ext cx="1684700" cy="1316765"/>
          </a:xfrm>
          <a:prstGeom prst="circularArrow">
            <a:avLst>
              <a:gd name="adj1" fmla="val 0"/>
              <a:gd name="adj2" fmla="val 1142319"/>
              <a:gd name="adj3" fmla="val 19904793"/>
              <a:gd name="adj4" fmla="val 10800000"/>
              <a:gd name="adj5" fmla="val 1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3463243093"/>
              </p:ext>
            </p:extLst>
          </p:nvPr>
        </p:nvGraphicFramePr>
        <p:xfrm>
          <a:off x="298174" y="5609262"/>
          <a:ext cx="3235325" cy="522445"/>
        </p:xfrm>
        <a:graphic>
          <a:graphicData uri="http://schemas.openxmlformats.org/presentationml/2006/ole">
            <mc:AlternateContent xmlns:mc="http://schemas.openxmlformats.org/markup-compatibility/2006">
              <mc:Choice xmlns:v="urn:schemas-microsoft-com:vml" Requires="v">
                <p:oleObj spid="_x0000_s57376" name="Equation" r:id="rId3" imgW="1257120" imgH="203040" progId="Equation.DSMT4">
                  <p:embed/>
                </p:oleObj>
              </mc:Choice>
              <mc:Fallback>
                <p:oleObj name="Equation" r:id="rId3" imgW="1257120" imgH="203040" progId="Equation.DSMT4">
                  <p:embed/>
                  <p:pic>
                    <p:nvPicPr>
                      <p:cNvPr id="0" name=""/>
                      <p:cNvPicPr/>
                      <p:nvPr/>
                    </p:nvPicPr>
                    <p:blipFill>
                      <a:blip r:embed="rId4"/>
                      <a:stretch>
                        <a:fillRect/>
                      </a:stretch>
                    </p:blipFill>
                    <p:spPr>
                      <a:xfrm>
                        <a:off x="298174" y="5609262"/>
                        <a:ext cx="3235325" cy="522445"/>
                      </a:xfrm>
                      <a:prstGeom prst="rect">
                        <a:avLst/>
                      </a:prstGeom>
                    </p:spPr>
                  </p:pic>
                </p:oleObj>
              </mc:Fallback>
            </mc:AlternateContent>
          </a:graphicData>
        </a:graphic>
      </p:graphicFrame>
    </p:spTree>
    <p:extLst>
      <p:ext uri="{BB962C8B-B14F-4D97-AF65-F5344CB8AC3E}">
        <p14:creationId xmlns:p14="http://schemas.microsoft.com/office/powerpoint/2010/main" val="320348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7015</TotalTime>
  <Words>2125</Words>
  <Application>Microsoft Office PowerPoint</Application>
  <PresentationFormat>On-screen Show (4:3)</PresentationFormat>
  <Paragraphs>322</Paragraphs>
  <Slides>37</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3"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366</cp:revision>
  <cp:lastPrinted>2020-08-29T22:33:07Z</cp:lastPrinted>
  <dcterms:created xsi:type="dcterms:W3CDTF">2012-01-10T18:32:24Z</dcterms:created>
  <dcterms:modified xsi:type="dcterms:W3CDTF">2021-08-27T15:10:09Z</dcterms:modified>
</cp:coreProperties>
</file>