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33"/>
  </p:notesMasterIdLst>
  <p:handoutMasterIdLst>
    <p:handoutMasterId r:id="rId34"/>
  </p:handoutMasterIdLst>
  <p:sldIdLst>
    <p:sldId id="296" r:id="rId3"/>
    <p:sldId id="389" r:id="rId4"/>
    <p:sldId id="461" r:id="rId5"/>
    <p:sldId id="369" r:id="rId6"/>
    <p:sldId id="370" r:id="rId7"/>
    <p:sldId id="443" r:id="rId8"/>
    <p:sldId id="462" r:id="rId9"/>
    <p:sldId id="453" r:id="rId10"/>
    <p:sldId id="472" r:id="rId11"/>
    <p:sldId id="463" r:id="rId12"/>
    <p:sldId id="437" r:id="rId13"/>
    <p:sldId id="460" r:id="rId14"/>
    <p:sldId id="464" r:id="rId15"/>
    <p:sldId id="445" r:id="rId16"/>
    <p:sldId id="446" r:id="rId17"/>
    <p:sldId id="417" r:id="rId18"/>
    <p:sldId id="418" r:id="rId19"/>
    <p:sldId id="419" r:id="rId20"/>
    <p:sldId id="420" r:id="rId21"/>
    <p:sldId id="421" r:id="rId22"/>
    <p:sldId id="422" r:id="rId23"/>
    <p:sldId id="423" r:id="rId24"/>
    <p:sldId id="442" r:id="rId25"/>
    <p:sldId id="424" r:id="rId26"/>
    <p:sldId id="425" r:id="rId27"/>
    <p:sldId id="426" r:id="rId28"/>
    <p:sldId id="427" r:id="rId29"/>
    <p:sldId id="441" r:id="rId30"/>
    <p:sldId id="465" r:id="rId31"/>
    <p:sldId id="469"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77" d="100"/>
          <a:sy n="77" d="100"/>
        </p:scale>
        <p:origin x="768" y="62"/>
      </p:cViewPr>
      <p:guideLst>
        <p:guide orient="horz" pos="2160"/>
        <p:guide pos="2880"/>
      </p:guideLst>
    </p:cSldViewPr>
  </p:slideViewPr>
  <p:notesTextViewPr>
    <p:cViewPr>
      <p:scale>
        <a:sx n="3" d="2"/>
        <a:sy n="3" d="2"/>
      </p:scale>
      <p:origin x="0" y="0"/>
    </p:cViewPr>
  </p:notesTextViewPr>
  <p:sorterViewPr>
    <p:cViewPr>
      <p:scale>
        <a:sx n="55" d="100"/>
        <a:sy n="55" d="100"/>
      </p:scale>
      <p:origin x="0" y="-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8/28/2021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8/28/2021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focus on the analysis in the center of mass frame which contains the basic physics of the interparticle interaction.    The main example will be that of the famous Rutherford scattering experiment.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algebra ….</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138315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relationship of the analysis of r(\phi) to the scattering event.    The insert is a diagram from the textbook.</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190728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scattering process involves the aspects of the trajectory at large separations.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511570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a:t>
            </a:r>
            <a:r>
              <a:rPr lang="en-US" dirty="0" err="1"/>
              <a:t>rmin</a:t>
            </a:r>
            <a:r>
              <a:rPr lang="en-US" dirty="0"/>
              <a:t>, \phi=0.   \phi increases to a maximum value.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1400430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with consistent notation.      Here we are using the textbook’s definition of theta which is OK if the target mass is infinite.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405857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equation is a convenient change of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568336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use a diagram from the web about the Rutherford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614808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all of the equations and then specializing to the Coulomb interaction form.</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463818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integrals can all be evaluated analytically and simplify to this famous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2482173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Reconstructed data taken from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8515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3710869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constant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3348010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of the equations.     This equation allows us to fine b</a:t>
            </a:r>
            <a:r>
              <a:rPr lang="en-US"/>
              <a:t>(theta).</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44256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next several slides summarize the experimental scattering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332267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review.</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385824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system of interest can be expressed in terms of constants and the particle separation r(t).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215464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16575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244407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Relating the constants of the problems to values determined when the particles are very far apart.</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392791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 we are expressing the trajectory as a function of time t.     For this analysis however, we would like to find the trajectory as a function of the angle \phi.   The relationship of the constant angular momentum to the \phi and time variables allows us to find r(\phi).</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282649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8/30/2021</a:t>
            </a:r>
          </a:p>
        </p:txBody>
      </p:sp>
      <p:sp>
        <p:nvSpPr>
          <p:cNvPr id="5" name="Footer Placeholder 4"/>
          <p:cNvSpPr>
            <a:spLocks noGrp="1"/>
          </p:cNvSpPr>
          <p:nvPr>
            <p:ph type="ftr" sz="quarter" idx="11"/>
          </p:nvPr>
        </p:nvSpPr>
        <p:spPr/>
        <p:txBody>
          <a:bodyPr/>
          <a:lstStyle/>
          <a:p>
            <a:r>
              <a:rPr lang="en-US"/>
              <a:t>PHY 711  Fall 2021 --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8/30/2021</a:t>
            </a:r>
          </a:p>
        </p:txBody>
      </p:sp>
      <p:sp>
        <p:nvSpPr>
          <p:cNvPr id="5" name="Footer Placeholder 4"/>
          <p:cNvSpPr>
            <a:spLocks noGrp="1"/>
          </p:cNvSpPr>
          <p:nvPr>
            <p:ph type="ftr" sz="quarter" idx="11"/>
          </p:nvPr>
        </p:nvSpPr>
        <p:spPr/>
        <p:txBody>
          <a:bodyPr/>
          <a:lstStyle/>
          <a:p>
            <a:r>
              <a:rPr lang="en-US"/>
              <a:t>PHY 711  Fall 2021 --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8/30/2021</a:t>
            </a:r>
          </a:p>
        </p:txBody>
      </p:sp>
      <p:sp>
        <p:nvSpPr>
          <p:cNvPr id="5" name="Footer Placeholder 4"/>
          <p:cNvSpPr>
            <a:spLocks noGrp="1"/>
          </p:cNvSpPr>
          <p:nvPr>
            <p:ph type="ftr" sz="quarter" idx="11"/>
          </p:nvPr>
        </p:nvSpPr>
        <p:spPr/>
        <p:txBody>
          <a:bodyPr/>
          <a:lstStyle/>
          <a:p>
            <a:r>
              <a:rPr lang="en-US"/>
              <a:t>PHY 711  Fall 2021 --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8/30/2021</a:t>
            </a:r>
          </a:p>
        </p:txBody>
      </p:sp>
      <p:sp>
        <p:nvSpPr>
          <p:cNvPr id="5" name="Footer Placeholder 4"/>
          <p:cNvSpPr>
            <a:spLocks noGrp="1"/>
          </p:cNvSpPr>
          <p:nvPr>
            <p:ph type="ftr" sz="quarter" idx="11"/>
          </p:nvPr>
        </p:nvSpPr>
        <p:spPr/>
        <p:txBody>
          <a:bodyPr/>
          <a:lstStyle/>
          <a:p>
            <a:r>
              <a:rPr lang="en-US"/>
              <a:t>PHY 711  Fall 2021 --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8/30/2021</a:t>
            </a:r>
          </a:p>
        </p:txBody>
      </p:sp>
      <p:sp>
        <p:nvSpPr>
          <p:cNvPr id="5" name="Footer Placeholder 4"/>
          <p:cNvSpPr>
            <a:spLocks noGrp="1"/>
          </p:cNvSpPr>
          <p:nvPr>
            <p:ph type="ftr" sz="quarter" idx="11"/>
          </p:nvPr>
        </p:nvSpPr>
        <p:spPr/>
        <p:txBody>
          <a:bodyPr/>
          <a:lstStyle/>
          <a:p>
            <a:r>
              <a:rPr lang="en-US"/>
              <a:t>PHY 711  Fall 2021 --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8/30/2021</a:t>
            </a:r>
          </a:p>
        </p:txBody>
      </p:sp>
      <p:sp>
        <p:nvSpPr>
          <p:cNvPr id="6" name="Footer Placeholder 5"/>
          <p:cNvSpPr>
            <a:spLocks noGrp="1"/>
          </p:cNvSpPr>
          <p:nvPr>
            <p:ph type="ftr" sz="quarter" idx="11"/>
          </p:nvPr>
        </p:nvSpPr>
        <p:spPr/>
        <p:txBody>
          <a:bodyPr/>
          <a:lstStyle/>
          <a:p>
            <a:r>
              <a:rPr lang="en-US"/>
              <a:t>PHY 711  Fall 2021 -- Lecture4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8/30/2021</a:t>
            </a:r>
          </a:p>
        </p:txBody>
      </p:sp>
      <p:sp>
        <p:nvSpPr>
          <p:cNvPr id="8" name="Footer Placeholder 7"/>
          <p:cNvSpPr>
            <a:spLocks noGrp="1"/>
          </p:cNvSpPr>
          <p:nvPr>
            <p:ph type="ftr" sz="quarter" idx="11"/>
          </p:nvPr>
        </p:nvSpPr>
        <p:spPr/>
        <p:txBody>
          <a:bodyPr/>
          <a:lstStyle/>
          <a:p>
            <a:r>
              <a:rPr lang="en-US"/>
              <a:t>PHY 711  Fall 2021 -- Lecture4</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8/30/2021</a:t>
            </a:r>
          </a:p>
        </p:txBody>
      </p:sp>
      <p:sp>
        <p:nvSpPr>
          <p:cNvPr id="4" name="Footer Placeholder 3"/>
          <p:cNvSpPr>
            <a:spLocks noGrp="1"/>
          </p:cNvSpPr>
          <p:nvPr>
            <p:ph type="ftr" sz="quarter" idx="11"/>
          </p:nvPr>
        </p:nvSpPr>
        <p:spPr/>
        <p:txBody>
          <a:bodyPr/>
          <a:lstStyle/>
          <a:p>
            <a:r>
              <a:rPr lang="en-US"/>
              <a:t>PHY 711  Fall 2021 -- Lecture4</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8/30/2021</a:t>
            </a:r>
          </a:p>
        </p:txBody>
      </p:sp>
      <p:sp>
        <p:nvSpPr>
          <p:cNvPr id="6" name="Footer Placeholder 5"/>
          <p:cNvSpPr>
            <a:spLocks noGrp="1"/>
          </p:cNvSpPr>
          <p:nvPr>
            <p:ph type="ftr" sz="quarter" idx="11"/>
          </p:nvPr>
        </p:nvSpPr>
        <p:spPr/>
        <p:txBody>
          <a:bodyPr/>
          <a:lstStyle/>
          <a:p>
            <a:r>
              <a:rPr lang="en-US"/>
              <a:t>PHY 711  Fall 2021 -- Lecture4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8/30/2021</a:t>
            </a:r>
          </a:p>
        </p:txBody>
      </p:sp>
      <p:sp>
        <p:nvSpPr>
          <p:cNvPr id="6" name="Footer Placeholder 5"/>
          <p:cNvSpPr>
            <a:spLocks noGrp="1"/>
          </p:cNvSpPr>
          <p:nvPr>
            <p:ph type="ftr" sz="quarter" idx="11"/>
          </p:nvPr>
        </p:nvSpPr>
        <p:spPr/>
        <p:txBody>
          <a:bodyPr/>
          <a:lstStyle/>
          <a:p>
            <a:r>
              <a:rPr lang="en-US"/>
              <a:t>PHY 711  Fall 2021 -- Lecture4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8/30/2021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8/30/2021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6.bin"/><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2.bin"/><Relationship Id="rId3" Type="http://schemas.openxmlformats.org/officeDocument/2006/relationships/notesSlide" Target="../notesSlides/notesSlide6.xml"/><Relationship Id="rId7" Type="http://schemas.openxmlformats.org/officeDocument/2006/relationships/oleObject" Target="../embeddings/oleObject19.bin"/><Relationship Id="rId12" Type="http://schemas.openxmlformats.org/officeDocument/2006/relationships/image" Target="../media/image25.wmf"/><Relationship Id="rId2" Type="http://schemas.openxmlformats.org/officeDocument/2006/relationships/slideLayout" Target="../slideLayouts/slideLayout7.xml"/><Relationship Id="rId16" Type="http://schemas.openxmlformats.org/officeDocument/2006/relationships/image" Target="../media/image27.wmf"/><Relationship Id="rId1" Type="http://schemas.openxmlformats.org/officeDocument/2006/relationships/vmlDrawing" Target="../drawings/vmlDrawing7.vml"/><Relationship Id="rId6" Type="http://schemas.openxmlformats.org/officeDocument/2006/relationships/image" Target="../media/image22.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4.wmf"/><Relationship Id="rId4" Type="http://schemas.openxmlformats.org/officeDocument/2006/relationships/image" Target="../media/image28.png"/><Relationship Id="rId9" Type="http://schemas.openxmlformats.org/officeDocument/2006/relationships/oleObject" Target="../embeddings/oleObject20.bin"/><Relationship Id="rId14" Type="http://schemas.openxmlformats.org/officeDocument/2006/relationships/image" Target="../media/image26.wmf"/></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image" Target="../media/image29.wmf"/><Relationship Id="rId4"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31.wmf"/><Relationship Id="rId4" Type="http://schemas.openxmlformats.org/officeDocument/2006/relationships/oleObject" Target="../embeddings/oleObject2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9.bin"/><Relationship Id="rId5" Type="http://schemas.openxmlformats.org/officeDocument/2006/relationships/image" Target="../media/image33.wmf"/><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5.wmf"/><Relationship Id="rId4"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6.wmf"/><Relationship Id="rId4"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11.xml"/><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7.wmf"/><Relationship Id="rId5" Type="http://schemas.openxmlformats.org/officeDocument/2006/relationships/oleObject" Target="../embeddings/oleObject32.bin"/><Relationship Id="rId10" Type="http://schemas.openxmlformats.org/officeDocument/2006/relationships/image" Target="../media/image39.wmf"/><Relationship Id="rId4" Type="http://schemas.openxmlformats.org/officeDocument/2006/relationships/image" Target="../media/image40.png"/><Relationship Id="rId9" Type="http://schemas.openxmlformats.org/officeDocument/2006/relationships/oleObject" Target="../embeddings/oleObject3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1.wmf"/><Relationship Id="rId4" Type="http://schemas.openxmlformats.org/officeDocument/2006/relationships/oleObject" Target="../embeddings/oleObject35.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42.wmf"/><Relationship Id="rId4" Type="http://schemas.openxmlformats.org/officeDocument/2006/relationships/oleObject" Target="../embeddings/oleObject3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3.wmf"/><Relationship Id="rId5" Type="http://schemas.openxmlformats.org/officeDocument/2006/relationships/oleObject" Target="../embeddings/oleObject37.bin"/><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4.wmf"/><Relationship Id="rId4" Type="http://schemas.openxmlformats.org/officeDocument/2006/relationships/oleObject" Target="../embeddings/oleObject38.bin"/></Relationships>
</file>

<file path=ppt/slides/_rels/slide2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17.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0.bin"/><Relationship Id="rId5" Type="http://schemas.openxmlformats.org/officeDocument/2006/relationships/image" Target="../media/image46.wmf"/><Relationship Id="rId4" Type="http://schemas.openxmlformats.org/officeDocument/2006/relationships/oleObject" Target="../embeddings/oleObject39.bin"/><Relationship Id="rId9" Type="http://schemas.openxmlformats.org/officeDocument/2006/relationships/image" Target="../media/image48.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3.bin"/><Relationship Id="rId5" Type="http://schemas.openxmlformats.org/officeDocument/2006/relationships/image" Target="../media/image49.wmf"/><Relationship Id="rId4" Type="http://schemas.openxmlformats.org/officeDocument/2006/relationships/oleObject" Target="../embeddings/oleObject4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hyperlink" Target="http://hyperphysics.phy-astr.gsu.edu/hbase/nuclear/rutsca2.html#c3" TargetMode="Externa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50.wmf"/><Relationship Id="rId5" Type="http://schemas.openxmlformats.org/officeDocument/2006/relationships/oleObject" Target="../embeddings/oleObject44.bin"/><Relationship Id="rId4" Type="http://schemas.openxmlformats.org/officeDocument/2006/relationships/image" Target="../media/image51.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6.bin"/><Relationship Id="rId5" Type="http://schemas.openxmlformats.org/officeDocument/2006/relationships/image" Target="../media/image52.wmf"/><Relationship Id="rId4" Type="http://schemas.openxmlformats.org/officeDocument/2006/relationships/oleObject" Target="../embeddings/oleObject4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8.bin"/><Relationship Id="rId5" Type="http://schemas.openxmlformats.org/officeDocument/2006/relationships/image" Target="../media/image54.wmf"/><Relationship Id="rId4" Type="http://schemas.openxmlformats.org/officeDocument/2006/relationships/oleObject" Target="../embeddings/oleObject4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56.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57.wmf"/><Relationship Id="rId4" Type="http://schemas.openxmlformats.org/officeDocument/2006/relationships/oleObject" Target="../embeddings/oleObject50.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4.xml"/><Relationship Id="rId7" Type="http://schemas.openxmlformats.org/officeDocument/2006/relationships/oleObject" Target="../embeddings/oleObject2.bin"/><Relationship Id="rId12"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oleObject" Target="../embeddings/oleObject4.bin"/><Relationship Id="rId5" Type="http://schemas.openxmlformats.org/officeDocument/2006/relationships/image" Target="../media/image4.wmf"/><Relationship Id="rId10"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152400" y="827272"/>
            <a:ext cx="9107557"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200" b="1" dirty="0"/>
          </a:p>
          <a:p>
            <a:pPr algn="ctr"/>
            <a:r>
              <a:rPr lang="en-US" sz="3200" b="1" dirty="0"/>
              <a:t>Lecture notes for Lecture 4</a:t>
            </a:r>
          </a:p>
          <a:p>
            <a:pPr algn="ctr"/>
            <a:endParaRPr lang="en-US" sz="3200" b="1" dirty="0"/>
          </a:p>
          <a:p>
            <a:pPr algn="ctr"/>
            <a:r>
              <a:rPr lang="en-US" sz="3200" b="1" dirty="0"/>
              <a:t>Scattering analysis in the center of mass reference frame – Chap 1 F&amp;W</a:t>
            </a:r>
          </a:p>
          <a:p>
            <a:pPr marL="514350" indent="-514350">
              <a:spcBef>
                <a:spcPts val="1200"/>
              </a:spcBef>
              <a:buFont typeface="+mj-lt"/>
              <a:buAutoNum type="arabicPeriod"/>
            </a:pPr>
            <a:r>
              <a:rPr lang="en-US" sz="2400" b="1" dirty="0">
                <a:solidFill>
                  <a:schemeClr val="folHlink"/>
                </a:solidFill>
              </a:rPr>
              <a:t>Review of scattering ideas.</a:t>
            </a:r>
          </a:p>
          <a:p>
            <a:pPr marL="514350" indent="-514350">
              <a:spcBef>
                <a:spcPts val="1200"/>
              </a:spcBef>
              <a:buFont typeface="+mj-lt"/>
              <a:buAutoNum type="arabicPeriod"/>
            </a:pPr>
            <a:r>
              <a:rPr lang="en-US" sz="2400" b="1" dirty="0">
                <a:solidFill>
                  <a:schemeClr val="folHlink"/>
                </a:solidFill>
              </a:rPr>
              <a:t>In center of mass frame, analytical evaluation of the differential scattering cross section in general and for Rutherford scattering.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5451E-FB0A-446C-BEE2-980B77564992}"/>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43BDBE7F-6C77-41E4-B5E9-E8DD741F346B}"/>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001069D3-A762-4292-83FA-959D44BE757E}"/>
              </a:ext>
            </a:extLst>
          </p:cNvPr>
          <p:cNvSpPr>
            <a:spLocks noGrp="1"/>
          </p:cNvSpPr>
          <p:nvPr>
            <p:ph type="sldNum" sz="quarter" idx="12"/>
          </p:nvPr>
        </p:nvSpPr>
        <p:spPr/>
        <p:txBody>
          <a:bodyPr/>
          <a:lstStyle/>
          <a:p>
            <a:fld id="{CE368B07-CEBF-4C80-90AF-53B34FA04CF3}" type="slidenum">
              <a:rPr lang="en-US" smtClean="0"/>
              <a:t>10</a:t>
            </a:fld>
            <a:endParaRPr lang="en-US"/>
          </a:p>
        </p:txBody>
      </p:sp>
      <p:graphicFrame>
        <p:nvGraphicFramePr>
          <p:cNvPr id="5" name="Object 4">
            <a:extLst>
              <a:ext uri="{FF2B5EF4-FFF2-40B4-BE49-F238E27FC236}">
                <a16:creationId xmlns:a16="http://schemas.microsoft.com/office/drawing/2014/main" id="{511466F6-3B77-41A1-8D30-E5BB21480D51}"/>
              </a:ext>
            </a:extLst>
          </p:cNvPr>
          <p:cNvGraphicFramePr>
            <a:graphicFrameLocks noChangeAspect="1"/>
          </p:cNvGraphicFramePr>
          <p:nvPr>
            <p:extLst>
              <p:ext uri="{D42A27DB-BD31-4B8C-83A1-F6EECF244321}">
                <p14:modId xmlns:p14="http://schemas.microsoft.com/office/powerpoint/2010/main" val="2824118855"/>
              </p:ext>
            </p:extLst>
          </p:nvPr>
        </p:nvGraphicFramePr>
        <p:xfrm>
          <a:off x="685800" y="292100"/>
          <a:ext cx="5565775" cy="1322388"/>
        </p:xfrm>
        <a:graphic>
          <a:graphicData uri="http://schemas.openxmlformats.org/presentationml/2006/ole">
            <mc:AlternateContent xmlns:mc="http://schemas.openxmlformats.org/markup-compatibility/2006">
              <mc:Choice xmlns:v="urn:schemas-microsoft-com:vml" Requires="v">
                <p:oleObj spid="_x0000_s75874" name="Equation" r:id="rId3" imgW="2831760" imgH="672840" progId="Equation.DSMT4">
                  <p:embed/>
                </p:oleObj>
              </mc:Choice>
              <mc:Fallback>
                <p:oleObj name="Equation" r:id="rId3" imgW="2831760" imgH="672840" progId="Equation.DSMT4">
                  <p:embed/>
                  <p:pic>
                    <p:nvPicPr>
                      <p:cNvPr id="0" name=""/>
                      <p:cNvPicPr/>
                      <p:nvPr/>
                    </p:nvPicPr>
                    <p:blipFill>
                      <a:blip r:embed="rId4"/>
                      <a:stretch>
                        <a:fillRect/>
                      </a:stretch>
                    </p:blipFill>
                    <p:spPr>
                      <a:xfrm>
                        <a:off x="685800" y="292100"/>
                        <a:ext cx="5565775" cy="13223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A42B7FE-EA3F-4B4D-A3D6-5FAAC8606C2C}"/>
              </a:ext>
            </a:extLst>
          </p:cNvPr>
          <p:cNvGraphicFramePr>
            <a:graphicFrameLocks noChangeAspect="1"/>
          </p:cNvGraphicFramePr>
          <p:nvPr>
            <p:extLst>
              <p:ext uri="{D42A27DB-BD31-4B8C-83A1-F6EECF244321}">
                <p14:modId xmlns:p14="http://schemas.microsoft.com/office/powerpoint/2010/main" val="1958972136"/>
              </p:ext>
            </p:extLst>
          </p:nvPr>
        </p:nvGraphicFramePr>
        <p:xfrm>
          <a:off x="784225" y="2374900"/>
          <a:ext cx="6159500" cy="1885950"/>
        </p:xfrm>
        <a:graphic>
          <a:graphicData uri="http://schemas.openxmlformats.org/presentationml/2006/ole">
            <mc:AlternateContent xmlns:mc="http://schemas.openxmlformats.org/markup-compatibility/2006">
              <mc:Choice xmlns:v="urn:schemas-microsoft-com:vml" Requires="v">
                <p:oleObj spid="_x0000_s75875" name="Equation" r:id="rId5" imgW="2819160" imgH="863280" progId="Equation.DSMT4">
                  <p:embed/>
                </p:oleObj>
              </mc:Choice>
              <mc:Fallback>
                <p:oleObj name="Equation" r:id="rId5" imgW="2819160" imgH="863280" progId="Equation.DSMT4">
                  <p:embed/>
                  <p:pic>
                    <p:nvPicPr>
                      <p:cNvPr id="10" name="Object 9">
                        <a:extLst>
                          <a:ext uri="{FF2B5EF4-FFF2-40B4-BE49-F238E27FC236}">
                            <a16:creationId xmlns:a16="http://schemas.microsoft.com/office/drawing/2014/main" id="{637E79C5-073E-43B3-9BF3-4780011F5231}"/>
                          </a:ext>
                        </a:extLst>
                      </p:cNvPr>
                      <p:cNvPicPr/>
                      <p:nvPr/>
                    </p:nvPicPr>
                    <p:blipFill>
                      <a:blip r:embed="rId6"/>
                      <a:stretch>
                        <a:fillRect/>
                      </a:stretch>
                    </p:blipFill>
                    <p:spPr>
                      <a:xfrm>
                        <a:off x="784225" y="2374900"/>
                        <a:ext cx="6159500" cy="18859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70F0A3A-9E79-4DB0-8BDE-83C13AEDB935}"/>
              </a:ext>
            </a:extLst>
          </p:cNvPr>
          <p:cNvGraphicFramePr>
            <a:graphicFrameLocks noChangeAspect="1"/>
          </p:cNvGraphicFramePr>
          <p:nvPr>
            <p:extLst>
              <p:ext uri="{D42A27DB-BD31-4B8C-83A1-F6EECF244321}">
                <p14:modId xmlns:p14="http://schemas.microsoft.com/office/powerpoint/2010/main" val="942711185"/>
              </p:ext>
            </p:extLst>
          </p:nvPr>
        </p:nvGraphicFramePr>
        <p:xfrm>
          <a:off x="1143000" y="4554536"/>
          <a:ext cx="4648200" cy="1258159"/>
        </p:xfrm>
        <a:graphic>
          <a:graphicData uri="http://schemas.openxmlformats.org/presentationml/2006/ole">
            <mc:AlternateContent xmlns:mc="http://schemas.openxmlformats.org/markup-compatibility/2006">
              <mc:Choice xmlns:v="urn:schemas-microsoft-com:vml" Requires="v">
                <p:oleObj spid="_x0000_s75876" name="Equation" r:id="rId7" imgW="1688760" imgH="457200" progId="Equation.DSMT4">
                  <p:embed/>
                </p:oleObj>
              </mc:Choice>
              <mc:Fallback>
                <p:oleObj name="Equation" r:id="rId7" imgW="1688760" imgH="457200" progId="Equation.DSMT4">
                  <p:embed/>
                  <p:pic>
                    <p:nvPicPr>
                      <p:cNvPr id="0" name=""/>
                      <p:cNvPicPr/>
                      <p:nvPr/>
                    </p:nvPicPr>
                    <p:blipFill>
                      <a:blip r:embed="rId8"/>
                      <a:stretch>
                        <a:fillRect/>
                      </a:stretch>
                    </p:blipFill>
                    <p:spPr>
                      <a:xfrm>
                        <a:off x="1143000" y="4554536"/>
                        <a:ext cx="4648200" cy="125815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3B7D378-FB94-4B32-8F08-2558453F6833}"/>
              </a:ext>
            </a:extLst>
          </p:cNvPr>
          <p:cNvSpPr txBox="1"/>
          <p:nvPr/>
        </p:nvSpPr>
        <p:spPr>
          <a:xfrm>
            <a:off x="685800" y="4833043"/>
            <a:ext cx="7620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421459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spid="_x0000_s61101" name="数式" r:id="rId5" imgW="787320" imgH="444240" progId="Equation.3">
                  <p:embed/>
                </p:oleObj>
              </mc:Choice>
              <mc:Fallback>
                <p:oleObj name="数式" r:id="rId5" imgW="787320" imgH="444240" progId="Equation.3">
                  <p:embed/>
                  <p:pic>
                    <p:nvPicPr>
                      <p:cNvPr id="0" name=""/>
                      <p:cNvPicPr>
                        <a:picLocks noChangeAspect="1" noChangeArrowheads="1"/>
                      </p:cNvPicPr>
                      <p:nvPr/>
                    </p:nvPicPr>
                    <p:blipFill>
                      <a:blip r:embed="rId6"/>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spid="_x0000_s61102" name="Equation" r:id="rId7" imgW="1688760" imgH="457200" progId="Equation.DSMT4">
                  <p:embed/>
                </p:oleObj>
              </mc:Choice>
              <mc:Fallback>
                <p:oleObj name="Equation" r:id="rId7" imgW="1688760" imgH="457200" progId="Equation.DSMT4">
                  <p:embed/>
                  <p:pic>
                    <p:nvPicPr>
                      <p:cNvPr id="0" name=""/>
                      <p:cNvPicPr/>
                      <p:nvPr/>
                    </p:nvPicPr>
                    <p:blipFill>
                      <a:blip r:embed="rId8"/>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spid="_x0000_s61103" name="Equation" r:id="rId9" imgW="457200" imgH="266400" progId="Equation.DSMT4">
                  <p:embed/>
                </p:oleObj>
              </mc:Choice>
              <mc:Fallback>
                <p:oleObj name="Equation" r:id="rId9" imgW="457200" imgH="266400" progId="Equation.DSMT4">
                  <p:embed/>
                  <p:pic>
                    <p:nvPicPr>
                      <p:cNvPr id="0" name=""/>
                      <p:cNvPicPr>
                        <a:picLocks noChangeAspect="1" noChangeArrowheads="1"/>
                      </p:cNvPicPr>
                      <p:nvPr/>
                    </p:nvPicPr>
                    <p:blipFill>
                      <a:blip r:embed="rId10"/>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spid="_x0000_s61104" name="Equation" r:id="rId11" imgW="545760" imgH="634680" progId="Equation.DSMT4">
                  <p:embed/>
                </p:oleObj>
              </mc:Choice>
              <mc:Fallback>
                <p:oleObj name="Equation" r:id="rId11" imgW="545760" imgH="634680" progId="Equation.DSMT4">
                  <p:embed/>
                  <p:pic>
                    <p:nvPicPr>
                      <p:cNvPr id="0" name=""/>
                      <p:cNvPicPr>
                        <a:picLocks noChangeAspect="1" noChangeArrowheads="1"/>
                      </p:cNvPicPr>
                      <p:nvPr/>
                    </p:nvPicPr>
                    <p:blipFill>
                      <a:blip r:embed="rId12"/>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spid="_x0000_s61105" name="Equation" r:id="rId13" imgW="1002960" imgH="634680" progId="Equation.DSMT4">
                  <p:embed/>
                </p:oleObj>
              </mc:Choice>
              <mc:Fallback>
                <p:oleObj name="Equation" r:id="rId13" imgW="1002960" imgH="634680" progId="Equation.DSMT4">
                  <p:embed/>
                  <p:pic>
                    <p:nvPicPr>
                      <p:cNvPr id="0" name=""/>
                      <p:cNvPicPr>
                        <a:picLocks noChangeAspect="1" noChangeArrowheads="1"/>
                      </p:cNvPicPr>
                      <p:nvPr/>
                    </p:nvPicPr>
                    <p:blipFill>
                      <a:blip r:embed="rId14"/>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37032228"/>
              </p:ext>
            </p:extLst>
          </p:nvPr>
        </p:nvGraphicFramePr>
        <p:xfrm>
          <a:off x="2837276" y="5463303"/>
          <a:ext cx="6029325" cy="1082675"/>
        </p:xfrm>
        <a:graphic>
          <a:graphicData uri="http://schemas.openxmlformats.org/presentationml/2006/ole">
            <mc:AlternateContent xmlns:mc="http://schemas.openxmlformats.org/markup-compatibility/2006">
              <mc:Choice xmlns:v="urn:schemas-microsoft-com:vml" Requires="v">
                <p:oleObj spid="_x0000_s61106" name="Equation" r:id="rId15" imgW="2476440" imgH="444240" progId="Equation.DSMT4">
                  <p:embed/>
                </p:oleObj>
              </mc:Choice>
              <mc:Fallback>
                <p:oleObj name="Equation" r:id="rId15" imgW="2476440" imgH="444240" progId="Equation.DSMT4">
                  <p:embed/>
                  <p:pic>
                    <p:nvPicPr>
                      <p:cNvPr id="0" name=""/>
                      <p:cNvPicPr/>
                      <p:nvPr/>
                    </p:nvPicPr>
                    <p:blipFill>
                      <a:blip r:embed="rId16"/>
                      <a:stretch>
                        <a:fillRect/>
                      </a:stretch>
                    </p:blipFill>
                    <p:spPr>
                      <a:xfrm>
                        <a:off x="2837276" y="546330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1996709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B9110-F05B-4D99-B94B-1EFBCF1942FE}"/>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485B5A16-5F24-4C7B-BA98-CB0EF537B805}"/>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34A5CEDA-47F1-4099-9BAA-AE627B192FCB}"/>
              </a:ext>
            </a:extLst>
          </p:cNvPr>
          <p:cNvSpPr>
            <a:spLocks noGrp="1"/>
          </p:cNvSpPr>
          <p:nvPr>
            <p:ph type="sldNum" sz="quarter" idx="12"/>
          </p:nvPr>
        </p:nvSpPr>
        <p:spPr/>
        <p:txBody>
          <a:bodyPr/>
          <a:lstStyle/>
          <a:p>
            <a:fld id="{CE368B07-CEBF-4C80-90AF-53B34FA04CF3}" type="slidenum">
              <a:rPr lang="en-US" smtClean="0"/>
              <a:t>12</a:t>
            </a:fld>
            <a:endParaRPr lang="en-US"/>
          </a:p>
        </p:txBody>
      </p:sp>
      <p:pic>
        <p:nvPicPr>
          <p:cNvPr id="5" name="Picture 4">
            <a:extLst>
              <a:ext uri="{FF2B5EF4-FFF2-40B4-BE49-F238E27FC236}">
                <a16:creationId xmlns:a16="http://schemas.microsoft.com/office/drawing/2014/main" id="{AC8359C8-547D-48F9-9051-B27B3820DA1C}"/>
              </a:ext>
            </a:extLst>
          </p:cNvPr>
          <p:cNvPicPr>
            <a:picLocks noChangeAspect="1"/>
          </p:cNvPicPr>
          <p:nvPr/>
        </p:nvPicPr>
        <p:blipFill rotWithShape="1">
          <a:blip r:embed="rId3"/>
          <a:srcRect l="56122"/>
          <a:stretch/>
        </p:blipFill>
        <p:spPr>
          <a:xfrm>
            <a:off x="2777261" y="411644"/>
            <a:ext cx="4114800" cy="5956891"/>
          </a:xfrm>
          <a:prstGeom prst="rect">
            <a:avLst/>
          </a:prstGeom>
        </p:spPr>
      </p:pic>
      <p:sp>
        <p:nvSpPr>
          <p:cNvPr id="6" name="Oval 5">
            <a:extLst>
              <a:ext uri="{FF2B5EF4-FFF2-40B4-BE49-F238E27FC236}">
                <a16:creationId xmlns:a16="http://schemas.microsoft.com/office/drawing/2014/main" id="{A74A5348-FF55-4BBE-8273-E162E8259C35}"/>
              </a:ext>
            </a:extLst>
          </p:cNvPr>
          <p:cNvSpPr/>
          <p:nvPr/>
        </p:nvSpPr>
        <p:spPr>
          <a:xfrm>
            <a:off x="13716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19DFA24-C0A0-4C95-9965-04C8058BBB45}"/>
              </a:ext>
            </a:extLst>
          </p:cNvPr>
          <p:cNvCxnSpPr>
            <a:cxnSpLocks/>
          </p:cNvCxnSpPr>
          <p:nvPr/>
        </p:nvCxnSpPr>
        <p:spPr>
          <a:xfrm>
            <a:off x="1371600" y="3429000"/>
            <a:ext cx="1752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DBD9DD8-C04D-49D2-AF58-8E841B62AF66}"/>
              </a:ext>
            </a:extLst>
          </p:cNvPr>
          <p:cNvCxnSpPr>
            <a:cxnSpLocks/>
          </p:cNvCxnSpPr>
          <p:nvPr/>
        </p:nvCxnSpPr>
        <p:spPr>
          <a:xfrm flipV="1">
            <a:off x="1524000" y="3048000"/>
            <a:ext cx="1752600" cy="355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DE35D4A-AFAD-4C72-8F72-BCB4133421DA}"/>
              </a:ext>
            </a:extLst>
          </p:cNvPr>
          <p:cNvCxnSpPr>
            <a:cxnSpLocks/>
            <a:stCxn id="6" idx="2"/>
          </p:cNvCxnSpPr>
          <p:nvPr/>
        </p:nvCxnSpPr>
        <p:spPr>
          <a:xfrm flipV="1">
            <a:off x="1371600" y="2133600"/>
            <a:ext cx="3200400"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A87FEDB-8E2A-42C9-BE3E-9E9C51B3D7E6}"/>
              </a:ext>
            </a:extLst>
          </p:cNvPr>
          <p:cNvCxnSpPr>
            <a:cxnSpLocks/>
            <a:stCxn id="6" idx="7"/>
          </p:cNvCxnSpPr>
          <p:nvPr/>
        </p:nvCxnSpPr>
        <p:spPr>
          <a:xfrm flipV="1">
            <a:off x="1501682" y="1295400"/>
            <a:ext cx="4822918" cy="20797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BD48255-885B-4818-B509-ECC78B1CA935}"/>
              </a:ext>
            </a:extLst>
          </p:cNvPr>
          <p:cNvSpPr txBox="1"/>
          <p:nvPr/>
        </p:nvSpPr>
        <p:spPr>
          <a:xfrm>
            <a:off x="2318520" y="3048000"/>
            <a:ext cx="544559" cy="457200"/>
          </a:xfrm>
          <a:prstGeom prst="rect">
            <a:avLst/>
          </a:prstGeom>
          <a:noFill/>
        </p:spPr>
        <p:txBody>
          <a:bodyPr wrap="square" rtlCol="0">
            <a:spAutoFit/>
          </a:bodyPr>
          <a:lstStyle/>
          <a:p>
            <a:r>
              <a:rPr lang="en-US" sz="2400" dirty="0">
                <a:latin typeface="Symbol" pitchFamily="18" charset="2"/>
              </a:rPr>
              <a:t>c</a:t>
            </a:r>
          </a:p>
        </p:txBody>
      </p:sp>
      <p:sp>
        <p:nvSpPr>
          <p:cNvPr id="17" name="TextBox 16">
            <a:extLst>
              <a:ext uri="{FF2B5EF4-FFF2-40B4-BE49-F238E27FC236}">
                <a16:creationId xmlns:a16="http://schemas.microsoft.com/office/drawing/2014/main" id="{3E6D541F-D273-47A8-8C76-8D8313A944CC}"/>
              </a:ext>
            </a:extLst>
          </p:cNvPr>
          <p:cNvSpPr txBox="1"/>
          <p:nvPr/>
        </p:nvSpPr>
        <p:spPr>
          <a:xfrm>
            <a:off x="2765356" y="2590800"/>
            <a:ext cx="587444" cy="523220"/>
          </a:xfrm>
          <a:prstGeom prst="rect">
            <a:avLst/>
          </a:prstGeom>
          <a:noFill/>
        </p:spPr>
        <p:txBody>
          <a:bodyPr wrap="square" rtlCol="0">
            <a:spAutoFit/>
          </a:bodyPr>
          <a:lstStyle/>
          <a:p>
            <a:r>
              <a:rPr lang="en-US" sz="2400" dirty="0">
                <a:latin typeface="Symbol" pitchFamily="18" charset="2"/>
              </a:rPr>
              <a:t>c</a:t>
            </a:r>
            <a:r>
              <a:rPr lang="en-US" sz="2800" baseline="-25000" dirty="0"/>
              <a:t>m</a:t>
            </a:r>
            <a:endParaRPr lang="en-US" sz="2400" dirty="0"/>
          </a:p>
        </p:txBody>
      </p:sp>
      <p:sp>
        <p:nvSpPr>
          <p:cNvPr id="18" name="Arc 17">
            <a:extLst>
              <a:ext uri="{FF2B5EF4-FFF2-40B4-BE49-F238E27FC236}">
                <a16:creationId xmlns:a16="http://schemas.microsoft.com/office/drawing/2014/main" id="{E08B6602-19A9-4B5B-9D4F-E149F0CF5926}"/>
              </a:ext>
            </a:extLst>
          </p:cNvPr>
          <p:cNvSpPr/>
          <p:nvPr/>
        </p:nvSpPr>
        <p:spPr>
          <a:xfrm rot="1352285">
            <a:off x="2148603" y="2902322"/>
            <a:ext cx="704046" cy="762000"/>
          </a:xfrm>
          <a:prstGeom prst="arc">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BC5D8B7-DB2C-4F46-9EAD-3421044A6856}"/>
              </a:ext>
            </a:extLst>
          </p:cNvPr>
          <p:cNvSpPr txBox="1"/>
          <p:nvPr/>
        </p:nvSpPr>
        <p:spPr>
          <a:xfrm>
            <a:off x="1924796" y="3375118"/>
            <a:ext cx="747809"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21" name="TextBox 20">
            <a:extLst>
              <a:ext uri="{FF2B5EF4-FFF2-40B4-BE49-F238E27FC236}">
                <a16:creationId xmlns:a16="http://schemas.microsoft.com/office/drawing/2014/main" id="{BC5E0F29-EF65-41A2-AE9B-13FAC106E561}"/>
              </a:ext>
            </a:extLst>
          </p:cNvPr>
          <p:cNvSpPr txBox="1"/>
          <p:nvPr/>
        </p:nvSpPr>
        <p:spPr>
          <a:xfrm>
            <a:off x="4481826" y="2104426"/>
            <a:ext cx="747809" cy="461665"/>
          </a:xfrm>
          <a:prstGeom prst="rect">
            <a:avLst/>
          </a:prstGeom>
          <a:noFill/>
        </p:spPr>
        <p:txBody>
          <a:bodyPr wrap="square" rtlCol="0">
            <a:spAutoFit/>
          </a:bodyPr>
          <a:lstStyle/>
          <a:p>
            <a:r>
              <a:rPr lang="en-US" sz="2400" i="1" dirty="0">
                <a:latin typeface="+mj-lt"/>
              </a:rPr>
              <a:t>r(</a:t>
            </a:r>
            <a:r>
              <a:rPr lang="en-US" sz="2400" i="1" dirty="0">
                <a:latin typeface="Symbol" panose="05050102010706020507" pitchFamily="18" charset="2"/>
              </a:rPr>
              <a:t>c</a:t>
            </a:r>
            <a:r>
              <a:rPr lang="en-US" sz="2400" i="1" dirty="0">
                <a:latin typeface="+mj-lt"/>
              </a:rPr>
              <a:t>)</a:t>
            </a:r>
          </a:p>
        </p:txBody>
      </p:sp>
      <p:graphicFrame>
        <p:nvGraphicFramePr>
          <p:cNvPr id="22" name="Object 21">
            <a:extLst>
              <a:ext uri="{FF2B5EF4-FFF2-40B4-BE49-F238E27FC236}">
                <a16:creationId xmlns:a16="http://schemas.microsoft.com/office/drawing/2014/main" id="{13DB63DF-3E66-46AC-A635-ED20B980B938}"/>
              </a:ext>
            </a:extLst>
          </p:cNvPr>
          <p:cNvGraphicFramePr>
            <a:graphicFrameLocks noChangeAspect="1"/>
          </p:cNvGraphicFramePr>
          <p:nvPr>
            <p:extLst>
              <p:ext uri="{D42A27DB-BD31-4B8C-83A1-F6EECF244321}">
                <p14:modId xmlns:p14="http://schemas.microsoft.com/office/powerpoint/2010/main" val="1762354811"/>
              </p:ext>
            </p:extLst>
          </p:nvPr>
        </p:nvGraphicFramePr>
        <p:xfrm>
          <a:off x="763133" y="304800"/>
          <a:ext cx="5790067" cy="816153"/>
        </p:xfrm>
        <a:graphic>
          <a:graphicData uri="http://schemas.openxmlformats.org/presentationml/2006/ole">
            <mc:AlternateContent xmlns:mc="http://schemas.openxmlformats.org/markup-compatibility/2006">
              <mc:Choice xmlns:v="urn:schemas-microsoft-com:vml" Requires="v">
                <p:oleObj spid="_x0000_s73800" name="Equation" r:id="rId4" imgW="4775040" imgH="672840" progId="Equation.DSMT4">
                  <p:embed/>
                </p:oleObj>
              </mc:Choice>
              <mc:Fallback>
                <p:oleObj name="Equation" r:id="rId4" imgW="4775040" imgH="672840" progId="Equation.DSMT4">
                  <p:embed/>
                  <p:pic>
                    <p:nvPicPr>
                      <p:cNvPr id="24" name="Object 23"/>
                      <p:cNvPicPr/>
                      <p:nvPr/>
                    </p:nvPicPr>
                    <p:blipFill>
                      <a:blip r:embed="rId5"/>
                      <a:stretch>
                        <a:fillRect/>
                      </a:stretch>
                    </p:blipFill>
                    <p:spPr>
                      <a:xfrm>
                        <a:off x="763133" y="304800"/>
                        <a:ext cx="5790067" cy="816153"/>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E14D0025-8D84-4F44-95B4-EE03C4F885AA}"/>
              </a:ext>
            </a:extLst>
          </p:cNvPr>
          <p:cNvSpPr txBox="1"/>
          <p:nvPr/>
        </p:nvSpPr>
        <p:spPr>
          <a:xfrm>
            <a:off x="153272" y="3517900"/>
            <a:ext cx="1624200" cy="830997"/>
          </a:xfrm>
          <a:prstGeom prst="rect">
            <a:avLst/>
          </a:prstGeom>
          <a:noFill/>
        </p:spPr>
        <p:txBody>
          <a:bodyPr wrap="square" rtlCol="0">
            <a:spAutoFit/>
          </a:bodyPr>
          <a:lstStyle/>
          <a:p>
            <a:r>
              <a:rPr lang="en-US" sz="2400" dirty="0">
                <a:latin typeface="+mj-lt"/>
              </a:rPr>
              <a:t>center of scattering.</a:t>
            </a:r>
          </a:p>
        </p:txBody>
      </p:sp>
      <p:graphicFrame>
        <p:nvGraphicFramePr>
          <p:cNvPr id="24" name="Object 23">
            <a:extLst>
              <a:ext uri="{FF2B5EF4-FFF2-40B4-BE49-F238E27FC236}">
                <a16:creationId xmlns:a16="http://schemas.microsoft.com/office/drawing/2014/main" id="{190310D0-7D4F-446A-ADA5-C9AEA1B64D81}"/>
              </a:ext>
            </a:extLst>
          </p:cNvPr>
          <p:cNvGraphicFramePr>
            <a:graphicFrameLocks noChangeAspect="1"/>
          </p:cNvGraphicFramePr>
          <p:nvPr>
            <p:extLst>
              <p:ext uri="{D42A27DB-BD31-4B8C-83A1-F6EECF244321}">
                <p14:modId xmlns:p14="http://schemas.microsoft.com/office/powerpoint/2010/main" val="2392530739"/>
              </p:ext>
            </p:extLst>
          </p:nvPr>
        </p:nvGraphicFramePr>
        <p:xfrm>
          <a:off x="228600" y="5057775"/>
          <a:ext cx="4116388" cy="1114425"/>
        </p:xfrm>
        <a:graphic>
          <a:graphicData uri="http://schemas.openxmlformats.org/presentationml/2006/ole">
            <mc:AlternateContent xmlns:mc="http://schemas.openxmlformats.org/markup-compatibility/2006">
              <mc:Choice xmlns:v="urn:schemas-microsoft-com:vml" Requires="v">
                <p:oleObj spid="_x0000_s73801" name="Equation" r:id="rId6" imgW="1688760" imgH="457200" progId="Equation.DSMT4">
                  <p:embed/>
                </p:oleObj>
              </mc:Choice>
              <mc:Fallback>
                <p:oleObj name="Equation" r:id="rId6" imgW="1688760" imgH="457200" progId="Equation.DSMT4">
                  <p:embed/>
                  <p:pic>
                    <p:nvPicPr>
                      <p:cNvPr id="26" name="Object 25"/>
                      <p:cNvPicPr/>
                      <p:nvPr/>
                    </p:nvPicPr>
                    <p:blipFill>
                      <a:blip r:embed="rId7"/>
                      <a:stretch>
                        <a:fillRect/>
                      </a:stretch>
                    </p:blipFill>
                    <p:spPr>
                      <a:xfrm>
                        <a:off x="228600" y="5057775"/>
                        <a:ext cx="4116388" cy="1114425"/>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6FB671A9-19FF-419C-BB79-15CEFC2EF3F0}"/>
              </a:ext>
            </a:extLst>
          </p:cNvPr>
          <p:cNvSpPr txBox="1"/>
          <p:nvPr/>
        </p:nvSpPr>
        <p:spPr>
          <a:xfrm>
            <a:off x="3886200" y="3183927"/>
            <a:ext cx="51054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Need to find an equation for </a:t>
            </a:r>
            <a:r>
              <a:rPr lang="en-US" sz="2400" i="1" dirty="0">
                <a:latin typeface="+mj-lt"/>
              </a:rPr>
              <a:t>r(</a:t>
            </a:r>
            <a:r>
              <a:rPr lang="en-US" sz="2400" i="1" dirty="0">
                <a:latin typeface="Symbol" panose="05050102010706020507" pitchFamily="18" charset="2"/>
              </a:rPr>
              <a:t>f</a:t>
            </a:r>
            <a:r>
              <a:rPr lang="en-US" sz="2400" i="1" dirty="0">
                <a:latin typeface="+mj-lt"/>
              </a:rPr>
              <a:t>)</a:t>
            </a:r>
          </a:p>
        </p:txBody>
      </p:sp>
    </p:spTree>
    <p:extLst>
      <p:ext uri="{BB962C8B-B14F-4D97-AF65-F5344CB8AC3E}">
        <p14:creationId xmlns:p14="http://schemas.microsoft.com/office/powerpoint/2010/main" val="2629609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49078-BF26-4FE5-951E-1D57EFE7A06C}"/>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74FF3BCC-4F69-4E40-A5C6-C120F3842CF3}"/>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9E72455F-5FD7-409B-A78F-4161B991F77E}"/>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a:extLst>
              <a:ext uri="{FF2B5EF4-FFF2-40B4-BE49-F238E27FC236}">
                <a16:creationId xmlns:a16="http://schemas.microsoft.com/office/drawing/2014/main" id="{28AD93CF-3702-4037-9C62-077CA8E1EC64}"/>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rPr>
              <a:t>How is this related to scattering?</a:t>
            </a:r>
          </a:p>
        </p:txBody>
      </p:sp>
      <p:pic>
        <p:nvPicPr>
          <p:cNvPr id="6" name="Picture 5">
            <a:extLst>
              <a:ext uri="{FF2B5EF4-FFF2-40B4-BE49-F238E27FC236}">
                <a16:creationId xmlns:a16="http://schemas.microsoft.com/office/drawing/2014/main" id="{D35B9740-0E15-470A-8014-CAE9232AFAEE}"/>
              </a:ext>
            </a:extLst>
          </p:cNvPr>
          <p:cNvPicPr>
            <a:picLocks noChangeAspect="1"/>
          </p:cNvPicPr>
          <p:nvPr/>
        </p:nvPicPr>
        <p:blipFill rotWithShape="1">
          <a:blip r:embed="rId2"/>
          <a:srcRect l="56122"/>
          <a:stretch/>
        </p:blipFill>
        <p:spPr>
          <a:xfrm rot="12411976">
            <a:off x="5247375" y="755352"/>
            <a:ext cx="2796295" cy="4048125"/>
          </a:xfrm>
          <a:prstGeom prst="rect">
            <a:avLst/>
          </a:prstGeom>
        </p:spPr>
      </p:pic>
      <p:pic>
        <p:nvPicPr>
          <p:cNvPr id="7" name="Picture 6">
            <a:extLst>
              <a:ext uri="{FF2B5EF4-FFF2-40B4-BE49-F238E27FC236}">
                <a16:creationId xmlns:a16="http://schemas.microsoft.com/office/drawing/2014/main" id="{DBD4C014-B19C-441E-BED2-F258D48F71F0}"/>
              </a:ext>
            </a:extLst>
          </p:cNvPr>
          <p:cNvPicPr>
            <a:picLocks noChangeAspect="1"/>
          </p:cNvPicPr>
          <p:nvPr/>
        </p:nvPicPr>
        <p:blipFill rotWithShape="1">
          <a:blip r:embed="rId2"/>
          <a:srcRect l="54083" r="-1"/>
          <a:stretch/>
        </p:blipFill>
        <p:spPr>
          <a:xfrm>
            <a:off x="495300" y="1057275"/>
            <a:ext cx="2552700" cy="3531235"/>
          </a:xfrm>
          <a:prstGeom prst="rect">
            <a:avLst/>
          </a:prstGeom>
        </p:spPr>
      </p:pic>
      <p:sp>
        <p:nvSpPr>
          <p:cNvPr id="8" name="Oval 7">
            <a:extLst>
              <a:ext uri="{FF2B5EF4-FFF2-40B4-BE49-F238E27FC236}">
                <a16:creationId xmlns:a16="http://schemas.microsoft.com/office/drawing/2014/main" id="{7A431D1C-C828-4DF6-965B-B233AF0F2604}"/>
              </a:ext>
            </a:extLst>
          </p:cNvPr>
          <p:cNvSpPr/>
          <p:nvPr/>
        </p:nvSpPr>
        <p:spPr>
          <a:xfrm>
            <a:off x="152400" y="2822892"/>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6C5E9DD-5F6C-446B-9598-07A56BE6AEB8}"/>
              </a:ext>
            </a:extLst>
          </p:cNvPr>
          <p:cNvSpPr/>
          <p:nvPr/>
        </p:nvSpPr>
        <p:spPr>
          <a:xfrm>
            <a:off x="8382000" y="3659346"/>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95BCF65-6369-4F42-8C5C-A0D2B711C068}"/>
              </a:ext>
            </a:extLst>
          </p:cNvPr>
          <p:cNvCxnSpPr>
            <a:cxnSpLocks/>
          </p:cNvCxnSpPr>
          <p:nvPr/>
        </p:nvCxnSpPr>
        <p:spPr>
          <a:xfrm>
            <a:off x="4572000" y="3733800"/>
            <a:ext cx="4546602" cy="7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2D8D74-9452-48EF-932F-C1C522136EB9}"/>
              </a:ext>
            </a:extLst>
          </p:cNvPr>
          <p:cNvCxnSpPr>
            <a:cxnSpLocks/>
          </p:cNvCxnSpPr>
          <p:nvPr/>
        </p:nvCxnSpPr>
        <p:spPr>
          <a:xfrm flipH="1" flipV="1">
            <a:off x="6400800" y="685800"/>
            <a:ext cx="2476500" cy="36576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7F6CDC3-66F4-45DC-947C-BA90AF617303}"/>
              </a:ext>
            </a:extLst>
          </p:cNvPr>
          <p:cNvSpPr txBox="1"/>
          <p:nvPr/>
        </p:nvSpPr>
        <p:spPr>
          <a:xfrm>
            <a:off x="3886200" y="2203589"/>
            <a:ext cx="13716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cxnSp>
        <p:nvCxnSpPr>
          <p:cNvPr id="19" name="Straight Connector 18">
            <a:extLst>
              <a:ext uri="{FF2B5EF4-FFF2-40B4-BE49-F238E27FC236}">
                <a16:creationId xmlns:a16="http://schemas.microsoft.com/office/drawing/2014/main" id="{D9D95FF6-C103-4367-B36F-234A363B7972}"/>
              </a:ext>
            </a:extLst>
          </p:cNvPr>
          <p:cNvCxnSpPr>
            <a:cxnSpLocks/>
          </p:cNvCxnSpPr>
          <p:nvPr/>
        </p:nvCxnSpPr>
        <p:spPr>
          <a:xfrm flipH="1" flipV="1">
            <a:off x="4953000" y="1641156"/>
            <a:ext cx="4165602" cy="24736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8A30635-8F06-447B-9630-B1DFE7EC8D30}"/>
              </a:ext>
            </a:extLst>
          </p:cNvPr>
          <p:cNvSpPr txBox="1"/>
          <p:nvPr/>
        </p:nvSpPr>
        <p:spPr>
          <a:xfrm>
            <a:off x="6400800" y="2968695"/>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23" name="TextBox 22">
            <a:extLst>
              <a:ext uri="{FF2B5EF4-FFF2-40B4-BE49-F238E27FC236}">
                <a16:creationId xmlns:a16="http://schemas.microsoft.com/office/drawing/2014/main" id="{958F38DD-A096-413D-B593-C7A4526F69E9}"/>
              </a:ext>
            </a:extLst>
          </p:cNvPr>
          <p:cNvSpPr txBox="1"/>
          <p:nvPr/>
        </p:nvSpPr>
        <p:spPr>
          <a:xfrm>
            <a:off x="6737351" y="2300517"/>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24" name="TextBox 23">
            <a:extLst>
              <a:ext uri="{FF2B5EF4-FFF2-40B4-BE49-F238E27FC236}">
                <a16:creationId xmlns:a16="http://schemas.microsoft.com/office/drawing/2014/main" id="{ABB19DEF-EB3D-49F5-BC7C-9984D795704B}"/>
              </a:ext>
            </a:extLst>
          </p:cNvPr>
          <p:cNvSpPr txBox="1"/>
          <p:nvPr/>
        </p:nvSpPr>
        <p:spPr>
          <a:xfrm>
            <a:off x="8382000" y="2933215"/>
            <a:ext cx="368792" cy="461665"/>
          </a:xfrm>
          <a:prstGeom prst="rect">
            <a:avLst/>
          </a:prstGeom>
          <a:noFill/>
        </p:spPr>
        <p:txBody>
          <a:bodyPr wrap="square" rtlCol="0">
            <a:spAutoFit/>
          </a:bodyPr>
          <a:lstStyle/>
          <a:p>
            <a:r>
              <a:rPr lang="en-US" sz="2400" dirty="0">
                <a:latin typeface="Symbol" panose="05050102010706020507" pitchFamily="18" charset="2"/>
              </a:rPr>
              <a:t>q</a:t>
            </a:r>
          </a:p>
        </p:txBody>
      </p:sp>
      <p:sp>
        <p:nvSpPr>
          <p:cNvPr id="25" name="TextBox 24">
            <a:extLst>
              <a:ext uri="{FF2B5EF4-FFF2-40B4-BE49-F238E27FC236}">
                <a16:creationId xmlns:a16="http://schemas.microsoft.com/office/drawing/2014/main" id="{044F37E3-3E22-4D9D-A8D4-448845F7FFBB}"/>
              </a:ext>
            </a:extLst>
          </p:cNvPr>
          <p:cNvSpPr txBox="1"/>
          <p:nvPr/>
        </p:nvSpPr>
        <p:spPr>
          <a:xfrm>
            <a:off x="4413745" y="4463426"/>
            <a:ext cx="3663455" cy="830997"/>
          </a:xfrm>
          <a:prstGeom prst="rect">
            <a:avLst/>
          </a:prstGeom>
          <a:noFill/>
        </p:spPr>
        <p:txBody>
          <a:bodyPr wrap="square" rtlCol="0">
            <a:spAutoFit/>
          </a:bodyPr>
          <a:lstStyle/>
          <a:p>
            <a:r>
              <a:rPr lang="en-US" sz="2400" dirty="0">
                <a:latin typeface="+mj-lt"/>
              </a:rPr>
              <a:t>Note that here</a:t>
            </a:r>
            <a:r>
              <a:rPr lang="en-US" sz="2400" dirty="0">
                <a:latin typeface="Symbol" panose="05050102010706020507" pitchFamily="18" charset="2"/>
              </a:rPr>
              <a:t> q </a:t>
            </a:r>
            <a:r>
              <a:rPr lang="en-US" sz="2400" dirty="0">
                <a:latin typeface="+mj-lt"/>
              </a:rPr>
              <a:t>is used for the scattering angle</a:t>
            </a:r>
          </a:p>
        </p:txBody>
      </p:sp>
    </p:spTree>
    <p:extLst>
      <p:ext uri="{BB962C8B-B14F-4D97-AF65-F5344CB8AC3E}">
        <p14:creationId xmlns:p14="http://schemas.microsoft.com/office/powerpoint/2010/main" val="207180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97B5D-627F-495A-B1C9-B48BF55F0580}"/>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D4C42F19-B2F8-4BEE-8431-22DE3A09A634}"/>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AED7EFFA-C80C-4FE0-8E70-41ABFCBFD0CB}"/>
              </a:ext>
            </a:extLst>
          </p:cNvPr>
          <p:cNvSpPr>
            <a:spLocks noGrp="1"/>
          </p:cNvSpPr>
          <p:nvPr>
            <p:ph type="sldNum" sz="quarter" idx="12"/>
          </p:nvPr>
        </p:nvSpPr>
        <p:spPr/>
        <p:txBody>
          <a:bodyPr/>
          <a:lstStyle/>
          <a:p>
            <a:fld id="{CE368B07-CEBF-4C80-90AF-53B34FA04CF3}" type="slidenum">
              <a:rPr lang="en-US" smtClean="0"/>
              <a:t>14</a:t>
            </a:fld>
            <a:endParaRPr lang="en-US"/>
          </a:p>
        </p:txBody>
      </p:sp>
      <p:graphicFrame>
        <p:nvGraphicFramePr>
          <p:cNvPr id="5" name="Object 4">
            <a:extLst>
              <a:ext uri="{FF2B5EF4-FFF2-40B4-BE49-F238E27FC236}">
                <a16:creationId xmlns:a16="http://schemas.microsoft.com/office/drawing/2014/main" id="{CEEF40C6-41AB-4602-845C-7846D74989BD}"/>
              </a:ext>
            </a:extLst>
          </p:cNvPr>
          <p:cNvGraphicFramePr>
            <a:graphicFrameLocks noChangeAspect="1"/>
          </p:cNvGraphicFramePr>
          <p:nvPr>
            <p:extLst>
              <p:ext uri="{D42A27DB-BD31-4B8C-83A1-F6EECF244321}">
                <p14:modId xmlns:p14="http://schemas.microsoft.com/office/powerpoint/2010/main" val="436049700"/>
              </p:ext>
            </p:extLst>
          </p:nvPr>
        </p:nvGraphicFramePr>
        <p:xfrm>
          <a:off x="1676400" y="609600"/>
          <a:ext cx="6184900" cy="2220913"/>
        </p:xfrm>
        <a:graphic>
          <a:graphicData uri="http://schemas.openxmlformats.org/presentationml/2006/ole">
            <mc:AlternateContent xmlns:mc="http://schemas.openxmlformats.org/markup-compatibility/2006">
              <mc:Choice xmlns:v="urn:schemas-microsoft-com:vml" Requires="v">
                <p:oleObj spid="_x0000_s66740" name="Equation" r:id="rId4" imgW="3111480" imgH="1117440" progId="Equation.DSMT4">
                  <p:embed/>
                </p:oleObj>
              </mc:Choice>
              <mc:Fallback>
                <p:oleObj name="Equation" r:id="rId4" imgW="3111480" imgH="1117440" progId="Equation.DSMT4">
                  <p:embed/>
                  <p:pic>
                    <p:nvPicPr>
                      <p:cNvPr id="0" name=""/>
                      <p:cNvPicPr/>
                      <p:nvPr/>
                    </p:nvPicPr>
                    <p:blipFill>
                      <a:blip r:embed="rId5"/>
                      <a:stretch>
                        <a:fillRect/>
                      </a:stretch>
                    </p:blipFill>
                    <p:spPr>
                      <a:xfrm>
                        <a:off x="1676400" y="609600"/>
                        <a:ext cx="6184900" cy="22209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F6F1509-2CE5-46C2-A2D7-26726E7B4034}"/>
              </a:ext>
            </a:extLst>
          </p:cNvPr>
          <p:cNvGraphicFramePr>
            <a:graphicFrameLocks noChangeAspect="1"/>
          </p:cNvGraphicFramePr>
          <p:nvPr>
            <p:extLst>
              <p:ext uri="{D42A27DB-BD31-4B8C-83A1-F6EECF244321}">
                <p14:modId xmlns:p14="http://schemas.microsoft.com/office/powerpoint/2010/main" val="394695456"/>
              </p:ext>
            </p:extLst>
          </p:nvPr>
        </p:nvGraphicFramePr>
        <p:xfrm>
          <a:off x="2038350" y="3702050"/>
          <a:ext cx="3443288" cy="1673225"/>
        </p:xfrm>
        <a:graphic>
          <a:graphicData uri="http://schemas.openxmlformats.org/presentationml/2006/ole">
            <mc:AlternateContent xmlns:mc="http://schemas.openxmlformats.org/markup-compatibility/2006">
              <mc:Choice xmlns:v="urn:schemas-microsoft-com:vml" Requires="v">
                <p:oleObj spid="_x0000_s66741" name="Equation" r:id="rId6" imgW="1358640" imgH="660240" progId="Equation.DSMT4">
                  <p:embed/>
                </p:oleObj>
              </mc:Choice>
              <mc:Fallback>
                <p:oleObj name="Equation" r:id="rId6" imgW="1358640" imgH="660240" progId="Equation.DSMT4">
                  <p:embed/>
                  <p:pic>
                    <p:nvPicPr>
                      <p:cNvPr id="7" name="Object 6"/>
                      <p:cNvPicPr>
                        <a:picLocks noChangeAspect="1" noChangeArrowheads="1"/>
                      </p:cNvPicPr>
                      <p:nvPr/>
                    </p:nvPicPr>
                    <p:blipFill>
                      <a:blip r:embed="rId7"/>
                      <a:srcRect/>
                      <a:stretch>
                        <a:fillRect/>
                      </a:stretch>
                    </p:blipFill>
                    <p:spPr bwMode="auto">
                      <a:xfrm>
                        <a:off x="2038350" y="3702050"/>
                        <a:ext cx="3443288" cy="1673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7631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7AF6C-1FBF-4B49-9E5B-A8A2DA338E6F}"/>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E68049FE-7B85-4676-BDBA-51B0999F5236}"/>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03D9A5E5-C128-4C3D-9437-B70C5365A2F8}"/>
              </a:ext>
            </a:extLst>
          </p:cNvPr>
          <p:cNvSpPr>
            <a:spLocks noGrp="1"/>
          </p:cNvSpPr>
          <p:nvPr>
            <p:ph type="sldNum" sz="quarter" idx="12"/>
          </p:nvPr>
        </p:nvSpPr>
        <p:spPr/>
        <p:txBody>
          <a:bodyPr/>
          <a:lstStyle/>
          <a:p>
            <a:fld id="{CE368B07-CEBF-4C80-90AF-53B34FA04CF3}" type="slidenum">
              <a:rPr lang="en-US" smtClean="0"/>
              <a:t>15</a:t>
            </a:fld>
            <a:endParaRPr lang="en-US"/>
          </a:p>
        </p:txBody>
      </p:sp>
      <p:sp>
        <p:nvSpPr>
          <p:cNvPr id="5" name="Block Arc 4">
            <a:extLst>
              <a:ext uri="{FF2B5EF4-FFF2-40B4-BE49-F238E27FC236}">
                <a16:creationId xmlns:a16="http://schemas.microsoft.com/office/drawing/2014/main" id="{0D8F69AF-E6B8-46F2-9533-B6FE2A755D28}"/>
              </a:ext>
            </a:extLst>
          </p:cNvPr>
          <p:cNvSpPr/>
          <p:nvPr/>
        </p:nvSpPr>
        <p:spPr>
          <a:xfrm rot="13121905">
            <a:off x="1335630" y="-1024119"/>
            <a:ext cx="6992456" cy="6484215"/>
          </a:xfrm>
          <a:prstGeom prst="blockArc">
            <a:avLst>
              <a:gd name="adj1" fmla="val 10569933"/>
              <a:gd name="adj2" fmla="val 69883"/>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6D630A9F-AD3D-4A8D-9F8E-7D23D4DCE281}"/>
              </a:ext>
            </a:extLst>
          </p:cNvPr>
          <p:cNvCxnSpPr/>
          <p:nvPr/>
        </p:nvCxnSpPr>
        <p:spPr>
          <a:xfrm flipV="1">
            <a:off x="1449667" y="3794757"/>
            <a:ext cx="457200" cy="2135124"/>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5284DFA-CF97-40D8-806B-93DC2E0D7D7A}"/>
              </a:ext>
            </a:extLst>
          </p:cNvPr>
          <p:cNvSpPr/>
          <p:nvPr/>
        </p:nvSpPr>
        <p:spPr>
          <a:xfrm>
            <a:off x="1373467" y="5775957"/>
            <a:ext cx="152400" cy="153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0C40A4-6FC2-473B-90CA-F9826B1C8F2B}"/>
              </a:ext>
            </a:extLst>
          </p:cNvPr>
          <p:cNvCxnSpPr/>
          <p:nvPr/>
        </p:nvCxnSpPr>
        <p:spPr>
          <a:xfrm flipV="1">
            <a:off x="1525867" y="4556757"/>
            <a:ext cx="1066800" cy="1218438"/>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5CE46-F9B2-4868-8C2A-3D75448181C6}"/>
              </a:ext>
            </a:extLst>
          </p:cNvPr>
          <p:cNvSpPr txBox="1"/>
          <p:nvPr/>
        </p:nvSpPr>
        <p:spPr>
          <a:xfrm rot="18834513">
            <a:off x="1892172" y="4654779"/>
            <a:ext cx="11811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12" name="TextBox 11">
            <a:extLst>
              <a:ext uri="{FF2B5EF4-FFF2-40B4-BE49-F238E27FC236}">
                <a16:creationId xmlns:a16="http://schemas.microsoft.com/office/drawing/2014/main" id="{5BAA5892-B85A-4106-9DB5-A64F90EF91D3}"/>
              </a:ext>
            </a:extLst>
          </p:cNvPr>
          <p:cNvSpPr txBox="1"/>
          <p:nvPr/>
        </p:nvSpPr>
        <p:spPr>
          <a:xfrm rot="17005613">
            <a:off x="966149" y="3956291"/>
            <a:ext cx="1181100" cy="461665"/>
          </a:xfrm>
          <a:prstGeom prst="rect">
            <a:avLst/>
          </a:prstGeom>
          <a:noFill/>
        </p:spPr>
        <p:txBody>
          <a:bodyPr wrap="square" rtlCol="0">
            <a:spAutoFit/>
          </a:bodyPr>
          <a:lstStyle/>
          <a:p>
            <a:r>
              <a:rPr lang="en-US" sz="2400" i="1" dirty="0">
                <a:latin typeface="+mj-lt"/>
              </a:rPr>
              <a:t>r(t)</a:t>
            </a:r>
          </a:p>
        </p:txBody>
      </p:sp>
      <p:cxnSp>
        <p:nvCxnSpPr>
          <p:cNvPr id="15" name="Straight Arrow Connector 14">
            <a:extLst>
              <a:ext uri="{FF2B5EF4-FFF2-40B4-BE49-F238E27FC236}">
                <a16:creationId xmlns:a16="http://schemas.microsoft.com/office/drawing/2014/main" id="{AFD28C5E-7367-484B-AAA6-A5CE03BCCF54}"/>
              </a:ext>
            </a:extLst>
          </p:cNvPr>
          <p:cNvCxnSpPr>
            <a:cxnSpLocks/>
          </p:cNvCxnSpPr>
          <p:nvPr/>
        </p:nvCxnSpPr>
        <p:spPr>
          <a:xfrm flipH="1" flipV="1">
            <a:off x="1752600" y="3490719"/>
            <a:ext cx="154268" cy="303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8277BF13-7D8F-4DDE-AB57-4D1AD8850C0D}"/>
              </a:ext>
            </a:extLst>
          </p:cNvPr>
          <p:cNvGraphicFramePr>
            <a:graphicFrameLocks noChangeAspect="1"/>
          </p:cNvGraphicFramePr>
          <p:nvPr>
            <p:extLst>
              <p:ext uri="{D42A27DB-BD31-4B8C-83A1-F6EECF244321}">
                <p14:modId xmlns:p14="http://schemas.microsoft.com/office/powerpoint/2010/main" val="1047979159"/>
              </p:ext>
            </p:extLst>
          </p:nvPr>
        </p:nvGraphicFramePr>
        <p:xfrm>
          <a:off x="2059267" y="3505694"/>
          <a:ext cx="3563937" cy="541337"/>
        </p:xfrm>
        <a:graphic>
          <a:graphicData uri="http://schemas.openxmlformats.org/presentationml/2006/ole">
            <mc:AlternateContent xmlns:mc="http://schemas.openxmlformats.org/markup-compatibility/2006">
              <mc:Choice xmlns:v="urn:schemas-microsoft-com:vml" Requires="v">
                <p:oleObj spid="_x0000_s67767" name="Equation" r:id="rId4" imgW="1422360" imgH="215640" progId="Equation.DSMT4">
                  <p:embed/>
                </p:oleObj>
              </mc:Choice>
              <mc:Fallback>
                <p:oleObj name="Equation" r:id="rId4" imgW="1422360" imgH="215640" progId="Equation.DSMT4">
                  <p:embed/>
                  <p:pic>
                    <p:nvPicPr>
                      <p:cNvPr id="0" name=""/>
                      <p:cNvPicPr/>
                      <p:nvPr/>
                    </p:nvPicPr>
                    <p:blipFill>
                      <a:blip r:embed="rId5"/>
                      <a:stretch>
                        <a:fillRect/>
                      </a:stretch>
                    </p:blipFill>
                    <p:spPr>
                      <a:xfrm>
                        <a:off x="2059267" y="3505694"/>
                        <a:ext cx="3563937" cy="54133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B5DF823-E573-47F0-BBDD-9B6906E18C85}"/>
              </a:ext>
            </a:extLst>
          </p:cNvPr>
          <p:cNvGraphicFramePr>
            <a:graphicFrameLocks noChangeAspect="1"/>
          </p:cNvGraphicFramePr>
          <p:nvPr>
            <p:extLst>
              <p:ext uri="{D42A27DB-BD31-4B8C-83A1-F6EECF244321}">
                <p14:modId xmlns:p14="http://schemas.microsoft.com/office/powerpoint/2010/main" val="2606513559"/>
              </p:ext>
            </p:extLst>
          </p:nvPr>
        </p:nvGraphicFramePr>
        <p:xfrm>
          <a:off x="3752850" y="-55563"/>
          <a:ext cx="4886325" cy="3235326"/>
        </p:xfrm>
        <a:graphic>
          <a:graphicData uri="http://schemas.openxmlformats.org/presentationml/2006/ole">
            <mc:AlternateContent xmlns:mc="http://schemas.openxmlformats.org/markup-compatibility/2006">
              <mc:Choice xmlns:v="urn:schemas-microsoft-com:vml" Requires="v">
                <p:oleObj spid="_x0000_s67768" name="Equation" r:id="rId6" imgW="1993680" imgH="1320480" progId="Equation.DSMT4">
                  <p:embed/>
                </p:oleObj>
              </mc:Choice>
              <mc:Fallback>
                <p:oleObj name="Equation" r:id="rId6" imgW="1993680" imgH="1320480" progId="Equation.DSMT4">
                  <p:embed/>
                  <p:pic>
                    <p:nvPicPr>
                      <p:cNvPr id="0" name=""/>
                      <p:cNvPicPr/>
                      <p:nvPr/>
                    </p:nvPicPr>
                    <p:blipFill>
                      <a:blip r:embed="rId7"/>
                      <a:stretch>
                        <a:fillRect/>
                      </a:stretch>
                    </p:blipFill>
                    <p:spPr>
                      <a:xfrm>
                        <a:off x="3752850" y="-55563"/>
                        <a:ext cx="4886325" cy="3235326"/>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C15CBB1-9CF8-4A19-90C7-6851DF64B87D}"/>
              </a:ext>
            </a:extLst>
          </p:cNvPr>
          <p:cNvSpPr/>
          <p:nvPr/>
        </p:nvSpPr>
        <p:spPr>
          <a:xfrm>
            <a:off x="838200" y="0"/>
            <a:ext cx="2286000" cy="3292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3939BD-8C69-4220-BB36-654B956C1D47}"/>
              </a:ext>
            </a:extLst>
          </p:cNvPr>
          <p:cNvSpPr/>
          <p:nvPr/>
        </p:nvSpPr>
        <p:spPr>
          <a:xfrm>
            <a:off x="5553451" y="4074623"/>
            <a:ext cx="3003174" cy="15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DC3F97-20D7-4A56-9D8A-0D6DC7913598}"/>
              </a:ext>
            </a:extLst>
          </p:cNvPr>
          <p:cNvSpPr txBox="1"/>
          <p:nvPr/>
        </p:nvSpPr>
        <p:spPr>
          <a:xfrm>
            <a:off x="76200" y="152400"/>
            <a:ext cx="3200400" cy="1200329"/>
          </a:xfrm>
          <a:prstGeom prst="rect">
            <a:avLst/>
          </a:prstGeom>
          <a:noFill/>
        </p:spPr>
        <p:txBody>
          <a:bodyPr wrap="square" rtlCol="0">
            <a:spAutoFit/>
          </a:bodyPr>
          <a:lstStyle/>
          <a:p>
            <a:r>
              <a:rPr lang="en-US" sz="2400" dirty="0">
                <a:latin typeface="+mj-lt"/>
              </a:rPr>
              <a:t>Evaluation of constants far from scattering center --</a:t>
            </a:r>
          </a:p>
        </p:txBody>
      </p:sp>
    </p:spTree>
    <p:extLst>
      <p:ext uri="{BB962C8B-B14F-4D97-AF65-F5344CB8AC3E}">
        <p14:creationId xmlns:p14="http://schemas.microsoft.com/office/powerpoint/2010/main" val="234703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80345003"/>
              </p:ext>
            </p:extLst>
          </p:nvPr>
        </p:nvGraphicFramePr>
        <p:xfrm>
          <a:off x="531813" y="107950"/>
          <a:ext cx="8154987" cy="6237288"/>
        </p:xfrm>
        <a:graphic>
          <a:graphicData uri="http://schemas.openxmlformats.org/presentationml/2006/ole">
            <mc:AlternateContent xmlns:mc="http://schemas.openxmlformats.org/markup-compatibility/2006">
              <mc:Choice xmlns:v="urn:schemas-microsoft-com:vml" Requires="v">
                <p:oleObj spid="_x0000_s43140" name="Equation" r:id="rId4" imgW="5054400" imgH="3784320" progId="Equation.DSMT4">
                  <p:embed/>
                </p:oleObj>
              </mc:Choice>
              <mc:Fallback>
                <p:oleObj name="Equation" r:id="rId4" imgW="5054400" imgH="3784320" progId="Equation.DSMT4">
                  <p:embed/>
                  <p:pic>
                    <p:nvPicPr>
                      <p:cNvPr id="0" name=""/>
                      <p:cNvPicPr>
                        <a:picLocks noChangeAspect="1" noChangeArrowheads="1"/>
                      </p:cNvPicPr>
                      <p:nvPr/>
                    </p:nvPicPr>
                    <p:blipFill>
                      <a:blip r:embed="rId5"/>
                      <a:srcRect/>
                      <a:stretch>
                        <a:fillRect/>
                      </a:stretch>
                    </p:blipFill>
                    <p:spPr bwMode="auto">
                      <a:xfrm>
                        <a:off x="531813" y="107950"/>
                        <a:ext cx="8154987" cy="62372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219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05757583"/>
              </p:ext>
            </p:extLst>
          </p:nvPr>
        </p:nvGraphicFramePr>
        <p:xfrm>
          <a:off x="1600200" y="325438"/>
          <a:ext cx="6210300" cy="5411787"/>
        </p:xfrm>
        <a:graphic>
          <a:graphicData uri="http://schemas.openxmlformats.org/presentationml/2006/ole">
            <mc:AlternateContent xmlns:mc="http://schemas.openxmlformats.org/markup-compatibility/2006">
              <mc:Choice xmlns:v="urn:schemas-microsoft-com:vml" Requires="v">
                <p:oleObj spid="_x0000_s44157" name="Equation" r:id="rId4" imgW="3949560" imgH="3365280" progId="Equation.DSMT4">
                  <p:embed/>
                </p:oleObj>
              </mc:Choice>
              <mc:Fallback>
                <p:oleObj name="Equation" r:id="rId4" imgW="3949560" imgH="3365280" progId="Equation.DSMT4">
                  <p:embed/>
                  <p:pic>
                    <p:nvPicPr>
                      <p:cNvPr id="0" name=""/>
                      <p:cNvPicPr>
                        <a:picLocks noChangeAspect="1" noChangeArrowheads="1"/>
                      </p:cNvPicPr>
                      <p:nvPr/>
                    </p:nvPicPr>
                    <p:blipFill>
                      <a:blip r:embed="rId5"/>
                      <a:srcRect/>
                      <a:stretch>
                        <a:fillRect/>
                      </a:stretch>
                    </p:blipFill>
                    <p:spPr bwMode="auto">
                      <a:xfrm>
                        <a:off x="1600200" y="325438"/>
                        <a:ext cx="6210300" cy="54117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420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79" t="79534" r="42241" b="6386"/>
          <a:stretch/>
        </p:blipFill>
        <p:spPr bwMode="auto">
          <a:xfrm>
            <a:off x="2438400" y="1538965"/>
            <a:ext cx="6332388" cy="230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33269667"/>
              </p:ext>
            </p:extLst>
          </p:nvPr>
        </p:nvGraphicFramePr>
        <p:xfrm>
          <a:off x="301625" y="149225"/>
          <a:ext cx="5586413" cy="2306638"/>
        </p:xfrm>
        <a:graphic>
          <a:graphicData uri="http://schemas.openxmlformats.org/presentationml/2006/ole">
            <mc:AlternateContent xmlns:mc="http://schemas.openxmlformats.org/markup-compatibility/2006">
              <mc:Choice xmlns:v="urn:schemas-microsoft-com:vml" Requires="v">
                <p:oleObj spid="_x0000_s45426" name="Equation" r:id="rId5" imgW="2184120" imgH="1015920" progId="Equation.DSMT4">
                  <p:embed/>
                </p:oleObj>
              </mc:Choice>
              <mc:Fallback>
                <p:oleObj name="Equation" r:id="rId5" imgW="2184120" imgH="1015920" progId="Equation.DSMT4">
                  <p:embed/>
                  <p:pic>
                    <p:nvPicPr>
                      <p:cNvPr id="0" name=""/>
                      <p:cNvPicPr>
                        <a:picLocks noChangeAspect="1" noChangeArrowheads="1"/>
                      </p:cNvPicPr>
                      <p:nvPr/>
                    </p:nvPicPr>
                    <p:blipFill>
                      <a:blip r:embed="rId6"/>
                      <a:srcRect/>
                      <a:stretch>
                        <a:fillRect/>
                      </a:stretch>
                    </p:blipFill>
                    <p:spPr bwMode="auto">
                      <a:xfrm>
                        <a:off x="301625" y="149225"/>
                        <a:ext cx="5586413" cy="230663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76365028"/>
              </p:ext>
            </p:extLst>
          </p:nvPr>
        </p:nvGraphicFramePr>
        <p:xfrm>
          <a:off x="512763" y="3972556"/>
          <a:ext cx="5507037" cy="2383794"/>
        </p:xfrm>
        <a:graphic>
          <a:graphicData uri="http://schemas.openxmlformats.org/presentationml/2006/ole">
            <mc:AlternateContent xmlns:mc="http://schemas.openxmlformats.org/markup-compatibility/2006">
              <mc:Choice xmlns:v="urn:schemas-microsoft-com:vml" Requires="v">
                <p:oleObj spid="_x0000_s45427" name="Equation" r:id="rId7" imgW="3898800" imgH="1688760" progId="Equation.DSMT4">
                  <p:embed/>
                </p:oleObj>
              </mc:Choice>
              <mc:Fallback>
                <p:oleObj name="Equation" r:id="rId7" imgW="3898800" imgH="1688760" progId="Equation.DSMT4">
                  <p:embed/>
                  <p:pic>
                    <p:nvPicPr>
                      <p:cNvPr id="0" name=""/>
                      <p:cNvPicPr>
                        <a:picLocks noChangeAspect="1" noChangeArrowheads="1"/>
                      </p:cNvPicPr>
                      <p:nvPr/>
                    </p:nvPicPr>
                    <p:blipFill>
                      <a:blip r:embed="rId8"/>
                      <a:srcRect/>
                      <a:stretch>
                        <a:fillRect/>
                      </a:stretch>
                    </p:blipFill>
                    <p:spPr bwMode="auto">
                      <a:xfrm>
                        <a:off x="512763" y="3972556"/>
                        <a:ext cx="5507037" cy="2383794"/>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57130970"/>
              </p:ext>
            </p:extLst>
          </p:nvPr>
        </p:nvGraphicFramePr>
        <p:xfrm>
          <a:off x="531124" y="2544079"/>
          <a:ext cx="478857" cy="579669"/>
        </p:xfrm>
        <a:graphic>
          <a:graphicData uri="http://schemas.openxmlformats.org/presentationml/2006/ole">
            <mc:AlternateContent xmlns:mc="http://schemas.openxmlformats.org/markup-compatibility/2006">
              <mc:Choice xmlns:v="urn:schemas-microsoft-com:vml" Requires="v">
                <p:oleObj spid="_x0000_s45428" name="Equation" r:id="rId9" imgW="241200" imgH="291960" progId="Equation.DSMT4">
                  <p:embed/>
                </p:oleObj>
              </mc:Choice>
              <mc:Fallback>
                <p:oleObj name="Equation" r:id="rId9" imgW="241200" imgH="291960" progId="Equation.DSMT4">
                  <p:embed/>
                  <p:pic>
                    <p:nvPicPr>
                      <p:cNvPr id="0" name=""/>
                      <p:cNvPicPr/>
                      <p:nvPr/>
                    </p:nvPicPr>
                    <p:blipFill>
                      <a:blip r:embed="rId10"/>
                      <a:stretch>
                        <a:fillRect/>
                      </a:stretch>
                    </p:blipFill>
                    <p:spPr>
                      <a:xfrm>
                        <a:off x="531124" y="2544079"/>
                        <a:ext cx="478857" cy="579669"/>
                      </a:xfrm>
                      <a:prstGeom prst="rect">
                        <a:avLst/>
                      </a:prstGeom>
                    </p:spPr>
                  </p:pic>
                </p:oleObj>
              </mc:Fallback>
            </mc:AlternateContent>
          </a:graphicData>
        </a:graphic>
      </p:graphicFrame>
      <p:cxnSp>
        <p:nvCxnSpPr>
          <p:cNvPr id="10" name="Straight Arrow Connector 9"/>
          <p:cNvCxnSpPr/>
          <p:nvPr/>
        </p:nvCxnSpPr>
        <p:spPr>
          <a:xfrm>
            <a:off x="1142082" y="2781616"/>
            <a:ext cx="914400"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DB23CAA-F42C-4A88-AA10-804FC796047F}"/>
              </a:ext>
            </a:extLst>
          </p:cNvPr>
          <p:cNvSpPr txBox="1"/>
          <p:nvPr/>
        </p:nvSpPr>
        <p:spPr>
          <a:xfrm>
            <a:off x="5870575" y="4827843"/>
            <a:ext cx="2590800" cy="1200329"/>
          </a:xfrm>
          <a:prstGeom prst="rect">
            <a:avLst/>
          </a:prstGeom>
          <a:noFill/>
        </p:spPr>
        <p:txBody>
          <a:bodyPr wrap="square" rtlCol="0">
            <a:spAutoFit/>
          </a:bodyPr>
          <a:lstStyle/>
          <a:p>
            <a:r>
              <a:rPr lang="en-US" sz="2400" dirty="0">
                <a:latin typeface="+mj-lt"/>
              </a:rPr>
              <a:t>Notation switch –</a:t>
            </a:r>
          </a:p>
          <a:p>
            <a:r>
              <a:rPr lang="en-US" sz="2400" dirty="0">
                <a:latin typeface="+mj-lt"/>
              </a:rPr>
              <a:t>Notes: </a:t>
            </a:r>
            <a:r>
              <a:rPr lang="en-US" sz="2400" dirty="0">
                <a:latin typeface="Symbol" panose="05050102010706020507" pitchFamily="18" charset="2"/>
              </a:rPr>
              <a:t>c</a:t>
            </a:r>
          </a:p>
          <a:p>
            <a:r>
              <a:rPr lang="en-US" sz="2400" dirty="0">
                <a:latin typeface="+mj-lt"/>
              </a:rPr>
              <a:t>Text:    </a:t>
            </a:r>
            <a:r>
              <a:rPr lang="en-US" sz="2400" dirty="0">
                <a:latin typeface="Symbol" panose="05050102010706020507" pitchFamily="18" charset="2"/>
              </a:rPr>
              <a:t>f</a:t>
            </a:r>
          </a:p>
        </p:txBody>
      </p:sp>
    </p:spTree>
    <p:extLst>
      <p:ext uri="{BB962C8B-B14F-4D97-AF65-F5344CB8AC3E}">
        <p14:creationId xmlns:p14="http://schemas.microsoft.com/office/powerpoint/2010/main" val="272020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5223726"/>
              </p:ext>
            </p:extLst>
          </p:nvPr>
        </p:nvGraphicFramePr>
        <p:xfrm>
          <a:off x="788988" y="354013"/>
          <a:ext cx="6351587" cy="6169025"/>
        </p:xfrm>
        <a:graphic>
          <a:graphicData uri="http://schemas.openxmlformats.org/presentationml/2006/ole">
            <mc:AlternateContent xmlns:mc="http://schemas.openxmlformats.org/markup-compatibility/2006">
              <mc:Choice xmlns:v="urn:schemas-microsoft-com:vml" Requires="v">
                <p:oleObj spid="_x0000_s46202" name="Equation" r:id="rId4" imgW="4775040" imgH="4800600" progId="Equation.DSMT4">
                  <p:embed/>
                </p:oleObj>
              </mc:Choice>
              <mc:Fallback>
                <p:oleObj name="Equation" r:id="rId4" imgW="4775040" imgH="4800600" progId="Equation.DSMT4">
                  <p:embed/>
                  <p:pic>
                    <p:nvPicPr>
                      <p:cNvPr id="0" name=""/>
                      <p:cNvPicPr>
                        <a:picLocks noChangeAspect="1" noChangeArrowheads="1"/>
                      </p:cNvPicPr>
                      <p:nvPr/>
                    </p:nvPicPr>
                    <p:blipFill>
                      <a:blip r:embed="rId5"/>
                      <a:srcRect/>
                      <a:stretch>
                        <a:fillRect/>
                      </a:stretch>
                    </p:blipFill>
                    <p:spPr bwMode="auto">
                      <a:xfrm>
                        <a:off x="788988" y="354013"/>
                        <a:ext cx="6351587" cy="6169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093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sp>
        <p:nvSpPr>
          <p:cNvPr id="6" name="Right Arrow 5"/>
          <p:cNvSpPr/>
          <p:nvPr/>
        </p:nvSpPr>
        <p:spPr>
          <a:xfrm>
            <a:off x="381000" y="4724400"/>
            <a:ext cx="533400" cy="609600"/>
          </a:xfrm>
          <a:prstGeom prst="rightArrow">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DFF275-D2EE-4C4D-B70B-751BB7A07A2C}"/>
              </a:ext>
            </a:extLst>
          </p:cNvPr>
          <p:cNvPicPr>
            <a:picLocks noChangeAspect="1"/>
          </p:cNvPicPr>
          <p:nvPr/>
        </p:nvPicPr>
        <p:blipFill>
          <a:blip r:embed="rId3"/>
          <a:stretch>
            <a:fillRect/>
          </a:stretch>
        </p:blipFill>
        <p:spPr>
          <a:xfrm>
            <a:off x="900112" y="381000"/>
            <a:ext cx="8208582" cy="5514975"/>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65639237"/>
              </p:ext>
            </p:extLst>
          </p:nvPr>
        </p:nvGraphicFramePr>
        <p:xfrm>
          <a:off x="1004958" y="381000"/>
          <a:ext cx="6646862" cy="5155261"/>
        </p:xfrm>
        <a:graphic>
          <a:graphicData uri="http://schemas.openxmlformats.org/presentationml/2006/ole">
            <mc:AlternateContent xmlns:mc="http://schemas.openxmlformats.org/markup-compatibility/2006">
              <mc:Choice xmlns:v="urn:schemas-microsoft-com:vml" Requires="v">
                <p:oleObj spid="_x0000_s47226" name="Equation" r:id="rId4" imgW="1993680" imgH="1600200" progId="Equation.DSMT4">
                  <p:embed/>
                </p:oleObj>
              </mc:Choice>
              <mc:Fallback>
                <p:oleObj name="Equation" r:id="rId4" imgW="1993680" imgH="1600200" progId="Equation.DSMT4">
                  <p:embed/>
                  <p:pic>
                    <p:nvPicPr>
                      <p:cNvPr id="0" name=""/>
                      <p:cNvPicPr>
                        <a:picLocks noChangeAspect="1" noChangeArrowheads="1"/>
                      </p:cNvPicPr>
                      <p:nvPr/>
                    </p:nvPicPr>
                    <p:blipFill>
                      <a:blip r:embed="rId5"/>
                      <a:srcRect/>
                      <a:stretch>
                        <a:fillRect/>
                      </a:stretch>
                    </p:blipFill>
                    <p:spPr bwMode="auto">
                      <a:xfrm>
                        <a:off x="1004958" y="381000"/>
                        <a:ext cx="6646862" cy="51552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36677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sp>
        <p:nvSpPr>
          <p:cNvPr id="5" name="TextBox 4"/>
          <p:cNvSpPr txBox="1"/>
          <p:nvPr/>
        </p:nvSpPr>
        <p:spPr>
          <a:xfrm>
            <a:off x="990600" y="457200"/>
            <a:ext cx="5715000" cy="461665"/>
          </a:xfrm>
          <a:prstGeom prst="rect">
            <a:avLst/>
          </a:prstGeom>
          <a:noFill/>
        </p:spPr>
        <p:txBody>
          <a:bodyPr wrap="square" rtlCol="0">
            <a:spAutoFit/>
          </a:bodyPr>
          <a:lstStyle/>
          <a:p>
            <a:r>
              <a:rPr lang="en-US" sz="2400" dirty="0">
                <a:latin typeface="+mj-lt"/>
              </a:rPr>
              <a:t>Relationship between </a:t>
            </a:r>
            <a:r>
              <a:rPr lang="en-US" sz="2400" dirty="0" err="1">
                <a:latin typeface="Symbol" pitchFamily="18" charset="2"/>
              </a:rPr>
              <a:t>c</a:t>
            </a:r>
            <a:r>
              <a:rPr lang="en-US" sz="2400" baseline="-25000" dirty="0" err="1">
                <a:latin typeface="+mj-lt"/>
              </a:rPr>
              <a:t>max</a:t>
            </a:r>
            <a:r>
              <a:rPr lang="en-US" sz="2400" dirty="0">
                <a:latin typeface="+mj-lt"/>
              </a:rPr>
              <a:t> and </a:t>
            </a:r>
            <a:r>
              <a:rPr lang="en-US" sz="2400" dirty="0">
                <a:latin typeface="Symbol" pitchFamily="18" charset="2"/>
              </a:rPr>
              <a:t>q:</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79" t="79534" r="42241" b="5296"/>
          <a:stretch/>
        </p:blipFill>
        <p:spPr bwMode="auto">
          <a:xfrm>
            <a:off x="1143000" y="888385"/>
            <a:ext cx="6332388" cy="248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784292570"/>
              </p:ext>
            </p:extLst>
          </p:nvPr>
        </p:nvGraphicFramePr>
        <p:xfrm>
          <a:off x="1322388" y="3414713"/>
          <a:ext cx="4089400" cy="2073275"/>
        </p:xfrm>
        <a:graphic>
          <a:graphicData uri="http://schemas.openxmlformats.org/presentationml/2006/ole">
            <mc:AlternateContent xmlns:mc="http://schemas.openxmlformats.org/markup-compatibility/2006">
              <mc:Choice xmlns:v="urn:schemas-microsoft-com:vml" Requires="v">
                <p:oleObj spid="_x0000_s48250" name="Equation" r:id="rId5" imgW="1777680" imgH="901440" progId="Equation.DSMT4">
                  <p:embed/>
                </p:oleObj>
              </mc:Choice>
              <mc:Fallback>
                <p:oleObj name="Equation" r:id="rId5" imgW="1777680" imgH="901440" progId="Equation.DSMT4">
                  <p:embed/>
                  <p:pic>
                    <p:nvPicPr>
                      <p:cNvPr id="0" name=""/>
                      <p:cNvPicPr/>
                      <p:nvPr/>
                    </p:nvPicPr>
                    <p:blipFill>
                      <a:blip r:embed="rId6"/>
                      <a:stretch>
                        <a:fillRect/>
                      </a:stretch>
                    </p:blipFill>
                    <p:spPr>
                      <a:xfrm>
                        <a:off x="1322388" y="3414713"/>
                        <a:ext cx="4089400" cy="20732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65CEE10-34A7-4850-A32B-406C8FCDC189}"/>
              </a:ext>
            </a:extLst>
          </p:cNvPr>
          <p:cNvSpPr txBox="1"/>
          <p:nvPr/>
        </p:nvSpPr>
        <p:spPr>
          <a:xfrm>
            <a:off x="5791200" y="3414713"/>
            <a:ext cx="2895600" cy="2677656"/>
          </a:xfrm>
          <a:prstGeom prst="rect">
            <a:avLst/>
          </a:prstGeom>
          <a:noFill/>
        </p:spPr>
        <p:txBody>
          <a:bodyPr wrap="square" rtlCol="0">
            <a:spAutoFit/>
          </a:bodyPr>
          <a:lstStyle/>
          <a:p>
            <a:r>
              <a:rPr lang="en-US" sz="2400" dirty="0">
                <a:latin typeface="+mj-lt"/>
              </a:rPr>
              <a:t>Using the diagram from your text, </a:t>
            </a:r>
            <a:r>
              <a:rPr lang="en-US" sz="2400" dirty="0">
                <a:latin typeface="Symbol" panose="05050102010706020507" pitchFamily="18" charset="2"/>
              </a:rPr>
              <a:t>q</a:t>
            </a:r>
            <a:r>
              <a:rPr lang="en-US" sz="2400" dirty="0">
                <a:latin typeface="+mj-lt"/>
              </a:rPr>
              <a:t> represents the scattering angle in the center of mass frame and </a:t>
            </a:r>
            <a:r>
              <a:rPr lang="en-US" sz="2400" dirty="0">
                <a:latin typeface="Symbol" panose="05050102010706020507" pitchFamily="18" charset="2"/>
              </a:rPr>
              <a:t>f</a:t>
            </a:r>
            <a:r>
              <a:rPr lang="en-US" sz="2400" dirty="0">
                <a:latin typeface="+mj-lt"/>
              </a:rPr>
              <a:t> is used instead of </a:t>
            </a:r>
            <a:r>
              <a:rPr lang="en-US" sz="2400" dirty="0">
                <a:latin typeface="Symbol" panose="05050102010706020507" pitchFamily="18" charset="2"/>
              </a:rPr>
              <a:t>c</a:t>
            </a:r>
            <a:r>
              <a:rPr lang="en-US" sz="2400" dirty="0">
                <a:latin typeface="+mj-lt"/>
              </a:rPr>
              <a:t>.</a:t>
            </a:r>
          </a:p>
        </p:txBody>
      </p:sp>
    </p:spTree>
    <p:extLst>
      <p:ext uri="{BB962C8B-B14F-4D97-AF65-F5344CB8AC3E}">
        <p14:creationId xmlns:p14="http://schemas.microsoft.com/office/powerpoint/2010/main" val="3492706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37124422"/>
              </p:ext>
            </p:extLst>
          </p:nvPr>
        </p:nvGraphicFramePr>
        <p:xfrm>
          <a:off x="1192213" y="236538"/>
          <a:ext cx="5843587" cy="6108700"/>
        </p:xfrm>
        <a:graphic>
          <a:graphicData uri="http://schemas.openxmlformats.org/presentationml/2006/ole">
            <mc:AlternateContent xmlns:mc="http://schemas.openxmlformats.org/markup-compatibility/2006">
              <mc:Choice xmlns:v="urn:schemas-microsoft-com:vml" Requires="v">
                <p:oleObj spid="_x0000_s49275" name="Equation" r:id="rId4" imgW="3733560" imgH="4038480" progId="Equation.DSMT4">
                  <p:embed/>
                </p:oleObj>
              </mc:Choice>
              <mc:Fallback>
                <p:oleObj name="Equation" r:id="rId4" imgW="3733560" imgH="4038480" progId="Equation.DSMT4">
                  <p:embed/>
                  <p:pic>
                    <p:nvPicPr>
                      <p:cNvPr id="0" name=""/>
                      <p:cNvPicPr>
                        <a:picLocks noChangeAspect="1" noChangeArrowheads="1"/>
                      </p:cNvPicPr>
                      <p:nvPr/>
                    </p:nvPicPr>
                    <p:blipFill>
                      <a:blip r:embed="rId5"/>
                      <a:srcRect/>
                      <a:stretch>
                        <a:fillRect/>
                      </a:stretch>
                    </p:blipFill>
                    <p:spPr bwMode="auto">
                      <a:xfrm>
                        <a:off x="1192213" y="236538"/>
                        <a:ext cx="5843587" cy="61087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96621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647655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36383624"/>
              </p:ext>
            </p:extLst>
          </p:nvPr>
        </p:nvGraphicFramePr>
        <p:xfrm>
          <a:off x="353650" y="301424"/>
          <a:ext cx="4942813" cy="2029266"/>
        </p:xfrm>
        <a:graphic>
          <a:graphicData uri="http://schemas.openxmlformats.org/presentationml/2006/ole">
            <mc:AlternateContent xmlns:mc="http://schemas.openxmlformats.org/markup-compatibility/2006">
              <mc:Choice xmlns:v="urn:schemas-microsoft-com:vml" Requires="v">
                <p:oleObj spid="_x0000_s50538" name="Equation" r:id="rId4" imgW="3797280" imgH="1612800" progId="Equation.DSMT4">
                  <p:embed/>
                </p:oleObj>
              </mc:Choice>
              <mc:Fallback>
                <p:oleObj name="Equation" r:id="rId4" imgW="3797280" imgH="1612800" progId="Equation.DSMT4">
                  <p:embed/>
                  <p:pic>
                    <p:nvPicPr>
                      <p:cNvPr id="0" name=""/>
                      <p:cNvPicPr>
                        <a:picLocks noChangeAspect="1" noChangeArrowheads="1"/>
                      </p:cNvPicPr>
                      <p:nvPr/>
                    </p:nvPicPr>
                    <p:blipFill>
                      <a:blip r:embed="rId5"/>
                      <a:srcRect/>
                      <a:stretch>
                        <a:fillRect/>
                      </a:stretch>
                    </p:blipFill>
                    <p:spPr bwMode="auto">
                      <a:xfrm>
                        <a:off x="353650" y="301424"/>
                        <a:ext cx="4942813" cy="2029266"/>
                      </a:xfrm>
                      <a:prstGeom prst="rect">
                        <a:avLst/>
                      </a:prstGeom>
                      <a:solidFill>
                        <a:srgbClr val="FFFF00"/>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6937005"/>
              </p:ext>
            </p:extLst>
          </p:nvPr>
        </p:nvGraphicFramePr>
        <p:xfrm>
          <a:off x="366713" y="2409825"/>
          <a:ext cx="7421562" cy="3633788"/>
        </p:xfrm>
        <a:graphic>
          <a:graphicData uri="http://schemas.openxmlformats.org/presentationml/2006/ole">
            <mc:AlternateContent xmlns:mc="http://schemas.openxmlformats.org/markup-compatibility/2006">
              <mc:Choice xmlns:v="urn:schemas-microsoft-com:vml" Requires="v">
                <p:oleObj spid="_x0000_s50539" name="Equation" r:id="rId6" imgW="5689440" imgH="2882880" progId="Equation.DSMT4">
                  <p:embed/>
                </p:oleObj>
              </mc:Choice>
              <mc:Fallback>
                <p:oleObj name="Equation" r:id="rId6" imgW="5689440" imgH="2882880" progId="Equation.DSMT4">
                  <p:embed/>
                  <p:pic>
                    <p:nvPicPr>
                      <p:cNvPr id="0" name=""/>
                      <p:cNvPicPr>
                        <a:picLocks noChangeAspect="1" noChangeArrowheads="1"/>
                      </p:cNvPicPr>
                      <p:nvPr/>
                    </p:nvPicPr>
                    <p:blipFill>
                      <a:blip r:embed="rId7"/>
                      <a:srcRect/>
                      <a:stretch>
                        <a:fillRect/>
                      </a:stretch>
                    </p:blipFill>
                    <p:spPr bwMode="auto">
                      <a:xfrm>
                        <a:off x="366713" y="2409825"/>
                        <a:ext cx="7421562" cy="3633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38994954"/>
              </p:ext>
            </p:extLst>
          </p:nvPr>
        </p:nvGraphicFramePr>
        <p:xfrm>
          <a:off x="5649165" y="301424"/>
          <a:ext cx="3244010" cy="1527376"/>
        </p:xfrm>
        <a:graphic>
          <a:graphicData uri="http://schemas.openxmlformats.org/presentationml/2006/ole">
            <mc:AlternateContent xmlns:mc="http://schemas.openxmlformats.org/markup-compatibility/2006">
              <mc:Choice xmlns:v="urn:schemas-microsoft-com:vml" Requires="v">
                <p:oleObj spid="_x0000_s50540" name="Equation" r:id="rId8" imgW="2006280" imgH="977760" progId="Equation.DSMT4">
                  <p:embed/>
                </p:oleObj>
              </mc:Choice>
              <mc:Fallback>
                <p:oleObj name="Equation" r:id="rId8" imgW="2006280" imgH="977760" progId="Equation.DSMT4">
                  <p:embed/>
                  <p:pic>
                    <p:nvPicPr>
                      <p:cNvPr id="0" name=""/>
                      <p:cNvPicPr>
                        <a:picLocks noChangeAspect="1" noChangeArrowheads="1"/>
                      </p:cNvPicPr>
                      <p:nvPr/>
                    </p:nvPicPr>
                    <p:blipFill>
                      <a:blip r:embed="rId9"/>
                      <a:srcRect/>
                      <a:stretch>
                        <a:fillRect/>
                      </a:stretch>
                    </p:blipFill>
                    <p:spPr bwMode="auto">
                      <a:xfrm>
                        <a:off x="5649165" y="301424"/>
                        <a:ext cx="3244010" cy="15273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5221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a:p>
        </p:txBody>
      </p:sp>
      <p:sp>
        <p:nvSpPr>
          <p:cNvPr id="5" name="Rectangle 4"/>
          <p:cNvSpPr/>
          <p:nvPr/>
        </p:nvSpPr>
        <p:spPr>
          <a:xfrm>
            <a:off x="1295400" y="3733800"/>
            <a:ext cx="43434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75898098"/>
              </p:ext>
            </p:extLst>
          </p:nvPr>
        </p:nvGraphicFramePr>
        <p:xfrm>
          <a:off x="685800" y="533400"/>
          <a:ext cx="4765675" cy="2895600"/>
        </p:xfrm>
        <a:graphic>
          <a:graphicData uri="http://schemas.openxmlformats.org/presentationml/2006/ole">
            <mc:AlternateContent xmlns:mc="http://schemas.openxmlformats.org/markup-compatibility/2006">
              <mc:Choice xmlns:v="urn:schemas-microsoft-com:vml" Requires="v">
                <p:oleObj spid="_x0000_s51442" name="数式" r:id="rId4" imgW="2019240" imgH="1269720" progId="Equation.3">
                  <p:embed/>
                </p:oleObj>
              </mc:Choice>
              <mc:Fallback>
                <p:oleObj name="数式" r:id="rId4" imgW="2019240" imgH="1269720" progId="Equation.3">
                  <p:embed/>
                  <p:pic>
                    <p:nvPicPr>
                      <p:cNvPr id="0" name=""/>
                      <p:cNvPicPr>
                        <a:picLocks noChangeAspect="1" noChangeArrowheads="1"/>
                      </p:cNvPicPr>
                      <p:nvPr/>
                    </p:nvPicPr>
                    <p:blipFill>
                      <a:blip r:embed="rId5"/>
                      <a:srcRect/>
                      <a:stretch>
                        <a:fillRect/>
                      </a:stretch>
                    </p:blipFill>
                    <p:spPr bwMode="auto">
                      <a:xfrm>
                        <a:off x="685800" y="533400"/>
                        <a:ext cx="4765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73024677"/>
              </p:ext>
            </p:extLst>
          </p:nvPr>
        </p:nvGraphicFramePr>
        <p:xfrm>
          <a:off x="1371600" y="3810000"/>
          <a:ext cx="4191000" cy="1270000"/>
        </p:xfrm>
        <a:graphic>
          <a:graphicData uri="http://schemas.openxmlformats.org/presentationml/2006/ole">
            <mc:AlternateContent xmlns:mc="http://schemas.openxmlformats.org/markup-compatibility/2006">
              <mc:Choice xmlns:v="urn:schemas-microsoft-com:vml" Requires="v">
                <p:oleObj spid="_x0000_s51443" name="数式" r:id="rId6" imgW="2095200" imgH="634680" progId="Equation.3">
                  <p:embed/>
                </p:oleObj>
              </mc:Choice>
              <mc:Fallback>
                <p:oleObj name="数式" r:id="rId6" imgW="2095200" imgH="634680" progId="Equation.3">
                  <p:embed/>
                  <p:pic>
                    <p:nvPicPr>
                      <p:cNvPr id="0" name=""/>
                      <p:cNvPicPr>
                        <a:picLocks noChangeAspect="1" noChangeArrowheads="1"/>
                      </p:cNvPicPr>
                      <p:nvPr/>
                    </p:nvPicPr>
                    <p:blipFill>
                      <a:blip r:embed="rId7"/>
                      <a:srcRect/>
                      <a:stretch>
                        <a:fillRect/>
                      </a:stretch>
                    </p:blipFill>
                    <p:spPr bwMode="auto">
                      <a:xfrm>
                        <a:off x="1371600" y="38100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6899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a:p>
        </p:txBody>
      </p:sp>
      <p:pic>
        <p:nvPicPr>
          <p:cNvPr id="5" name="Picture 2" descr="http://hyperphysics.phy-astr.gsu.edu/hbase/nuclear/imgnuc/geigmar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4419600" cy="4070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316411492"/>
              </p:ext>
            </p:extLst>
          </p:nvPr>
        </p:nvGraphicFramePr>
        <p:xfrm>
          <a:off x="762000" y="228600"/>
          <a:ext cx="4191000" cy="1270000"/>
        </p:xfrm>
        <a:graphic>
          <a:graphicData uri="http://schemas.openxmlformats.org/presentationml/2006/ole">
            <mc:AlternateContent xmlns:mc="http://schemas.openxmlformats.org/markup-compatibility/2006">
              <mc:Choice xmlns:v="urn:schemas-microsoft-com:vml" Requires="v">
                <p:oleObj spid="_x0000_s52347" name="数式" r:id="rId5" imgW="2095200" imgH="634680" progId="Equation.3">
                  <p:embed/>
                </p:oleObj>
              </mc:Choice>
              <mc:Fallback>
                <p:oleObj name="数式" r:id="rId5" imgW="2095200" imgH="634680" progId="Equation.3">
                  <p:embed/>
                  <p:pic>
                    <p:nvPicPr>
                      <p:cNvPr id="0" name=""/>
                      <p:cNvPicPr>
                        <a:picLocks noChangeAspect="1" noChangeArrowheads="1"/>
                      </p:cNvPicPr>
                      <p:nvPr/>
                    </p:nvPicPr>
                    <p:blipFill>
                      <a:blip r:embed="rId6"/>
                      <a:srcRect/>
                      <a:stretch>
                        <a:fillRect/>
                      </a:stretch>
                    </p:blipFill>
                    <p:spPr bwMode="auto">
                      <a:xfrm>
                        <a:off x="762000" y="2286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04800" y="5867400"/>
            <a:ext cx="8686800" cy="338554"/>
          </a:xfrm>
          <a:prstGeom prst="rect">
            <a:avLst/>
          </a:prstGeom>
          <a:noFill/>
        </p:spPr>
        <p:txBody>
          <a:bodyPr wrap="square" rtlCol="0">
            <a:spAutoFit/>
          </a:bodyPr>
          <a:lstStyle/>
          <a:p>
            <a:r>
              <a:rPr lang="en-US" sz="1600" dirty="0">
                <a:latin typeface="+mj-lt"/>
              </a:rPr>
              <a:t>From webpage: </a:t>
            </a:r>
            <a:r>
              <a:rPr lang="en-US" sz="1600" dirty="0">
                <a:latin typeface="+mj-lt"/>
                <a:hlinkClick r:id="rId7"/>
              </a:rPr>
              <a:t>http://hyperphysics.phy-astr.gsu.edu/hbase/nuclear/rutsca2.html#c3</a:t>
            </a:r>
            <a:endParaRPr lang="en-US" sz="1600" dirty="0">
              <a:latin typeface="+mj-lt"/>
            </a:endParaRPr>
          </a:p>
        </p:txBody>
      </p:sp>
      <p:sp>
        <p:nvSpPr>
          <p:cNvPr id="8" name="TextBox 7"/>
          <p:cNvSpPr txBox="1"/>
          <p:nvPr/>
        </p:nvSpPr>
        <p:spPr>
          <a:xfrm>
            <a:off x="5791200" y="1371600"/>
            <a:ext cx="2895600" cy="830997"/>
          </a:xfrm>
          <a:prstGeom prst="rect">
            <a:avLst/>
          </a:prstGeom>
          <a:noFill/>
        </p:spPr>
        <p:txBody>
          <a:bodyPr wrap="square" rtlCol="0">
            <a:spAutoFit/>
          </a:bodyPr>
          <a:lstStyle/>
          <a:p>
            <a:r>
              <a:rPr lang="en-US" sz="2400" dirty="0">
                <a:latin typeface="+mj-lt"/>
              </a:rPr>
              <a:t>What happens as</a:t>
            </a:r>
          </a:p>
          <a:p>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endParaRPr lang="en-US" sz="2400" dirty="0">
              <a:latin typeface="+mj-lt"/>
            </a:endParaRPr>
          </a:p>
        </p:txBody>
      </p:sp>
    </p:spTree>
    <p:extLst>
      <p:ext uri="{BB962C8B-B14F-4D97-AF65-F5344CB8AC3E}">
        <p14:creationId xmlns:p14="http://schemas.microsoft.com/office/powerpoint/2010/main" val="1701807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a:p>
        </p:txBody>
      </p:sp>
      <p:sp>
        <p:nvSpPr>
          <p:cNvPr id="5" name="TextBox 4"/>
          <p:cNvSpPr txBox="1"/>
          <p:nvPr/>
        </p:nvSpPr>
        <p:spPr>
          <a:xfrm>
            <a:off x="228600" y="131366"/>
            <a:ext cx="8001000" cy="461665"/>
          </a:xfrm>
          <a:prstGeom prst="rect">
            <a:avLst/>
          </a:prstGeom>
          <a:noFill/>
        </p:spPr>
        <p:txBody>
          <a:bodyPr wrap="square" rtlCol="0">
            <a:spAutoFit/>
          </a:bodyPr>
          <a:lstStyle/>
          <a:p>
            <a:r>
              <a:rPr lang="en-US" sz="2400" dirty="0">
                <a:latin typeface="+mj-lt"/>
              </a:rPr>
              <a:t>Original experiment performed with </a:t>
            </a:r>
            <a:r>
              <a:rPr lang="en-US" sz="2400" dirty="0">
                <a:latin typeface="Symbol" panose="05050102010706020507" pitchFamily="18" charset="2"/>
              </a:rPr>
              <a:t>a</a:t>
            </a:r>
            <a:r>
              <a:rPr lang="en-US" sz="2400" dirty="0">
                <a:latin typeface="+mj-lt"/>
              </a:rPr>
              <a:t> particles on gold</a:t>
            </a:r>
          </a:p>
        </p:txBody>
      </p:sp>
      <p:graphicFrame>
        <p:nvGraphicFramePr>
          <p:cNvPr id="6" name="Object 5"/>
          <p:cNvGraphicFramePr>
            <a:graphicFrameLocks noChangeAspect="1"/>
          </p:cNvGraphicFramePr>
          <p:nvPr>
            <p:extLst>
              <p:ext uri="{D42A27DB-BD31-4B8C-83A1-F6EECF244321}">
                <p14:modId xmlns:p14="http://schemas.microsoft.com/office/powerpoint/2010/main" val="3113591280"/>
              </p:ext>
            </p:extLst>
          </p:nvPr>
        </p:nvGraphicFramePr>
        <p:xfrm>
          <a:off x="406400" y="436294"/>
          <a:ext cx="4648200" cy="1295400"/>
        </p:xfrm>
        <a:graphic>
          <a:graphicData uri="http://schemas.openxmlformats.org/presentationml/2006/ole">
            <mc:AlternateContent xmlns:mc="http://schemas.openxmlformats.org/markup-compatibility/2006">
              <mc:Choice xmlns:v="urn:schemas-microsoft-com:vml" Requires="v">
                <p:oleObj spid="_x0000_s53395" name="Equation" r:id="rId4" imgW="2323800" imgH="647640" progId="Equation.DSMT4">
                  <p:embed/>
                </p:oleObj>
              </mc:Choice>
              <mc:Fallback>
                <p:oleObj name="Equation" r:id="rId4" imgW="2323800" imgH="647640" progId="Equation.DSMT4">
                  <p:embed/>
                  <p:pic>
                    <p:nvPicPr>
                      <p:cNvPr id="0" name=""/>
                      <p:cNvPicPr>
                        <a:picLocks noChangeAspect="1" noChangeArrowheads="1"/>
                      </p:cNvPicPr>
                      <p:nvPr/>
                    </p:nvPicPr>
                    <p:blipFill>
                      <a:blip r:embed="rId5"/>
                      <a:srcRect/>
                      <a:stretch>
                        <a:fillRect/>
                      </a:stretch>
                    </p:blipFill>
                    <p:spPr bwMode="auto">
                      <a:xfrm>
                        <a:off x="406400" y="436294"/>
                        <a:ext cx="4648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275B6D1D-F95F-40B8-A24A-D42CB85FA97B}"/>
              </a:ext>
            </a:extLst>
          </p:cNvPr>
          <p:cNvGraphicFramePr>
            <a:graphicFrameLocks noChangeAspect="1"/>
          </p:cNvGraphicFramePr>
          <p:nvPr>
            <p:extLst>
              <p:ext uri="{D42A27DB-BD31-4B8C-83A1-F6EECF244321}">
                <p14:modId xmlns:p14="http://schemas.microsoft.com/office/powerpoint/2010/main" val="1842890770"/>
              </p:ext>
            </p:extLst>
          </p:nvPr>
        </p:nvGraphicFramePr>
        <p:xfrm>
          <a:off x="457200" y="1948935"/>
          <a:ext cx="2895600" cy="1320800"/>
        </p:xfrm>
        <a:graphic>
          <a:graphicData uri="http://schemas.openxmlformats.org/presentationml/2006/ole">
            <mc:AlternateContent xmlns:mc="http://schemas.openxmlformats.org/markup-compatibility/2006">
              <mc:Choice xmlns:v="urn:schemas-microsoft-com:vml" Requires="v">
                <p:oleObj spid="_x0000_s53396" name="Equation" r:id="rId6" imgW="1447560" imgH="660240" progId="Equation.DSMT4">
                  <p:embed/>
                </p:oleObj>
              </mc:Choice>
              <mc:Fallback>
                <p:oleObj name="Equation" r:id="rId6" imgW="1447560" imgH="660240" progId="Equation.DSMT4">
                  <p:embed/>
                  <p:pic>
                    <p:nvPicPr>
                      <p:cNvPr id="6" name="Object 5"/>
                      <p:cNvPicPr>
                        <a:picLocks noChangeAspect="1" noChangeArrowheads="1"/>
                      </p:cNvPicPr>
                      <p:nvPr/>
                    </p:nvPicPr>
                    <p:blipFill>
                      <a:blip r:embed="rId7"/>
                      <a:srcRect/>
                      <a:stretch>
                        <a:fillRect/>
                      </a:stretch>
                    </p:blipFill>
                    <p:spPr bwMode="auto">
                      <a:xfrm>
                        <a:off x="457200" y="1948935"/>
                        <a:ext cx="2895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268CE0C6-894F-4E6F-8494-35D61A7B56A8}"/>
              </a:ext>
            </a:extLst>
          </p:cNvPr>
          <p:cNvSpPr txBox="1"/>
          <p:nvPr/>
        </p:nvSpPr>
        <p:spPr>
          <a:xfrm>
            <a:off x="292100" y="2895600"/>
            <a:ext cx="8458200" cy="3046988"/>
          </a:xfrm>
          <a:prstGeom prst="rect">
            <a:avLst/>
          </a:prstGeom>
          <a:noFill/>
        </p:spPr>
        <p:txBody>
          <a:bodyPr wrap="square" rtlCol="0">
            <a:spAutoFit/>
          </a:bodyPr>
          <a:lstStyle/>
          <a:p>
            <a:r>
              <a:rPr lang="en-US" sz="2400" dirty="0">
                <a:latin typeface="+mj-lt"/>
              </a:rPr>
              <a:t>Question –</a:t>
            </a:r>
          </a:p>
          <a:p>
            <a:r>
              <a:rPr lang="en-US" sz="2400" dirty="0">
                <a:latin typeface="+mj-lt"/>
              </a:rPr>
              <a:t>    What do you think happens for </a:t>
            </a:r>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p>
          <a:p>
            <a:pPr marL="914400" lvl="1" indent="-457200">
              <a:buFont typeface="+mj-lt"/>
              <a:buAutoNum type="alphaLcPeriod"/>
            </a:pPr>
            <a:r>
              <a:rPr lang="en-US" sz="2400" dirty="0">
                <a:latin typeface="+mj-lt"/>
                <a:sym typeface="Wingdings" panose="05000000000000000000" pitchFamily="2" charset="2"/>
              </a:rPr>
              <a:t>Big trouble; need to make sure experiment is designed to avoid that case.</a:t>
            </a:r>
          </a:p>
          <a:p>
            <a:pPr marL="914400" lvl="1" indent="-457200">
              <a:buFont typeface="+mj-lt"/>
              <a:buAutoNum type="alphaLcPeriod"/>
            </a:pPr>
            <a:r>
              <a:rPr lang="en-US" sz="2400" dirty="0">
                <a:latin typeface="+mj-lt"/>
                <a:sym typeface="Wingdings" panose="05000000000000000000" pitchFamily="2" charset="2"/>
              </a:rPr>
              <a:t>No problem</a:t>
            </a:r>
          </a:p>
          <a:p>
            <a:pPr marL="1428750" lvl="2" indent="-514350">
              <a:buFont typeface="+mj-lt"/>
              <a:buAutoNum type="romanLcPeriod"/>
            </a:pPr>
            <a:r>
              <a:rPr lang="en-US" sz="2400" dirty="0">
                <a:latin typeface="+mj-lt"/>
                <a:sym typeface="Wingdings" panose="05000000000000000000" pitchFamily="2" charset="2"/>
              </a:rPr>
              <a:t>Physics is altered in that case and nothing explodes.</a:t>
            </a:r>
          </a:p>
          <a:p>
            <a:pPr marL="1428750" lvl="2" indent="-514350">
              <a:buFont typeface="+mj-lt"/>
              <a:buAutoNum type="romanLcPeriod"/>
            </a:pPr>
            <a:r>
              <a:rPr lang="en-US" sz="2400" dirty="0">
                <a:latin typeface="+mj-lt"/>
                <a:sym typeface="Wingdings" panose="05000000000000000000" pitchFamily="2" charset="2"/>
              </a:rPr>
              <a:t>Rare event and rarely causes trouble.         </a:t>
            </a:r>
            <a:endParaRPr lang="en-US" sz="2400" dirty="0">
              <a:latin typeface="+mj-lt"/>
            </a:endParaRPr>
          </a:p>
        </p:txBody>
      </p:sp>
    </p:spTree>
    <p:extLst>
      <p:ext uri="{BB962C8B-B14F-4D97-AF65-F5344CB8AC3E}">
        <p14:creationId xmlns:p14="http://schemas.microsoft.com/office/powerpoint/2010/main" val="333651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a:p>
        </p:txBody>
      </p:sp>
      <p:sp>
        <p:nvSpPr>
          <p:cNvPr id="5" name="TextBox 4"/>
          <p:cNvSpPr txBox="1"/>
          <p:nvPr/>
        </p:nvSpPr>
        <p:spPr>
          <a:xfrm>
            <a:off x="457200" y="249713"/>
            <a:ext cx="7010400" cy="830997"/>
          </a:xfrm>
          <a:prstGeom prst="rect">
            <a:avLst/>
          </a:prstGeom>
          <a:noFill/>
        </p:spPr>
        <p:txBody>
          <a:bodyPr wrap="square" rtlCol="0">
            <a:spAutoFit/>
          </a:bodyPr>
          <a:lstStyle/>
          <a:p>
            <a:r>
              <a:rPr lang="en-US" sz="2400" dirty="0">
                <a:latin typeface="+mj-lt"/>
              </a:rPr>
              <a:t>Recap of equations for scattering cross section in the center of mass frame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175182908"/>
              </p:ext>
            </p:extLst>
          </p:nvPr>
        </p:nvGraphicFramePr>
        <p:xfrm>
          <a:off x="609600" y="1184275"/>
          <a:ext cx="2286000" cy="1270000"/>
        </p:xfrm>
        <a:graphic>
          <a:graphicData uri="http://schemas.openxmlformats.org/presentationml/2006/ole">
            <mc:AlternateContent xmlns:mc="http://schemas.openxmlformats.org/markup-compatibility/2006">
              <mc:Choice xmlns:v="urn:schemas-microsoft-com:vml" Requires="v">
                <p:oleObj spid="_x0000_s64710" name="Equation" r:id="rId4" imgW="1143000" imgH="634680" progId="Equation.DSMT4">
                  <p:embed/>
                </p:oleObj>
              </mc:Choice>
              <mc:Fallback>
                <p:oleObj name="Equation" r:id="rId4" imgW="1143000" imgH="634680" progId="Equation.DSMT4">
                  <p:embed/>
                  <p:pic>
                    <p:nvPicPr>
                      <p:cNvPr id="7" name="Object 6"/>
                      <p:cNvPicPr>
                        <a:picLocks noChangeAspect="1" noChangeArrowheads="1"/>
                      </p:cNvPicPr>
                      <p:nvPr/>
                    </p:nvPicPr>
                    <p:blipFill>
                      <a:blip r:embed="rId5"/>
                      <a:srcRect/>
                      <a:stretch>
                        <a:fillRect/>
                      </a:stretch>
                    </p:blipFill>
                    <p:spPr bwMode="auto">
                      <a:xfrm>
                        <a:off x="609600" y="1184275"/>
                        <a:ext cx="2286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0967759"/>
              </p:ext>
            </p:extLst>
          </p:nvPr>
        </p:nvGraphicFramePr>
        <p:xfrm>
          <a:off x="637309" y="2057400"/>
          <a:ext cx="5010150" cy="3594100"/>
        </p:xfrm>
        <a:graphic>
          <a:graphicData uri="http://schemas.openxmlformats.org/presentationml/2006/ole">
            <mc:AlternateContent xmlns:mc="http://schemas.openxmlformats.org/markup-compatibility/2006">
              <mc:Choice xmlns:v="urn:schemas-microsoft-com:vml" Requires="v">
                <p:oleObj spid="_x0000_s64711" name="Equation" r:id="rId6" imgW="3200400" imgH="2374560" progId="Equation.DSMT4">
                  <p:embed/>
                </p:oleObj>
              </mc:Choice>
              <mc:Fallback>
                <p:oleObj name="Equation" r:id="rId6" imgW="3200400" imgH="2374560" progId="Equation.DSMT4">
                  <p:embed/>
                  <p:pic>
                    <p:nvPicPr>
                      <p:cNvPr id="5" name="Object 4"/>
                      <p:cNvPicPr>
                        <a:picLocks noChangeAspect="1" noChangeArrowheads="1"/>
                      </p:cNvPicPr>
                      <p:nvPr/>
                    </p:nvPicPr>
                    <p:blipFill>
                      <a:blip r:embed="rId7"/>
                      <a:srcRect/>
                      <a:stretch>
                        <a:fillRect/>
                      </a:stretch>
                    </p:blipFill>
                    <p:spPr bwMode="auto">
                      <a:xfrm>
                        <a:off x="637309" y="2057400"/>
                        <a:ext cx="5010150" cy="3594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6731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24CEC-5570-43A2-86FD-38E0A9E821E3}"/>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28C63A49-EA8A-4226-BA51-70940ED3744D}"/>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8A4DE2FF-3E3A-4FA7-B453-2E8CF702002C}"/>
              </a:ext>
            </a:extLst>
          </p:cNvPr>
          <p:cNvSpPr>
            <a:spLocks noGrp="1"/>
          </p:cNvSpPr>
          <p:nvPr>
            <p:ph type="sldNum" sz="quarter" idx="12"/>
          </p:nvPr>
        </p:nvSpPr>
        <p:spPr/>
        <p:txBody>
          <a:bodyPr/>
          <a:lstStyle/>
          <a:p>
            <a:fld id="{CE368B07-CEBF-4C80-90AF-53B34FA04CF3}" type="slidenum">
              <a:rPr lang="en-US" smtClean="0"/>
              <a:t>29</a:t>
            </a:fld>
            <a:endParaRPr lang="en-US"/>
          </a:p>
        </p:txBody>
      </p:sp>
      <p:sp>
        <p:nvSpPr>
          <p:cNvPr id="5" name="TextBox 4">
            <a:extLst>
              <a:ext uri="{FF2B5EF4-FFF2-40B4-BE49-F238E27FC236}">
                <a16:creationId xmlns:a16="http://schemas.microsoft.com/office/drawing/2014/main" id="{A269A318-C29B-40B7-9904-BEC2F252A26A}"/>
              </a:ext>
            </a:extLst>
          </p:cNvPr>
          <p:cNvSpPr txBox="1"/>
          <p:nvPr/>
        </p:nvSpPr>
        <p:spPr>
          <a:xfrm>
            <a:off x="533400" y="304800"/>
            <a:ext cx="6781800" cy="830997"/>
          </a:xfrm>
          <a:prstGeom prst="rect">
            <a:avLst/>
          </a:prstGeom>
          <a:noFill/>
        </p:spPr>
        <p:txBody>
          <a:bodyPr wrap="square" rtlCol="0">
            <a:spAutoFit/>
          </a:bodyPr>
          <a:lstStyle/>
          <a:p>
            <a:r>
              <a:rPr lang="en-US" sz="2400" dirty="0">
                <a:latin typeface="+mj-lt"/>
              </a:rPr>
              <a:t>Digression– In general, it is possible to determine the trajectory</a:t>
            </a:r>
            <a:r>
              <a:rPr lang="en-US" sz="2400" i="1" dirty="0">
                <a:latin typeface="+mj-lt"/>
              </a:rPr>
              <a:t> r(</a:t>
            </a:r>
            <a:r>
              <a:rPr lang="en-US" sz="2400" i="1" dirty="0">
                <a:latin typeface="Symbol" panose="05050102010706020507" pitchFamily="18" charset="2"/>
              </a:rPr>
              <a:t>c</a:t>
            </a:r>
            <a:r>
              <a:rPr lang="en-US" sz="2400" i="1" dirty="0">
                <a:latin typeface="+mj-lt"/>
              </a:rPr>
              <a:t>) </a:t>
            </a:r>
            <a:r>
              <a:rPr lang="en-US" sz="2400" dirty="0">
                <a:latin typeface="+mj-lt"/>
              </a:rPr>
              <a:t>--</a:t>
            </a:r>
          </a:p>
        </p:txBody>
      </p:sp>
      <p:graphicFrame>
        <p:nvGraphicFramePr>
          <p:cNvPr id="6" name="Object 5">
            <a:extLst>
              <a:ext uri="{FF2B5EF4-FFF2-40B4-BE49-F238E27FC236}">
                <a16:creationId xmlns:a16="http://schemas.microsoft.com/office/drawing/2014/main" id="{C9381DEE-6255-4435-9A91-37C2D5C7FD4A}"/>
              </a:ext>
            </a:extLst>
          </p:cNvPr>
          <p:cNvGraphicFramePr>
            <a:graphicFrameLocks noChangeAspect="1"/>
          </p:cNvGraphicFramePr>
          <p:nvPr>
            <p:extLst>
              <p:ext uri="{D42A27DB-BD31-4B8C-83A1-F6EECF244321}">
                <p14:modId xmlns:p14="http://schemas.microsoft.com/office/powerpoint/2010/main" val="427365052"/>
              </p:ext>
            </p:extLst>
          </p:nvPr>
        </p:nvGraphicFramePr>
        <p:xfrm>
          <a:off x="971550" y="1285875"/>
          <a:ext cx="4932363" cy="4554538"/>
        </p:xfrm>
        <a:graphic>
          <a:graphicData uri="http://schemas.openxmlformats.org/presentationml/2006/ole">
            <mc:AlternateContent xmlns:mc="http://schemas.openxmlformats.org/markup-compatibility/2006">
              <mc:Choice xmlns:v="urn:schemas-microsoft-com:vml" Requires="v">
                <p:oleObj spid="_x0000_s76829" name="Equation" r:id="rId3" imgW="3149280" imgH="3009600" progId="Equation.DSMT4">
                  <p:embed/>
                </p:oleObj>
              </mc:Choice>
              <mc:Fallback>
                <p:oleObj name="Equation" r:id="rId3" imgW="3149280" imgH="3009600" progId="Equation.DSMT4">
                  <p:embed/>
                  <p:pic>
                    <p:nvPicPr>
                      <p:cNvPr id="5" name="Object 4"/>
                      <p:cNvPicPr>
                        <a:picLocks noChangeAspect="1" noChangeArrowheads="1"/>
                      </p:cNvPicPr>
                      <p:nvPr/>
                    </p:nvPicPr>
                    <p:blipFill>
                      <a:blip r:embed="rId4"/>
                      <a:srcRect/>
                      <a:stretch>
                        <a:fillRect/>
                      </a:stretch>
                    </p:blipFill>
                    <p:spPr bwMode="auto">
                      <a:xfrm>
                        <a:off x="971550" y="1285875"/>
                        <a:ext cx="4932363" cy="45545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6687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FA625-4B7D-4975-824F-76ED653B6748}"/>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64CA8904-6B61-4F39-A92A-72C654F08D72}"/>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B61C9C6F-5D20-4D91-843E-395C9EBCA2FA}"/>
              </a:ext>
            </a:extLst>
          </p:cNvPr>
          <p:cNvSpPr>
            <a:spLocks noGrp="1"/>
          </p:cNvSpPr>
          <p:nvPr>
            <p:ph type="sldNum" sz="quarter" idx="12"/>
          </p:nvPr>
        </p:nvSpPr>
        <p:spPr/>
        <p:txBody>
          <a:bodyPr/>
          <a:lstStyle/>
          <a:p>
            <a:fld id="{CE368B07-CEBF-4C80-90AF-53B34FA04CF3}" type="slidenum">
              <a:rPr lang="en-US" smtClean="0"/>
              <a:t>3</a:t>
            </a:fld>
            <a:endParaRPr lang="en-US"/>
          </a:p>
        </p:txBody>
      </p:sp>
      <p:pic>
        <p:nvPicPr>
          <p:cNvPr id="6" name="Picture 5">
            <a:extLst>
              <a:ext uri="{FF2B5EF4-FFF2-40B4-BE49-F238E27FC236}">
                <a16:creationId xmlns:a16="http://schemas.microsoft.com/office/drawing/2014/main" id="{93FD63C0-0595-4C08-B053-5321571E5986}"/>
              </a:ext>
            </a:extLst>
          </p:cNvPr>
          <p:cNvPicPr>
            <a:picLocks noChangeAspect="1"/>
          </p:cNvPicPr>
          <p:nvPr/>
        </p:nvPicPr>
        <p:blipFill>
          <a:blip r:embed="rId2"/>
          <a:stretch>
            <a:fillRect/>
          </a:stretch>
        </p:blipFill>
        <p:spPr>
          <a:xfrm>
            <a:off x="0" y="990600"/>
            <a:ext cx="9144000" cy="3886200"/>
          </a:xfrm>
          <a:prstGeom prst="rect">
            <a:avLst/>
          </a:prstGeom>
        </p:spPr>
      </p:pic>
    </p:spTree>
    <p:extLst>
      <p:ext uri="{BB962C8B-B14F-4D97-AF65-F5344CB8AC3E}">
        <p14:creationId xmlns:p14="http://schemas.microsoft.com/office/powerpoint/2010/main" val="2997599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914B0E-C733-45A6-ABA0-5BB461FFA79A}"/>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51A67F09-8B4C-4C72-ADDF-E6426B115E2A}"/>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01E7357D-26B8-4AF2-A5FE-B711258303E0}"/>
              </a:ext>
            </a:extLst>
          </p:cNvPr>
          <p:cNvSpPr>
            <a:spLocks noGrp="1"/>
          </p:cNvSpPr>
          <p:nvPr>
            <p:ph type="sldNum" sz="quarter" idx="12"/>
          </p:nvPr>
        </p:nvSpPr>
        <p:spPr/>
        <p:txBody>
          <a:bodyPr/>
          <a:lstStyle/>
          <a:p>
            <a:fld id="{CE368B07-CEBF-4C80-90AF-53B34FA04CF3}" type="slidenum">
              <a:rPr lang="en-US" smtClean="0"/>
              <a:t>30</a:t>
            </a:fld>
            <a:endParaRPr lang="en-US"/>
          </a:p>
        </p:txBody>
      </p:sp>
      <p:sp>
        <p:nvSpPr>
          <p:cNvPr id="5" name="TextBox 4">
            <a:extLst>
              <a:ext uri="{FF2B5EF4-FFF2-40B4-BE49-F238E27FC236}">
                <a16:creationId xmlns:a16="http://schemas.microsoft.com/office/drawing/2014/main" id="{F947825E-2406-41F3-8371-6A075752A304}"/>
              </a:ext>
            </a:extLst>
          </p:cNvPr>
          <p:cNvSpPr txBox="1"/>
          <p:nvPr/>
        </p:nvSpPr>
        <p:spPr>
          <a:xfrm>
            <a:off x="304800" y="304800"/>
            <a:ext cx="7772400" cy="461665"/>
          </a:xfrm>
          <a:prstGeom prst="rect">
            <a:avLst/>
          </a:prstGeom>
          <a:noFill/>
        </p:spPr>
        <p:txBody>
          <a:bodyPr wrap="square" rtlCol="0">
            <a:spAutoFit/>
          </a:bodyPr>
          <a:lstStyle/>
          <a:p>
            <a:r>
              <a:rPr lang="en-US" sz="2400" dirty="0">
                <a:latin typeface="+mj-lt"/>
              </a:rPr>
              <a:t>For the Rutherford case -- </a:t>
            </a:r>
          </a:p>
        </p:txBody>
      </p:sp>
      <p:pic>
        <p:nvPicPr>
          <p:cNvPr id="7" name="Picture 6">
            <a:extLst>
              <a:ext uri="{FF2B5EF4-FFF2-40B4-BE49-F238E27FC236}">
                <a16:creationId xmlns:a16="http://schemas.microsoft.com/office/drawing/2014/main" id="{A3DE3795-AB8A-4DF1-B609-33AC3AA6D47C}"/>
              </a:ext>
            </a:extLst>
          </p:cNvPr>
          <p:cNvPicPr>
            <a:picLocks noChangeAspect="1"/>
          </p:cNvPicPr>
          <p:nvPr/>
        </p:nvPicPr>
        <p:blipFill>
          <a:blip r:embed="rId3"/>
          <a:stretch>
            <a:fillRect/>
          </a:stretch>
        </p:blipFill>
        <p:spPr>
          <a:xfrm>
            <a:off x="609600" y="1758950"/>
            <a:ext cx="7467600" cy="4743450"/>
          </a:xfrm>
          <a:prstGeom prst="rect">
            <a:avLst/>
          </a:prstGeom>
        </p:spPr>
      </p:pic>
      <p:graphicFrame>
        <p:nvGraphicFramePr>
          <p:cNvPr id="6" name="Object 5">
            <a:extLst>
              <a:ext uri="{FF2B5EF4-FFF2-40B4-BE49-F238E27FC236}">
                <a16:creationId xmlns:a16="http://schemas.microsoft.com/office/drawing/2014/main" id="{DBF8C7A1-EBB2-458F-947A-726CF3F80BE2}"/>
              </a:ext>
            </a:extLst>
          </p:cNvPr>
          <p:cNvGraphicFramePr>
            <a:graphicFrameLocks noChangeAspect="1"/>
          </p:cNvGraphicFramePr>
          <p:nvPr>
            <p:extLst>
              <p:ext uri="{D42A27DB-BD31-4B8C-83A1-F6EECF244321}">
                <p14:modId xmlns:p14="http://schemas.microsoft.com/office/powerpoint/2010/main" val="1371940852"/>
              </p:ext>
            </p:extLst>
          </p:nvPr>
        </p:nvGraphicFramePr>
        <p:xfrm>
          <a:off x="1758950" y="898525"/>
          <a:ext cx="5168900" cy="1282700"/>
        </p:xfrm>
        <a:graphic>
          <a:graphicData uri="http://schemas.openxmlformats.org/presentationml/2006/ole">
            <mc:AlternateContent xmlns:mc="http://schemas.openxmlformats.org/markup-compatibility/2006">
              <mc:Choice xmlns:v="urn:schemas-microsoft-com:vml" Requires="v">
                <p:oleObj spid="_x0000_s79891" name="Equation" r:id="rId4" imgW="5168880" imgH="1282680" progId="Equation.DSMT4">
                  <p:embed/>
                </p:oleObj>
              </mc:Choice>
              <mc:Fallback>
                <p:oleObj name="Equation" r:id="rId4" imgW="5168880" imgH="1282680" progId="Equation.DSMT4">
                  <p:embed/>
                  <p:pic>
                    <p:nvPicPr>
                      <p:cNvPr id="0" name=""/>
                      <p:cNvPicPr/>
                      <p:nvPr/>
                    </p:nvPicPr>
                    <p:blipFill>
                      <a:blip r:embed="rId5"/>
                      <a:stretch>
                        <a:fillRect/>
                      </a:stretch>
                    </p:blipFill>
                    <p:spPr>
                      <a:xfrm>
                        <a:off x="1758950" y="898525"/>
                        <a:ext cx="5168900" cy="1282700"/>
                      </a:xfrm>
                      <a:prstGeom prst="rect">
                        <a:avLst/>
                      </a:prstGeom>
                    </p:spPr>
                  </p:pic>
                </p:oleObj>
              </mc:Fallback>
            </mc:AlternateContent>
          </a:graphicData>
        </a:graphic>
      </p:graphicFrame>
    </p:spTree>
    <p:extLst>
      <p:ext uri="{BB962C8B-B14F-4D97-AF65-F5344CB8AC3E}">
        <p14:creationId xmlns:p14="http://schemas.microsoft.com/office/powerpoint/2010/main" val="363198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1200329"/>
          </a:xfrm>
          <a:prstGeom prst="rect">
            <a:avLst/>
          </a:prstGeom>
          <a:noFill/>
        </p:spPr>
        <p:txBody>
          <a:bodyPr wrap="square" rtlCol="0">
            <a:spAutoFit/>
          </a:bodyPr>
          <a:lstStyle/>
          <a:p>
            <a:r>
              <a:rPr lang="en-US" sz="2400" dirty="0">
                <a:latin typeface="+mj-lt"/>
              </a:rPr>
              <a:t>Reviewing – scattering in the laboratory</a:t>
            </a:r>
          </a:p>
          <a:p>
            <a:endParaRPr lang="en-US" sz="2400" dirty="0">
              <a:latin typeface="+mj-lt"/>
            </a:endParaRPr>
          </a:p>
          <a:p>
            <a:r>
              <a:rPr lang="en-US" sz="2400" dirty="0">
                <a:latin typeface="+mj-lt"/>
              </a:rPr>
              <a:t>Figure from F&amp;W:</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60523241"/>
              </p:ext>
            </p:extLst>
          </p:nvPr>
        </p:nvGraphicFramePr>
        <p:xfrm>
          <a:off x="685800" y="152400"/>
          <a:ext cx="7416800" cy="2235200"/>
        </p:xfrm>
        <a:graphic>
          <a:graphicData uri="http://schemas.openxmlformats.org/presentationml/2006/ole">
            <mc:AlternateContent xmlns:mc="http://schemas.openxmlformats.org/markup-compatibility/2006">
              <mc:Choice xmlns:v="urn:schemas-microsoft-com:vml" Requires="v">
                <p:oleObj spid="_x0000_s3735"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685800" y="1524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720" t="52419" r="47628" b="23790"/>
          <a:stretch/>
        </p:blipFill>
        <p:spPr bwMode="auto">
          <a:xfrm>
            <a:off x="228600" y="318432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2900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3733800" y="386844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736" name="数式" r:id="rId7" imgW="1993680" imgH="634680" progId="Equation.3">
                    <p:embed/>
                  </p:oleObj>
                </mc:Choice>
                <mc:Fallback>
                  <p:oleObj name="数式" r:id="rId7" imgW="1993680" imgH="634680" progId="Equation.3">
                    <p:embed/>
                    <p:pic>
                      <p:nvPicPr>
                        <p:cNvPr id="0" name=""/>
                        <p:cNvPicPr>
                          <a:picLocks noChangeAspect="1" noChangeArrowheads="1"/>
                        </p:cNvPicPr>
                        <p:nvPr/>
                      </p:nvPicPr>
                      <p:blipFill>
                        <a:blip r:embed="rId8"/>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26750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26589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27391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873542447"/>
              </p:ext>
            </p:extLst>
          </p:nvPr>
        </p:nvGraphicFramePr>
        <p:xfrm>
          <a:off x="1741488" y="2413000"/>
          <a:ext cx="2767012" cy="646113"/>
        </p:xfrm>
        <a:graphic>
          <a:graphicData uri="http://schemas.openxmlformats.org/presentationml/2006/ole">
            <mc:AlternateContent xmlns:mc="http://schemas.openxmlformats.org/markup-compatibility/2006">
              <mc:Choice xmlns:v="urn:schemas-microsoft-com:vml" Requires="v">
                <p:oleObj spid="_x0000_s3737" name="Equation" r:id="rId9" imgW="1168200" imgH="266400" progId="Equation.DSMT4">
                  <p:embed/>
                </p:oleObj>
              </mc:Choice>
              <mc:Fallback>
                <p:oleObj name="Equation" r:id="rId9" imgW="1168200" imgH="266400" progId="Equation.DSMT4">
                  <p:embed/>
                  <p:pic>
                    <p:nvPicPr>
                      <p:cNvPr id="0" name=""/>
                      <p:cNvPicPr>
                        <a:picLocks noChangeAspect="1" noChangeArrowheads="1"/>
                      </p:cNvPicPr>
                      <p:nvPr/>
                    </p:nvPicPr>
                    <p:blipFill>
                      <a:blip r:embed="rId10"/>
                      <a:srcRect/>
                      <a:stretch>
                        <a:fillRect/>
                      </a:stretch>
                    </p:blipFill>
                    <p:spPr bwMode="auto">
                      <a:xfrm>
                        <a:off x="1741488" y="2413000"/>
                        <a:ext cx="2767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26589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2743200"/>
            <a:ext cx="172152" cy="461665"/>
          </a:xfrm>
          <a:prstGeom prst="rect">
            <a:avLst/>
          </a:prstGeom>
          <a:noFill/>
        </p:spPr>
        <p:txBody>
          <a:bodyPr wrap="square" rtlCol="0">
            <a:spAutoFit/>
          </a:bodyPr>
          <a:lstStyle/>
          <a:p>
            <a:r>
              <a:rPr lang="en-US" sz="2400" i="1" dirty="0">
                <a:latin typeface="+mj-lt"/>
              </a:rPr>
              <a:t>b</a:t>
            </a:r>
          </a:p>
        </p:txBody>
      </p:sp>
      <p:graphicFrame>
        <p:nvGraphicFramePr>
          <p:cNvPr id="17" name="Object 16"/>
          <p:cNvGraphicFramePr>
            <a:graphicFrameLocks noChangeAspect="1"/>
          </p:cNvGraphicFramePr>
          <p:nvPr>
            <p:extLst>
              <p:ext uri="{D42A27DB-BD31-4B8C-83A1-F6EECF244321}">
                <p14:modId xmlns:p14="http://schemas.microsoft.com/office/powerpoint/2010/main" val="378968751"/>
              </p:ext>
            </p:extLst>
          </p:nvPr>
        </p:nvGraphicFramePr>
        <p:xfrm>
          <a:off x="3109913" y="2922588"/>
          <a:ext cx="3700462" cy="646112"/>
        </p:xfrm>
        <a:graphic>
          <a:graphicData uri="http://schemas.openxmlformats.org/presentationml/2006/ole">
            <mc:AlternateContent xmlns:mc="http://schemas.openxmlformats.org/markup-compatibility/2006">
              <mc:Choice xmlns:v="urn:schemas-microsoft-com:vml" Requires="v">
                <p:oleObj spid="_x0000_s3738" name="Equation" r:id="rId11" imgW="1562040" imgH="266400" progId="Equation.DSMT4">
                  <p:embed/>
                </p:oleObj>
              </mc:Choice>
              <mc:Fallback>
                <p:oleObj name="Equation" r:id="rId11" imgW="1562040" imgH="266400" progId="Equation.DSMT4">
                  <p:embed/>
                  <p:pic>
                    <p:nvPicPr>
                      <p:cNvPr id="0" name=""/>
                      <p:cNvPicPr>
                        <a:picLocks noChangeAspect="1" noChangeArrowheads="1"/>
                      </p:cNvPicPr>
                      <p:nvPr/>
                    </p:nvPicPr>
                    <p:blipFill>
                      <a:blip r:embed="rId12"/>
                      <a:srcRect/>
                      <a:stretch>
                        <a:fillRect/>
                      </a:stretch>
                    </p:blipFill>
                    <p:spPr bwMode="auto">
                      <a:xfrm>
                        <a:off x="3109913" y="2922588"/>
                        <a:ext cx="3700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11B70D59-3EC5-4347-B34F-C644AE502825}"/>
              </a:ext>
            </a:extLst>
          </p:cNvPr>
          <p:cNvSpPr txBox="1"/>
          <p:nvPr/>
        </p:nvSpPr>
        <p:spPr>
          <a:xfrm>
            <a:off x="2421835" y="5653492"/>
            <a:ext cx="6248400" cy="830997"/>
          </a:xfrm>
          <a:prstGeom prst="rect">
            <a:avLst/>
          </a:prstGeom>
          <a:noFill/>
        </p:spPr>
        <p:txBody>
          <a:bodyPr wrap="square" rtlCol="0">
            <a:spAutoFit/>
          </a:bodyPr>
          <a:lstStyle/>
          <a:p>
            <a:r>
              <a:rPr lang="en-US" sz="2400" b="1" dirty="0">
                <a:solidFill>
                  <a:srgbClr val="FF0000"/>
                </a:solidFill>
                <a:highlight>
                  <a:srgbClr val="FFFF00"/>
                </a:highlight>
                <a:latin typeface="+mj-lt"/>
              </a:rPr>
              <a:t>Note that the same formula applies to the center of mass analysis.</a:t>
            </a:r>
          </a:p>
        </p:txBody>
      </p:sp>
    </p:spTree>
    <p:extLst>
      <p:ext uri="{BB962C8B-B14F-4D97-AF65-F5344CB8AC3E}">
        <p14:creationId xmlns:p14="http://schemas.microsoft.com/office/powerpoint/2010/main" val="398095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D753125-5BE6-4448-81BA-050BD15C986B}"/>
              </a:ext>
            </a:extLst>
          </p:cNvPr>
          <p:cNvSpPr/>
          <p:nvPr/>
        </p:nvSpPr>
        <p:spPr>
          <a:xfrm>
            <a:off x="4214595" y="653707"/>
            <a:ext cx="4510974" cy="16630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1820410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spid="_x0000_s1118" name="Equation" r:id="rId4" imgW="2654280" imgH="660240" progId="Equation.DSMT4">
                  <p:embed/>
                </p:oleObj>
              </mc:Choice>
              <mc:Fallback>
                <p:oleObj name="Equation" r:id="rId4" imgW="2654280" imgH="660240" progId="Equation.DSMT4">
                  <p:embed/>
                  <p:pic>
                    <p:nvPicPr>
                      <p:cNvPr id="10" name="Object 9"/>
                      <p:cNvPicPr/>
                      <p:nvPr/>
                    </p:nvPicPr>
                    <p:blipFill>
                      <a:blip r:embed="rId5"/>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228600" y="5142312"/>
            <a:ext cx="4929246" cy="1200329"/>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8AB00-AADD-4FAD-88BD-8B8A08F5AD88}"/>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839905B1-E38C-462F-8CDB-891E1031EF05}"/>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0B65B77C-495F-472B-B4E5-67E1E848C1B2}"/>
              </a:ext>
            </a:extLst>
          </p:cNvPr>
          <p:cNvSpPr>
            <a:spLocks noGrp="1"/>
          </p:cNvSpPr>
          <p:nvPr>
            <p:ph type="sldNum" sz="quarter" idx="12"/>
          </p:nvPr>
        </p:nvSpPr>
        <p:spPr/>
        <p:txBody>
          <a:bodyPr/>
          <a:lstStyle/>
          <a:p>
            <a:fld id="{CE368B07-CEBF-4C80-90AF-53B34FA04CF3}" type="slidenum">
              <a:rPr lang="en-US" smtClean="0"/>
              <a:t>7</a:t>
            </a:fld>
            <a:endParaRPr lang="en-US"/>
          </a:p>
        </p:txBody>
      </p:sp>
      <p:sp>
        <p:nvSpPr>
          <p:cNvPr id="5" name="TextBox 4">
            <a:extLst>
              <a:ext uri="{FF2B5EF4-FFF2-40B4-BE49-F238E27FC236}">
                <a16:creationId xmlns:a16="http://schemas.microsoft.com/office/drawing/2014/main" id="{65FF9A34-55F4-4B5A-82D7-8D775FFEDEE6}"/>
              </a:ext>
            </a:extLst>
          </p:cNvPr>
          <p:cNvSpPr txBox="1"/>
          <p:nvPr/>
        </p:nvSpPr>
        <p:spPr>
          <a:xfrm>
            <a:off x="228600" y="541770"/>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and time </a:t>
            </a:r>
            <a:r>
              <a:rPr lang="en-US" sz="2400" i="1" dirty="0">
                <a:latin typeface="+mj-lt"/>
              </a:rPr>
              <a:t>t</a:t>
            </a:r>
            <a:r>
              <a:rPr lang="en-US" sz="2400" dirty="0">
                <a:latin typeface="+mj-lt"/>
              </a:rPr>
              <a:t>, the following relationships apply --</a:t>
            </a:r>
          </a:p>
        </p:txBody>
      </p:sp>
      <p:graphicFrame>
        <p:nvGraphicFramePr>
          <p:cNvPr id="6" name="Object 5">
            <a:extLst>
              <a:ext uri="{FF2B5EF4-FFF2-40B4-BE49-F238E27FC236}">
                <a16:creationId xmlns:a16="http://schemas.microsoft.com/office/drawing/2014/main" id="{6528ABF8-EBEC-45D2-AEE8-A2F93E6C0627}"/>
              </a:ext>
            </a:extLst>
          </p:cNvPr>
          <p:cNvGraphicFramePr>
            <a:graphicFrameLocks noChangeAspect="1"/>
          </p:cNvGraphicFramePr>
          <p:nvPr>
            <p:extLst>
              <p:ext uri="{D42A27DB-BD31-4B8C-83A1-F6EECF244321}">
                <p14:modId xmlns:p14="http://schemas.microsoft.com/office/powerpoint/2010/main" val="2310504938"/>
              </p:ext>
            </p:extLst>
          </p:nvPr>
        </p:nvGraphicFramePr>
        <p:xfrm>
          <a:off x="457200" y="1334667"/>
          <a:ext cx="6413500" cy="1679575"/>
        </p:xfrm>
        <a:graphic>
          <a:graphicData uri="http://schemas.openxmlformats.org/presentationml/2006/ole">
            <mc:AlternateContent xmlns:mc="http://schemas.openxmlformats.org/markup-compatibility/2006">
              <mc:Choice xmlns:v="urn:schemas-microsoft-com:vml" Requires="v">
                <p:oleObj spid="_x0000_s74847" name="Equation" r:id="rId3" imgW="2717640" imgH="736560" progId="Equation.DSMT4">
                  <p:embed/>
                </p:oleObj>
              </mc:Choice>
              <mc:Fallback>
                <p:oleObj name="Equation" r:id="rId3" imgW="2717640" imgH="736560" progId="Equation.DSMT4">
                  <p:embed/>
                  <p:pic>
                    <p:nvPicPr>
                      <p:cNvPr id="6" name="Object 5"/>
                      <p:cNvPicPr>
                        <a:picLocks noChangeAspect="1" noChangeArrowheads="1"/>
                      </p:cNvPicPr>
                      <p:nvPr/>
                    </p:nvPicPr>
                    <p:blipFill>
                      <a:blip r:embed="rId4"/>
                      <a:srcRect/>
                      <a:stretch>
                        <a:fillRect/>
                      </a:stretch>
                    </p:blipFill>
                    <p:spPr bwMode="auto">
                      <a:xfrm>
                        <a:off x="457200" y="1334667"/>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F3709337-82A1-4026-B02E-06C411BDA36F}"/>
              </a:ext>
            </a:extLst>
          </p:cNvPr>
          <p:cNvGraphicFramePr>
            <a:graphicFrameLocks noChangeAspect="1"/>
          </p:cNvGraphicFramePr>
          <p:nvPr>
            <p:extLst>
              <p:ext uri="{D42A27DB-BD31-4B8C-83A1-F6EECF244321}">
                <p14:modId xmlns:p14="http://schemas.microsoft.com/office/powerpoint/2010/main" val="1540858641"/>
              </p:ext>
            </p:extLst>
          </p:nvPr>
        </p:nvGraphicFramePr>
        <p:xfrm>
          <a:off x="304800" y="3516162"/>
          <a:ext cx="7516813" cy="3033712"/>
        </p:xfrm>
        <a:graphic>
          <a:graphicData uri="http://schemas.openxmlformats.org/presentationml/2006/ole">
            <mc:AlternateContent xmlns:mc="http://schemas.openxmlformats.org/markup-compatibility/2006">
              <mc:Choice xmlns:v="urn:schemas-microsoft-com:vml" Requires="v">
                <p:oleObj spid="_x0000_s74848" name="Equation" r:id="rId5" imgW="3085920" imgH="1244520" progId="Equation.DSMT4">
                  <p:embed/>
                </p:oleObj>
              </mc:Choice>
              <mc:Fallback>
                <p:oleObj name="Equation" r:id="rId5" imgW="3085920" imgH="1244520" progId="Equation.DSMT4">
                  <p:embed/>
                  <p:pic>
                    <p:nvPicPr>
                      <p:cNvPr id="28" name="Object 27"/>
                      <p:cNvPicPr/>
                      <p:nvPr/>
                    </p:nvPicPr>
                    <p:blipFill>
                      <a:blip r:embed="rId6"/>
                      <a:stretch>
                        <a:fillRect/>
                      </a:stretch>
                    </p:blipFill>
                    <p:spPr>
                      <a:xfrm>
                        <a:off x="304800" y="3516162"/>
                        <a:ext cx="7516813" cy="30337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25AF5A-0E7B-45FC-9123-4EB0644C93D0}"/>
              </a:ext>
            </a:extLst>
          </p:cNvPr>
          <p:cNvGraphicFramePr>
            <a:graphicFrameLocks noChangeAspect="1"/>
          </p:cNvGraphicFramePr>
          <p:nvPr>
            <p:extLst>
              <p:ext uri="{D42A27DB-BD31-4B8C-83A1-F6EECF244321}">
                <p14:modId xmlns:p14="http://schemas.microsoft.com/office/powerpoint/2010/main" val="2917063939"/>
              </p:ext>
            </p:extLst>
          </p:nvPr>
        </p:nvGraphicFramePr>
        <p:xfrm>
          <a:off x="4395787" y="3085557"/>
          <a:ext cx="3211513" cy="677862"/>
        </p:xfrm>
        <a:graphic>
          <a:graphicData uri="http://schemas.openxmlformats.org/presentationml/2006/ole">
            <mc:AlternateContent xmlns:mc="http://schemas.openxmlformats.org/markup-compatibility/2006">
              <mc:Choice xmlns:v="urn:schemas-microsoft-com:vml" Requires="v">
                <p:oleObj spid="_x0000_s74849" name="Equation" r:id="rId7" imgW="1866600" imgH="393480" progId="Equation.DSMT4">
                  <p:embed/>
                </p:oleObj>
              </mc:Choice>
              <mc:Fallback>
                <p:oleObj name="Equation" r:id="rId7" imgW="1866600" imgH="393480" progId="Equation.DSMT4">
                  <p:embed/>
                  <p:pic>
                    <p:nvPicPr>
                      <p:cNvPr id="7" name="Object 6">
                        <a:extLst>
                          <a:ext uri="{FF2B5EF4-FFF2-40B4-BE49-F238E27FC236}">
                            <a16:creationId xmlns:a16="http://schemas.microsoft.com/office/drawing/2014/main" id="{E05463D4-039D-4AD6-9EC2-04C794500F1C}"/>
                          </a:ext>
                        </a:extLst>
                      </p:cNvPr>
                      <p:cNvPicPr/>
                      <p:nvPr/>
                    </p:nvPicPr>
                    <p:blipFill>
                      <a:blip r:embed="rId8"/>
                      <a:stretch>
                        <a:fillRect/>
                      </a:stretch>
                    </p:blipFill>
                    <p:spPr>
                      <a:xfrm>
                        <a:off x="4395787" y="3085557"/>
                        <a:ext cx="3211513" cy="67786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AFC68EC-5FBB-4EED-9B28-F98AD703B497}"/>
              </a:ext>
            </a:extLst>
          </p:cNvPr>
          <p:cNvSpPr txBox="1"/>
          <p:nvPr/>
        </p:nvSpPr>
        <p:spPr>
          <a:xfrm>
            <a:off x="152400" y="136525"/>
            <a:ext cx="8763000" cy="461665"/>
          </a:xfrm>
          <a:prstGeom prst="rect">
            <a:avLst/>
          </a:prstGeom>
          <a:noFill/>
        </p:spPr>
        <p:txBody>
          <a:bodyPr wrap="square" rtlCol="0">
            <a:spAutoFit/>
          </a:bodyPr>
          <a:lstStyle/>
          <a:p>
            <a:r>
              <a:rPr lang="en-US" sz="2400" dirty="0">
                <a:latin typeface="+mj-lt"/>
              </a:rPr>
              <a:t>Some details -- </a:t>
            </a:r>
          </a:p>
        </p:txBody>
      </p:sp>
    </p:spTree>
    <p:extLst>
      <p:ext uri="{BB962C8B-B14F-4D97-AF65-F5344CB8AC3E}">
        <p14:creationId xmlns:p14="http://schemas.microsoft.com/office/powerpoint/2010/main" val="363855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F3638-0C90-4421-8F94-B6AAACFF5DA6}"/>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4E6D4BB0-B943-43E4-954F-D7F751A6B7C2}"/>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F12E5CAC-DFCE-45F0-9720-CBFA5A113F35}"/>
              </a:ext>
            </a:extLst>
          </p:cNvPr>
          <p:cNvSpPr>
            <a:spLocks noGrp="1"/>
          </p:cNvSpPr>
          <p:nvPr>
            <p:ph type="sldNum" sz="quarter" idx="12"/>
          </p:nvPr>
        </p:nvSpPr>
        <p:spPr/>
        <p:txBody>
          <a:bodyPr/>
          <a:lstStyle/>
          <a:p>
            <a:fld id="{CE368B07-CEBF-4C80-90AF-53B34FA04CF3}" type="slidenum">
              <a:rPr lang="en-US" smtClean="0"/>
              <a:t>8</a:t>
            </a:fld>
            <a:endParaRPr lang="en-US"/>
          </a:p>
        </p:txBody>
      </p:sp>
      <p:graphicFrame>
        <p:nvGraphicFramePr>
          <p:cNvPr id="6" name="Object 5">
            <a:extLst>
              <a:ext uri="{FF2B5EF4-FFF2-40B4-BE49-F238E27FC236}">
                <a16:creationId xmlns:a16="http://schemas.microsoft.com/office/drawing/2014/main" id="{12F0D691-680D-486B-B72B-806D88A745BF}"/>
              </a:ext>
            </a:extLst>
          </p:cNvPr>
          <p:cNvGraphicFramePr>
            <a:graphicFrameLocks noChangeAspect="1"/>
          </p:cNvGraphicFramePr>
          <p:nvPr>
            <p:extLst>
              <p:ext uri="{D42A27DB-BD31-4B8C-83A1-F6EECF244321}">
                <p14:modId xmlns:p14="http://schemas.microsoft.com/office/powerpoint/2010/main" val="4209069185"/>
              </p:ext>
            </p:extLst>
          </p:nvPr>
        </p:nvGraphicFramePr>
        <p:xfrm>
          <a:off x="381000" y="598190"/>
          <a:ext cx="5829300" cy="2931109"/>
        </p:xfrm>
        <a:graphic>
          <a:graphicData uri="http://schemas.openxmlformats.org/presentationml/2006/ole">
            <mc:AlternateContent xmlns:mc="http://schemas.openxmlformats.org/markup-compatibility/2006">
              <mc:Choice xmlns:v="urn:schemas-microsoft-com:vml" Requires="v">
                <p:oleObj spid="_x0000_s70834" name="Equation" r:id="rId3" imgW="2654280" imgH="1333440" progId="Equation.DSMT4">
                  <p:embed/>
                </p:oleObj>
              </mc:Choice>
              <mc:Fallback>
                <p:oleObj name="Equation" r:id="rId3" imgW="2654280" imgH="1333440" progId="Equation.DSMT4">
                  <p:embed/>
                  <p:pic>
                    <p:nvPicPr>
                      <p:cNvPr id="10" name="Object 9"/>
                      <p:cNvPicPr/>
                      <p:nvPr/>
                    </p:nvPicPr>
                    <p:blipFill>
                      <a:blip r:embed="rId4"/>
                      <a:stretch>
                        <a:fillRect/>
                      </a:stretch>
                    </p:blipFill>
                    <p:spPr>
                      <a:xfrm>
                        <a:off x="381000" y="598190"/>
                        <a:ext cx="5829300" cy="293110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0D0A49E-FACE-4AD3-BCD3-9A0093DE3D1A}"/>
              </a:ext>
            </a:extLst>
          </p:cNvPr>
          <p:cNvSpPr txBox="1"/>
          <p:nvPr/>
        </p:nvSpPr>
        <p:spPr>
          <a:xfrm>
            <a:off x="152400" y="136525"/>
            <a:ext cx="8534400" cy="461665"/>
          </a:xfrm>
          <a:prstGeom prst="rect">
            <a:avLst/>
          </a:prstGeom>
          <a:noFill/>
        </p:spPr>
        <p:txBody>
          <a:bodyPr wrap="square" rtlCol="0">
            <a:spAutoFit/>
          </a:bodyPr>
          <a:lstStyle/>
          <a:p>
            <a:r>
              <a:rPr lang="en-US" sz="2400" dirty="0">
                <a:latin typeface="+mj-lt"/>
              </a:rPr>
              <a:t>More details</a:t>
            </a:r>
          </a:p>
        </p:txBody>
      </p:sp>
      <p:sp>
        <p:nvSpPr>
          <p:cNvPr id="8" name="TextBox 7">
            <a:extLst>
              <a:ext uri="{FF2B5EF4-FFF2-40B4-BE49-F238E27FC236}">
                <a16:creationId xmlns:a16="http://schemas.microsoft.com/office/drawing/2014/main" id="{F09E9D74-EBF0-45F2-8A24-FD0CEA4B08E8}"/>
              </a:ext>
            </a:extLst>
          </p:cNvPr>
          <p:cNvSpPr txBox="1"/>
          <p:nvPr/>
        </p:nvSpPr>
        <p:spPr>
          <a:xfrm>
            <a:off x="285750" y="4102994"/>
            <a:ext cx="8572500" cy="830997"/>
          </a:xfrm>
          <a:prstGeom prst="rect">
            <a:avLst/>
          </a:prstGeom>
          <a:noFill/>
        </p:spPr>
        <p:txBody>
          <a:bodyPr wrap="square" rtlCol="0">
            <a:spAutoFit/>
          </a:bodyPr>
          <a:lstStyle/>
          <a:p>
            <a:r>
              <a:rPr lang="en-US" sz="2400" dirty="0">
                <a:latin typeface="+mj-lt"/>
              </a:rPr>
              <a:t>Since </a:t>
            </a:r>
            <a:r>
              <a:rPr lang="en-US" sz="2400" b="1" dirty="0">
                <a:latin typeface="+mj-lt"/>
              </a:rPr>
              <a:t>r</a:t>
            </a:r>
            <a:r>
              <a:rPr lang="en-US" sz="2400" dirty="0">
                <a:latin typeface="+mj-lt"/>
              </a:rPr>
              <a:t>(t) represents motion in a plane, we will analyze the system in that plane and use polar coordinates. </a:t>
            </a:r>
          </a:p>
        </p:txBody>
      </p:sp>
      <p:graphicFrame>
        <p:nvGraphicFramePr>
          <p:cNvPr id="9" name="Object 8">
            <a:extLst>
              <a:ext uri="{FF2B5EF4-FFF2-40B4-BE49-F238E27FC236}">
                <a16:creationId xmlns:a16="http://schemas.microsoft.com/office/drawing/2014/main" id="{D97641ED-AB14-4BA0-B79A-796D89705A36}"/>
              </a:ext>
            </a:extLst>
          </p:cNvPr>
          <p:cNvGraphicFramePr>
            <a:graphicFrameLocks noChangeAspect="1"/>
          </p:cNvGraphicFramePr>
          <p:nvPr>
            <p:extLst>
              <p:ext uri="{D42A27DB-BD31-4B8C-83A1-F6EECF244321}">
                <p14:modId xmlns:p14="http://schemas.microsoft.com/office/powerpoint/2010/main" val="1203101818"/>
              </p:ext>
            </p:extLst>
          </p:nvPr>
        </p:nvGraphicFramePr>
        <p:xfrm>
          <a:off x="354013" y="4938713"/>
          <a:ext cx="2679700" cy="1420812"/>
        </p:xfrm>
        <a:graphic>
          <a:graphicData uri="http://schemas.openxmlformats.org/presentationml/2006/ole">
            <mc:AlternateContent xmlns:mc="http://schemas.openxmlformats.org/markup-compatibility/2006">
              <mc:Choice xmlns:v="urn:schemas-microsoft-com:vml" Requires="v">
                <p:oleObj spid="_x0000_s70835" name="Equation" r:id="rId5" imgW="1244520" imgH="660240" progId="Equation.DSMT4">
                  <p:embed/>
                </p:oleObj>
              </mc:Choice>
              <mc:Fallback>
                <p:oleObj name="Equation" r:id="rId5" imgW="1244520" imgH="660240" progId="Equation.DSMT4">
                  <p:embed/>
                  <p:pic>
                    <p:nvPicPr>
                      <p:cNvPr id="0" name=""/>
                      <p:cNvPicPr/>
                      <p:nvPr/>
                    </p:nvPicPr>
                    <p:blipFill>
                      <a:blip r:embed="rId6"/>
                      <a:stretch>
                        <a:fillRect/>
                      </a:stretch>
                    </p:blipFill>
                    <p:spPr>
                      <a:xfrm>
                        <a:off x="354013" y="4938713"/>
                        <a:ext cx="2679700" cy="14208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37E79C5-073E-43B3-9BF3-4780011F5231}"/>
              </a:ext>
            </a:extLst>
          </p:cNvPr>
          <p:cNvGraphicFramePr>
            <a:graphicFrameLocks noChangeAspect="1"/>
          </p:cNvGraphicFramePr>
          <p:nvPr>
            <p:extLst>
              <p:ext uri="{D42A27DB-BD31-4B8C-83A1-F6EECF244321}">
                <p14:modId xmlns:p14="http://schemas.microsoft.com/office/powerpoint/2010/main" val="3938931377"/>
              </p:ext>
            </p:extLst>
          </p:nvPr>
        </p:nvGraphicFramePr>
        <p:xfrm>
          <a:off x="3590821" y="5158071"/>
          <a:ext cx="4743450" cy="1109663"/>
        </p:xfrm>
        <a:graphic>
          <a:graphicData uri="http://schemas.openxmlformats.org/presentationml/2006/ole">
            <mc:AlternateContent xmlns:mc="http://schemas.openxmlformats.org/markup-compatibility/2006">
              <mc:Choice xmlns:v="urn:schemas-microsoft-com:vml" Requires="v">
                <p:oleObj spid="_x0000_s70836" name="Equation" r:id="rId7" imgW="2171520" imgH="507960" progId="Equation.DSMT4">
                  <p:embed/>
                </p:oleObj>
              </mc:Choice>
              <mc:Fallback>
                <p:oleObj name="Equation" r:id="rId7" imgW="2171520" imgH="507960" progId="Equation.DSMT4">
                  <p:embed/>
                  <p:pic>
                    <p:nvPicPr>
                      <p:cNvPr id="0" name=""/>
                      <p:cNvPicPr/>
                      <p:nvPr/>
                    </p:nvPicPr>
                    <p:blipFill>
                      <a:blip r:embed="rId8"/>
                      <a:stretch>
                        <a:fillRect/>
                      </a:stretch>
                    </p:blipFill>
                    <p:spPr>
                      <a:xfrm>
                        <a:off x="3590821" y="5158071"/>
                        <a:ext cx="4743450" cy="11096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0E5F480-86D5-4134-BA3A-A32766AC551E}"/>
              </a:ext>
            </a:extLst>
          </p:cNvPr>
          <p:cNvGraphicFramePr>
            <a:graphicFrameLocks noChangeAspect="1"/>
          </p:cNvGraphicFramePr>
          <p:nvPr>
            <p:extLst>
              <p:ext uri="{D42A27DB-BD31-4B8C-83A1-F6EECF244321}">
                <p14:modId xmlns:p14="http://schemas.microsoft.com/office/powerpoint/2010/main" val="3565403564"/>
              </p:ext>
            </p:extLst>
          </p:nvPr>
        </p:nvGraphicFramePr>
        <p:xfrm>
          <a:off x="6868104" y="998430"/>
          <a:ext cx="2275896" cy="1248072"/>
        </p:xfrm>
        <a:graphic>
          <a:graphicData uri="http://schemas.openxmlformats.org/presentationml/2006/ole">
            <mc:AlternateContent xmlns:mc="http://schemas.openxmlformats.org/markup-compatibility/2006">
              <mc:Choice xmlns:v="urn:schemas-microsoft-com:vml" Requires="v">
                <p:oleObj spid="_x0000_s70837" name="Equation" r:id="rId9" imgW="787320" imgH="431640" progId="Equation.DSMT4">
                  <p:embed/>
                </p:oleObj>
              </mc:Choice>
              <mc:Fallback>
                <p:oleObj name="Equation" r:id="rId9" imgW="787320" imgH="431640" progId="Equation.DSMT4">
                  <p:embed/>
                  <p:pic>
                    <p:nvPicPr>
                      <p:cNvPr id="0" name=""/>
                      <p:cNvPicPr/>
                      <p:nvPr/>
                    </p:nvPicPr>
                    <p:blipFill>
                      <a:blip r:embed="rId10"/>
                      <a:stretch>
                        <a:fillRect/>
                      </a:stretch>
                    </p:blipFill>
                    <p:spPr>
                      <a:xfrm>
                        <a:off x="6868104" y="998430"/>
                        <a:ext cx="2275896" cy="124807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E5DD4B2-C20C-44D7-9BF0-5904767B6B09}"/>
              </a:ext>
            </a:extLst>
          </p:cNvPr>
          <p:cNvGraphicFramePr>
            <a:graphicFrameLocks noChangeAspect="1"/>
          </p:cNvGraphicFramePr>
          <p:nvPr>
            <p:extLst>
              <p:ext uri="{D42A27DB-BD31-4B8C-83A1-F6EECF244321}">
                <p14:modId xmlns:p14="http://schemas.microsoft.com/office/powerpoint/2010/main" val="1220217395"/>
              </p:ext>
            </p:extLst>
          </p:nvPr>
        </p:nvGraphicFramePr>
        <p:xfrm>
          <a:off x="351184" y="3050306"/>
          <a:ext cx="8322364" cy="1126335"/>
        </p:xfrm>
        <a:graphic>
          <a:graphicData uri="http://schemas.openxmlformats.org/presentationml/2006/ole">
            <mc:AlternateContent xmlns:mc="http://schemas.openxmlformats.org/markup-compatibility/2006">
              <mc:Choice xmlns:v="urn:schemas-microsoft-com:vml" Requires="v">
                <p:oleObj spid="_x0000_s70838" name="Equation" r:id="rId11" imgW="3377880" imgH="457200" progId="Equation.DSMT4">
                  <p:embed/>
                </p:oleObj>
              </mc:Choice>
              <mc:Fallback>
                <p:oleObj name="Equation" r:id="rId11" imgW="3377880" imgH="457200" progId="Equation.DSMT4">
                  <p:embed/>
                  <p:pic>
                    <p:nvPicPr>
                      <p:cNvPr id="0" name=""/>
                      <p:cNvPicPr/>
                      <p:nvPr/>
                    </p:nvPicPr>
                    <p:blipFill>
                      <a:blip r:embed="rId12"/>
                      <a:stretch>
                        <a:fillRect/>
                      </a:stretch>
                    </p:blipFill>
                    <p:spPr>
                      <a:xfrm>
                        <a:off x="351184" y="3050306"/>
                        <a:ext cx="8322364" cy="1126335"/>
                      </a:xfrm>
                      <a:prstGeom prst="rect">
                        <a:avLst/>
                      </a:prstGeom>
                    </p:spPr>
                  </p:pic>
                </p:oleObj>
              </mc:Fallback>
            </mc:AlternateContent>
          </a:graphicData>
        </a:graphic>
      </p:graphicFrame>
    </p:spTree>
    <p:extLst>
      <p:ext uri="{BB962C8B-B14F-4D97-AF65-F5344CB8AC3E}">
        <p14:creationId xmlns:p14="http://schemas.microsoft.com/office/powerpoint/2010/main" val="2839314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6080A-C20D-4424-A6A6-027B79E20CCE}"/>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0414EB53-5946-4B23-AC60-CD5B40B183A5}"/>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103A9421-1C16-41B5-9CED-2FE25D2AEC1B}"/>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4B98BB63-C499-4F38-9AE3-1F58250271A3}"/>
              </a:ext>
            </a:extLst>
          </p:cNvPr>
          <p:cNvSpPr txBox="1"/>
          <p:nvPr/>
        </p:nvSpPr>
        <p:spPr>
          <a:xfrm>
            <a:off x="304800" y="304800"/>
            <a:ext cx="8153400" cy="830997"/>
          </a:xfrm>
          <a:prstGeom prst="rect">
            <a:avLst/>
          </a:prstGeom>
          <a:noFill/>
        </p:spPr>
        <p:txBody>
          <a:bodyPr wrap="square" rtlCol="0">
            <a:spAutoFit/>
          </a:bodyPr>
          <a:lstStyle/>
          <a:p>
            <a:r>
              <a:rPr lang="en-US" sz="2400" dirty="0">
                <a:latin typeface="+mj-lt"/>
              </a:rPr>
              <a:t>Clarification –</a:t>
            </a:r>
          </a:p>
          <a:p>
            <a:endParaRPr lang="en-US" sz="2400" dirty="0">
              <a:latin typeface="+mj-lt"/>
            </a:endParaRPr>
          </a:p>
        </p:txBody>
      </p:sp>
      <p:graphicFrame>
        <p:nvGraphicFramePr>
          <p:cNvPr id="6" name="Object 5">
            <a:extLst>
              <a:ext uri="{FF2B5EF4-FFF2-40B4-BE49-F238E27FC236}">
                <a16:creationId xmlns:a16="http://schemas.microsoft.com/office/drawing/2014/main" id="{93F78C38-FE80-4EA5-BDF2-1095F4DB4BB0}"/>
              </a:ext>
            </a:extLst>
          </p:cNvPr>
          <p:cNvGraphicFramePr>
            <a:graphicFrameLocks noChangeAspect="1"/>
          </p:cNvGraphicFramePr>
          <p:nvPr>
            <p:extLst>
              <p:ext uri="{D42A27DB-BD31-4B8C-83A1-F6EECF244321}">
                <p14:modId xmlns:p14="http://schemas.microsoft.com/office/powerpoint/2010/main" val="1991861868"/>
              </p:ext>
            </p:extLst>
          </p:nvPr>
        </p:nvGraphicFramePr>
        <p:xfrm>
          <a:off x="304800" y="770785"/>
          <a:ext cx="8345840" cy="1306305"/>
        </p:xfrm>
        <a:graphic>
          <a:graphicData uri="http://schemas.openxmlformats.org/presentationml/2006/ole">
            <mc:AlternateContent xmlns:mc="http://schemas.openxmlformats.org/markup-compatibility/2006">
              <mc:Choice xmlns:v="urn:schemas-microsoft-com:vml" Requires="v">
                <p:oleObj spid="_x0000_s80907" name="Equation" r:id="rId3" imgW="1460160" imgH="228600" progId="Equation.DSMT4">
                  <p:embed/>
                </p:oleObj>
              </mc:Choice>
              <mc:Fallback>
                <p:oleObj name="Equation" r:id="rId3" imgW="1460160" imgH="228600" progId="Equation.DSMT4">
                  <p:embed/>
                  <p:pic>
                    <p:nvPicPr>
                      <p:cNvPr id="0" name=""/>
                      <p:cNvPicPr/>
                      <p:nvPr/>
                    </p:nvPicPr>
                    <p:blipFill>
                      <a:blip r:embed="rId4"/>
                      <a:stretch>
                        <a:fillRect/>
                      </a:stretch>
                    </p:blipFill>
                    <p:spPr>
                      <a:xfrm>
                        <a:off x="304800" y="770785"/>
                        <a:ext cx="8345840" cy="130630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2D32B7C6-FD08-40F8-8ACB-0480C0C449E9}"/>
              </a:ext>
            </a:extLst>
          </p:cNvPr>
          <p:cNvSpPr/>
          <p:nvPr/>
        </p:nvSpPr>
        <p:spPr>
          <a:xfrm>
            <a:off x="3771900" y="1998983"/>
            <a:ext cx="6096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E00C66F-42C3-4AF2-A186-B06FE017DB66}"/>
              </a:ext>
            </a:extLst>
          </p:cNvPr>
          <p:cNvSpPr txBox="1"/>
          <p:nvPr/>
        </p:nvSpPr>
        <p:spPr>
          <a:xfrm>
            <a:off x="3124200" y="2300512"/>
            <a:ext cx="3276600" cy="830997"/>
          </a:xfrm>
          <a:prstGeom prst="rect">
            <a:avLst/>
          </a:prstGeom>
          <a:solidFill>
            <a:schemeClr val="accent1">
              <a:alpha val="29000"/>
            </a:schemeClr>
          </a:solidFill>
        </p:spPr>
        <p:txBody>
          <a:bodyPr wrap="square" rtlCol="0">
            <a:spAutoFit/>
          </a:bodyPr>
          <a:lstStyle/>
          <a:p>
            <a:r>
              <a:rPr lang="en-US" sz="2400" dirty="0">
                <a:latin typeface="+mj-lt"/>
              </a:rPr>
              <a:t>Energy of the center mass motion</a:t>
            </a:r>
          </a:p>
        </p:txBody>
      </p:sp>
      <p:sp>
        <p:nvSpPr>
          <p:cNvPr id="9" name="Arrow: Up 8">
            <a:extLst>
              <a:ext uri="{FF2B5EF4-FFF2-40B4-BE49-F238E27FC236}">
                <a16:creationId xmlns:a16="http://schemas.microsoft.com/office/drawing/2014/main" id="{23B95F70-B451-4BB0-98B6-80EF39A9EDB7}"/>
              </a:ext>
            </a:extLst>
          </p:cNvPr>
          <p:cNvSpPr/>
          <p:nvPr/>
        </p:nvSpPr>
        <p:spPr>
          <a:xfrm>
            <a:off x="7275844" y="1998982"/>
            <a:ext cx="609600" cy="2039618"/>
          </a:xfrm>
          <a:prstGeom prst="upArrow">
            <a:avLst/>
          </a:pr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2B4AC8-33FA-435F-8DDC-C2B8BA36DCF8}"/>
              </a:ext>
            </a:extLst>
          </p:cNvPr>
          <p:cNvSpPr txBox="1"/>
          <p:nvPr/>
        </p:nvSpPr>
        <p:spPr>
          <a:xfrm>
            <a:off x="6400800" y="3997145"/>
            <a:ext cx="2667000" cy="1200329"/>
          </a:xfrm>
          <a:prstGeom prst="rect">
            <a:avLst/>
          </a:prstGeom>
          <a:solidFill>
            <a:srgbClr val="FF0000">
              <a:alpha val="29000"/>
            </a:srgbClr>
          </a:solidFill>
        </p:spPr>
        <p:txBody>
          <a:bodyPr wrap="square" rtlCol="0">
            <a:spAutoFit/>
          </a:bodyPr>
          <a:lstStyle/>
          <a:p>
            <a:r>
              <a:rPr lang="en-US" sz="2400" dirty="0">
                <a:latin typeface="+mj-lt"/>
              </a:rPr>
              <a:t>Energy within the center of mass reference frame</a:t>
            </a:r>
          </a:p>
        </p:txBody>
      </p:sp>
      <p:sp>
        <p:nvSpPr>
          <p:cNvPr id="11" name="TextBox 10">
            <a:extLst>
              <a:ext uri="{FF2B5EF4-FFF2-40B4-BE49-F238E27FC236}">
                <a16:creationId xmlns:a16="http://schemas.microsoft.com/office/drawing/2014/main" id="{23ABF495-606E-4292-8350-64FCF677AA68}"/>
              </a:ext>
            </a:extLst>
          </p:cNvPr>
          <p:cNvSpPr txBox="1"/>
          <p:nvPr/>
        </p:nvSpPr>
        <p:spPr>
          <a:xfrm>
            <a:off x="685800" y="5666267"/>
            <a:ext cx="8686800" cy="584775"/>
          </a:xfrm>
          <a:prstGeom prst="rect">
            <a:avLst/>
          </a:prstGeom>
          <a:noFill/>
        </p:spPr>
        <p:txBody>
          <a:bodyPr wrap="square" rtlCol="0">
            <a:spAutoFit/>
          </a:bodyPr>
          <a:lstStyle/>
          <a:p>
            <a:r>
              <a:rPr lang="en-US" sz="3200" dirty="0">
                <a:solidFill>
                  <a:srgbClr val="FF0000"/>
                </a:solidFill>
                <a:latin typeface="+mj-lt"/>
              </a:rPr>
              <a:t>In the following slides      </a:t>
            </a:r>
            <a:r>
              <a:rPr lang="en-US" sz="3200" i="1" dirty="0" err="1">
                <a:solidFill>
                  <a:srgbClr val="FF0000"/>
                </a:solidFill>
                <a:latin typeface="+mj-lt"/>
              </a:rPr>
              <a:t>E</a:t>
            </a:r>
            <a:r>
              <a:rPr lang="en-US" sz="3200" i="1" baseline="-25000" dirty="0" err="1">
                <a:solidFill>
                  <a:srgbClr val="FF0000"/>
                </a:solidFill>
                <a:latin typeface="+mj-lt"/>
              </a:rPr>
              <a:t>rel</a:t>
            </a:r>
            <a:r>
              <a:rPr lang="en-US" sz="3200" dirty="0">
                <a:solidFill>
                  <a:srgbClr val="FF0000"/>
                </a:solidFill>
                <a:latin typeface="+mj-lt"/>
              </a:rPr>
              <a:t> is written </a:t>
            </a:r>
            <a:r>
              <a:rPr lang="en-US" sz="3200" i="1" dirty="0">
                <a:solidFill>
                  <a:srgbClr val="FF0000"/>
                </a:solidFill>
                <a:latin typeface="+mj-lt"/>
              </a:rPr>
              <a:t>E</a:t>
            </a:r>
            <a:r>
              <a:rPr lang="en-US" sz="3200" dirty="0">
                <a:solidFill>
                  <a:srgbClr val="FF0000"/>
                </a:solidFill>
                <a:latin typeface="+mj-lt"/>
              </a:rPr>
              <a:t> </a:t>
            </a:r>
          </a:p>
        </p:txBody>
      </p:sp>
    </p:spTree>
    <p:extLst>
      <p:ext uri="{BB962C8B-B14F-4D97-AF65-F5344CB8AC3E}">
        <p14:creationId xmlns:p14="http://schemas.microsoft.com/office/powerpoint/2010/main" val="2977940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6948</TotalTime>
  <Words>1031</Words>
  <Application>Microsoft Office PowerPoint</Application>
  <PresentationFormat>On-screen Show (4:3)</PresentationFormat>
  <Paragraphs>196</Paragraphs>
  <Slides>30</Slides>
  <Notes>21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30</vt:i4>
      </vt:variant>
    </vt:vector>
  </HeadingPairs>
  <TitlesOfParts>
    <vt:vector size="37" baseType="lpstr">
      <vt:lpstr>Arial</vt:lpstr>
      <vt:lpstr>Calibri</vt:lpstr>
      <vt:lpstr>Symbol</vt:lpstr>
      <vt:lpstr>Office Theme</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401</cp:revision>
  <cp:lastPrinted>2020-09-01T04:23:48Z</cp:lastPrinted>
  <dcterms:created xsi:type="dcterms:W3CDTF">2012-01-10T18:32:24Z</dcterms:created>
  <dcterms:modified xsi:type="dcterms:W3CDTF">2021-08-29T03:03:40Z</dcterms:modified>
</cp:coreProperties>
</file>