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43"/>
  </p:notesMasterIdLst>
  <p:handoutMasterIdLst>
    <p:handoutMasterId r:id="rId44"/>
  </p:handoutMasterIdLst>
  <p:sldIdLst>
    <p:sldId id="296" r:id="rId3"/>
    <p:sldId id="483" r:id="rId4"/>
    <p:sldId id="389" r:id="rId5"/>
    <p:sldId id="461" r:id="rId6"/>
    <p:sldId id="476" r:id="rId7"/>
    <p:sldId id="477" r:id="rId8"/>
    <p:sldId id="478" r:id="rId9"/>
    <p:sldId id="479" r:id="rId10"/>
    <p:sldId id="480" r:id="rId11"/>
    <p:sldId id="369" r:id="rId12"/>
    <p:sldId id="488" r:id="rId13"/>
    <p:sldId id="481" r:id="rId14"/>
    <p:sldId id="422" r:id="rId15"/>
    <p:sldId id="489" r:id="rId16"/>
    <p:sldId id="484" r:id="rId17"/>
    <p:sldId id="485" r:id="rId18"/>
    <p:sldId id="486" r:id="rId19"/>
    <p:sldId id="482" r:id="rId20"/>
    <p:sldId id="370" r:id="rId21"/>
    <p:sldId id="443" r:id="rId22"/>
    <p:sldId id="462" r:id="rId23"/>
    <p:sldId id="453" r:id="rId24"/>
    <p:sldId id="472" r:id="rId25"/>
    <p:sldId id="463" r:id="rId26"/>
    <p:sldId id="437" r:id="rId27"/>
    <p:sldId id="460" r:id="rId28"/>
    <p:sldId id="464" r:id="rId29"/>
    <p:sldId id="445" r:id="rId30"/>
    <p:sldId id="446" r:id="rId31"/>
    <p:sldId id="417" r:id="rId32"/>
    <p:sldId id="418" r:id="rId33"/>
    <p:sldId id="420" r:id="rId34"/>
    <p:sldId id="421" r:id="rId35"/>
    <p:sldId id="423" r:id="rId36"/>
    <p:sldId id="442" r:id="rId37"/>
    <p:sldId id="424" r:id="rId38"/>
    <p:sldId id="425" r:id="rId39"/>
    <p:sldId id="426" r:id="rId40"/>
    <p:sldId id="427" r:id="rId41"/>
    <p:sldId id="487"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312" y="62"/>
      </p:cViewPr>
      <p:guideLst>
        <p:guide orient="horz" pos="2160"/>
        <p:guide pos="2880"/>
      </p:guideLst>
    </p:cSldViewPr>
  </p:slideViewPr>
  <p:notesTextViewPr>
    <p:cViewPr>
      <p:scale>
        <a:sx n="3" d="2"/>
        <a:sy n="3" d="2"/>
      </p:scale>
      <p:origin x="0" y="0"/>
    </p:cViewPr>
  </p:notesTextViewPr>
  <p:sorterViewPr>
    <p:cViewPr>
      <p:scale>
        <a:sx n="43" d="100"/>
        <a:sy n="43" d="100"/>
      </p:scale>
      <p:origin x="0" y="-9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9/1/2021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\phi.   The relationship of the constant angular momentum to the \phi and time variables allows us to find r(\phi).</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282649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115009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06345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385824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system of interest can be expressed in terms of constants and the particle separation r(t).</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215464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16575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9/01/2021</a:t>
            </a:r>
          </a:p>
        </p:txBody>
      </p:sp>
      <p:sp>
        <p:nvSpPr>
          <p:cNvPr id="5" name="Footer Placeholder 4"/>
          <p:cNvSpPr>
            <a:spLocks noGrp="1"/>
          </p:cNvSpPr>
          <p:nvPr>
            <p:ph type="ftr" sz="quarter" idx="11"/>
          </p:nvPr>
        </p:nvSpPr>
        <p:spPr/>
        <p:txBody>
          <a:bodyPr/>
          <a:lstStyle/>
          <a:p>
            <a:r>
              <a:rPr lang="en-US"/>
              <a:t>PHY 711  Fall 2021 --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9/01/2021</a:t>
            </a:r>
          </a:p>
        </p:txBody>
      </p:sp>
      <p:sp>
        <p:nvSpPr>
          <p:cNvPr id="5" name="Footer Placeholder 4"/>
          <p:cNvSpPr>
            <a:spLocks noGrp="1"/>
          </p:cNvSpPr>
          <p:nvPr>
            <p:ph type="ftr" sz="quarter" idx="11"/>
          </p:nvPr>
        </p:nvSpPr>
        <p:spPr/>
        <p:txBody>
          <a:bodyPr/>
          <a:lstStyle/>
          <a:p>
            <a:r>
              <a:rPr lang="en-US"/>
              <a:t>PHY 711  Fall 2021 --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9/01/2021</a:t>
            </a:r>
          </a:p>
        </p:txBody>
      </p:sp>
      <p:sp>
        <p:nvSpPr>
          <p:cNvPr id="5" name="Footer Placeholder 4"/>
          <p:cNvSpPr>
            <a:spLocks noGrp="1"/>
          </p:cNvSpPr>
          <p:nvPr>
            <p:ph type="ftr" sz="quarter" idx="11"/>
          </p:nvPr>
        </p:nvSpPr>
        <p:spPr/>
        <p:txBody>
          <a:bodyPr/>
          <a:lstStyle/>
          <a:p>
            <a:r>
              <a:rPr lang="en-US"/>
              <a:t>PHY 711  Fall 2021 --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9/01/2021</a:t>
            </a:r>
          </a:p>
        </p:txBody>
      </p:sp>
      <p:sp>
        <p:nvSpPr>
          <p:cNvPr id="5" name="Footer Placeholder 4"/>
          <p:cNvSpPr>
            <a:spLocks noGrp="1"/>
          </p:cNvSpPr>
          <p:nvPr>
            <p:ph type="ftr" sz="quarter" idx="11"/>
          </p:nvPr>
        </p:nvSpPr>
        <p:spPr/>
        <p:txBody>
          <a:bodyPr/>
          <a:lstStyle/>
          <a:p>
            <a:r>
              <a:rPr lang="en-US"/>
              <a:t>PHY 711  Fall 2021 --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9/01/2021</a:t>
            </a:r>
          </a:p>
        </p:txBody>
      </p:sp>
      <p:sp>
        <p:nvSpPr>
          <p:cNvPr id="5" name="Footer Placeholder 4"/>
          <p:cNvSpPr>
            <a:spLocks noGrp="1"/>
          </p:cNvSpPr>
          <p:nvPr>
            <p:ph type="ftr" sz="quarter" idx="11"/>
          </p:nvPr>
        </p:nvSpPr>
        <p:spPr/>
        <p:txBody>
          <a:bodyPr/>
          <a:lstStyle/>
          <a:p>
            <a:r>
              <a:rPr lang="en-US"/>
              <a:t>PHY 711  Fall 2021 -- Lecture 5</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9/01/2021</a:t>
            </a:r>
          </a:p>
        </p:txBody>
      </p:sp>
      <p:sp>
        <p:nvSpPr>
          <p:cNvPr id="6" name="Footer Placeholder 5"/>
          <p:cNvSpPr>
            <a:spLocks noGrp="1"/>
          </p:cNvSpPr>
          <p:nvPr>
            <p:ph type="ftr" sz="quarter" idx="11"/>
          </p:nvPr>
        </p:nvSpPr>
        <p:spPr/>
        <p:txBody>
          <a:bodyPr/>
          <a:lstStyle/>
          <a:p>
            <a:r>
              <a:rPr lang="en-US"/>
              <a:t>PHY 711  Fall 2021 --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9/01/2021</a:t>
            </a:r>
          </a:p>
        </p:txBody>
      </p:sp>
      <p:sp>
        <p:nvSpPr>
          <p:cNvPr id="8" name="Footer Placeholder 7"/>
          <p:cNvSpPr>
            <a:spLocks noGrp="1"/>
          </p:cNvSpPr>
          <p:nvPr>
            <p:ph type="ftr" sz="quarter" idx="11"/>
          </p:nvPr>
        </p:nvSpPr>
        <p:spPr/>
        <p:txBody>
          <a:bodyPr/>
          <a:lstStyle/>
          <a:p>
            <a:r>
              <a:rPr lang="en-US"/>
              <a:t>PHY 711  Fall 2021 -- Lecture 5</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9/01/2021</a:t>
            </a:r>
          </a:p>
        </p:txBody>
      </p:sp>
      <p:sp>
        <p:nvSpPr>
          <p:cNvPr id="4" name="Footer Placeholder 3"/>
          <p:cNvSpPr>
            <a:spLocks noGrp="1"/>
          </p:cNvSpPr>
          <p:nvPr>
            <p:ph type="ftr" sz="quarter" idx="11"/>
          </p:nvPr>
        </p:nvSpPr>
        <p:spPr/>
        <p:txBody>
          <a:bodyPr/>
          <a:lstStyle/>
          <a:p>
            <a:r>
              <a:rPr lang="en-US"/>
              <a:t>PHY 711  Fall 2021 -- Lecture 5</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9/01/2021</a:t>
            </a:r>
          </a:p>
        </p:txBody>
      </p:sp>
      <p:sp>
        <p:nvSpPr>
          <p:cNvPr id="6" name="Footer Placeholder 5"/>
          <p:cNvSpPr>
            <a:spLocks noGrp="1"/>
          </p:cNvSpPr>
          <p:nvPr>
            <p:ph type="ftr" sz="quarter" idx="11"/>
          </p:nvPr>
        </p:nvSpPr>
        <p:spPr/>
        <p:txBody>
          <a:bodyPr/>
          <a:lstStyle/>
          <a:p>
            <a:r>
              <a:rPr lang="en-US"/>
              <a:t>PHY 711  Fall 2021 --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9/01/2021</a:t>
            </a:r>
          </a:p>
        </p:txBody>
      </p:sp>
      <p:sp>
        <p:nvSpPr>
          <p:cNvPr id="6" name="Footer Placeholder 5"/>
          <p:cNvSpPr>
            <a:spLocks noGrp="1"/>
          </p:cNvSpPr>
          <p:nvPr>
            <p:ph type="ftr" sz="quarter" idx="11"/>
          </p:nvPr>
        </p:nvSpPr>
        <p:spPr/>
        <p:txBody>
          <a:bodyPr/>
          <a:lstStyle/>
          <a:p>
            <a:r>
              <a:rPr lang="en-US"/>
              <a:t>PHY 711  Fall 2021 -- Lecture 5</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9/01/2021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9/01/2021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7.xml"/><Relationship Id="rId7" Type="http://schemas.openxmlformats.org/officeDocument/2006/relationships/oleObject" Target="../embeddings/oleObject6.bin"/><Relationship Id="rId12"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png"/><Relationship Id="rId11" Type="http://schemas.openxmlformats.org/officeDocument/2006/relationships/oleObject" Target="../embeddings/oleObject8.bin"/><Relationship Id="rId5" Type="http://schemas.openxmlformats.org/officeDocument/2006/relationships/image" Target="../media/image13.wmf"/><Relationship Id="rId10" Type="http://schemas.openxmlformats.org/officeDocument/2006/relationships/image" Target="../media/image15.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7.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30.wmf"/><Relationship Id="rId5" Type="http://schemas.openxmlformats.org/officeDocument/2006/relationships/oleObject" Target="../embeddings/oleObject21.bin"/><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7.bin"/><Relationship Id="rId3" Type="http://schemas.openxmlformats.org/officeDocument/2006/relationships/notesSlide" Target="../notesSlides/notesSlide9.xml"/><Relationship Id="rId7" Type="http://schemas.openxmlformats.org/officeDocument/2006/relationships/oleObject" Target="../embeddings/oleObject24.bin"/><Relationship Id="rId12" Type="http://schemas.openxmlformats.org/officeDocument/2006/relationships/image" Target="../media/image35.wmf"/><Relationship Id="rId2" Type="http://schemas.openxmlformats.org/officeDocument/2006/relationships/slideLayout" Target="../slideLayouts/slideLayout7.xml"/><Relationship Id="rId16" Type="http://schemas.openxmlformats.org/officeDocument/2006/relationships/image" Target="../media/image37.wmf"/><Relationship Id="rId1" Type="http://schemas.openxmlformats.org/officeDocument/2006/relationships/vmlDrawing" Target="../drawings/vmlDrawing10.vml"/><Relationship Id="rId6" Type="http://schemas.openxmlformats.org/officeDocument/2006/relationships/image" Target="../media/image32.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34.wmf"/><Relationship Id="rId4" Type="http://schemas.openxmlformats.org/officeDocument/2006/relationships/image" Target="../media/image38.png"/><Relationship Id="rId9" Type="http://schemas.openxmlformats.org/officeDocument/2006/relationships/oleObject" Target="../embeddings/oleObject25.bin"/><Relationship Id="rId14" Type="http://schemas.openxmlformats.org/officeDocument/2006/relationships/image" Target="../media/image36.wmf"/></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39.wmf"/><Relationship Id="rId4" Type="http://schemas.openxmlformats.org/officeDocument/2006/relationships/oleObject" Target="../embeddings/oleObject29.bin"/></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41.wmf"/><Relationship Id="rId4" Type="http://schemas.openxmlformats.org/officeDocument/2006/relationships/oleObject" Target="../embeddings/oleObject3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image" Target="../media/image43.w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45.wmf"/><Relationship Id="rId4"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6.wmf"/><Relationship Id="rId4" Type="http://schemas.openxmlformats.org/officeDocument/2006/relationships/oleObject" Target="../embeddings/oleObject3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7.wmf"/><Relationship Id="rId4"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8.wmf"/><Relationship Id="rId4" Type="http://schemas.openxmlformats.org/officeDocument/2006/relationships/oleObject" Target="../embeddings/oleObject38.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9.wmf"/><Relationship Id="rId4"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18.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1.bin"/><Relationship Id="rId5" Type="http://schemas.openxmlformats.org/officeDocument/2006/relationships/image" Target="../media/image51.wmf"/><Relationship Id="rId4" Type="http://schemas.openxmlformats.org/officeDocument/2006/relationships/oleObject" Target="../embeddings/oleObject40.bin"/><Relationship Id="rId9" Type="http://schemas.openxmlformats.org/officeDocument/2006/relationships/image" Target="../media/image53.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4.bin"/><Relationship Id="rId5" Type="http://schemas.openxmlformats.org/officeDocument/2006/relationships/image" Target="../media/image54.wmf"/><Relationship Id="rId4" Type="http://schemas.openxmlformats.org/officeDocument/2006/relationships/oleObject" Target="../embeddings/oleObject4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hyperphysics.phy-astr.gsu.edu/hbase/nuclear/rutsca2.html#c3" TargetMode="Externa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5.wmf"/><Relationship Id="rId5" Type="http://schemas.openxmlformats.org/officeDocument/2006/relationships/oleObject" Target="../embeddings/oleObject45.bin"/><Relationship Id="rId4" Type="http://schemas.openxmlformats.org/officeDocument/2006/relationships/image" Target="../media/image56.gi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7.bin"/><Relationship Id="rId5" Type="http://schemas.openxmlformats.org/officeDocument/2006/relationships/image" Target="../media/image57.wmf"/><Relationship Id="rId4" Type="http://schemas.openxmlformats.org/officeDocument/2006/relationships/oleObject" Target="../embeddings/oleObject46.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22.xml"/><Relationship Id="rId7" Type="http://schemas.openxmlformats.org/officeDocument/2006/relationships/image" Target="../media/image60.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9.bin"/><Relationship Id="rId5" Type="http://schemas.openxmlformats.org/officeDocument/2006/relationships/image" Target="../media/image59.emf"/><Relationship Id="rId4" Type="http://schemas.openxmlformats.org/officeDocument/2006/relationships/oleObject" Target="../embeddings/oleObject48.bin"/><Relationship Id="rId9" Type="http://schemas.openxmlformats.org/officeDocument/2006/relationships/image" Target="../media/image6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647700" y="457200"/>
            <a:ext cx="7848600" cy="5786199"/>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endParaRPr lang="en-US" sz="1200" b="1" dirty="0"/>
          </a:p>
          <a:p>
            <a:pPr algn="ctr"/>
            <a:endParaRPr lang="en-US" sz="1200" b="1" dirty="0"/>
          </a:p>
          <a:p>
            <a:pPr algn="ctr"/>
            <a:r>
              <a:rPr lang="en-US" sz="3200" b="1" dirty="0"/>
              <a:t>Discussion notes for Lecture 5</a:t>
            </a:r>
          </a:p>
          <a:p>
            <a:pPr algn="ctr"/>
            <a:endParaRPr lang="en-US" sz="3200" b="1" dirty="0"/>
          </a:p>
          <a:p>
            <a:pPr algn="ctr"/>
            <a:r>
              <a:rPr lang="en-US" sz="2400" b="1" dirty="0"/>
              <a:t>Review of  classical mechanical </a:t>
            </a:r>
          </a:p>
          <a:p>
            <a:pPr algn="ctr"/>
            <a:r>
              <a:rPr lang="en-US" sz="2400" b="1" dirty="0"/>
              <a:t>scattering theory – Chap 1 F&amp;W</a:t>
            </a:r>
          </a:p>
          <a:p>
            <a:pPr algn="ctr"/>
            <a:endParaRPr lang="en-US" sz="2400" b="1" dirty="0"/>
          </a:p>
          <a:p>
            <a:pPr marL="971550" lvl="1" indent="-514350">
              <a:spcBef>
                <a:spcPts val="1200"/>
              </a:spcBef>
              <a:buFont typeface="+mj-lt"/>
              <a:buAutoNum type="arabicPeriod"/>
            </a:pPr>
            <a:r>
              <a:rPr lang="en-US" sz="2400" b="1" dirty="0">
                <a:solidFill>
                  <a:schemeClr val="folHlink"/>
                </a:solidFill>
              </a:rPr>
              <a:t>Some numerical considerations</a:t>
            </a:r>
          </a:p>
          <a:p>
            <a:pPr marL="971550" lvl="1" indent="-514350">
              <a:spcBef>
                <a:spcPts val="1200"/>
              </a:spcBef>
              <a:buFont typeface="+mj-lt"/>
              <a:buAutoNum type="arabicPeriod"/>
            </a:pPr>
            <a:r>
              <a:rPr lang="en-US" sz="2400" b="1" dirty="0">
                <a:solidFill>
                  <a:schemeClr val="folHlink"/>
                </a:solidFill>
              </a:rPr>
              <a:t>Discussion questions</a:t>
            </a:r>
          </a:p>
          <a:p>
            <a:pPr marL="971550" lvl="1" indent="-514350">
              <a:spcBef>
                <a:spcPts val="1200"/>
              </a:spcBef>
              <a:buFont typeface="+mj-lt"/>
              <a:buAutoNum type="arabicPeriod"/>
            </a:pPr>
            <a:r>
              <a:rPr lang="en-US" sz="2400" b="1" dirty="0">
                <a:solidFill>
                  <a:schemeClr val="folHlink"/>
                </a:solidFill>
              </a:rPr>
              <a:t>Review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a:latin typeface="+mj-lt"/>
              </a:rPr>
              <a:t>Reviewing – scattering in the laboratory</a:t>
            </a:r>
          </a:p>
          <a:p>
            <a:endParaRPr lang="en-US" sz="2400" dirty="0">
              <a:latin typeface="+mj-lt"/>
            </a:endParaRPr>
          </a:p>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054CB-1EF7-44AE-ADC6-30F2F7FF5FC1}"/>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5EC91CF3-AAAB-48AA-9318-A6712EBDEB0B}"/>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3CD8896D-D8BE-4DD6-B8A1-5F70BEB62645}"/>
              </a:ext>
            </a:extLst>
          </p:cNvPr>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a:extLst>
              <a:ext uri="{FF2B5EF4-FFF2-40B4-BE49-F238E27FC236}">
                <a16:creationId xmlns:a16="http://schemas.microsoft.com/office/drawing/2014/main" id="{98F0E5BC-9994-4DB5-8185-49D42B6006AC}"/>
              </a:ext>
            </a:extLst>
          </p:cNvPr>
          <p:cNvSpPr txBox="1"/>
          <p:nvPr/>
        </p:nvSpPr>
        <p:spPr>
          <a:xfrm>
            <a:off x="381000" y="304800"/>
            <a:ext cx="7848600" cy="1754326"/>
          </a:xfrm>
          <a:prstGeom prst="rect">
            <a:avLst/>
          </a:prstGeom>
          <a:noFill/>
        </p:spPr>
        <p:txBody>
          <a:bodyPr wrap="square" rtlCol="0">
            <a:spAutoFit/>
          </a:bodyPr>
          <a:lstStyle/>
          <a:p>
            <a:r>
              <a:rPr lang="en-US" dirty="0">
                <a:latin typeface="+mj-lt"/>
              </a:rPr>
              <a:t>Owen is asking about angularly dependent interaction potentials </a:t>
            </a:r>
            <a:r>
              <a:rPr lang="en-US" i="1" dirty="0">
                <a:latin typeface="+mj-lt"/>
              </a:rPr>
              <a:t>V(</a:t>
            </a:r>
            <a:r>
              <a:rPr lang="en-US" b="1" i="1" dirty="0">
                <a:latin typeface="+mj-lt"/>
              </a:rPr>
              <a:t>r</a:t>
            </a:r>
            <a:r>
              <a:rPr lang="en-US" i="1" dirty="0">
                <a:latin typeface="+mj-lt"/>
              </a:rPr>
              <a:t>)</a:t>
            </a:r>
          </a:p>
          <a:p>
            <a:endParaRPr lang="en-US" i="1" dirty="0">
              <a:latin typeface="+mj-lt"/>
            </a:endParaRPr>
          </a:p>
          <a:p>
            <a:r>
              <a:rPr lang="en-US" dirty="0">
                <a:latin typeface="+mj-lt"/>
              </a:rPr>
              <a:t>Comments --   These certainly occur in nature and are important.    However, the equations we have used here have to be modified.     The experimental set up will be the same, but  the differential cross section will depend both on </a:t>
            </a:r>
            <a:r>
              <a:rPr lang="en-US" dirty="0">
                <a:latin typeface="Symbol" panose="05050102010706020507" pitchFamily="18" charset="2"/>
              </a:rPr>
              <a:t>q</a:t>
            </a:r>
            <a:r>
              <a:rPr lang="en-US" dirty="0">
                <a:latin typeface="+mj-lt"/>
              </a:rPr>
              <a:t> and </a:t>
            </a:r>
            <a:r>
              <a:rPr lang="en-US" dirty="0">
                <a:latin typeface="Symbol" panose="05050102010706020507" pitchFamily="18" charset="2"/>
              </a:rPr>
              <a:t>f</a:t>
            </a:r>
            <a:r>
              <a:rPr lang="en-US" dirty="0">
                <a:latin typeface="+mj-lt"/>
              </a:rPr>
              <a:t>.</a:t>
            </a:r>
          </a:p>
        </p:txBody>
      </p:sp>
      <p:pic>
        <p:nvPicPr>
          <p:cNvPr id="6" name="Picture 2">
            <a:extLst>
              <a:ext uri="{FF2B5EF4-FFF2-40B4-BE49-F238E27FC236}">
                <a16:creationId xmlns:a16="http://schemas.microsoft.com/office/drawing/2014/main" id="{BEF0AF15-B843-41A9-8FB0-F9DF1C3ABA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59" t="56558" r="33771" b="7628"/>
          <a:stretch/>
        </p:blipFill>
        <p:spPr bwMode="auto">
          <a:xfrm>
            <a:off x="885298" y="2057400"/>
            <a:ext cx="557748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n 5">
            <a:extLst>
              <a:ext uri="{FF2B5EF4-FFF2-40B4-BE49-F238E27FC236}">
                <a16:creationId xmlns:a16="http://schemas.microsoft.com/office/drawing/2014/main" id="{CE4F02A6-EBF1-4A78-B30B-50A0DA325F80}"/>
              </a:ext>
            </a:extLst>
          </p:cNvPr>
          <p:cNvSpPr/>
          <p:nvPr/>
        </p:nvSpPr>
        <p:spPr>
          <a:xfrm rot="13584771">
            <a:off x="5141959" y="1895085"/>
            <a:ext cx="461364" cy="799908"/>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85D33B-D82A-45D8-9818-6BA3C37EDEAE}"/>
              </a:ext>
            </a:extLst>
          </p:cNvPr>
          <p:cNvSpPr txBox="1"/>
          <p:nvPr/>
        </p:nvSpPr>
        <p:spPr>
          <a:xfrm>
            <a:off x="5685898" y="2317788"/>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11987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152400" y="341726"/>
            <a:ext cx="557748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n 5"/>
          <p:cNvSpPr/>
          <p:nvPr/>
        </p:nvSpPr>
        <p:spPr>
          <a:xfrm rot="13584771">
            <a:off x="4409061" y="179411"/>
            <a:ext cx="461364" cy="799908"/>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3000" y="602114"/>
            <a:ext cx="1324502" cy="461665"/>
          </a:xfrm>
          <a:prstGeom prst="rect">
            <a:avLst/>
          </a:prstGeom>
          <a:noFill/>
        </p:spPr>
        <p:txBody>
          <a:bodyPr wrap="square" rtlCol="0">
            <a:spAutoFit/>
          </a:bodyPr>
          <a:lstStyle/>
          <a:p>
            <a:r>
              <a:rPr lang="en-US" sz="2400" dirty="0">
                <a:latin typeface="+mj-lt"/>
              </a:rPr>
              <a:t>detector</a:t>
            </a:r>
          </a:p>
        </p:txBody>
      </p:sp>
      <p:sp>
        <p:nvSpPr>
          <p:cNvPr id="8" name="TextBox 7">
            <a:extLst>
              <a:ext uri="{FF2B5EF4-FFF2-40B4-BE49-F238E27FC236}">
                <a16:creationId xmlns:a16="http://schemas.microsoft.com/office/drawing/2014/main" id="{D77F300B-A218-43CF-A754-C6689D06DF60}"/>
              </a:ext>
            </a:extLst>
          </p:cNvPr>
          <p:cNvSpPr txBox="1"/>
          <p:nvPr/>
        </p:nvSpPr>
        <p:spPr>
          <a:xfrm>
            <a:off x="457200" y="4761326"/>
            <a:ext cx="8153400" cy="1200329"/>
          </a:xfrm>
          <a:prstGeom prst="rect">
            <a:avLst/>
          </a:prstGeom>
          <a:noFill/>
        </p:spPr>
        <p:txBody>
          <a:bodyPr wrap="square" rtlCol="0">
            <a:spAutoFit/>
          </a:bodyPr>
          <a:lstStyle/>
          <a:p>
            <a:r>
              <a:rPr lang="en-US" sz="2400" dirty="0">
                <a:latin typeface="+mj-lt"/>
              </a:rPr>
              <a:t>Note that this diagram implies a repulsive interaction.   Wells is asking how would it look if the interaction was attractive?</a:t>
            </a:r>
          </a:p>
        </p:txBody>
      </p:sp>
    </p:spTree>
    <p:extLst>
      <p:ext uri="{BB962C8B-B14F-4D97-AF65-F5344CB8AC3E}">
        <p14:creationId xmlns:p14="http://schemas.microsoft.com/office/powerpoint/2010/main" val="358241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p:cNvSpPr txBox="1"/>
          <p:nvPr/>
        </p:nvSpPr>
        <p:spPr>
          <a:xfrm>
            <a:off x="299484" y="1139179"/>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c</a:t>
            </a:r>
            <a:r>
              <a:rPr lang="en-US" sz="2400" baseline="-25000" dirty="0" err="1">
                <a:latin typeface="+mj-lt"/>
              </a:rPr>
              <a:t>max</a:t>
            </a:r>
            <a:r>
              <a:rPr lang="en-US" sz="2400" dirty="0">
                <a:latin typeface="+mj-lt"/>
              </a:rPr>
              <a:t> and </a:t>
            </a:r>
            <a:r>
              <a:rPr lang="en-US" sz="2400" dirty="0">
                <a:latin typeface="Symbol" pitchFamily="18" charset="2"/>
              </a:rPr>
              <a:t>q:</a:t>
            </a:r>
          </a:p>
        </p:txBody>
      </p:sp>
      <p:graphicFrame>
        <p:nvGraphicFramePr>
          <p:cNvPr id="7" name="Object 6"/>
          <p:cNvGraphicFramePr>
            <a:graphicFrameLocks noChangeAspect="1"/>
          </p:cNvGraphicFramePr>
          <p:nvPr>
            <p:extLst>
              <p:ext uri="{D42A27DB-BD31-4B8C-83A1-F6EECF244321}">
                <p14:modId xmlns:p14="http://schemas.microsoft.com/office/powerpoint/2010/main" val="784292570"/>
              </p:ext>
            </p:extLst>
          </p:nvPr>
        </p:nvGraphicFramePr>
        <p:xfrm>
          <a:off x="1322388" y="3414713"/>
          <a:ext cx="4089400" cy="2073275"/>
        </p:xfrm>
        <a:graphic>
          <a:graphicData uri="http://schemas.openxmlformats.org/presentationml/2006/ole">
            <mc:AlternateContent xmlns:mc="http://schemas.openxmlformats.org/markup-compatibility/2006">
              <mc:Choice xmlns:v="urn:schemas-microsoft-com:vml" Requires="v">
                <p:oleObj spid="_x0000_s48281" name="Equation" r:id="rId5" imgW="1777680" imgH="901440" progId="Equation.DSMT4">
                  <p:embed/>
                </p:oleObj>
              </mc:Choice>
              <mc:Fallback>
                <p:oleObj name="Equation" r:id="rId5" imgW="1777680" imgH="901440" progId="Equation.DSMT4">
                  <p:embed/>
                  <p:pic>
                    <p:nvPicPr>
                      <p:cNvPr id="0" name=""/>
                      <p:cNvPicPr/>
                      <p:nvPr/>
                    </p:nvPicPr>
                    <p:blipFill>
                      <a:blip r:embed="rId6"/>
                      <a:stretch>
                        <a:fillRect/>
                      </a:stretch>
                    </p:blipFill>
                    <p:spPr>
                      <a:xfrm>
                        <a:off x="1322388" y="3414713"/>
                        <a:ext cx="4089400" cy="20732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414713"/>
            <a:ext cx="2895600" cy="2677656"/>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 and </a:t>
            </a:r>
            <a:r>
              <a:rPr lang="en-US" sz="2400" dirty="0">
                <a:latin typeface="Symbol" panose="05050102010706020507" pitchFamily="18" charset="2"/>
              </a:rPr>
              <a:t>f</a:t>
            </a:r>
            <a:r>
              <a:rPr lang="en-US" sz="2400" dirty="0">
                <a:latin typeface="+mj-lt"/>
              </a:rPr>
              <a:t> is used instead of </a:t>
            </a:r>
            <a:r>
              <a:rPr lang="en-US" sz="2400" dirty="0">
                <a:latin typeface="Symbol" panose="05050102010706020507" pitchFamily="18" charset="2"/>
              </a:rPr>
              <a:t>c</a:t>
            </a:r>
            <a:r>
              <a:rPr lang="en-US" sz="2400" dirty="0">
                <a:latin typeface="+mj-lt"/>
              </a:rPr>
              <a:t>.</a:t>
            </a:r>
          </a:p>
        </p:txBody>
      </p:sp>
      <p:sp>
        <p:nvSpPr>
          <p:cNvPr id="9" name="TextBox 8">
            <a:extLst>
              <a:ext uri="{FF2B5EF4-FFF2-40B4-BE49-F238E27FC236}">
                <a16:creationId xmlns:a16="http://schemas.microsoft.com/office/drawing/2014/main" id="{484FCF9C-827F-4C1D-AF1D-F3CA5EF50CCD}"/>
              </a:ext>
            </a:extLst>
          </p:cNvPr>
          <p:cNvSpPr txBox="1"/>
          <p:nvPr/>
        </p:nvSpPr>
        <p:spPr>
          <a:xfrm>
            <a:off x="228600" y="136525"/>
            <a:ext cx="8153400" cy="461665"/>
          </a:xfrm>
          <a:prstGeom prst="rect">
            <a:avLst/>
          </a:prstGeom>
          <a:noFill/>
        </p:spPr>
        <p:txBody>
          <a:bodyPr wrap="square" rtlCol="0">
            <a:spAutoFit/>
          </a:bodyPr>
          <a:lstStyle/>
          <a:p>
            <a:r>
              <a:rPr lang="en-US" sz="2400" dirty="0">
                <a:latin typeface="+mj-lt"/>
              </a:rPr>
              <a:t>Close up of repulsive interaction</a:t>
            </a:r>
          </a:p>
        </p:txBody>
      </p:sp>
    </p:spTree>
    <p:extLst>
      <p:ext uri="{BB962C8B-B14F-4D97-AF65-F5344CB8AC3E}">
        <p14:creationId xmlns:p14="http://schemas.microsoft.com/office/powerpoint/2010/main" val="349270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AAB61-C864-4C51-87B1-C9478980F098}"/>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D2FC6139-93C4-49A9-8C8D-0DD0658E472D}"/>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D7A4858E-BB42-44E5-96C1-75249AD95BB0}"/>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BDAC9BB9-A40D-4154-AF38-D4504889B01E}"/>
              </a:ext>
            </a:extLst>
          </p:cNvPr>
          <p:cNvSpPr txBox="1"/>
          <p:nvPr/>
        </p:nvSpPr>
        <p:spPr>
          <a:xfrm>
            <a:off x="457200" y="381000"/>
            <a:ext cx="8001000" cy="2677656"/>
          </a:xfrm>
          <a:prstGeom prst="rect">
            <a:avLst/>
          </a:prstGeom>
          <a:noFill/>
        </p:spPr>
        <p:txBody>
          <a:bodyPr wrap="square" rtlCol="0">
            <a:spAutoFit/>
          </a:bodyPr>
          <a:lstStyle/>
          <a:p>
            <a:r>
              <a:rPr lang="en-US" sz="2400" dirty="0">
                <a:latin typeface="+mj-lt"/>
              </a:rPr>
              <a:t>Can is asking about the sign of angles in these diagrams</a:t>
            </a:r>
          </a:p>
          <a:p>
            <a:endParaRPr lang="en-US" sz="2400" dirty="0">
              <a:latin typeface="+mj-lt"/>
            </a:endParaRPr>
          </a:p>
          <a:p>
            <a:r>
              <a:rPr lang="en-US" sz="2400" dirty="0">
                <a:latin typeface="+mj-lt"/>
              </a:rPr>
              <a:t>Comment –</a:t>
            </a:r>
          </a:p>
          <a:p>
            <a:pPr marL="914400" lvl="1" indent="-457200">
              <a:buFont typeface="+mj-lt"/>
              <a:buAutoNum type="arabicPeriod"/>
            </a:pPr>
            <a:r>
              <a:rPr lang="en-US" sz="2400" dirty="0">
                <a:latin typeface="+mj-lt"/>
              </a:rPr>
              <a:t>Never trust my signs.</a:t>
            </a:r>
          </a:p>
          <a:p>
            <a:pPr marL="914400" lvl="1" indent="-457200">
              <a:buFont typeface="+mj-lt"/>
              <a:buAutoNum type="arabicPeriod"/>
            </a:pPr>
            <a:r>
              <a:rPr lang="en-US" sz="2400" dirty="0">
                <a:latin typeface="+mj-lt"/>
              </a:rPr>
              <a:t>Sometimes sign choices are equivalent.</a:t>
            </a:r>
          </a:p>
          <a:p>
            <a:pPr marL="914400" lvl="1" indent="-457200">
              <a:buFont typeface="+mj-lt"/>
              <a:buAutoNum type="arabicPeriod"/>
            </a:pPr>
            <a:r>
              <a:rPr lang="en-US" sz="2400" dirty="0">
                <a:latin typeface="+mj-lt"/>
              </a:rPr>
              <a:t>For any system you are analyzing make sure the sign conventions are internally consistent.</a:t>
            </a:r>
          </a:p>
        </p:txBody>
      </p:sp>
    </p:spTree>
    <p:extLst>
      <p:ext uri="{BB962C8B-B14F-4D97-AF65-F5344CB8AC3E}">
        <p14:creationId xmlns:p14="http://schemas.microsoft.com/office/powerpoint/2010/main" val="232162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BFAD0F-36A1-4C1F-A27C-EADE9EC91A93}"/>
              </a:ext>
            </a:extLst>
          </p:cNvPr>
          <p:cNvPicPr>
            <a:picLocks noChangeAspect="1"/>
          </p:cNvPicPr>
          <p:nvPr/>
        </p:nvPicPr>
        <p:blipFill>
          <a:blip r:embed="rId2"/>
          <a:stretch>
            <a:fillRect/>
          </a:stretch>
        </p:blipFill>
        <p:spPr>
          <a:xfrm>
            <a:off x="2190750" y="1047750"/>
            <a:ext cx="4762500" cy="4762500"/>
          </a:xfrm>
          <a:prstGeom prst="rect">
            <a:avLst/>
          </a:prstGeom>
        </p:spPr>
      </p:pic>
      <p:sp>
        <p:nvSpPr>
          <p:cNvPr id="2" name="Date Placeholder 1">
            <a:extLst>
              <a:ext uri="{FF2B5EF4-FFF2-40B4-BE49-F238E27FC236}">
                <a16:creationId xmlns:a16="http://schemas.microsoft.com/office/drawing/2014/main" id="{F0F8DDF5-F04B-4588-BC35-51AD515D3821}"/>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352F7F3A-888B-4FD3-854C-504B4CAB57C6}"/>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960E20A6-BF00-4275-8BD0-FF673097C175}"/>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a:extLst>
              <a:ext uri="{FF2B5EF4-FFF2-40B4-BE49-F238E27FC236}">
                <a16:creationId xmlns:a16="http://schemas.microsoft.com/office/drawing/2014/main" id="{B9C2722A-A033-47A2-A9B1-3EF2F4C9A1EE}"/>
              </a:ext>
            </a:extLst>
          </p:cNvPr>
          <p:cNvSpPr txBox="1"/>
          <p:nvPr/>
        </p:nvSpPr>
        <p:spPr>
          <a:xfrm>
            <a:off x="152400" y="802753"/>
            <a:ext cx="3352800" cy="1569660"/>
          </a:xfrm>
          <a:prstGeom prst="rect">
            <a:avLst/>
          </a:prstGeom>
          <a:noFill/>
        </p:spPr>
        <p:txBody>
          <a:bodyPr wrap="square" rtlCol="0">
            <a:spAutoFit/>
          </a:bodyPr>
          <a:lstStyle/>
          <a:p>
            <a:r>
              <a:rPr lang="en-US" sz="2400" dirty="0">
                <a:latin typeface="+mj-lt"/>
              </a:rPr>
              <a:t>Comparison of repulsive and attractive trajectories for Coulomb interaction</a:t>
            </a:r>
          </a:p>
        </p:txBody>
      </p:sp>
      <p:cxnSp>
        <p:nvCxnSpPr>
          <p:cNvPr id="8" name="Straight Arrow Connector 7">
            <a:extLst>
              <a:ext uri="{FF2B5EF4-FFF2-40B4-BE49-F238E27FC236}">
                <a16:creationId xmlns:a16="http://schemas.microsoft.com/office/drawing/2014/main" id="{B1542B08-03F3-40E2-9070-64FC4DC400FD}"/>
              </a:ext>
            </a:extLst>
          </p:cNvPr>
          <p:cNvCxnSpPr/>
          <p:nvPr/>
        </p:nvCxnSpPr>
        <p:spPr>
          <a:xfrm>
            <a:off x="1600200" y="3429000"/>
            <a:ext cx="6400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799532-7C2E-4A3C-8B83-BA611E8FC6C3}"/>
              </a:ext>
            </a:extLst>
          </p:cNvPr>
          <p:cNvCxnSpPr>
            <a:cxnSpLocks/>
          </p:cNvCxnSpPr>
          <p:nvPr/>
        </p:nvCxnSpPr>
        <p:spPr>
          <a:xfrm flipV="1">
            <a:off x="4038600" y="914400"/>
            <a:ext cx="76200" cy="533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1E09AD1-C047-438C-AFC7-8B4B37B3C8DF}"/>
              </a:ext>
            </a:extLst>
          </p:cNvPr>
          <p:cNvSpPr>
            <a:spLocks noChangeAspect="1"/>
          </p:cNvSpPr>
          <p:nvPr/>
        </p:nvSpPr>
        <p:spPr>
          <a:xfrm>
            <a:off x="3985255" y="3337560"/>
            <a:ext cx="182890" cy="1828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25465E5-70E8-444A-BC60-B321AC3335ED}"/>
              </a:ext>
            </a:extLst>
          </p:cNvPr>
          <p:cNvSpPr txBox="1"/>
          <p:nvPr/>
        </p:nvSpPr>
        <p:spPr>
          <a:xfrm>
            <a:off x="8229600" y="3048000"/>
            <a:ext cx="457200" cy="461665"/>
          </a:xfrm>
          <a:prstGeom prst="rect">
            <a:avLst/>
          </a:prstGeom>
          <a:noFill/>
        </p:spPr>
        <p:txBody>
          <a:bodyPr wrap="square" rtlCol="0">
            <a:spAutoFit/>
          </a:bodyPr>
          <a:lstStyle/>
          <a:p>
            <a:r>
              <a:rPr lang="en-US" sz="2400" b="1" i="1" dirty="0">
                <a:latin typeface="+mj-lt"/>
              </a:rPr>
              <a:t>x</a:t>
            </a:r>
          </a:p>
        </p:txBody>
      </p:sp>
      <p:sp>
        <p:nvSpPr>
          <p:cNvPr id="16" name="TextBox 15">
            <a:extLst>
              <a:ext uri="{FF2B5EF4-FFF2-40B4-BE49-F238E27FC236}">
                <a16:creationId xmlns:a16="http://schemas.microsoft.com/office/drawing/2014/main" id="{53696D93-D9CB-4F69-9551-17967F4DA72A}"/>
              </a:ext>
            </a:extLst>
          </p:cNvPr>
          <p:cNvSpPr txBox="1"/>
          <p:nvPr/>
        </p:nvSpPr>
        <p:spPr>
          <a:xfrm>
            <a:off x="4295775" y="708579"/>
            <a:ext cx="457200" cy="461665"/>
          </a:xfrm>
          <a:prstGeom prst="rect">
            <a:avLst/>
          </a:prstGeom>
          <a:noFill/>
        </p:spPr>
        <p:txBody>
          <a:bodyPr wrap="square" rtlCol="0">
            <a:spAutoFit/>
          </a:bodyPr>
          <a:lstStyle/>
          <a:p>
            <a:r>
              <a:rPr lang="en-US" sz="2400" b="1" i="1" dirty="0">
                <a:latin typeface="+mj-lt"/>
              </a:rPr>
              <a:t>y</a:t>
            </a:r>
          </a:p>
        </p:txBody>
      </p:sp>
      <p:sp>
        <p:nvSpPr>
          <p:cNvPr id="17" name="Arrow: Up 16">
            <a:extLst>
              <a:ext uri="{FF2B5EF4-FFF2-40B4-BE49-F238E27FC236}">
                <a16:creationId xmlns:a16="http://schemas.microsoft.com/office/drawing/2014/main" id="{7B73F07E-6417-4F80-B50F-A8A28293285E}"/>
              </a:ext>
            </a:extLst>
          </p:cNvPr>
          <p:cNvSpPr/>
          <p:nvPr/>
        </p:nvSpPr>
        <p:spPr>
          <a:xfrm rot="19329034">
            <a:off x="6385562" y="4650931"/>
            <a:ext cx="232405"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B84DA62D-CF1C-486A-B52E-47672CC3A2CB}"/>
              </a:ext>
            </a:extLst>
          </p:cNvPr>
          <p:cNvSpPr/>
          <p:nvPr/>
        </p:nvSpPr>
        <p:spPr>
          <a:xfrm rot="19023197">
            <a:off x="4589147" y="5079193"/>
            <a:ext cx="232405"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4781BF0-248F-4CCD-83B1-32E40A4ED827}"/>
              </a:ext>
            </a:extLst>
          </p:cNvPr>
          <p:cNvSpPr txBox="1"/>
          <p:nvPr/>
        </p:nvSpPr>
        <p:spPr>
          <a:xfrm>
            <a:off x="4850189" y="5099452"/>
            <a:ext cx="1703011" cy="461665"/>
          </a:xfrm>
          <a:prstGeom prst="rect">
            <a:avLst/>
          </a:prstGeom>
          <a:noFill/>
        </p:spPr>
        <p:txBody>
          <a:bodyPr wrap="square" rtlCol="0">
            <a:spAutoFit/>
          </a:bodyPr>
          <a:lstStyle/>
          <a:p>
            <a:r>
              <a:rPr lang="en-US" sz="2400" dirty="0">
                <a:latin typeface="+mj-lt"/>
              </a:rPr>
              <a:t>attractive</a:t>
            </a:r>
          </a:p>
        </p:txBody>
      </p:sp>
      <p:sp>
        <p:nvSpPr>
          <p:cNvPr id="20" name="TextBox 19">
            <a:extLst>
              <a:ext uri="{FF2B5EF4-FFF2-40B4-BE49-F238E27FC236}">
                <a16:creationId xmlns:a16="http://schemas.microsoft.com/office/drawing/2014/main" id="{1FC47BD8-167A-4C6A-8E77-B897C2D36442}"/>
              </a:ext>
            </a:extLst>
          </p:cNvPr>
          <p:cNvSpPr txBox="1"/>
          <p:nvPr/>
        </p:nvSpPr>
        <p:spPr>
          <a:xfrm>
            <a:off x="6705600" y="4567535"/>
            <a:ext cx="1703011" cy="461665"/>
          </a:xfrm>
          <a:prstGeom prst="rect">
            <a:avLst/>
          </a:prstGeom>
          <a:noFill/>
        </p:spPr>
        <p:txBody>
          <a:bodyPr wrap="square" rtlCol="0">
            <a:spAutoFit/>
          </a:bodyPr>
          <a:lstStyle/>
          <a:p>
            <a:r>
              <a:rPr lang="en-US" sz="2400" dirty="0">
                <a:latin typeface="+mj-lt"/>
              </a:rPr>
              <a:t>repulsive</a:t>
            </a:r>
          </a:p>
        </p:txBody>
      </p:sp>
      <p:sp>
        <p:nvSpPr>
          <p:cNvPr id="7" name="TextBox 6">
            <a:extLst>
              <a:ext uri="{FF2B5EF4-FFF2-40B4-BE49-F238E27FC236}">
                <a16:creationId xmlns:a16="http://schemas.microsoft.com/office/drawing/2014/main" id="{55D08083-7EF7-428F-AC96-AC266ED7AE11}"/>
              </a:ext>
            </a:extLst>
          </p:cNvPr>
          <p:cNvSpPr txBox="1"/>
          <p:nvPr/>
        </p:nvSpPr>
        <p:spPr>
          <a:xfrm>
            <a:off x="152400" y="136525"/>
            <a:ext cx="8915400" cy="461665"/>
          </a:xfrm>
          <a:prstGeom prst="rect">
            <a:avLst/>
          </a:prstGeom>
          <a:noFill/>
        </p:spPr>
        <p:txBody>
          <a:bodyPr wrap="square" rtlCol="0">
            <a:spAutoFit/>
          </a:bodyPr>
          <a:lstStyle/>
          <a:p>
            <a:r>
              <a:rPr lang="en-US" sz="2400" dirty="0">
                <a:latin typeface="+mj-lt"/>
              </a:rPr>
              <a:t>Question about repulsive and attractive interaction potentials</a:t>
            </a:r>
          </a:p>
        </p:txBody>
      </p:sp>
    </p:spTree>
    <p:extLst>
      <p:ext uri="{BB962C8B-B14F-4D97-AF65-F5344CB8AC3E}">
        <p14:creationId xmlns:p14="http://schemas.microsoft.com/office/powerpoint/2010/main" val="3519229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6ECAA-CA50-420A-9974-E45CAF9A7096}"/>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DF3371A9-D2DB-4FD0-9632-8D51B8AECEFA}"/>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2561B3E5-42F0-4F64-8875-9D1BB7C0F352}"/>
              </a:ext>
            </a:extLst>
          </p:cNvPr>
          <p:cNvSpPr>
            <a:spLocks noGrp="1"/>
          </p:cNvSpPr>
          <p:nvPr>
            <p:ph type="sldNum" sz="quarter" idx="12"/>
          </p:nvPr>
        </p:nvSpPr>
        <p:spPr/>
        <p:txBody>
          <a:bodyPr/>
          <a:lstStyle/>
          <a:p>
            <a:fld id="{CE368B07-CEBF-4C80-90AF-53B34FA04CF3}" type="slidenum">
              <a:rPr lang="en-US" smtClean="0"/>
              <a:t>16</a:t>
            </a:fld>
            <a:endParaRPr lang="en-US"/>
          </a:p>
        </p:txBody>
      </p:sp>
      <p:pic>
        <p:nvPicPr>
          <p:cNvPr id="5" name="Picture 4">
            <a:extLst>
              <a:ext uri="{FF2B5EF4-FFF2-40B4-BE49-F238E27FC236}">
                <a16:creationId xmlns:a16="http://schemas.microsoft.com/office/drawing/2014/main" id="{C6F9A366-4608-484B-AA21-100AF6AABB0D}"/>
              </a:ext>
            </a:extLst>
          </p:cNvPr>
          <p:cNvPicPr>
            <a:picLocks noChangeAspect="1"/>
          </p:cNvPicPr>
          <p:nvPr/>
        </p:nvPicPr>
        <p:blipFill>
          <a:blip r:embed="rId2"/>
          <a:stretch>
            <a:fillRect/>
          </a:stretch>
        </p:blipFill>
        <p:spPr>
          <a:xfrm>
            <a:off x="2190750" y="1047750"/>
            <a:ext cx="4762500" cy="4762500"/>
          </a:xfrm>
          <a:prstGeom prst="rect">
            <a:avLst/>
          </a:prstGeom>
        </p:spPr>
      </p:pic>
      <p:sp>
        <p:nvSpPr>
          <p:cNvPr id="6" name="TextBox 5">
            <a:extLst>
              <a:ext uri="{FF2B5EF4-FFF2-40B4-BE49-F238E27FC236}">
                <a16:creationId xmlns:a16="http://schemas.microsoft.com/office/drawing/2014/main" id="{ADDBCD73-2F18-4939-9537-BD6159235C05}"/>
              </a:ext>
            </a:extLst>
          </p:cNvPr>
          <p:cNvSpPr txBox="1"/>
          <p:nvPr/>
        </p:nvSpPr>
        <p:spPr>
          <a:xfrm>
            <a:off x="228600" y="136525"/>
            <a:ext cx="8001000" cy="461665"/>
          </a:xfrm>
          <a:prstGeom prst="rect">
            <a:avLst/>
          </a:prstGeom>
          <a:noFill/>
        </p:spPr>
        <p:txBody>
          <a:bodyPr wrap="square" rtlCol="0">
            <a:spAutoFit/>
          </a:bodyPr>
          <a:lstStyle/>
          <a:p>
            <a:r>
              <a:rPr lang="en-US" sz="2400" dirty="0">
                <a:latin typeface="+mj-lt"/>
              </a:rPr>
              <a:t>Energetic view</a:t>
            </a:r>
          </a:p>
        </p:txBody>
      </p:sp>
      <p:sp>
        <p:nvSpPr>
          <p:cNvPr id="7" name="TextBox 6">
            <a:extLst>
              <a:ext uri="{FF2B5EF4-FFF2-40B4-BE49-F238E27FC236}">
                <a16:creationId xmlns:a16="http://schemas.microsoft.com/office/drawing/2014/main" id="{B813728B-411F-4091-B400-85A05CD51F17}"/>
              </a:ext>
            </a:extLst>
          </p:cNvPr>
          <p:cNvSpPr txBox="1"/>
          <p:nvPr/>
        </p:nvSpPr>
        <p:spPr>
          <a:xfrm rot="16200000">
            <a:off x="1083618" y="2931468"/>
            <a:ext cx="2057400" cy="461665"/>
          </a:xfrm>
          <a:prstGeom prst="rect">
            <a:avLst/>
          </a:prstGeom>
          <a:noFill/>
        </p:spPr>
        <p:txBody>
          <a:bodyPr wrap="square" rtlCol="0">
            <a:spAutoFit/>
          </a:bodyPr>
          <a:lstStyle/>
          <a:p>
            <a:r>
              <a:rPr lang="en-US" sz="2400" i="1" dirty="0">
                <a:latin typeface="+mj-lt"/>
              </a:rPr>
              <a:t>V(r)+L</a:t>
            </a:r>
            <a:r>
              <a:rPr lang="en-US" sz="2400" i="1" baseline="30000" dirty="0">
                <a:latin typeface="+mj-lt"/>
              </a:rPr>
              <a:t>2</a:t>
            </a:r>
            <a:r>
              <a:rPr lang="en-US" sz="2400" i="1" dirty="0">
                <a:latin typeface="+mj-lt"/>
              </a:rPr>
              <a:t>/r</a:t>
            </a:r>
            <a:r>
              <a:rPr lang="en-US" sz="2400" i="1" baseline="30000" dirty="0">
                <a:latin typeface="+mj-lt"/>
              </a:rPr>
              <a:t>2</a:t>
            </a:r>
            <a:endParaRPr lang="en-US" sz="2400" i="1" dirty="0">
              <a:latin typeface="+mj-lt"/>
            </a:endParaRPr>
          </a:p>
        </p:txBody>
      </p:sp>
      <p:cxnSp>
        <p:nvCxnSpPr>
          <p:cNvPr id="9" name="Straight Connector 8">
            <a:extLst>
              <a:ext uri="{FF2B5EF4-FFF2-40B4-BE49-F238E27FC236}">
                <a16:creationId xmlns:a16="http://schemas.microsoft.com/office/drawing/2014/main" id="{AF36395F-B226-47C4-984A-431E58A774A6}"/>
              </a:ext>
            </a:extLst>
          </p:cNvPr>
          <p:cNvCxnSpPr/>
          <p:nvPr/>
        </p:nvCxnSpPr>
        <p:spPr>
          <a:xfrm>
            <a:off x="2743200" y="2895600"/>
            <a:ext cx="4419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E2A33E-A9FA-468B-8E92-45F9C290FAA4}"/>
              </a:ext>
            </a:extLst>
          </p:cNvPr>
          <p:cNvSpPr txBox="1"/>
          <p:nvPr/>
        </p:nvSpPr>
        <p:spPr>
          <a:xfrm>
            <a:off x="6953250" y="2362200"/>
            <a:ext cx="666750" cy="461665"/>
          </a:xfrm>
          <a:prstGeom prst="rect">
            <a:avLst/>
          </a:prstGeom>
          <a:noFill/>
        </p:spPr>
        <p:txBody>
          <a:bodyPr wrap="square" rtlCol="0">
            <a:spAutoFit/>
          </a:bodyPr>
          <a:lstStyle/>
          <a:p>
            <a:r>
              <a:rPr lang="en-US" sz="2400" b="1" i="1" dirty="0">
                <a:latin typeface="+mj-lt"/>
              </a:rPr>
              <a:t>E</a:t>
            </a:r>
          </a:p>
        </p:txBody>
      </p:sp>
      <p:sp>
        <p:nvSpPr>
          <p:cNvPr id="11" name="TextBox 10">
            <a:extLst>
              <a:ext uri="{FF2B5EF4-FFF2-40B4-BE49-F238E27FC236}">
                <a16:creationId xmlns:a16="http://schemas.microsoft.com/office/drawing/2014/main" id="{765D8662-640D-49F5-809C-F00448618DF4}"/>
              </a:ext>
            </a:extLst>
          </p:cNvPr>
          <p:cNvSpPr txBox="1"/>
          <p:nvPr/>
        </p:nvSpPr>
        <p:spPr>
          <a:xfrm>
            <a:off x="3581400" y="3276600"/>
            <a:ext cx="2971800" cy="461665"/>
          </a:xfrm>
          <a:prstGeom prst="rect">
            <a:avLst/>
          </a:prstGeom>
          <a:noFill/>
        </p:spPr>
        <p:txBody>
          <a:bodyPr wrap="square" rtlCol="0">
            <a:spAutoFit/>
          </a:bodyPr>
          <a:lstStyle/>
          <a:p>
            <a:r>
              <a:rPr lang="en-US" sz="2400" b="1" dirty="0">
                <a:solidFill>
                  <a:schemeClr val="tx2">
                    <a:lumMod val="60000"/>
                    <a:lumOff val="40000"/>
                  </a:schemeClr>
                </a:solidFill>
                <a:latin typeface="+mj-lt"/>
              </a:rPr>
              <a:t>Repulsive</a:t>
            </a:r>
          </a:p>
        </p:txBody>
      </p:sp>
      <p:sp>
        <p:nvSpPr>
          <p:cNvPr id="12" name="TextBox 11">
            <a:extLst>
              <a:ext uri="{FF2B5EF4-FFF2-40B4-BE49-F238E27FC236}">
                <a16:creationId xmlns:a16="http://schemas.microsoft.com/office/drawing/2014/main" id="{488BAB84-36DD-4479-A912-CED6CC4FCB54}"/>
              </a:ext>
            </a:extLst>
          </p:cNvPr>
          <p:cNvSpPr txBox="1"/>
          <p:nvPr/>
        </p:nvSpPr>
        <p:spPr>
          <a:xfrm>
            <a:off x="3733800" y="4876800"/>
            <a:ext cx="2971800" cy="461665"/>
          </a:xfrm>
          <a:prstGeom prst="rect">
            <a:avLst/>
          </a:prstGeom>
          <a:noFill/>
        </p:spPr>
        <p:txBody>
          <a:bodyPr wrap="square" rtlCol="0">
            <a:spAutoFit/>
          </a:bodyPr>
          <a:lstStyle/>
          <a:p>
            <a:r>
              <a:rPr lang="en-US" sz="2400" b="1" dirty="0">
                <a:solidFill>
                  <a:srgbClr val="FF0000"/>
                </a:solidFill>
                <a:latin typeface="+mj-lt"/>
              </a:rPr>
              <a:t>Attractive</a:t>
            </a:r>
          </a:p>
        </p:txBody>
      </p:sp>
      <p:sp>
        <p:nvSpPr>
          <p:cNvPr id="8" name="TextBox 7">
            <a:extLst>
              <a:ext uri="{FF2B5EF4-FFF2-40B4-BE49-F238E27FC236}">
                <a16:creationId xmlns:a16="http://schemas.microsoft.com/office/drawing/2014/main" id="{8A0EB36F-2D62-4186-8D44-5580C16B09C7}"/>
              </a:ext>
            </a:extLst>
          </p:cNvPr>
          <p:cNvSpPr txBox="1"/>
          <p:nvPr/>
        </p:nvSpPr>
        <p:spPr>
          <a:xfrm>
            <a:off x="6953250" y="4281786"/>
            <a:ext cx="66675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i="1" dirty="0">
                <a:latin typeface="+mj-lt"/>
              </a:rPr>
              <a:t>r</a:t>
            </a:r>
          </a:p>
        </p:txBody>
      </p:sp>
    </p:spTree>
    <p:extLst>
      <p:ext uri="{BB962C8B-B14F-4D97-AF65-F5344CB8AC3E}">
        <p14:creationId xmlns:p14="http://schemas.microsoft.com/office/powerpoint/2010/main" val="70284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0A432C-DFC4-4FFC-9440-832B5E07658C}"/>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3FCA8C81-9093-410F-A89D-6EC0446A2731}"/>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0AECC51C-060A-4F3C-AC6C-3CB4302E84EF}"/>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EF8A3360-5B0C-44AA-8567-8B483EB8609D}"/>
              </a:ext>
            </a:extLst>
          </p:cNvPr>
          <p:cNvSpPr txBox="1"/>
          <p:nvPr/>
        </p:nvSpPr>
        <p:spPr>
          <a:xfrm>
            <a:off x="304800" y="457200"/>
            <a:ext cx="7620000" cy="461665"/>
          </a:xfrm>
          <a:prstGeom prst="rect">
            <a:avLst/>
          </a:prstGeom>
          <a:noFill/>
        </p:spPr>
        <p:txBody>
          <a:bodyPr wrap="square" rtlCol="0">
            <a:spAutoFit/>
          </a:bodyPr>
          <a:lstStyle/>
          <a:p>
            <a:r>
              <a:rPr lang="en-US" sz="2400" dirty="0">
                <a:latin typeface="+mj-lt"/>
              </a:rPr>
              <a:t>Divergences in differential cross sections</a:t>
            </a:r>
          </a:p>
        </p:txBody>
      </p:sp>
      <p:graphicFrame>
        <p:nvGraphicFramePr>
          <p:cNvPr id="6" name="Object 5">
            <a:extLst>
              <a:ext uri="{FF2B5EF4-FFF2-40B4-BE49-F238E27FC236}">
                <a16:creationId xmlns:a16="http://schemas.microsoft.com/office/drawing/2014/main" id="{A1FCF0FF-5C93-40F0-BC83-032C2F59FE04}"/>
              </a:ext>
            </a:extLst>
          </p:cNvPr>
          <p:cNvGraphicFramePr>
            <a:graphicFrameLocks noChangeAspect="1"/>
          </p:cNvGraphicFramePr>
          <p:nvPr>
            <p:extLst>
              <p:ext uri="{D42A27DB-BD31-4B8C-83A1-F6EECF244321}">
                <p14:modId xmlns:p14="http://schemas.microsoft.com/office/powerpoint/2010/main" val="2431563755"/>
              </p:ext>
            </p:extLst>
          </p:nvPr>
        </p:nvGraphicFramePr>
        <p:xfrm>
          <a:off x="914400" y="1066800"/>
          <a:ext cx="5105400" cy="2507916"/>
        </p:xfrm>
        <a:graphic>
          <a:graphicData uri="http://schemas.openxmlformats.org/presentationml/2006/ole">
            <mc:AlternateContent xmlns:mc="http://schemas.openxmlformats.org/markup-compatibility/2006">
              <mc:Choice xmlns:v="urn:schemas-microsoft-com:vml" Requires="v">
                <p:oleObj spid="_x0000_s87054" name="Equation" r:id="rId3" imgW="2171520" imgH="1066680" progId="Equation.DSMT4">
                  <p:embed/>
                </p:oleObj>
              </mc:Choice>
              <mc:Fallback>
                <p:oleObj name="Equation" r:id="rId3" imgW="2171520" imgH="1066680" progId="Equation.DSMT4">
                  <p:embed/>
                  <p:pic>
                    <p:nvPicPr>
                      <p:cNvPr id="7" name="Object 6"/>
                      <p:cNvPicPr>
                        <a:picLocks noChangeAspect="1" noChangeArrowheads="1"/>
                      </p:cNvPicPr>
                      <p:nvPr/>
                    </p:nvPicPr>
                    <p:blipFill>
                      <a:blip r:embed="rId4"/>
                      <a:srcRect/>
                      <a:stretch>
                        <a:fillRect/>
                      </a:stretch>
                    </p:blipFill>
                    <p:spPr bwMode="auto">
                      <a:xfrm>
                        <a:off x="914400" y="1066800"/>
                        <a:ext cx="5105400" cy="2507916"/>
                      </a:xfrm>
                      <a:prstGeom prst="rect">
                        <a:avLst/>
                      </a:prstGeom>
                      <a:noFill/>
                      <a:ln>
                        <a:noFill/>
                      </a:ln>
                    </p:spPr>
                  </p:pic>
                </p:oleObj>
              </mc:Fallback>
            </mc:AlternateContent>
          </a:graphicData>
        </a:graphic>
      </p:graphicFrame>
      <p:sp>
        <p:nvSpPr>
          <p:cNvPr id="7" name="TextBox 6">
            <a:extLst>
              <a:ext uri="{FF2B5EF4-FFF2-40B4-BE49-F238E27FC236}">
                <a16:creationId xmlns:a16="http://schemas.microsoft.com/office/drawing/2014/main" id="{2316CFDA-0B5C-4B53-B606-31C9126B061A}"/>
              </a:ext>
            </a:extLst>
          </p:cNvPr>
          <p:cNvSpPr txBox="1"/>
          <p:nvPr/>
        </p:nvSpPr>
        <p:spPr>
          <a:xfrm>
            <a:off x="304800" y="3314822"/>
            <a:ext cx="8458200" cy="830997"/>
          </a:xfrm>
          <a:prstGeom prst="rect">
            <a:avLst/>
          </a:prstGeom>
          <a:noFill/>
        </p:spPr>
        <p:txBody>
          <a:bodyPr wrap="square" rtlCol="0">
            <a:spAutoFit/>
          </a:bodyPr>
          <a:lstStyle/>
          <a:p>
            <a:r>
              <a:rPr lang="en-US" sz="2400" dirty="0">
                <a:latin typeface="+mj-lt"/>
              </a:rPr>
              <a:t>In this example, the differential cross section diverges as </a:t>
            </a:r>
            <a:r>
              <a:rPr lang="en-US" sz="2400" dirty="0">
                <a:latin typeface="Symbol" panose="05050102010706020507" pitchFamily="18" charset="2"/>
              </a:rPr>
              <a:t>q</a:t>
            </a:r>
            <a:r>
              <a:rPr lang="en-US" sz="2400" dirty="0">
                <a:latin typeface="+mj-lt"/>
                <a:sym typeface="Wingdings" panose="05000000000000000000" pitchFamily="2" charset="2"/>
              </a:rPr>
              <a:t>0 and the total cross section also diverges.</a:t>
            </a:r>
            <a:endParaRPr lang="en-US" sz="2400" dirty="0">
              <a:latin typeface="+mj-lt"/>
            </a:endParaRPr>
          </a:p>
        </p:txBody>
      </p:sp>
      <p:sp>
        <p:nvSpPr>
          <p:cNvPr id="8" name="TextBox 7">
            <a:extLst>
              <a:ext uri="{FF2B5EF4-FFF2-40B4-BE49-F238E27FC236}">
                <a16:creationId xmlns:a16="http://schemas.microsoft.com/office/drawing/2014/main" id="{1057DAF1-48C6-42E4-8CF6-E3FD69D1739B}"/>
              </a:ext>
            </a:extLst>
          </p:cNvPr>
          <p:cNvSpPr txBox="1"/>
          <p:nvPr/>
        </p:nvSpPr>
        <p:spPr>
          <a:xfrm>
            <a:off x="480164" y="4182353"/>
            <a:ext cx="8001000" cy="1938992"/>
          </a:xfrm>
          <a:prstGeom prst="rect">
            <a:avLst/>
          </a:prstGeom>
          <a:noFill/>
        </p:spPr>
        <p:txBody>
          <a:bodyPr wrap="square" rtlCol="0">
            <a:spAutoFit/>
          </a:bodyPr>
          <a:lstStyle/>
          <a:p>
            <a:r>
              <a:rPr lang="en-US" sz="2400" dirty="0">
                <a:latin typeface="+mj-lt"/>
              </a:rPr>
              <a:t>What to do?</a:t>
            </a:r>
          </a:p>
          <a:p>
            <a:pPr marL="914400" lvl="1" indent="-457200">
              <a:buFont typeface="+mj-lt"/>
              <a:buAutoNum type="arabicPeriod"/>
            </a:pPr>
            <a:r>
              <a:rPr lang="en-US" sz="2400" dirty="0">
                <a:latin typeface="+mj-lt"/>
              </a:rPr>
              <a:t>Become a mathematician to better control the equations</a:t>
            </a:r>
          </a:p>
          <a:p>
            <a:pPr marL="914400" lvl="1" indent="-457200">
              <a:buFont typeface="+mj-lt"/>
              <a:buAutoNum type="arabicPeriod"/>
            </a:pPr>
            <a:r>
              <a:rPr lang="en-US" sz="2400" dirty="0">
                <a:latin typeface="+mj-lt"/>
              </a:rPr>
              <a:t>Think about possible intervening physics for the </a:t>
            </a:r>
            <a:r>
              <a:rPr lang="en-US" sz="2400" dirty="0">
                <a:latin typeface="Symbol" panose="05050102010706020507" pitchFamily="18" charset="2"/>
              </a:rPr>
              <a:t>q</a:t>
            </a:r>
            <a:r>
              <a:rPr lang="en-US" sz="2400" dirty="0">
                <a:sym typeface="Wingdings" panose="05000000000000000000" pitchFamily="2" charset="2"/>
              </a:rPr>
              <a:t>0</a:t>
            </a:r>
            <a:r>
              <a:rPr lang="en-US" sz="2400" dirty="0">
                <a:latin typeface="+mj-lt"/>
              </a:rPr>
              <a:t> case.</a:t>
            </a:r>
          </a:p>
        </p:txBody>
      </p:sp>
    </p:spTree>
    <p:extLst>
      <p:ext uri="{BB962C8B-B14F-4D97-AF65-F5344CB8AC3E}">
        <p14:creationId xmlns:p14="http://schemas.microsoft.com/office/powerpoint/2010/main" val="142843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10" name="TextBox 9">
            <a:extLst>
              <a:ext uri="{FF2B5EF4-FFF2-40B4-BE49-F238E27FC236}">
                <a16:creationId xmlns:a16="http://schemas.microsoft.com/office/drawing/2014/main" id="{6535B6BE-B54B-4303-948A-C4678052E5DE}"/>
              </a:ext>
            </a:extLst>
          </p:cNvPr>
          <p:cNvSpPr txBox="1"/>
          <p:nvPr/>
        </p:nvSpPr>
        <p:spPr>
          <a:xfrm>
            <a:off x="609600" y="838200"/>
            <a:ext cx="7239000" cy="461665"/>
          </a:xfrm>
          <a:prstGeom prst="rect">
            <a:avLst/>
          </a:prstGeom>
          <a:noFill/>
        </p:spPr>
        <p:txBody>
          <a:bodyPr wrap="square" rtlCol="0">
            <a:spAutoFit/>
          </a:bodyPr>
          <a:lstStyle/>
          <a:p>
            <a:r>
              <a:rPr lang="en-US" sz="2400" dirty="0">
                <a:latin typeface="+mj-lt"/>
              </a:rPr>
              <a:t>Review of important equations --</a:t>
            </a:r>
          </a:p>
        </p:txBody>
      </p:sp>
    </p:spTree>
    <p:extLst>
      <p:ext uri="{BB962C8B-B14F-4D97-AF65-F5344CB8AC3E}">
        <p14:creationId xmlns:p14="http://schemas.microsoft.com/office/powerpoint/2010/main" val="250562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60523241"/>
              </p:ext>
            </p:extLst>
          </p:nvPr>
        </p:nvGraphicFramePr>
        <p:xfrm>
          <a:off x="685800" y="152400"/>
          <a:ext cx="7416800" cy="2235200"/>
        </p:xfrm>
        <a:graphic>
          <a:graphicData uri="http://schemas.openxmlformats.org/presentationml/2006/ole">
            <mc:AlternateContent xmlns:mc="http://schemas.openxmlformats.org/markup-compatibility/2006">
              <mc:Choice xmlns:v="urn:schemas-microsoft-com:vml" Requires="v">
                <p:oleObj spid="_x0000_s3855"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1524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228600" y="318432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2900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3733800" y="386844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856"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26750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26589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27391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873542447"/>
              </p:ext>
            </p:extLst>
          </p:nvPr>
        </p:nvGraphicFramePr>
        <p:xfrm>
          <a:off x="1741488" y="2413000"/>
          <a:ext cx="2767012" cy="646113"/>
        </p:xfrm>
        <a:graphic>
          <a:graphicData uri="http://schemas.openxmlformats.org/presentationml/2006/ole">
            <mc:AlternateContent xmlns:mc="http://schemas.openxmlformats.org/markup-compatibility/2006">
              <mc:Choice xmlns:v="urn:schemas-microsoft-com:vml" Requires="v">
                <p:oleObj spid="_x0000_s3857" name="Equation" r:id="rId9" imgW="1168200" imgH="266400" progId="Equation.DSMT4">
                  <p:embed/>
                </p:oleObj>
              </mc:Choice>
              <mc:Fallback>
                <p:oleObj name="Equation" r:id="rId9" imgW="1168200" imgH="266400" progId="Equation.DSMT4">
                  <p:embed/>
                  <p:pic>
                    <p:nvPicPr>
                      <p:cNvPr id="0" name=""/>
                      <p:cNvPicPr>
                        <a:picLocks noChangeAspect="1" noChangeArrowheads="1"/>
                      </p:cNvPicPr>
                      <p:nvPr/>
                    </p:nvPicPr>
                    <p:blipFill>
                      <a:blip r:embed="rId10"/>
                      <a:srcRect/>
                      <a:stretch>
                        <a:fillRect/>
                      </a:stretch>
                    </p:blipFill>
                    <p:spPr bwMode="auto">
                      <a:xfrm>
                        <a:off x="1741488" y="2413000"/>
                        <a:ext cx="2767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26589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2743200"/>
            <a:ext cx="172152" cy="461665"/>
          </a:xfrm>
          <a:prstGeom prst="rect">
            <a:avLst/>
          </a:prstGeom>
          <a:noFill/>
        </p:spPr>
        <p:txBody>
          <a:bodyPr wrap="square" rtlCol="0">
            <a:spAutoFit/>
          </a:bodyPr>
          <a:lstStyle/>
          <a:p>
            <a:r>
              <a:rPr lang="en-US" sz="2400" i="1" dirty="0">
                <a:latin typeface="+mj-lt"/>
              </a:rPr>
              <a:t>b</a:t>
            </a:r>
          </a:p>
        </p:txBody>
      </p:sp>
      <p:graphicFrame>
        <p:nvGraphicFramePr>
          <p:cNvPr id="17" name="Object 16"/>
          <p:cNvGraphicFramePr>
            <a:graphicFrameLocks noChangeAspect="1"/>
          </p:cNvGraphicFramePr>
          <p:nvPr>
            <p:extLst>
              <p:ext uri="{D42A27DB-BD31-4B8C-83A1-F6EECF244321}">
                <p14:modId xmlns:p14="http://schemas.microsoft.com/office/powerpoint/2010/main" val="378968751"/>
              </p:ext>
            </p:extLst>
          </p:nvPr>
        </p:nvGraphicFramePr>
        <p:xfrm>
          <a:off x="3109913" y="2922588"/>
          <a:ext cx="3700462" cy="646112"/>
        </p:xfrm>
        <a:graphic>
          <a:graphicData uri="http://schemas.openxmlformats.org/presentationml/2006/ole">
            <mc:AlternateContent xmlns:mc="http://schemas.openxmlformats.org/markup-compatibility/2006">
              <mc:Choice xmlns:v="urn:schemas-microsoft-com:vml" Requires="v">
                <p:oleObj spid="_x0000_s3858" name="Equation" r:id="rId11" imgW="1562040" imgH="266400" progId="Equation.DSMT4">
                  <p:embed/>
                </p:oleObj>
              </mc:Choice>
              <mc:Fallback>
                <p:oleObj name="Equation" r:id="rId11" imgW="1562040" imgH="266400" progId="Equation.DSMT4">
                  <p:embed/>
                  <p:pic>
                    <p:nvPicPr>
                      <p:cNvPr id="0" name=""/>
                      <p:cNvPicPr>
                        <a:picLocks noChangeAspect="1" noChangeArrowheads="1"/>
                      </p:cNvPicPr>
                      <p:nvPr/>
                    </p:nvPicPr>
                    <p:blipFill>
                      <a:blip r:embed="rId12"/>
                      <a:srcRect/>
                      <a:stretch>
                        <a:fillRect/>
                      </a:stretch>
                    </p:blipFill>
                    <p:spPr bwMode="auto">
                      <a:xfrm>
                        <a:off x="3109913" y="2922588"/>
                        <a:ext cx="3700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11B70D59-3EC5-4347-B34F-C644AE502825}"/>
              </a:ext>
            </a:extLst>
          </p:cNvPr>
          <p:cNvSpPr txBox="1"/>
          <p:nvPr/>
        </p:nvSpPr>
        <p:spPr>
          <a:xfrm>
            <a:off x="2421835" y="5653492"/>
            <a:ext cx="6248400" cy="830997"/>
          </a:xfrm>
          <a:prstGeom prst="rect">
            <a:avLst/>
          </a:prstGeom>
          <a:noFill/>
        </p:spPr>
        <p:txBody>
          <a:bodyPr wrap="square" rtlCol="0">
            <a:spAutoFit/>
          </a:bodyPr>
          <a:lstStyle/>
          <a:p>
            <a:r>
              <a:rPr lang="en-US" sz="2400" b="1" dirty="0">
                <a:solidFill>
                  <a:srgbClr val="FF0000"/>
                </a:solidFill>
                <a:highlight>
                  <a:srgbClr val="FFFF00"/>
                </a:highlight>
                <a:latin typeface="+mj-lt"/>
              </a:rPr>
              <a:t>Note that the same formula applies to the center of mass analysis.</a:t>
            </a:r>
          </a:p>
        </p:txBody>
      </p:sp>
    </p:spTree>
    <p:extLst>
      <p:ext uri="{BB962C8B-B14F-4D97-AF65-F5344CB8AC3E}">
        <p14:creationId xmlns:p14="http://schemas.microsoft.com/office/powerpoint/2010/main" val="398095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226C7-ECF8-4C23-A870-12BEC29A9FF1}"/>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531909EC-2E85-480B-96C6-6039A2A3FA3E}"/>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2646EA78-6B0D-4BF6-BC4B-E0A3FBD61656}"/>
              </a:ext>
            </a:extLst>
          </p:cNvPr>
          <p:cNvSpPr>
            <a:spLocks noGrp="1"/>
          </p:cNvSpPr>
          <p:nvPr>
            <p:ph type="sldNum" sz="quarter" idx="12"/>
          </p:nvPr>
        </p:nvSpPr>
        <p:spPr/>
        <p:txBody>
          <a:bodyPr/>
          <a:lstStyle/>
          <a:p>
            <a:fld id="{CE368B07-CEBF-4C80-90AF-53B34FA04CF3}" type="slidenum">
              <a:rPr lang="en-US" smtClean="0"/>
              <a:t>2</a:t>
            </a:fld>
            <a:endParaRPr lang="en-US"/>
          </a:p>
        </p:txBody>
      </p:sp>
      <p:pic>
        <p:nvPicPr>
          <p:cNvPr id="5" name="Picture 4">
            <a:extLst>
              <a:ext uri="{FF2B5EF4-FFF2-40B4-BE49-F238E27FC236}">
                <a16:creationId xmlns:a16="http://schemas.microsoft.com/office/drawing/2014/main" id="{B027816C-4181-4370-A817-5FD162A123D3}"/>
              </a:ext>
            </a:extLst>
          </p:cNvPr>
          <p:cNvPicPr>
            <a:picLocks noChangeAspect="1"/>
          </p:cNvPicPr>
          <p:nvPr/>
        </p:nvPicPr>
        <p:blipFill>
          <a:blip r:embed="rId2"/>
          <a:stretch>
            <a:fillRect/>
          </a:stretch>
        </p:blipFill>
        <p:spPr>
          <a:xfrm>
            <a:off x="1046818" y="30126"/>
            <a:ext cx="7050364" cy="6406257"/>
          </a:xfrm>
          <a:prstGeom prst="rect">
            <a:avLst/>
          </a:prstGeom>
        </p:spPr>
      </p:pic>
    </p:spTree>
    <p:extLst>
      <p:ext uri="{BB962C8B-B14F-4D97-AF65-F5344CB8AC3E}">
        <p14:creationId xmlns:p14="http://schemas.microsoft.com/office/powerpoint/2010/main" val="2632141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753125-5BE6-4448-81BA-050BD15C986B}"/>
              </a:ext>
            </a:extLst>
          </p:cNvPr>
          <p:cNvSpPr/>
          <p:nvPr/>
        </p:nvSpPr>
        <p:spPr>
          <a:xfrm>
            <a:off x="4214595" y="653707"/>
            <a:ext cx="4510974" cy="16630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1820410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1152"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graphicFrame>
        <p:nvGraphicFramePr>
          <p:cNvPr id="6" name="Object 5">
            <a:extLst>
              <a:ext uri="{FF2B5EF4-FFF2-40B4-BE49-F238E27FC236}">
                <a16:creationId xmlns:a16="http://schemas.microsoft.com/office/drawing/2014/main" id="{8540FD73-8C2E-45A9-81B4-C85C93A0752B}"/>
              </a:ext>
            </a:extLst>
          </p:cNvPr>
          <p:cNvGraphicFramePr>
            <a:graphicFrameLocks noChangeAspect="1"/>
          </p:cNvGraphicFramePr>
          <p:nvPr>
            <p:extLst>
              <p:ext uri="{D42A27DB-BD31-4B8C-83A1-F6EECF244321}">
                <p14:modId xmlns:p14="http://schemas.microsoft.com/office/powerpoint/2010/main" val="1325345381"/>
              </p:ext>
            </p:extLst>
          </p:nvPr>
        </p:nvGraphicFramePr>
        <p:xfrm>
          <a:off x="2197100" y="3667376"/>
          <a:ext cx="1993900" cy="1093429"/>
        </p:xfrm>
        <a:graphic>
          <a:graphicData uri="http://schemas.openxmlformats.org/presentationml/2006/ole">
            <mc:AlternateContent xmlns:mc="http://schemas.openxmlformats.org/markup-compatibility/2006">
              <mc:Choice xmlns:v="urn:schemas-microsoft-com:vml" Requires="v">
                <p:oleObj spid="_x0000_s1153" name="Equation" r:id="rId6" imgW="787320" imgH="431640" progId="Equation.DSMT4">
                  <p:embed/>
                </p:oleObj>
              </mc:Choice>
              <mc:Fallback>
                <p:oleObj name="Equation" r:id="rId6" imgW="787320" imgH="431640" progId="Equation.DSMT4">
                  <p:embed/>
                  <p:pic>
                    <p:nvPicPr>
                      <p:cNvPr id="0" name=""/>
                      <p:cNvPicPr/>
                      <p:nvPr/>
                    </p:nvPicPr>
                    <p:blipFill>
                      <a:blip r:embed="rId7"/>
                      <a:stretch>
                        <a:fillRect/>
                      </a:stretch>
                    </p:blipFill>
                    <p:spPr>
                      <a:xfrm>
                        <a:off x="2197100" y="3667376"/>
                        <a:ext cx="1993900" cy="1093429"/>
                      </a:xfrm>
                      <a:prstGeom prst="rect">
                        <a:avLst/>
                      </a:prstGeom>
                    </p:spPr>
                  </p:pic>
                </p:oleObj>
              </mc:Fallback>
            </mc:AlternateContent>
          </a:graphicData>
        </a:graphic>
      </p:graphicFrame>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8AB00-AADD-4FAD-88BD-8B8A08F5AD88}"/>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839905B1-E38C-462F-8CDB-891E1031EF05}"/>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0B65B77C-495F-472B-B4E5-67E1E848C1B2}"/>
              </a:ext>
            </a:extLst>
          </p:cNvPr>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a:extLst>
              <a:ext uri="{FF2B5EF4-FFF2-40B4-BE49-F238E27FC236}">
                <a16:creationId xmlns:a16="http://schemas.microsoft.com/office/drawing/2014/main" id="{65FF9A34-55F4-4B5A-82D7-8D775FFEDEE6}"/>
              </a:ext>
            </a:extLst>
          </p:cNvPr>
          <p:cNvSpPr txBox="1"/>
          <p:nvPr/>
        </p:nvSpPr>
        <p:spPr>
          <a:xfrm>
            <a:off x="228600" y="541770"/>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and time </a:t>
            </a:r>
            <a:r>
              <a:rPr lang="en-US" sz="2400" i="1" dirty="0">
                <a:latin typeface="+mj-lt"/>
              </a:rPr>
              <a:t>t</a:t>
            </a:r>
            <a:r>
              <a:rPr lang="en-US" sz="2400" dirty="0">
                <a:latin typeface="+mj-lt"/>
              </a:rPr>
              <a:t>, the following relationships apply --</a:t>
            </a:r>
          </a:p>
        </p:txBody>
      </p:sp>
      <p:graphicFrame>
        <p:nvGraphicFramePr>
          <p:cNvPr id="6" name="Object 5">
            <a:extLst>
              <a:ext uri="{FF2B5EF4-FFF2-40B4-BE49-F238E27FC236}">
                <a16:creationId xmlns:a16="http://schemas.microsoft.com/office/drawing/2014/main" id="{6528ABF8-EBEC-45D2-AEE8-A2F93E6C0627}"/>
              </a:ext>
            </a:extLst>
          </p:cNvPr>
          <p:cNvGraphicFramePr>
            <a:graphicFrameLocks noChangeAspect="1"/>
          </p:cNvGraphicFramePr>
          <p:nvPr>
            <p:extLst>
              <p:ext uri="{D42A27DB-BD31-4B8C-83A1-F6EECF244321}">
                <p14:modId xmlns:p14="http://schemas.microsoft.com/office/powerpoint/2010/main" val="2310504938"/>
              </p:ext>
            </p:extLst>
          </p:nvPr>
        </p:nvGraphicFramePr>
        <p:xfrm>
          <a:off x="457200" y="1334667"/>
          <a:ext cx="6413500" cy="1679575"/>
        </p:xfrm>
        <a:graphic>
          <a:graphicData uri="http://schemas.openxmlformats.org/presentationml/2006/ole">
            <mc:AlternateContent xmlns:mc="http://schemas.openxmlformats.org/markup-compatibility/2006">
              <mc:Choice xmlns:v="urn:schemas-microsoft-com:vml" Requires="v">
                <p:oleObj spid="_x0000_s74937" name="Equation" r:id="rId3" imgW="2717640" imgH="736560" progId="Equation.DSMT4">
                  <p:embed/>
                </p:oleObj>
              </mc:Choice>
              <mc:Fallback>
                <p:oleObj name="Equation" r:id="rId3" imgW="2717640" imgH="736560" progId="Equation.DSMT4">
                  <p:embed/>
                  <p:pic>
                    <p:nvPicPr>
                      <p:cNvPr id="6" name="Object 5"/>
                      <p:cNvPicPr>
                        <a:picLocks noChangeAspect="1" noChangeArrowheads="1"/>
                      </p:cNvPicPr>
                      <p:nvPr/>
                    </p:nvPicPr>
                    <p:blipFill>
                      <a:blip r:embed="rId4"/>
                      <a:srcRect/>
                      <a:stretch>
                        <a:fillRect/>
                      </a:stretch>
                    </p:blipFill>
                    <p:spPr bwMode="auto">
                      <a:xfrm>
                        <a:off x="457200" y="1334667"/>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F3709337-82A1-4026-B02E-06C411BDA36F}"/>
              </a:ext>
            </a:extLst>
          </p:cNvPr>
          <p:cNvGraphicFramePr>
            <a:graphicFrameLocks noChangeAspect="1"/>
          </p:cNvGraphicFramePr>
          <p:nvPr>
            <p:extLst>
              <p:ext uri="{D42A27DB-BD31-4B8C-83A1-F6EECF244321}">
                <p14:modId xmlns:p14="http://schemas.microsoft.com/office/powerpoint/2010/main" val="1540858641"/>
              </p:ext>
            </p:extLst>
          </p:nvPr>
        </p:nvGraphicFramePr>
        <p:xfrm>
          <a:off x="304800" y="3516162"/>
          <a:ext cx="7516813" cy="3033712"/>
        </p:xfrm>
        <a:graphic>
          <a:graphicData uri="http://schemas.openxmlformats.org/presentationml/2006/ole">
            <mc:AlternateContent xmlns:mc="http://schemas.openxmlformats.org/markup-compatibility/2006">
              <mc:Choice xmlns:v="urn:schemas-microsoft-com:vml" Requires="v">
                <p:oleObj spid="_x0000_s74938" name="Equation" r:id="rId5" imgW="3085920" imgH="1244520" progId="Equation.DSMT4">
                  <p:embed/>
                </p:oleObj>
              </mc:Choice>
              <mc:Fallback>
                <p:oleObj name="Equation" r:id="rId5" imgW="3085920" imgH="1244520" progId="Equation.DSMT4">
                  <p:embed/>
                  <p:pic>
                    <p:nvPicPr>
                      <p:cNvPr id="28" name="Object 27"/>
                      <p:cNvPicPr/>
                      <p:nvPr/>
                    </p:nvPicPr>
                    <p:blipFill>
                      <a:blip r:embed="rId6"/>
                      <a:stretch>
                        <a:fillRect/>
                      </a:stretch>
                    </p:blipFill>
                    <p:spPr>
                      <a:xfrm>
                        <a:off x="304800" y="3516162"/>
                        <a:ext cx="7516813" cy="30337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25AF5A-0E7B-45FC-9123-4EB0644C93D0}"/>
              </a:ext>
            </a:extLst>
          </p:cNvPr>
          <p:cNvGraphicFramePr>
            <a:graphicFrameLocks noChangeAspect="1"/>
          </p:cNvGraphicFramePr>
          <p:nvPr>
            <p:extLst>
              <p:ext uri="{D42A27DB-BD31-4B8C-83A1-F6EECF244321}">
                <p14:modId xmlns:p14="http://schemas.microsoft.com/office/powerpoint/2010/main" val="2917063939"/>
              </p:ext>
            </p:extLst>
          </p:nvPr>
        </p:nvGraphicFramePr>
        <p:xfrm>
          <a:off x="4395787" y="3085557"/>
          <a:ext cx="3211513" cy="677862"/>
        </p:xfrm>
        <a:graphic>
          <a:graphicData uri="http://schemas.openxmlformats.org/presentationml/2006/ole">
            <mc:AlternateContent xmlns:mc="http://schemas.openxmlformats.org/markup-compatibility/2006">
              <mc:Choice xmlns:v="urn:schemas-microsoft-com:vml" Requires="v">
                <p:oleObj spid="_x0000_s74939" name="Equation" r:id="rId7" imgW="1866600" imgH="393480" progId="Equation.DSMT4">
                  <p:embed/>
                </p:oleObj>
              </mc:Choice>
              <mc:Fallback>
                <p:oleObj name="Equation" r:id="rId7" imgW="1866600" imgH="393480" progId="Equation.DSMT4">
                  <p:embed/>
                  <p:pic>
                    <p:nvPicPr>
                      <p:cNvPr id="7" name="Object 6">
                        <a:extLst>
                          <a:ext uri="{FF2B5EF4-FFF2-40B4-BE49-F238E27FC236}">
                            <a16:creationId xmlns:a16="http://schemas.microsoft.com/office/drawing/2014/main" id="{E05463D4-039D-4AD6-9EC2-04C794500F1C}"/>
                          </a:ext>
                        </a:extLst>
                      </p:cNvPr>
                      <p:cNvPicPr/>
                      <p:nvPr/>
                    </p:nvPicPr>
                    <p:blipFill>
                      <a:blip r:embed="rId8"/>
                      <a:stretch>
                        <a:fillRect/>
                      </a:stretch>
                    </p:blipFill>
                    <p:spPr>
                      <a:xfrm>
                        <a:off x="4395787" y="3085557"/>
                        <a:ext cx="3211513" cy="6778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AFC68EC-5FBB-4EED-9B28-F98AD703B497}"/>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Some details -- </a:t>
            </a:r>
          </a:p>
        </p:txBody>
      </p:sp>
    </p:spTree>
    <p:extLst>
      <p:ext uri="{BB962C8B-B14F-4D97-AF65-F5344CB8AC3E}">
        <p14:creationId xmlns:p14="http://schemas.microsoft.com/office/powerpoint/2010/main" val="363855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3638-0C90-4421-8F94-B6AAACFF5DA6}"/>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4E6D4BB0-B943-43E4-954F-D7F751A6B7C2}"/>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F12E5CAC-DFCE-45F0-9720-CBFA5A113F35}"/>
              </a:ext>
            </a:extLst>
          </p:cNvPr>
          <p:cNvSpPr>
            <a:spLocks noGrp="1"/>
          </p:cNvSpPr>
          <p:nvPr>
            <p:ph type="sldNum" sz="quarter" idx="12"/>
          </p:nvPr>
        </p:nvSpPr>
        <p:spPr/>
        <p:txBody>
          <a:bodyPr/>
          <a:lstStyle/>
          <a:p>
            <a:fld id="{CE368B07-CEBF-4C80-90AF-53B34FA04CF3}" type="slidenum">
              <a:rPr lang="en-US" smtClean="0"/>
              <a:t>22</a:t>
            </a:fld>
            <a:endParaRPr lang="en-US"/>
          </a:p>
        </p:txBody>
      </p:sp>
      <p:graphicFrame>
        <p:nvGraphicFramePr>
          <p:cNvPr id="6" name="Object 5">
            <a:extLst>
              <a:ext uri="{FF2B5EF4-FFF2-40B4-BE49-F238E27FC236}">
                <a16:creationId xmlns:a16="http://schemas.microsoft.com/office/drawing/2014/main" id="{12F0D691-680D-486B-B72B-806D88A745BF}"/>
              </a:ext>
            </a:extLst>
          </p:cNvPr>
          <p:cNvGraphicFramePr>
            <a:graphicFrameLocks noChangeAspect="1"/>
          </p:cNvGraphicFramePr>
          <p:nvPr>
            <p:extLst>
              <p:ext uri="{D42A27DB-BD31-4B8C-83A1-F6EECF244321}">
                <p14:modId xmlns:p14="http://schemas.microsoft.com/office/powerpoint/2010/main" val="4209069185"/>
              </p:ext>
            </p:extLst>
          </p:nvPr>
        </p:nvGraphicFramePr>
        <p:xfrm>
          <a:off x="381000" y="598190"/>
          <a:ext cx="5829300" cy="2931109"/>
        </p:xfrm>
        <a:graphic>
          <a:graphicData uri="http://schemas.openxmlformats.org/presentationml/2006/ole">
            <mc:AlternateContent xmlns:mc="http://schemas.openxmlformats.org/markup-compatibility/2006">
              <mc:Choice xmlns:v="urn:schemas-microsoft-com:vml" Requires="v">
                <p:oleObj spid="_x0000_s70984" name="Equation" r:id="rId3" imgW="2654280" imgH="1333440" progId="Equation.DSMT4">
                  <p:embed/>
                </p:oleObj>
              </mc:Choice>
              <mc:Fallback>
                <p:oleObj name="Equation" r:id="rId3" imgW="2654280" imgH="1333440" progId="Equation.DSMT4">
                  <p:embed/>
                  <p:pic>
                    <p:nvPicPr>
                      <p:cNvPr id="10" name="Object 9"/>
                      <p:cNvPicPr/>
                      <p:nvPr/>
                    </p:nvPicPr>
                    <p:blipFill>
                      <a:blip r:embed="rId4"/>
                      <a:stretch>
                        <a:fillRect/>
                      </a:stretch>
                    </p:blipFill>
                    <p:spPr>
                      <a:xfrm>
                        <a:off x="381000" y="598190"/>
                        <a:ext cx="5829300" cy="293110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0D0A49E-FACE-4AD3-BCD3-9A0093DE3D1A}"/>
              </a:ext>
            </a:extLst>
          </p:cNvPr>
          <p:cNvSpPr txBox="1"/>
          <p:nvPr/>
        </p:nvSpPr>
        <p:spPr>
          <a:xfrm>
            <a:off x="152400" y="136525"/>
            <a:ext cx="8534400" cy="461665"/>
          </a:xfrm>
          <a:prstGeom prst="rect">
            <a:avLst/>
          </a:prstGeom>
          <a:noFill/>
        </p:spPr>
        <p:txBody>
          <a:bodyPr wrap="square" rtlCol="0">
            <a:spAutoFit/>
          </a:bodyPr>
          <a:lstStyle/>
          <a:p>
            <a:r>
              <a:rPr lang="en-US" sz="2400" dirty="0">
                <a:latin typeface="+mj-lt"/>
              </a:rPr>
              <a:t>More details</a:t>
            </a:r>
          </a:p>
        </p:txBody>
      </p:sp>
      <p:sp>
        <p:nvSpPr>
          <p:cNvPr id="8" name="TextBox 7">
            <a:extLst>
              <a:ext uri="{FF2B5EF4-FFF2-40B4-BE49-F238E27FC236}">
                <a16:creationId xmlns:a16="http://schemas.microsoft.com/office/drawing/2014/main" id="{F09E9D74-EBF0-45F2-8A24-FD0CEA4B08E8}"/>
              </a:ext>
            </a:extLst>
          </p:cNvPr>
          <p:cNvSpPr txBox="1"/>
          <p:nvPr/>
        </p:nvSpPr>
        <p:spPr>
          <a:xfrm>
            <a:off x="285750" y="4102994"/>
            <a:ext cx="8572500" cy="830997"/>
          </a:xfrm>
          <a:prstGeom prst="rect">
            <a:avLst/>
          </a:prstGeom>
          <a:noFill/>
        </p:spPr>
        <p:txBody>
          <a:bodyPr wrap="square" rtlCol="0">
            <a:spAutoFit/>
          </a:bodyPr>
          <a:lstStyle/>
          <a:p>
            <a:r>
              <a:rPr lang="en-US" sz="2400" dirty="0">
                <a:latin typeface="+mj-lt"/>
              </a:rPr>
              <a:t>Since </a:t>
            </a:r>
            <a:r>
              <a:rPr lang="en-US" sz="2400" b="1" dirty="0">
                <a:latin typeface="+mj-lt"/>
              </a:rPr>
              <a:t>r</a:t>
            </a:r>
            <a:r>
              <a:rPr lang="en-US" sz="2400" dirty="0">
                <a:latin typeface="+mj-lt"/>
              </a:rPr>
              <a:t>(t) represents motion in a plane, we will analyze the system in that plane and use polar coordinates. </a:t>
            </a:r>
          </a:p>
        </p:txBody>
      </p:sp>
      <p:graphicFrame>
        <p:nvGraphicFramePr>
          <p:cNvPr id="9" name="Object 8">
            <a:extLst>
              <a:ext uri="{FF2B5EF4-FFF2-40B4-BE49-F238E27FC236}">
                <a16:creationId xmlns:a16="http://schemas.microsoft.com/office/drawing/2014/main" id="{D97641ED-AB14-4BA0-B79A-796D89705A36}"/>
              </a:ext>
            </a:extLst>
          </p:cNvPr>
          <p:cNvGraphicFramePr>
            <a:graphicFrameLocks noChangeAspect="1"/>
          </p:cNvGraphicFramePr>
          <p:nvPr>
            <p:extLst>
              <p:ext uri="{D42A27DB-BD31-4B8C-83A1-F6EECF244321}">
                <p14:modId xmlns:p14="http://schemas.microsoft.com/office/powerpoint/2010/main" val="1203101818"/>
              </p:ext>
            </p:extLst>
          </p:nvPr>
        </p:nvGraphicFramePr>
        <p:xfrm>
          <a:off x="354013" y="4938713"/>
          <a:ext cx="2679700" cy="1420812"/>
        </p:xfrm>
        <a:graphic>
          <a:graphicData uri="http://schemas.openxmlformats.org/presentationml/2006/ole">
            <mc:AlternateContent xmlns:mc="http://schemas.openxmlformats.org/markup-compatibility/2006">
              <mc:Choice xmlns:v="urn:schemas-microsoft-com:vml" Requires="v">
                <p:oleObj spid="_x0000_s70985" name="Equation" r:id="rId5" imgW="1244520" imgH="660240" progId="Equation.DSMT4">
                  <p:embed/>
                </p:oleObj>
              </mc:Choice>
              <mc:Fallback>
                <p:oleObj name="Equation" r:id="rId5" imgW="1244520" imgH="660240" progId="Equation.DSMT4">
                  <p:embed/>
                  <p:pic>
                    <p:nvPicPr>
                      <p:cNvPr id="0" name=""/>
                      <p:cNvPicPr/>
                      <p:nvPr/>
                    </p:nvPicPr>
                    <p:blipFill>
                      <a:blip r:embed="rId6"/>
                      <a:stretch>
                        <a:fillRect/>
                      </a:stretch>
                    </p:blipFill>
                    <p:spPr>
                      <a:xfrm>
                        <a:off x="354013" y="4938713"/>
                        <a:ext cx="2679700" cy="14208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7E79C5-073E-43B3-9BF3-4780011F5231}"/>
              </a:ext>
            </a:extLst>
          </p:cNvPr>
          <p:cNvGraphicFramePr>
            <a:graphicFrameLocks noChangeAspect="1"/>
          </p:cNvGraphicFramePr>
          <p:nvPr>
            <p:extLst>
              <p:ext uri="{D42A27DB-BD31-4B8C-83A1-F6EECF244321}">
                <p14:modId xmlns:p14="http://schemas.microsoft.com/office/powerpoint/2010/main" val="3938931377"/>
              </p:ext>
            </p:extLst>
          </p:nvPr>
        </p:nvGraphicFramePr>
        <p:xfrm>
          <a:off x="3590821" y="5158071"/>
          <a:ext cx="4743450" cy="1109663"/>
        </p:xfrm>
        <a:graphic>
          <a:graphicData uri="http://schemas.openxmlformats.org/presentationml/2006/ole">
            <mc:AlternateContent xmlns:mc="http://schemas.openxmlformats.org/markup-compatibility/2006">
              <mc:Choice xmlns:v="urn:schemas-microsoft-com:vml" Requires="v">
                <p:oleObj spid="_x0000_s70986" name="Equation" r:id="rId7" imgW="2171520" imgH="507960" progId="Equation.DSMT4">
                  <p:embed/>
                </p:oleObj>
              </mc:Choice>
              <mc:Fallback>
                <p:oleObj name="Equation" r:id="rId7" imgW="2171520" imgH="507960" progId="Equation.DSMT4">
                  <p:embed/>
                  <p:pic>
                    <p:nvPicPr>
                      <p:cNvPr id="0" name=""/>
                      <p:cNvPicPr/>
                      <p:nvPr/>
                    </p:nvPicPr>
                    <p:blipFill>
                      <a:blip r:embed="rId8"/>
                      <a:stretch>
                        <a:fillRect/>
                      </a:stretch>
                    </p:blipFill>
                    <p:spPr>
                      <a:xfrm>
                        <a:off x="3590821" y="5158071"/>
                        <a:ext cx="4743450" cy="11096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0E5F480-86D5-4134-BA3A-A32766AC551E}"/>
              </a:ext>
            </a:extLst>
          </p:cNvPr>
          <p:cNvGraphicFramePr>
            <a:graphicFrameLocks noChangeAspect="1"/>
          </p:cNvGraphicFramePr>
          <p:nvPr>
            <p:extLst>
              <p:ext uri="{D42A27DB-BD31-4B8C-83A1-F6EECF244321}">
                <p14:modId xmlns:p14="http://schemas.microsoft.com/office/powerpoint/2010/main" val="3565403564"/>
              </p:ext>
            </p:extLst>
          </p:nvPr>
        </p:nvGraphicFramePr>
        <p:xfrm>
          <a:off x="6868104" y="998430"/>
          <a:ext cx="2275896" cy="1248072"/>
        </p:xfrm>
        <a:graphic>
          <a:graphicData uri="http://schemas.openxmlformats.org/presentationml/2006/ole">
            <mc:AlternateContent xmlns:mc="http://schemas.openxmlformats.org/markup-compatibility/2006">
              <mc:Choice xmlns:v="urn:schemas-microsoft-com:vml" Requires="v">
                <p:oleObj spid="_x0000_s70987" name="Equation" r:id="rId9" imgW="787320" imgH="431640" progId="Equation.DSMT4">
                  <p:embed/>
                </p:oleObj>
              </mc:Choice>
              <mc:Fallback>
                <p:oleObj name="Equation" r:id="rId9" imgW="787320" imgH="431640" progId="Equation.DSMT4">
                  <p:embed/>
                  <p:pic>
                    <p:nvPicPr>
                      <p:cNvPr id="0" name=""/>
                      <p:cNvPicPr/>
                      <p:nvPr/>
                    </p:nvPicPr>
                    <p:blipFill>
                      <a:blip r:embed="rId10"/>
                      <a:stretch>
                        <a:fillRect/>
                      </a:stretch>
                    </p:blipFill>
                    <p:spPr>
                      <a:xfrm>
                        <a:off x="6868104" y="998430"/>
                        <a:ext cx="2275896" cy="12480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E5DD4B2-C20C-44D7-9BF0-5904767B6B09}"/>
              </a:ext>
            </a:extLst>
          </p:cNvPr>
          <p:cNvGraphicFramePr>
            <a:graphicFrameLocks noChangeAspect="1"/>
          </p:cNvGraphicFramePr>
          <p:nvPr>
            <p:extLst>
              <p:ext uri="{D42A27DB-BD31-4B8C-83A1-F6EECF244321}">
                <p14:modId xmlns:p14="http://schemas.microsoft.com/office/powerpoint/2010/main" val="1220217395"/>
              </p:ext>
            </p:extLst>
          </p:nvPr>
        </p:nvGraphicFramePr>
        <p:xfrm>
          <a:off x="351184" y="3050306"/>
          <a:ext cx="8322364" cy="1126335"/>
        </p:xfrm>
        <a:graphic>
          <a:graphicData uri="http://schemas.openxmlformats.org/presentationml/2006/ole">
            <mc:AlternateContent xmlns:mc="http://schemas.openxmlformats.org/markup-compatibility/2006">
              <mc:Choice xmlns:v="urn:schemas-microsoft-com:vml" Requires="v">
                <p:oleObj spid="_x0000_s70988" name="Equation" r:id="rId11" imgW="3377880" imgH="457200" progId="Equation.DSMT4">
                  <p:embed/>
                </p:oleObj>
              </mc:Choice>
              <mc:Fallback>
                <p:oleObj name="Equation" r:id="rId11" imgW="3377880" imgH="457200" progId="Equation.DSMT4">
                  <p:embed/>
                  <p:pic>
                    <p:nvPicPr>
                      <p:cNvPr id="0" name=""/>
                      <p:cNvPicPr/>
                      <p:nvPr/>
                    </p:nvPicPr>
                    <p:blipFill>
                      <a:blip r:embed="rId12"/>
                      <a:stretch>
                        <a:fillRect/>
                      </a:stretch>
                    </p:blipFill>
                    <p:spPr>
                      <a:xfrm>
                        <a:off x="351184" y="3050306"/>
                        <a:ext cx="8322364" cy="1126335"/>
                      </a:xfrm>
                      <a:prstGeom prst="rect">
                        <a:avLst/>
                      </a:prstGeom>
                    </p:spPr>
                  </p:pic>
                </p:oleObj>
              </mc:Fallback>
            </mc:AlternateContent>
          </a:graphicData>
        </a:graphic>
      </p:graphicFrame>
    </p:spTree>
    <p:extLst>
      <p:ext uri="{BB962C8B-B14F-4D97-AF65-F5344CB8AC3E}">
        <p14:creationId xmlns:p14="http://schemas.microsoft.com/office/powerpoint/2010/main" val="283931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6080A-C20D-4424-A6A6-027B79E20CCE}"/>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0414EB53-5946-4B23-AC60-CD5B40B183A5}"/>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103A9421-1C16-41B5-9CED-2FE25D2AEC1B}"/>
              </a:ext>
            </a:extLst>
          </p:cNvPr>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a:extLst>
              <a:ext uri="{FF2B5EF4-FFF2-40B4-BE49-F238E27FC236}">
                <a16:creationId xmlns:a16="http://schemas.microsoft.com/office/drawing/2014/main" id="{4B98BB63-C499-4F38-9AE3-1F58250271A3}"/>
              </a:ext>
            </a:extLst>
          </p:cNvPr>
          <p:cNvSpPr txBox="1"/>
          <p:nvPr/>
        </p:nvSpPr>
        <p:spPr>
          <a:xfrm>
            <a:off x="304800" y="304800"/>
            <a:ext cx="8153400" cy="830997"/>
          </a:xfrm>
          <a:prstGeom prst="rect">
            <a:avLst/>
          </a:prstGeom>
          <a:noFill/>
        </p:spPr>
        <p:txBody>
          <a:bodyPr wrap="square" rtlCol="0">
            <a:spAutoFit/>
          </a:bodyPr>
          <a:lstStyle/>
          <a:p>
            <a:r>
              <a:rPr lang="en-US" sz="2400" dirty="0">
                <a:latin typeface="+mj-lt"/>
              </a:rPr>
              <a:t>Clarification –</a:t>
            </a:r>
          </a:p>
          <a:p>
            <a:endParaRPr lang="en-US" sz="2400" dirty="0">
              <a:latin typeface="+mj-lt"/>
            </a:endParaRPr>
          </a:p>
        </p:txBody>
      </p:sp>
      <p:graphicFrame>
        <p:nvGraphicFramePr>
          <p:cNvPr id="6" name="Object 5">
            <a:extLst>
              <a:ext uri="{FF2B5EF4-FFF2-40B4-BE49-F238E27FC236}">
                <a16:creationId xmlns:a16="http://schemas.microsoft.com/office/drawing/2014/main" id="{93F78C38-FE80-4EA5-BDF2-1095F4DB4BB0}"/>
              </a:ext>
            </a:extLst>
          </p:cNvPr>
          <p:cNvGraphicFramePr>
            <a:graphicFrameLocks noChangeAspect="1"/>
          </p:cNvGraphicFramePr>
          <p:nvPr>
            <p:extLst>
              <p:ext uri="{D42A27DB-BD31-4B8C-83A1-F6EECF244321}">
                <p14:modId xmlns:p14="http://schemas.microsoft.com/office/powerpoint/2010/main" val="1991861868"/>
              </p:ext>
            </p:extLst>
          </p:nvPr>
        </p:nvGraphicFramePr>
        <p:xfrm>
          <a:off x="304800" y="770785"/>
          <a:ext cx="8345840" cy="1306305"/>
        </p:xfrm>
        <a:graphic>
          <a:graphicData uri="http://schemas.openxmlformats.org/presentationml/2006/ole">
            <mc:AlternateContent xmlns:mc="http://schemas.openxmlformats.org/markup-compatibility/2006">
              <mc:Choice xmlns:v="urn:schemas-microsoft-com:vml" Requires="v">
                <p:oleObj spid="_x0000_s80937" name="Equation" r:id="rId3" imgW="1460160" imgH="228600" progId="Equation.DSMT4">
                  <p:embed/>
                </p:oleObj>
              </mc:Choice>
              <mc:Fallback>
                <p:oleObj name="Equation" r:id="rId3" imgW="1460160" imgH="228600" progId="Equation.DSMT4">
                  <p:embed/>
                  <p:pic>
                    <p:nvPicPr>
                      <p:cNvPr id="0" name=""/>
                      <p:cNvPicPr/>
                      <p:nvPr/>
                    </p:nvPicPr>
                    <p:blipFill>
                      <a:blip r:embed="rId4"/>
                      <a:stretch>
                        <a:fillRect/>
                      </a:stretch>
                    </p:blipFill>
                    <p:spPr>
                      <a:xfrm>
                        <a:off x="304800" y="770785"/>
                        <a:ext cx="8345840" cy="130630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2D32B7C6-FD08-40F8-8ACB-0480C0C449E9}"/>
              </a:ext>
            </a:extLst>
          </p:cNvPr>
          <p:cNvSpPr/>
          <p:nvPr/>
        </p:nvSpPr>
        <p:spPr>
          <a:xfrm>
            <a:off x="3771900" y="1998983"/>
            <a:ext cx="6096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00C66F-42C3-4AF2-A186-B06FE017DB66}"/>
              </a:ext>
            </a:extLst>
          </p:cNvPr>
          <p:cNvSpPr txBox="1"/>
          <p:nvPr/>
        </p:nvSpPr>
        <p:spPr>
          <a:xfrm>
            <a:off x="3124200" y="2300512"/>
            <a:ext cx="3276600" cy="830997"/>
          </a:xfrm>
          <a:prstGeom prst="rect">
            <a:avLst/>
          </a:prstGeom>
          <a:solidFill>
            <a:schemeClr val="accent1">
              <a:alpha val="29000"/>
            </a:schemeClr>
          </a:solidFill>
        </p:spPr>
        <p:txBody>
          <a:bodyPr wrap="square" rtlCol="0">
            <a:spAutoFit/>
          </a:bodyPr>
          <a:lstStyle/>
          <a:p>
            <a:r>
              <a:rPr lang="en-US" sz="2400" dirty="0">
                <a:latin typeface="+mj-lt"/>
              </a:rPr>
              <a:t>Energy of the center mass motion</a:t>
            </a:r>
          </a:p>
        </p:txBody>
      </p:sp>
      <p:sp>
        <p:nvSpPr>
          <p:cNvPr id="9" name="Arrow: Up 8">
            <a:extLst>
              <a:ext uri="{FF2B5EF4-FFF2-40B4-BE49-F238E27FC236}">
                <a16:creationId xmlns:a16="http://schemas.microsoft.com/office/drawing/2014/main" id="{23B95F70-B451-4BB0-98B6-80EF39A9EDB7}"/>
              </a:ext>
            </a:extLst>
          </p:cNvPr>
          <p:cNvSpPr/>
          <p:nvPr/>
        </p:nvSpPr>
        <p:spPr>
          <a:xfrm>
            <a:off x="7275844" y="1998982"/>
            <a:ext cx="609600" cy="2039618"/>
          </a:xfrm>
          <a:prstGeom prst="upArrow">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2B4AC8-33FA-435F-8DDC-C2B8BA36DCF8}"/>
              </a:ext>
            </a:extLst>
          </p:cNvPr>
          <p:cNvSpPr txBox="1"/>
          <p:nvPr/>
        </p:nvSpPr>
        <p:spPr>
          <a:xfrm>
            <a:off x="6400800" y="3997145"/>
            <a:ext cx="2667000" cy="1200329"/>
          </a:xfrm>
          <a:prstGeom prst="rect">
            <a:avLst/>
          </a:prstGeom>
          <a:solidFill>
            <a:srgbClr val="FF0000">
              <a:alpha val="29000"/>
            </a:srgbClr>
          </a:solidFill>
        </p:spPr>
        <p:txBody>
          <a:bodyPr wrap="square" rtlCol="0">
            <a:spAutoFit/>
          </a:bodyPr>
          <a:lstStyle/>
          <a:p>
            <a:r>
              <a:rPr lang="en-US" sz="2400" dirty="0">
                <a:latin typeface="+mj-lt"/>
              </a:rPr>
              <a:t>Energy within the center of mass reference frame</a:t>
            </a:r>
          </a:p>
        </p:txBody>
      </p:sp>
      <p:sp>
        <p:nvSpPr>
          <p:cNvPr id="11" name="TextBox 10">
            <a:extLst>
              <a:ext uri="{FF2B5EF4-FFF2-40B4-BE49-F238E27FC236}">
                <a16:creationId xmlns:a16="http://schemas.microsoft.com/office/drawing/2014/main" id="{23ABF495-606E-4292-8350-64FCF677AA68}"/>
              </a:ext>
            </a:extLst>
          </p:cNvPr>
          <p:cNvSpPr txBox="1"/>
          <p:nvPr/>
        </p:nvSpPr>
        <p:spPr>
          <a:xfrm>
            <a:off x="685800" y="5666267"/>
            <a:ext cx="8686800" cy="584775"/>
          </a:xfrm>
          <a:prstGeom prst="rect">
            <a:avLst/>
          </a:prstGeom>
          <a:noFill/>
        </p:spPr>
        <p:txBody>
          <a:bodyPr wrap="square" rtlCol="0">
            <a:spAutoFit/>
          </a:bodyPr>
          <a:lstStyle/>
          <a:p>
            <a:r>
              <a:rPr lang="en-US" sz="3200" dirty="0">
                <a:solidFill>
                  <a:srgbClr val="FF0000"/>
                </a:solidFill>
                <a:latin typeface="+mj-lt"/>
              </a:rPr>
              <a:t>In the following slides      </a:t>
            </a:r>
            <a:r>
              <a:rPr lang="en-US" sz="3200" i="1" dirty="0" err="1">
                <a:solidFill>
                  <a:srgbClr val="FF0000"/>
                </a:solidFill>
                <a:latin typeface="+mj-lt"/>
              </a:rPr>
              <a:t>E</a:t>
            </a:r>
            <a:r>
              <a:rPr lang="en-US" sz="3200" i="1" baseline="-25000" dirty="0" err="1">
                <a:solidFill>
                  <a:srgbClr val="FF0000"/>
                </a:solidFill>
                <a:latin typeface="+mj-lt"/>
              </a:rPr>
              <a:t>rel</a:t>
            </a:r>
            <a:r>
              <a:rPr lang="en-US" sz="3200" dirty="0">
                <a:solidFill>
                  <a:srgbClr val="FF0000"/>
                </a:solidFill>
                <a:latin typeface="+mj-lt"/>
              </a:rPr>
              <a:t> is written </a:t>
            </a:r>
            <a:r>
              <a:rPr lang="en-US" sz="3200" i="1" dirty="0">
                <a:solidFill>
                  <a:srgbClr val="FF0000"/>
                </a:solidFill>
                <a:latin typeface="+mj-lt"/>
              </a:rPr>
              <a:t>E</a:t>
            </a:r>
            <a:r>
              <a:rPr lang="en-US" sz="3200" dirty="0">
                <a:solidFill>
                  <a:srgbClr val="FF0000"/>
                </a:solidFill>
                <a:latin typeface="+mj-lt"/>
              </a:rPr>
              <a:t> </a:t>
            </a:r>
          </a:p>
        </p:txBody>
      </p:sp>
    </p:spTree>
    <p:extLst>
      <p:ext uri="{BB962C8B-B14F-4D97-AF65-F5344CB8AC3E}">
        <p14:creationId xmlns:p14="http://schemas.microsoft.com/office/powerpoint/2010/main" val="297794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5451E-FB0A-446C-BEE2-980B77564992}"/>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43BDBE7F-6C77-41E4-B5E9-E8DD741F346B}"/>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001069D3-A762-4292-83FA-959D44BE757E}"/>
              </a:ext>
            </a:extLst>
          </p:cNvPr>
          <p:cNvSpPr>
            <a:spLocks noGrp="1"/>
          </p:cNvSpPr>
          <p:nvPr>
            <p:ph type="sldNum" sz="quarter" idx="12"/>
          </p:nvPr>
        </p:nvSpPr>
        <p:spPr/>
        <p:txBody>
          <a:bodyPr/>
          <a:lstStyle/>
          <a:p>
            <a:fld id="{CE368B07-CEBF-4C80-90AF-53B34FA04CF3}" type="slidenum">
              <a:rPr lang="en-US" smtClean="0"/>
              <a:t>24</a:t>
            </a:fld>
            <a:endParaRPr lang="en-US"/>
          </a:p>
        </p:txBody>
      </p:sp>
      <p:graphicFrame>
        <p:nvGraphicFramePr>
          <p:cNvPr id="5" name="Object 4">
            <a:extLst>
              <a:ext uri="{FF2B5EF4-FFF2-40B4-BE49-F238E27FC236}">
                <a16:creationId xmlns:a16="http://schemas.microsoft.com/office/drawing/2014/main" id="{511466F6-3B77-41A1-8D30-E5BB21480D51}"/>
              </a:ext>
            </a:extLst>
          </p:cNvPr>
          <p:cNvGraphicFramePr>
            <a:graphicFrameLocks noChangeAspect="1"/>
          </p:cNvGraphicFramePr>
          <p:nvPr>
            <p:extLst>
              <p:ext uri="{D42A27DB-BD31-4B8C-83A1-F6EECF244321}">
                <p14:modId xmlns:p14="http://schemas.microsoft.com/office/powerpoint/2010/main" val="2824118855"/>
              </p:ext>
            </p:extLst>
          </p:nvPr>
        </p:nvGraphicFramePr>
        <p:xfrm>
          <a:off x="685800" y="292100"/>
          <a:ext cx="5565775" cy="1322388"/>
        </p:xfrm>
        <a:graphic>
          <a:graphicData uri="http://schemas.openxmlformats.org/presentationml/2006/ole">
            <mc:AlternateContent xmlns:mc="http://schemas.openxmlformats.org/markup-compatibility/2006">
              <mc:Choice xmlns:v="urn:schemas-microsoft-com:vml" Requires="v">
                <p:oleObj spid="_x0000_s75964" name="Equation" r:id="rId3" imgW="2831760" imgH="672840" progId="Equation.DSMT4">
                  <p:embed/>
                </p:oleObj>
              </mc:Choice>
              <mc:Fallback>
                <p:oleObj name="Equation" r:id="rId3" imgW="2831760" imgH="672840" progId="Equation.DSMT4">
                  <p:embed/>
                  <p:pic>
                    <p:nvPicPr>
                      <p:cNvPr id="0" name=""/>
                      <p:cNvPicPr/>
                      <p:nvPr/>
                    </p:nvPicPr>
                    <p:blipFill>
                      <a:blip r:embed="rId4"/>
                      <a:stretch>
                        <a:fillRect/>
                      </a:stretch>
                    </p:blipFill>
                    <p:spPr>
                      <a:xfrm>
                        <a:off x="685800" y="292100"/>
                        <a:ext cx="5565775" cy="13223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A42B7FE-EA3F-4B4D-A3D6-5FAAC8606C2C}"/>
              </a:ext>
            </a:extLst>
          </p:cNvPr>
          <p:cNvGraphicFramePr>
            <a:graphicFrameLocks noChangeAspect="1"/>
          </p:cNvGraphicFramePr>
          <p:nvPr>
            <p:extLst>
              <p:ext uri="{D42A27DB-BD31-4B8C-83A1-F6EECF244321}">
                <p14:modId xmlns:p14="http://schemas.microsoft.com/office/powerpoint/2010/main" val="1958972136"/>
              </p:ext>
            </p:extLst>
          </p:nvPr>
        </p:nvGraphicFramePr>
        <p:xfrm>
          <a:off x="784225" y="2374900"/>
          <a:ext cx="6159500" cy="1885950"/>
        </p:xfrm>
        <a:graphic>
          <a:graphicData uri="http://schemas.openxmlformats.org/presentationml/2006/ole">
            <mc:AlternateContent xmlns:mc="http://schemas.openxmlformats.org/markup-compatibility/2006">
              <mc:Choice xmlns:v="urn:schemas-microsoft-com:vml" Requires="v">
                <p:oleObj spid="_x0000_s75965" name="Equation" r:id="rId5" imgW="2819160" imgH="863280" progId="Equation.DSMT4">
                  <p:embed/>
                </p:oleObj>
              </mc:Choice>
              <mc:Fallback>
                <p:oleObj name="Equation" r:id="rId5" imgW="2819160" imgH="863280" progId="Equation.DSMT4">
                  <p:embed/>
                  <p:pic>
                    <p:nvPicPr>
                      <p:cNvPr id="10" name="Object 9">
                        <a:extLst>
                          <a:ext uri="{FF2B5EF4-FFF2-40B4-BE49-F238E27FC236}">
                            <a16:creationId xmlns:a16="http://schemas.microsoft.com/office/drawing/2014/main" id="{637E79C5-073E-43B3-9BF3-4780011F5231}"/>
                          </a:ext>
                        </a:extLst>
                      </p:cNvPr>
                      <p:cNvPicPr/>
                      <p:nvPr/>
                    </p:nvPicPr>
                    <p:blipFill>
                      <a:blip r:embed="rId6"/>
                      <a:stretch>
                        <a:fillRect/>
                      </a:stretch>
                    </p:blipFill>
                    <p:spPr>
                      <a:xfrm>
                        <a:off x="784225" y="2374900"/>
                        <a:ext cx="6159500" cy="18859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F0A3A-9E79-4DB0-8BDE-83C13AEDB935}"/>
              </a:ext>
            </a:extLst>
          </p:cNvPr>
          <p:cNvGraphicFramePr>
            <a:graphicFrameLocks noChangeAspect="1"/>
          </p:cNvGraphicFramePr>
          <p:nvPr>
            <p:extLst>
              <p:ext uri="{D42A27DB-BD31-4B8C-83A1-F6EECF244321}">
                <p14:modId xmlns:p14="http://schemas.microsoft.com/office/powerpoint/2010/main" val="942711185"/>
              </p:ext>
            </p:extLst>
          </p:nvPr>
        </p:nvGraphicFramePr>
        <p:xfrm>
          <a:off x="1143000" y="4554536"/>
          <a:ext cx="4648200" cy="1258159"/>
        </p:xfrm>
        <a:graphic>
          <a:graphicData uri="http://schemas.openxmlformats.org/presentationml/2006/ole">
            <mc:AlternateContent xmlns:mc="http://schemas.openxmlformats.org/markup-compatibility/2006">
              <mc:Choice xmlns:v="urn:schemas-microsoft-com:vml" Requires="v">
                <p:oleObj spid="_x0000_s75966"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1143000" y="4554536"/>
                        <a:ext cx="4648200" cy="125815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3B7D378-FB94-4B32-8F08-2558453F6833}"/>
              </a:ext>
            </a:extLst>
          </p:cNvPr>
          <p:cNvSpPr txBox="1"/>
          <p:nvPr/>
        </p:nvSpPr>
        <p:spPr>
          <a:xfrm>
            <a:off x="685800" y="4833043"/>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4214599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61281" name="数式" r:id="rId5" imgW="787320" imgH="444240" progId="Equation.3">
                  <p:embed/>
                </p:oleObj>
              </mc:Choice>
              <mc:Fallback>
                <p:oleObj name="数式" r:id="rId5" imgW="787320" imgH="444240" progId="Equation.3">
                  <p:embed/>
                  <p:pic>
                    <p:nvPicPr>
                      <p:cNvPr id="0" name=""/>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61282" name="Equation" r:id="rId7" imgW="1688760" imgH="457200" progId="Equation.DSMT4">
                  <p:embed/>
                </p:oleObj>
              </mc:Choice>
              <mc:Fallback>
                <p:oleObj name="Equation" r:id="rId7" imgW="1688760" imgH="457200" progId="Equation.DSMT4">
                  <p:embed/>
                  <p:pic>
                    <p:nvPicPr>
                      <p:cNvPr id="0" name=""/>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61283" name="Equation" r:id="rId9" imgW="457200" imgH="266400" progId="Equation.DSMT4">
                  <p:embed/>
                </p:oleObj>
              </mc:Choice>
              <mc:Fallback>
                <p:oleObj name="Equation" r:id="rId9" imgW="457200" imgH="266400" progId="Equation.DSMT4">
                  <p:embed/>
                  <p:pic>
                    <p:nvPicPr>
                      <p:cNvPr id="0" name=""/>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61284" name="Equation" r:id="rId11" imgW="545760" imgH="634680" progId="Equation.DSMT4">
                  <p:embed/>
                </p:oleObj>
              </mc:Choice>
              <mc:Fallback>
                <p:oleObj name="Equation" r:id="rId11" imgW="545760" imgH="634680" progId="Equation.DSMT4">
                  <p:embed/>
                  <p:pic>
                    <p:nvPicPr>
                      <p:cNvPr id="0" name=""/>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61285" name="Equation" r:id="rId13" imgW="1002960" imgH="634680" progId="Equation.DSMT4">
                  <p:embed/>
                </p:oleObj>
              </mc:Choice>
              <mc:Fallback>
                <p:oleObj name="Equation" r:id="rId13" imgW="1002960" imgH="634680" progId="Equation.DSMT4">
                  <p:embed/>
                  <p:pic>
                    <p:nvPicPr>
                      <p:cNvPr id="0" name=""/>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spid="_x0000_s61286" name="Equation" r:id="rId15" imgW="2476440" imgH="444240" progId="Equation.DSMT4">
                  <p:embed/>
                </p:oleObj>
              </mc:Choice>
              <mc:Fallback>
                <p:oleObj name="Equation" r:id="rId15" imgW="2476440" imgH="444240" progId="Equation.DSMT4">
                  <p:embed/>
                  <p:pic>
                    <p:nvPicPr>
                      <p:cNvPr id="0" name=""/>
                      <p:cNvPicPr/>
                      <p:nvPr/>
                    </p:nvPicPr>
                    <p:blipFill>
                      <a:blip r:embed="rId16"/>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B9110-F05B-4D99-B94B-1EFBCF1942FE}"/>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485B5A16-5F24-4C7B-BA98-CB0EF537B805}"/>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34A5CEDA-47F1-4099-9BAA-AE627B192FCB}"/>
              </a:ext>
            </a:extLst>
          </p:cNvPr>
          <p:cNvSpPr>
            <a:spLocks noGrp="1"/>
          </p:cNvSpPr>
          <p:nvPr>
            <p:ph type="sldNum" sz="quarter" idx="12"/>
          </p:nvPr>
        </p:nvSpPr>
        <p:spPr/>
        <p:txBody>
          <a:bodyPr/>
          <a:lstStyle/>
          <a:p>
            <a:fld id="{CE368B07-CEBF-4C80-90AF-53B34FA04CF3}" type="slidenum">
              <a:rPr lang="en-US" smtClean="0"/>
              <a:t>26</a:t>
            </a:fld>
            <a:endParaRPr lang="en-US"/>
          </a:p>
        </p:txBody>
      </p:sp>
      <p:pic>
        <p:nvPicPr>
          <p:cNvPr id="5" name="Picture 4">
            <a:extLst>
              <a:ext uri="{FF2B5EF4-FFF2-40B4-BE49-F238E27FC236}">
                <a16:creationId xmlns:a16="http://schemas.microsoft.com/office/drawing/2014/main" id="{AC8359C8-547D-48F9-9051-B27B3820DA1C}"/>
              </a:ext>
            </a:extLst>
          </p:cNvPr>
          <p:cNvPicPr>
            <a:picLocks noChangeAspect="1"/>
          </p:cNvPicPr>
          <p:nvPr/>
        </p:nvPicPr>
        <p:blipFill rotWithShape="1">
          <a:blip r:embed="rId3"/>
          <a:srcRect l="56122"/>
          <a:stretch/>
        </p:blipFill>
        <p:spPr>
          <a:xfrm>
            <a:off x="2777261" y="411644"/>
            <a:ext cx="4114800" cy="5956891"/>
          </a:xfrm>
          <a:prstGeom prst="rect">
            <a:avLst/>
          </a:prstGeom>
        </p:spPr>
      </p:pic>
      <p:sp>
        <p:nvSpPr>
          <p:cNvPr id="6" name="Oval 5">
            <a:extLst>
              <a:ext uri="{FF2B5EF4-FFF2-40B4-BE49-F238E27FC236}">
                <a16:creationId xmlns:a16="http://schemas.microsoft.com/office/drawing/2014/main" id="{A74A5348-FF55-4BBE-8273-E162E8259C35}"/>
              </a:ext>
            </a:extLst>
          </p:cNvPr>
          <p:cNvSpPr/>
          <p:nvPr/>
        </p:nvSpPr>
        <p:spPr>
          <a:xfrm>
            <a:off x="1371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19DFA24-C0A0-4C95-9965-04C8058BBB45}"/>
              </a:ext>
            </a:extLst>
          </p:cNvPr>
          <p:cNvCxnSpPr>
            <a:cxnSpLocks/>
          </p:cNvCxnSpPr>
          <p:nvPr/>
        </p:nvCxnSpPr>
        <p:spPr>
          <a:xfrm>
            <a:off x="1371600" y="3429000"/>
            <a:ext cx="1752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BD9DD8-C04D-49D2-AF58-8E841B62AF66}"/>
              </a:ext>
            </a:extLst>
          </p:cNvPr>
          <p:cNvCxnSpPr>
            <a:cxnSpLocks/>
          </p:cNvCxnSpPr>
          <p:nvPr/>
        </p:nvCxnSpPr>
        <p:spPr>
          <a:xfrm flipV="1">
            <a:off x="1524000" y="3048000"/>
            <a:ext cx="1752600" cy="35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E35D4A-AFAD-4C72-8F72-BCB4133421DA}"/>
              </a:ext>
            </a:extLst>
          </p:cNvPr>
          <p:cNvCxnSpPr>
            <a:cxnSpLocks/>
            <a:stCxn id="6" idx="2"/>
          </p:cNvCxnSpPr>
          <p:nvPr/>
        </p:nvCxnSpPr>
        <p:spPr>
          <a:xfrm flipV="1">
            <a:off x="1371600" y="2133600"/>
            <a:ext cx="3200400"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87FEDB-8E2A-42C9-BE3E-9E9C51B3D7E6}"/>
              </a:ext>
            </a:extLst>
          </p:cNvPr>
          <p:cNvCxnSpPr>
            <a:cxnSpLocks/>
            <a:stCxn id="6" idx="7"/>
          </p:cNvCxnSpPr>
          <p:nvPr/>
        </p:nvCxnSpPr>
        <p:spPr>
          <a:xfrm flipV="1">
            <a:off x="1501682" y="1295400"/>
            <a:ext cx="4822918" cy="2079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D48255-885B-4818-B509-ECC78B1CA935}"/>
              </a:ext>
            </a:extLst>
          </p:cNvPr>
          <p:cNvSpPr txBox="1"/>
          <p:nvPr/>
        </p:nvSpPr>
        <p:spPr>
          <a:xfrm>
            <a:off x="2318520" y="3048000"/>
            <a:ext cx="544559" cy="457200"/>
          </a:xfrm>
          <a:prstGeom prst="rect">
            <a:avLst/>
          </a:prstGeom>
          <a:noFill/>
        </p:spPr>
        <p:txBody>
          <a:bodyPr wrap="square" rtlCol="0">
            <a:spAutoFit/>
          </a:bodyPr>
          <a:lstStyle/>
          <a:p>
            <a:r>
              <a:rPr lang="en-US" sz="2400" dirty="0">
                <a:latin typeface="Symbol" pitchFamily="18" charset="2"/>
              </a:rPr>
              <a:t>c</a:t>
            </a:r>
          </a:p>
        </p:txBody>
      </p:sp>
      <p:sp>
        <p:nvSpPr>
          <p:cNvPr id="17" name="TextBox 16">
            <a:extLst>
              <a:ext uri="{FF2B5EF4-FFF2-40B4-BE49-F238E27FC236}">
                <a16:creationId xmlns:a16="http://schemas.microsoft.com/office/drawing/2014/main" id="{3E6D541F-D273-47A8-8C76-8D8313A944CC}"/>
              </a:ext>
            </a:extLst>
          </p:cNvPr>
          <p:cNvSpPr txBox="1"/>
          <p:nvPr/>
        </p:nvSpPr>
        <p:spPr>
          <a:xfrm>
            <a:off x="2765356" y="2590800"/>
            <a:ext cx="587444" cy="523220"/>
          </a:xfrm>
          <a:prstGeom prst="rect">
            <a:avLst/>
          </a:prstGeom>
          <a:noFill/>
        </p:spPr>
        <p:txBody>
          <a:bodyPr wrap="square" rtlCol="0">
            <a:spAutoFit/>
          </a:bodyPr>
          <a:lstStyle/>
          <a:p>
            <a:r>
              <a:rPr lang="en-US" sz="2400" dirty="0">
                <a:latin typeface="Symbol" pitchFamily="18" charset="2"/>
              </a:rPr>
              <a:t>c</a:t>
            </a:r>
            <a:r>
              <a:rPr lang="en-US" sz="2800" baseline="-25000" dirty="0"/>
              <a:t>m</a:t>
            </a:r>
            <a:endParaRPr lang="en-US" sz="2400" dirty="0"/>
          </a:p>
        </p:txBody>
      </p:sp>
      <p:sp>
        <p:nvSpPr>
          <p:cNvPr id="18" name="Arc 17">
            <a:extLst>
              <a:ext uri="{FF2B5EF4-FFF2-40B4-BE49-F238E27FC236}">
                <a16:creationId xmlns:a16="http://schemas.microsoft.com/office/drawing/2014/main" id="{E08B6602-19A9-4B5B-9D4F-E149F0CF5926}"/>
              </a:ext>
            </a:extLst>
          </p:cNvPr>
          <p:cNvSpPr/>
          <p:nvPr/>
        </p:nvSpPr>
        <p:spPr>
          <a:xfrm rot="1352285">
            <a:off x="2148603" y="2902322"/>
            <a:ext cx="704046" cy="762000"/>
          </a:xfrm>
          <a:prstGeom prst="arc">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BC5D8B7-DB2C-4F46-9EAD-3421044A6856}"/>
              </a:ext>
            </a:extLst>
          </p:cNvPr>
          <p:cNvSpPr txBox="1"/>
          <p:nvPr/>
        </p:nvSpPr>
        <p:spPr>
          <a:xfrm>
            <a:off x="1924796" y="3375118"/>
            <a:ext cx="747809"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a:extLst>
              <a:ext uri="{FF2B5EF4-FFF2-40B4-BE49-F238E27FC236}">
                <a16:creationId xmlns:a16="http://schemas.microsoft.com/office/drawing/2014/main" id="{BC5E0F29-EF65-41A2-AE9B-13FAC106E561}"/>
              </a:ext>
            </a:extLst>
          </p:cNvPr>
          <p:cNvSpPr txBox="1"/>
          <p:nvPr/>
        </p:nvSpPr>
        <p:spPr>
          <a:xfrm>
            <a:off x="4481826" y="2104426"/>
            <a:ext cx="747809" cy="461665"/>
          </a:xfrm>
          <a:prstGeom prst="rect">
            <a:avLst/>
          </a:prstGeom>
          <a:noFill/>
        </p:spPr>
        <p:txBody>
          <a:bodyPr wrap="square" rtlCol="0">
            <a:spAutoFit/>
          </a:bodyPr>
          <a:lstStyle/>
          <a:p>
            <a:r>
              <a:rPr lang="en-US" sz="2400" i="1" dirty="0">
                <a:latin typeface="+mj-lt"/>
              </a:rPr>
              <a:t>r(</a:t>
            </a:r>
            <a:r>
              <a:rPr lang="en-US" sz="2400" i="1" dirty="0">
                <a:latin typeface="Symbol" panose="05050102010706020507" pitchFamily="18" charset="2"/>
              </a:rPr>
              <a:t>c</a:t>
            </a:r>
            <a:r>
              <a:rPr lang="en-US" sz="2400" i="1" dirty="0">
                <a:latin typeface="+mj-lt"/>
              </a:rPr>
              <a:t>)</a:t>
            </a:r>
          </a:p>
        </p:txBody>
      </p:sp>
      <p:graphicFrame>
        <p:nvGraphicFramePr>
          <p:cNvPr id="22" name="Object 21">
            <a:extLst>
              <a:ext uri="{FF2B5EF4-FFF2-40B4-BE49-F238E27FC236}">
                <a16:creationId xmlns:a16="http://schemas.microsoft.com/office/drawing/2014/main" id="{13DB63DF-3E66-46AC-A635-ED20B980B938}"/>
              </a:ext>
            </a:extLst>
          </p:cNvPr>
          <p:cNvGraphicFramePr>
            <a:graphicFrameLocks noChangeAspect="1"/>
          </p:cNvGraphicFramePr>
          <p:nvPr>
            <p:extLst>
              <p:ext uri="{D42A27DB-BD31-4B8C-83A1-F6EECF244321}">
                <p14:modId xmlns:p14="http://schemas.microsoft.com/office/powerpoint/2010/main" val="1762354811"/>
              </p:ext>
            </p:extLst>
          </p:nvPr>
        </p:nvGraphicFramePr>
        <p:xfrm>
          <a:off x="763133" y="304800"/>
          <a:ext cx="5790067" cy="816153"/>
        </p:xfrm>
        <a:graphic>
          <a:graphicData uri="http://schemas.openxmlformats.org/presentationml/2006/ole">
            <mc:AlternateContent xmlns:mc="http://schemas.openxmlformats.org/markup-compatibility/2006">
              <mc:Choice xmlns:v="urn:schemas-microsoft-com:vml" Requires="v">
                <p:oleObj spid="_x0000_s73860" name="Equation" r:id="rId4" imgW="4775040" imgH="672840" progId="Equation.DSMT4">
                  <p:embed/>
                </p:oleObj>
              </mc:Choice>
              <mc:Fallback>
                <p:oleObj name="Equation" r:id="rId4" imgW="4775040" imgH="672840" progId="Equation.DSMT4">
                  <p:embed/>
                  <p:pic>
                    <p:nvPicPr>
                      <p:cNvPr id="24" name="Object 23"/>
                      <p:cNvPicPr/>
                      <p:nvPr/>
                    </p:nvPicPr>
                    <p:blipFill>
                      <a:blip r:embed="rId5"/>
                      <a:stretch>
                        <a:fillRect/>
                      </a:stretch>
                    </p:blipFill>
                    <p:spPr>
                      <a:xfrm>
                        <a:off x="763133" y="304800"/>
                        <a:ext cx="5790067" cy="81615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E14D0025-8D84-4F44-95B4-EE03C4F885AA}"/>
              </a:ext>
            </a:extLst>
          </p:cNvPr>
          <p:cNvSpPr txBox="1"/>
          <p:nvPr/>
        </p:nvSpPr>
        <p:spPr>
          <a:xfrm>
            <a:off x="153272" y="3517900"/>
            <a:ext cx="1624200" cy="830997"/>
          </a:xfrm>
          <a:prstGeom prst="rect">
            <a:avLst/>
          </a:prstGeom>
          <a:noFill/>
        </p:spPr>
        <p:txBody>
          <a:bodyPr wrap="square" rtlCol="0">
            <a:spAutoFit/>
          </a:bodyPr>
          <a:lstStyle/>
          <a:p>
            <a:r>
              <a:rPr lang="en-US" sz="2400" dirty="0">
                <a:latin typeface="+mj-lt"/>
              </a:rPr>
              <a:t>center of scattering.</a:t>
            </a:r>
          </a:p>
        </p:txBody>
      </p:sp>
      <p:graphicFrame>
        <p:nvGraphicFramePr>
          <p:cNvPr id="24" name="Object 23">
            <a:extLst>
              <a:ext uri="{FF2B5EF4-FFF2-40B4-BE49-F238E27FC236}">
                <a16:creationId xmlns:a16="http://schemas.microsoft.com/office/drawing/2014/main" id="{190310D0-7D4F-446A-ADA5-C9AEA1B64D81}"/>
              </a:ext>
            </a:extLst>
          </p:cNvPr>
          <p:cNvGraphicFramePr>
            <a:graphicFrameLocks noChangeAspect="1"/>
          </p:cNvGraphicFramePr>
          <p:nvPr>
            <p:extLst>
              <p:ext uri="{D42A27DB-BD31-4B8C-83A1-F6EECF244321}">
                <p14:modId xmlns:p14="http://schemas.microsoft.com/office/powerpoint/2010/main" val="2392530739"/>
              </p:ext>
            </p:extLst>
          </p:nvPr>
        </p:nvGraphicFramePr>
        <p:xfrm>
          <a:off x="228600" y="5057775"/>
          <a:ext cx="4116388" cy="1114425"/>
        </p:xfrm>
        <a:graphic>
          <a:graphicData uri="http://schemas.openxmlformats.org/presentationml/2006/ole">
            <mc:AlternateContent xmlns:mc="http://schemas.openxmlformats.org/markup-compatibility/2006">
              <mc:Choice xmlns:v="urn:schemas-microsoft-com:vml" Requires="v">
                <p:oleObj spid="_x0000_s73861" name="Equation" r:id="rId6" imgW="1688760" imgH="457200" progId="Equation.DSMT4">
                  <p:embed/>
                </p:oleObj>
              </mc:Choice>
              <mc:Fallback>
                <p:oleObj name="Equation" r:id="rId6" imgW="1688760" imgH="457200" progId="Equation.DSMT4">
                  <p:embed/>
                  <p:pic>
                    <p:nvPicPr>
                      <p:cNvPr id="26" name="Object 25"/>
                      <p:cNvPicPr/>
                      <p:nvPr/>
                    </p:nvPicPr>
                    <p:blipFill>
                      <a:blip r:embed="rId7"/>
                      <a:stretch>
                        <a:fillRect/>
                      </a:stretch>
                    </p:blipFill>
                    <p:spPr>
                      <a:xfrm>
                        <a:off x="228600" y="5057775"/>
                        <a:ext cx="4116388" cy="111442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6FB671A9-19FF-419C-BB79-15CEFC2EF3F0}"/>
              </a:ext>
            </a:extLst>
          </p:cNvPr>
          <p:cNvSpPr txBox="1"/>
          <p:nvPr/>
        </p:nvSpPr>
        <p:spPr>
          <a:xfrm>
            <a:off x="3886200" y="3183927"/>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c</a:t>
            </a:r>
            <a:r>
              <a:rPr lang="en-US" sz="2400" i="1" dirty="0">
                <a:latin typeface="+mj-lt"/>
              </a:rPr>
              <a:t>)</a:t>
            </a:r>
          </a:p>
        </p:txBody>
      </p:sp>
    </p:spTree>
    <p:extLst>
      <p:ext uri="{BB962C8B-B14F-4D97-AF65-F5344CB8AC3E}">
        <p14:creationId xmlns:p14="http://schemas.microsoft.com/office/powerpoint/2010/main" val="2629609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9078-BF26-4FE5-951E-1D57EFE7A06C}"/>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74FF3BCC-4F69-4E40-A5C6-C120F3842CF3}"/>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9E72455F-5FD7-409B-A78F-4161B991F77E}"/>
              </a:ext>
            </a:extLst>
          </p:cNvPr>
          <p:cNvSpPr>
            <a:spLocks noGrp="1"/>
          </p:cNvSpPr>
          <p:nvPr>
            <p:ph type="sldNum" sz="quarter" idx="12"/>
          </p:nvPr>
        </p:nvSpPr>
        <p:spPr/>
        <p:txBody>
          <a:bodyPr/>
          <a:lstStyle/>
          <a:p>
            <a:fld id="{CE368B07-CEBF-4C80-90AF-53B34FA04CF3}" type="slidenum">
              <a:rPr lang="en-US" smtClean="0"/>
              <a:t>27</a:t>
            </a:fld>
            <a:endParaRPr lang="en-US"/>
          </a:p>
        </p:txBody>
      </p:sp>
      <p:sp>
        <p:nvSpPr>
          <p:cNvPr id="5" name="TextBox 4">
            <a:extLst>
              <a:ext uri="{FF2B5EF4-FFF2-40B4-BE49-F238E27FC236}">
                <a16:creationId xmlns:a16="http://schemas.microsoft.com/office/drawing/2014/main" id="{28AD93CF-3702-4037-9C62-077CA8E1EC64}"/>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How is this related to scattering?</a:t>
            </a:r>
          </a:p>
        </p:txBody>
      </p:sp>
      <p:pic>
        <p:nvPicPr>
          <p:cNvPr id="6" name="Picture 5">
            <a:extLst>
              <a:ext uri="{FF2B5EF4-FFF2-40B4-BE49-F238E27FC236}">
                <a16:creationId xmlns:a16="http://schemas.microsoft.com/office/drawing/2014/main" id="{D35B9740-0E15-470A-8014-CAE9232AFAEE}"/>
              </a:ext>
            </a:extLst>
          </p:cNvPr>
          <p:cNvPicPr>
            <a:picLocks noChangeAspect="1"/>
          </p:cNvPicPr>
          <p:nvPr/>
        </p:nvPicPr>
        <p:blipFill rotWithShape="1">
          <a:blip r:embed="rId2"/>
          <a:srcRect l="56122"/>
          <a:stretch/>
        </p:blipFill>
        <p:spPr>
          <a:xfrm rot="12411976">
            <a:off x="5247375" y="755352"/>
            <a:ext cx="2796295" cy="4048125"/>
          </a:xfrm>
          <a:prstGeom prst="rect">
            <a:avLst/>
          </a:prstGeom>
        </p:spPr>
      </p:pic>
      <p:pic>
        <p:nvPicPr>
          <p:cNvPr id="7" name="Picture 6">
            <a:extLst>
              <a:ext uri="{FF2B5EF4-FFF2-40B4-BE49-F238E27FC236}">
                <a16:creationId xmlns:a16="http://schemas.microsoft.com/office/drawing/2014/main" id="{DBD4C014-B19C-441E-BED2-F258D48F71F0}"/>
              </a:ext>
            </a:extLst>
          </p:cNvPr>
          <p:cNvPicPr>
            <a:picLocks noChangeAspect="1"/>
          </p:cNvPicPr>
          <p:nvPr/>
        </p:nvPicPr>
        <p:blipFill rotWithShape="1">
          <a:blip r:embed="rId2"/>
          <a:srcRect l="54083" r="-1"/>
          <a:stretch/>
        </p:blipFill>
        <p:spPr>
          <a:xfrm>
            <a:off x="495300" y="1057275"/>
            <a:ext cx="2552700" cy="3531235"/>
          </a:xfrm>
          <a:prstGeom prst="rect">
            <a:avLst/>
          </a:prstGeom>
        </p:spPr>
      </p:pic>
      <p:sp>
        <p:nvSpPr>
          <p:cNvPr id="8" name="Oval 7">
            <a:extLst>
              <a:ext uri="{FF2B5EF4-FFF2-40B4-BE49-F238E27FC236}">
                <a16:creationId xmlns:a16="http://schemas.microsoft.com/office/drawing/2014/main" id="{7A431D1C-C828-4DF6-965B-B233AF0F2604}"/>
              </a:ext>
            </a:extLst>
          </p:cNvPr>
          <p:cNvSpPr/>
          <p:nvPr/>
        </p:nvSpPr>
        <p:spPr>
          <a:xfrm>
            <a:off x="152400" y="2822892"/>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6C5E9DD-5F6C-446B-9598-07A56BE6AEB8}"/>
              </a:ext>
            </a:extLst>
          </p:cNvPr>
          <p:cNvSpPr/>
          <p:nvPr/>
        </p:nvSpPr>
        <p:spPr>
          <a:xfrm>
            <a:off x="8382000" y="36593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5BCF65-6369-4F42-8C5C-A0D2B711C068}"/>
              </a:ext>
            </a:extLst>
          </p:cNvPr>
          <p:cNvCxnSpPr>
            <a:cxnSpLocks/>
          </p:cNvCxnSpPr>
          <p:nvPr/>
        </p:nvCxnSpPr>
        <p:spPr>
          <a:xfrm>
            <a:off x="4572000" y="37338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2D8D74-9452-48EF-932F-C1C522136EB9}"/>
              </a:ext>
            </a:extLst>
          </p:cNvPr>
          <p:cNvCxnSpPr>
            <a:cxnSpLocks/>
          </p:cNvCxnSpPr>
          <p:nvPr/>
        </p:nvCxnSpPr>
        <p:spPr>
          <a:xfrm flipH="1" flipV="1">
            <a:off x="6400800" y="685800"/>
            <a:ext cx="247650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F6CDC3-66F4-45DC-947C-BA90AF617303}"/>
              </a:ext>
            </a:extLst>
          </p:cNvPr>
          <p:cNvSpPr txBox="1"/>
          <p:nvPr/>
        </p:nvSpPr>
        <p:spPr>
          <a:xfrm>
            <a:off x="3886200" y="2203589"/>
            <a:ext cx="13716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cxnSp>
        <p:nvCxnSpPr>
          <p:cNvPr id="19" name="Straight Connector 18">
            <a:extLst>
              <a:ext uri="{FF2B5EF4-FFF2-40B4-BE49-F238E27FC236}">
                <a16:creationId xmlns:a16="http://schemas.microsoft.com/office/drawing/2014/main" id="{D9D95FF6-C103-4367-B36F-234A363B7972}"/>
              </a:ext>
            </a:extLst>
          </p:cNvPr>
          <p:cNvCxnSpPr>
            <a:cxnSpLocks/>
          </p:cNvCxnSpPr>
          <p:nvPr/>
        </p:nvCxnSpPr>
        <p:spPr>
          <a:xfrm flipH="1" flipV="1">
            <a:off x="4953000" y="16411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A30635-8F06-447B-9630-B1DFE7EC8D30}"/>
              </a:ext>
            </a:extLst>
          </p:cNvPr>
          <p:cNvSpPr txBox="1"/>
          <p:nvPr/>
        </p:nvSpPr>
        <p:spPr>
          <a:xfrm>
            <a:off x="6400800" y="2968695"/>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3" name="TextBox 22">
            <a:extLst>
              <a:ext uri="{FF2B5EF4-FFF2-40B4-BE49-F238E27FC236}">
                <a16:creationId xmlns:a16="http://schemas.microsoft.com/office/drawing/2014/main" id="{958F38DD-A096-413D-B593-C7A4526F69E9}"/>
              </a:ext>
            </a:extLst>
          </p:cNvPr>
          <p:cNvSpPr txBox="1"/>
          <p:nvPr/>
        </p:nvSpPr>
        <p:spPr>
          <a:xfrm>
            <a:off x="6737351" y="2300517"/>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4" name="TextBox 23">
            <a:extLst>
              <a:ext uri="{FF2B5EF4-FFF2-40B4-BE49-F238E27FC236}">
                <a16:creationId xmlns:a16="http://schemas.microsoft.com/office/drawing/2014/main" id="{ABB19DEF-EB3D-49F5-BC7C-9984D795704B}"/>
              </a:ext>
            </a:extLst>
          </p:cNvPr>
          <p:cNvSpPr txBox="1"/>
          <p:nvPr/>
        </p:nvSpPr>
        <p:spPr>
          <a:xfrm>
            <a:off x="8382000" y="29332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sp>
        <p:nvSpPr>
          <p:cNvPr id="25" name="TextBox 24">
            <a:extLst>
              <a:ext uri="{FF2B5EF4-FFF2-40B4-BE49-F238E27FC236}">
                <a16:creationId xmlns:a16="http://schemas.microsoft.com/office/drawing/2014/main" id="{044F37E3-3E22-4D9D-A8D4-448845F7FFBB}"/>
              </a:ext>
            </a:extLst>
          </p:cNvPr>
          <p:cNvSpPr txBox="1"/>
          <p:nvPr/>
        </p:nvSpPr>
        <p:spPr>
          <a:xfrm>
            <a:off x="4413745" y="4463426"/>
            <a:ext cx="3663455" cy="830997"/>
          </a:xfrm>
          <a:prstGeom prst="rect">
            <a:avLst/>
          </a:prstGeom>
          <a:noFill/>
        </p:spPr>
        <p:txBody>
          <a:bodyPr wrap="square" rtlCol="0">
            <a:spAutoFit/>
          </a:bodyPr>
          <a:lstStyle/>
          <a:p>
            <a:r>
              <a:rPr lang="en-US" sz="2400" dirty="0">
                <a:latin typeface="+mj-lt"/>
              </a:rPr>
              <a:t>Note that here</a:t>
            </a:r>
            <a:r>
              <a:rPr lang="en-US" sz="2400" dirty="0">
                <a:latin typeface="Symbol" panose="05050102010706020507" pitchFamily="18" charset="2"/>
              </a:rPr>
              <a:t> q </a:t>
            </a:r>
            <a:r>
              <a:rPr lang="en-US" sz="2400" dirty="0">
                <a:latin typeface="+mj-lt"/>
              </a:rPr>
              <a:t>is used for the scattering angle</a:t>
            </a:r>
          </a:p>
        </p:txBody>
      </p:sp>
    </p:spTree>
    <p:extLst>
      <p:ext uri="{BB962C8B-B14F-4D97-AF65-F5344CB8AC3E}">
        <p14:creationId xmlns:p14="http://schemas.microsoft.com/office/powerpoint/2010/main" val="207180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28</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2107204885"/>
              </p:ext>
            </p:extLst>
          </p:nvPr>
        </p:nvGraphicFramePr>
        <p:xfrm>
          <a:off x="546894" y="2448959"/>
          <a:ext cx="6159500" cy="2220913"/>
        </p:xfrm>
        <a:graphic>
          <a:graphicData uri="http://schemas.openxmlformats.org/presentationml/2006/ole">
            <mc:AlternateContent xmlns:mc="http://schemas.openxmlformats.org/markup-compatibility/2006">
              <mc:Choice xmlns:v="urn:schemas-microsoft-com:vml" Requires="v">
                <p:oleObj spid="_x0000_s66802" name="Equation" r:id="rId4" imgW="3098520" imgH="1117440" progId="Equation.DSMT4">
                  <p:embed/>
                </p:oleObj>
              </mc:Choice>
              <mc:Fallback>
                <p:oleObj name="Equation" r:id="rId4" imgW="3098520" imgH="1117440" progId="Equation.DSMT4">
                  <p:embed/>
                  <p:pic>
                    <p:nvPicPr>
                      <p:cNvPr id="0" name=""/>
                      <p:cNvPicPr/>
                      <p:nvPr/>
                    </p:nvPicPr>
                    <p:blipFill>
                      <a:blip r:embed="rId5"/>
                      <a:stretch>
                        <a:fillRect/>
                      </a:stretch>
                    </p:blipFill>
                    <p:spPr>
                      <a:xfrm>
                        <a:off x="546894" y="2448959"/>
                        <a:ext cx="6159500" cy="22209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2319072288"/>
              </p:ext>
            </p:extLst>
          </p:nvPr>
        </p:nvGraphicFramePr>
        <p:xfrm>
          <a:off x="1905000" y="4865687"/>
          <a:ext cx="3443288" cy="1673225"/>
        </p:xfrm>
        <a:graphic>
          <a:graphicData uri="http://schemas.openxmlformats.org/presentationml/2006/ole">
            <mc:AlternateContent xmlns:mc="http://schemas.openxmlformats.org/markup-compatibility/2006">
              <mc:Choice xmlns:v="urn:schemas-microsoft-com:vml" Requires="v">
                <p:oleObj spid="_x0000_s66803" name="Equation" r:id="rId6" imgW="1358640" imgH="660240" progId="Equation.DSMT4">
                  <p:embed/>
                </p:oleObj>
              </mc:Choice>
              <mc:Fallback>
                <p:oleObj name="Equation" r:id="rId6" imgW="1358640" imgH="660240" progId="Equation.DSMT4">
                  <p:embed/>
                  <p:pic>
                    <p:nvPicPr>
                      <p:cNvPr id="7" name="Object 6"/>
                      <p:cNvPicPr>
                        <a:picLocks noChangeAspect="1" noChangeArrowheads="1"/>
                      </p:cNvPicPr>
                      <p:nvPr/>
                    </p:nvPicPr>
                    <p:blipFill>
                      <a:blip r:embed="rId7"/>
                      <a:srcRect/>
                      <a:stretch>
                        <a:fillRect/>
                      </a:stretch>
                    </p:blipFill>
                    <p:spPr bwMode="auto">
                      <a:xfrm>
                        <a:off x="1905000" y="4865687"/>
                        <a:ext cx="3443288" cy="1673225"/>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31D51AC-94A7-4BD3-88F1-0F31FC1B8574}"/>
              </a:ext>
            </a:extLst>
          </p:cNvPr>
          <p:cNvSpPr txBox="1"/>
          <p:nvPr/>
        </p:nvSpPr>
        <p:spPr>
          <a:xfrm>
            <a:off x="228600" y="136525"/>
            <a:ext cx="8686800" cy="1938992"/>
          </a:xfrm>
          <a:prstGeom prst="rect">
            <a:avLst/>
          </a:prstGeom>
          <a:noFill/>
        </p:spPr>
        <p:txBody>
          <a:bodyPr wrap="square" rtlCol="0">
            <a:spAutoFit/>
          </a:bodyPr>
          <a:lstStyle/>
          <a:p>
            <a:r>
              <a:rPr lang="en-US" sz="2400" dirty="0">
                <a:latin typeface="+mj-lt"/>
              </a:rPr>
              <a:t>Note that we have use </a:t>
            </a:r>
            <a:r>
              <a:rPr lang="en-US" sz="2400" dirty="0">
                <a:latin typeface="Symbol" panose="05050102010706020507" pitchFamily="18" charset="2"/>
              </a:rPr>
              <a:t>y</a:t>
            </a:r>
            <a:r>
              <a:rPr lang="en-US" sz="2400" dirty="0">
                <a:latin typeface="+mj-lt"/>
              </a:rPr>
              <a:t> to denote the scattering angle in the center of mass frame, but your textbook uses </a:t>
            </a:r>
            <a:r>
              <a:rPr lang="en-US" sz="2400" dirty="0">
                <a:latin typeface="Symbol" panose="05050102010706020507" pitchFamily="18" charset="2"/>
              </a:rPr>
              <a:t>q</a:t>
            </a:r>
            <a:r>
              <a:rPr lang="en-US" sz="2400" dirty="0">
                <a:latin typeface="+mj-lt"/>
              </a:rPr>
              <a:t>  (which we had used to denote the scattering angle in the lab frame).   In this lecture our analysis is entirely in the center of mass frame and some of the equations use </a:t>
            </a:r>
            <a:r>
              <a:rPr lang="en-US" sz="2400" dirty="0">
                <a:latin typeface="Symbol" panose="05050102010706020507" pitchFamily="18" charset="2"/>
              </a:rPr>
              <a:t>q</a:t>
            </a:r>
            <a:r>
              <a:rPr lang="en-US" sz="2400" dirty="0">
                <a:latin typeface="+mj-lt"/>
              </a:rPr>
              <a:t> to denote the scattering angle.</a:t>
            </a:r>
          </a:p>
        </p:txBody>
      </p:sp>
    </p:spTree>
    <p:extLst>
      <p:ext uri="{BB962C8B-B14F-4D97-AF65-F5344CB8AC3E}">
        <p14:creationId xmlns:p14="http://schemas.microsoft.com/office/powerpoint/2010/main" val="3376315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29</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1047979159"/>
              </p:ext>
            </p:extLst>
          </p:nvPr>
        </p:nvGraphicFramePr>
        <p:xfrm>
          <a:off x="2059267" y="3505694"/>
          <a:ext cx="3563937" cy="541337"/>
        </p:xfrm>
        <a:graphic>
          <a:graphicData uri="http://schemas.openxmlformats.org/presentationml/2006/ole">
            <mc:AlternateContent xmlns:mc="http://schemas.openxmlformats.org/markup-compatibility/2006">
              <mc:Choice xmlns:v="urn:schemas-microsoft-com:vml" Requires="v">
                <p:oleObj spid="_x0000_s67827" name="Equation" r:id="rId4" imgW="1422360" imgH="215640" progId="Equation.DSMT4">
                  <p:embed/>
                </p:oleObj>
              </mc:Choice>
              <mc:Fallback>
                <p:oleObj name="Equation" r:id="rId4" imgW="1422360" imgH="215640" progId="Equation.DSMT4">
                  <p:embed/>
                  <p:pic>
                    <p:nvPicPr>
                      <p:cNvPr id="0" name=""/>
                      <p:cNvPicPr/>
                      <p:nvPr/>
                    </p:nvPicPr>
                    <p:blipFill>
                      <a:blip r:embed="rId5"/>
                      <a:stretch>
                        <a:fillRect/>
                      </a:stretch>
                    </p:blipFill>
                    <p:spPr>
                      <a:xfrm>
                        <a:off x="2059267" y="3505694"/>
                        <a:ext cx="3563937" cy="5413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2606513559"/>
              </p:ext>
            </p:extLst>
          </p:nvPr>
        </p:nvGraphicFramePr>
        <p:xfrm>
          <a:off x="3752850" y="-55563"/>
          <a:ext cx="4886325" cy="3235326"/>
        </p:xfrm>
        <a:graphic>
          <a:graphicData uri="http://schemas.openxmlformats.org/presentationml/2006/ole">
            <mc:AlternateContent xmlns:mc="http://schemas.openxmlformats.org/markup-compatibility/2006">
              <mc:Choice xmlns:v="urn:schemas-microsoft-com:vml" Requires="v">
                <p:oleObj spid="_x0000_s67828" name="Equation" r:id="rId6" imgW="1993680" imgH="1320480" progId="Equation.DSMT4">
                  <p:embed/>
                </p:oleObj>
              </mc:Choice>
              <mc:Fallback>
                <p:oleObj name="Equation" r:id="rId6" imgW="1993680" imgH="1320480" progId="Equation.DSMT4">
                  <p:embed/>
                  <p:pic>
                    <p:nvPicPr>
                      <p:cNvPr id="0" name=""/>
                      <p:cNvPicPr/>
                      <p:nvPr/>
                    </p:nvPicPr>
                    <p:blipFill>
                      <a:blip r:embed="rId7"/>
                      <a:stretch>
                        <a:fillRect/>
                      </a:stretch>
                    </p:blipFill>
                    <p:spPr>
                      <a:xfrm>
                        <a:off x="3752850" y="-55563"/>
                        <a:ext cx="4886325" cy="323532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C15CBB1-9CF8-4A19-90C7-6851DF64B87D}"/>
              </a:ext>
            </a:extLst>
          </p:cNvPr>
          <p:cNvSpPr/>
          <p:nvPr/>
        </p:nvSpPr>
        <p:spPr>
          <a:xfrm>
            <a:off x="838200" y="0"/>
            <a:ext cx="2286000" cy="329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939BD-8C69-4220-BB36-654B956C1D47}"/>
              </a:ext>
            </a:extLst>
          </p:cNvPr>
          <p:cNvSpPr/>
          <p:nvPr/>
        </p:nvSpPr>
        <p:spPr>
          <a:xfrm>
            <a:off x="5553451" y="4074623"/>
            <a:ext cx="3003174" cy="15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DC3F97-20D7-4A56-9D8A-0D6DC7913598}"/>
              </a:ext>
            </a:extLst>
          </p:cNvPr>
          <p:cNvSpPr txBox="1"/>
          <p:nvPr/>
        </p:nvSpPr>
        <p:spPr>
          <a:xfrm>
            <a:off x="76200" y="152400"/>
            <a:ext cx="3200400" cy="1200329"/>
          </a:xfrm>
          <a:prstGeom prst="rect">
            <a:avLst/>
          </a:prstGeom>
          <a:noFill/>
        </p:spPr>
        <p:txBody>
          <a:bodyPr wrap="square" rtlCol="0">
            <a:spAutoFit/>
          </a:bodyPr>
          <a:lstStyle/>
          <a:p>
            <a:r>
              <a:rPr lang="en-US" sz="2400" dirty="0">
                <a:latin typeface="+mj-lt"/>
              </a:rPr>
              <a:t>Evaluation of constants far from scattering center --</a:t>
            </a:r>
          </a:p>
        </p:txBody>
      </p:sp>
    </p:spTree>
    <p:extLst>
      <p:ext uri="{BB962C8B-B14F-4D97-AF65-F5344CB8AC3E}">
        <p14:creationId xmlns:p14="http://schemas.microsoft.com/office/powerpoint/2010/main" val="234703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190500" y="50292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917E2D-C255-470E-8D30-0EB27DD8E76D}"/>
              </a:ext>
            </a:extLst>
          </p:cNvPr>
          <p:cNvPicPr>
            <a:picLocks noChangeAspect="1"/>
          </p:cNvPicPr>
          <p:nvPr/>
        </p:nvPicPr>
        <p:blipFill>
          <a:blip r:embed="rId3"/>
          <a:stretch>
            <a:fillRect/>
          </a:stretch>
        </p:blipFill>
        <p:spPr>
          <a:xfrm>
            <a:off x="804862" y="452286"/>
            <a:ext cx="8339138" cy="5429401"/>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80345003"/>
              </p:ext>
            </p:extLst>
          </p:nvPr>
        </p:nvGraphicFramePr>
        <p:xfrm>
          <a:off x="531813" y="107950"/>
          <a:ext cx="8154987" cy="6237288"/>
        </p:xfrm>
        <a:graphic>
          <a:graphicData uri="http://schemas.openxmlformats.org/presentationml/2006/ole">
            <mc:AlternateContent xmlns:mc="http://schemas.openxmlformats.org/markup-compatibility/2006">
              <mc:Choice xmlns:v="urn:schemas-microsoft-com:vml" Requires="v">
                <p:oleObj spid="_x0000_s43170" name="Equation" r:id="rId4" imgW="5054400" imgH="3784320" progId="Equation.DSMT4">
                  <p:embed/>
                </p:oleObj>
              </mc:Choice>
              <mc:Fallback>
                <p:oleObj name="Equation" r:id="rId4" imgW="5054400" imgH="3784320" progId="Equation.DSMT4">
                  <p:embed/>
                  <p:pic>
                    <p:nvPicPr>
                      <p:cNvPr id="0" name=""/>
                      <p:cNvPicPr>
                        <a:picLocks noChangeAspect="1" noChangeArrowheads="1"/>
                      </p:cNvPicPr>
                      <p:nvPr/>
                    </p:nvPicPr>
                    <p:blipFill>
                      <a:blip r:embed="rId5"/>
                      <a:srcRect/>
                      <a:stretch>
                        <a:fillRect/>
                      </a:stretch>
                    </p:blipFill>
                    <p:spPr bwMode="auto">
                      <a:xfrm>
                        <a:off x="531813" y="107950"/>
                        <a:ext cx="8154987" cy="62372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05757583"/>
              </p:ext>
            </p:extLst>
          </p:nvPr>
        </p:nvGraphicFramePr>
        <p:xfrm>
          <a:off x="1600200" y="325438"/>
          <a:ext cx="6210300" cy="5411787"/>
        </p:xfrm>
        <a:graphic>
          <a:graphicData uri="http://schemas.openxmlformats.org/presentationml/2006/ole">
            <mc:AlternateContent xmlns:mc="http://schemas.openxmlformats.org/markup-compatibility/2006">
              <mc:Choice xmlns:v="urn:schemas-microsoft-com:vml" Requires="v">
                <p:oleObj spid="_x0000_s44187" name="Equation" r:id="rId4" imgW="3949560" imgH="3365280" progId="Equation.DSMT4">
                  <p:embed/>
                </p:oleObj>
              </mc:Choice>
              <mc:Fallback>
                <p:oleObj name="Equation" r:id="rId4" imgW="3949560" imgH="3365280" progId="Equation.DSMT4">
                  <p:embed/>
                  <p:pic>
                    <p:nvPicPr>
                      <p:cNvPr id="0" name=""/>
                      <p:cNvPicPr>
                        <a:picLocks noChangeAspect="1" noChangeArrowheads="1"/>
                      </p:cNvPicPr>
                      <p:nvPr/>
                    </p:nvPicPr>
                    <p:blipFill>
                      <a:blip r:embed="rId5"/>
                      <a:srcRect/>
                      <a:stretch>
                        <a:fillRect/>
                      </a:stretch>
                    </p:blipFill>
                    <p:spPr bwMode="auto">
                      <a:xfrm>
                        <a:off x="1600200" y="325438"/>
                        <a:ext cx="6210300" cy="5411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5223726"/>
              </p:ext>
            </p:extLst>
          </p:nvPr>
        </p:nvGraphicFramePr>
        <p:xfrm>
          <a:off x="788988" y="354013"/>
          <a:ext cx="6351587" cy="6169025"/>
        </p:xfrm>
        <a:graphic>
          <a:graphicData uri="http://schemas.openxmlformats.org/presentationml/2006/ole">
            <mc:AlternateContent xmlns:mc="http://schemas.openxmlformats.org/markup-compatibility/2006">
              <mc:Choice xmlns:v="urn:schemas-microsoft-com:vml" Requires="v">
                <p:oleObj spid="_x0000_s46232" name="Equation" r:id="rId4" imgW="4775040" imgH="4800600" progId="Equation.DSMT4">
                  <p:embed/>
                </p:oleObj>
              </mc:Choice>
              <mc:Fallback>
                <p:oleObj name="Equation" r:id="rId4" imgW="4775040" imgH="4800600" progId="Equation.DSMT4">
                  <p:embed/>
                  <p:pic>
                    <p:nvPicPr>
                      <p:cNvPr id="0" name=""/>
                      <p:cNvPicPr>
                        <a:picLocks noChangeAspect="1" noChangeArrowheads="1"/>
                      </p:cNvPicPr>
                      <p:nvPr/>
                    </p:nvPicPr>
                    <p:blipFill>
                      <a:blip r:embed="rId5"/>
                      <a:srcRect/>
                      <a:stretch>
                        <a:fillRect/>
                      </a:stretch>
                    </p:blipFill>
                    <p:spPr bwMode="auto">
                      <a:xfrm>
                        <a:off x="788988" y="354013"/>
                        <a:ext cx="6351587"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65639237"/>
              </p:ext>
            </p:extLst>
          </p:nvPr>
        </p:nvGraphicFramePr>
        <p:xfrm>
          <a:off x="1004958" y="381000"/>
          <a:ext cx="6646862" cy="5155261"/>
        </p:xfrm>
        <a:graphic>
          <a:graphicData uri="http://schemas.openxmlformats.org/presentationml/2006/ole">
            <mc:AlternateContent xmlns:mc="http://schemas.openxmlformats.org/markup-compatibility/2006">
              <mc:Choice xmlns:v="urn:schemas-microsoft-com:vml" Requires="v">
                <p:oleObj spid="_x0000_s47256" name="Equation" r:id="rId4" imgW="1993680" imgH="1600200" progId="Equation.DSMT4">
                  <p:embed/>
                </p:oleObj>
              </mc:Choice>
              <mc:Fallback>
                <p:oleObj name="Equation" r:id="rId4" imgW="1993680" imgH="1600200" progId="Equation.DSMT4">
                  <p:embed/>
                  <p:pic>
                    <p:nvPicPr>
                      <p:cNvPr id="0" name=""/>
                      <p:cNvPicPr>
                        <a:picLocks noChangeAspect="1" noChangeArrowheads="1"/>
                      </p:cNvPicPr>
                      <p:nvPr/>
                    </p:nvPicPr>
                    <p:blipFill>
                      <a:blip r:embed="rId5"/>
                      <a:srcRect/>
                      <a:stretch>
                        <a:fillRect/>
                      </a:stretch>
                    </p:blipFill>
                    <p:spPr bwMode="auto">
                      <a:xfrm>
                        <a:off x="1004958" y="381000"/>
                        <a:ext cx="6646862" cy="51552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95928215"/>
              </p:ext>
            </p:extLst>
          </p:nvPr>
        </p:nvGraphicFramePr>
        <p:xfrm>
          <a:off x="1676400" y="683321"/>
          <a:ext cx="5361967" cy="5605230"/>
        </p:xfrm>
        <a:graphic>
          <a:graphicData uri="http://schemas.openxmlformats.org/presentationml/2006/ole">
            <mc:AlternateContent xmlns:mc="http://schemas.openxmlformats.org/markup-compatibility/2006">
              <mc:Choice xmlns:v="urn:schemas-microsoft-com:vml" Requires="v">
                <p:oleObj spid="_x0000_s49305" name="Equation" r:id="rId4" imgW="3733560" imgH="4038480" progId="Equation.DSMT4">
                  <p:embed/>
                </p:oleObj>
              </mc:Choice>
              <mc:Fallback>
                <p:oleObj name="Equation" r:id="rId4" imgW="3733560" imgH="4038480" progId="Equation.DSMT4">
                  <p:embed/>
                  <p:pic>
                    <p:nvPicPr>
                      <p:cNvPr id="0" name=""/>
                      <p:cNvPicPr>
                        <a:picLocks noChangeAspect="1" noChangeArrowheads="1"/>
                      </p:cNvPicPr>
                      <p:nvPr/>
                    </p:nvPicPr>
                    <p:blipFill>
                      <a:blip r:embed="rId5"/>
                      <a:srcRect/>
                      <a:stretch>
                        <a:fillRect/>
                      </a:stretch>
                    </p:blipFill>
                    <p:spPr bwMode="auto">
                      <a:xfrm>
                        <a:off x="1676400" y="683321"/>
                        <a:ext cx="5361967" cy="5605230"/>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EB831F6E-7566-4F90-855F-FF9E94EC2065}"/>
              </a:ext>
            </a:extLst>
          </p:cNvPr>
          <p:cNvSpPr txBox="1"/>
          <p:nvPr/>
        </p:nvSpPr>
        <p:spPr>
          <a:xfrm>
            <a:off x="83507" y="122542"/>
            <a:ext cx="7543800" cy="461665"/>
          </a:xfrm>
          <a:prstGeom prst="rect">
            <a:avLst/>
          </a:prstGeom>
          <a:noFill/>
        </p:spPr>
        <p:txBody>
          <a:bodyPr wrap="square" rtlCol="0">
            <a:spAutoFit/>
          </a:bodyPr>
          <a:lstStyle/>
          <a:p>
            <a:r>
              <a:rPr lang="en-US" sz="2400" dirty="0">
                <a:latin typeface="+mj-lt"/>
              </a:rPr>
              <a:t>General equations for central potential V(r)</a:t>
            </a:r>
          </a:p>
        </p:txBody>
      </p:sp>
    </p:spTree>
    <p:extLst>
      <p:ext uri="{BB962C8B-B14F-4D97-AF65-F5344CB8AC3E}">
        <p14:creationId xmlns:p14="http://schemas.microsoft.com/office/powerpoint/2010/main" val="596621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spid="_x0000_s50628" name="Equation" r:id="rId4" imgW="3797280" imgH="1612800" progId="Equation.DSMT4">
                  <p:embed/>
                </p:oleObj>
              </mc:Choice>
              <mc:Fallback>
                <p:oleObj name="Equation" r:id="rId4" imgW="3797280" imgH="1612800" progId="Equation.DSMT4">
                  <p:embed/>
                  <p:pic>
                    <p:nvPicPr>
                      <p:cNvPr id="0" name=""/>
                      <p:cNvPicPr>
                        <a:picLocks noChangeAspect="1" noChangeArrowheads="1"/>
                      </p:cNvPicPr>
                      <p:nvPr/>
                    </p:nvPicPr>
                    <p:blipFill>
                      <a:blip r:embed="rId5"/>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spid="_x0000_s50629" name="Equation" r:id="rId6" imgW="5689440" imgH="2882880" progId="Equation.DSMT4">
                  <p:embed/>
                </p:oleObj>
              </mc:Choice>
              <mc:Fallback>
                <p:oleObj name="Equation" r:id="rId6" imgW="5689440" imgH="2882880" progId="Equation.DSMT4">
                  <p:embed/>
                  <p:pic>
                    <p:nvPicPr>
                      <p:cNvPr id="0" name=""/>
                      <p:cNvPicPr>
                        <a:picLocks noChangeAspect="1" noChangeArrowheads="1"/>
                      </p:cNvPicPr>
                      <p:nvPr/>
                    </p:nvPicPr>
                    <p:blipFill>
                      <a:blip r:embed="rId7"/>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spid="_x0000_s50630" name="Equation" r:id="rId8" imgW="2006280" imgH="977760" progId="Equation.DSMT4">
                  <p:embed/>
                </p:oleObj>
              </mc:Choice>
              <mc:Fallback>
                <p:oleObj name="Equation" r:id="rId8" imgW="2006280" imgH="977760" progId="Equation.DSMT4">
                  <p:embed/>
                  <p:pic>
                    <p:nvPicPr>
                      <p:cNvPr id="0" name=""/>
                      <p:cNvPicPr>
                        <a:picLocks noChangeAspect="1" noChangeArrowheads="1"/>
                      </p:cNvPicPr>
                      <p:nvPr/>
                    </p:nvPicPr>
                    <p:blipFill>
                      <a:blip r:embed="rId9"/>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spid="_x0000_s51504" name="数式" r:id="rId4" imgW="2019240" imgH="1269720" progId="Equation.3">
                  <p:embed/>
                </p:oleObj>
              </mc:Choice>
              <mc:Fallback>
                <p:oleObj name="数式" r:id="rId4" imgW="2019240" imgH="1269720" progId="Equation.3">
                  <p:embed/>
                  <p:pic>
                    <p:nvPicPr>
                      <p:cNvPr id="0" name=""/>
                      <p:cNvPicPr>
                        <a:picLocks noChangeAspect="1" noChangeArrowheads="1"/>
                      </p:cNvPicPr>
                      <p:nvPr/>
                    </p:nvPicPr>
                    <p:blipFill>
                      <a:blip r:embed="rId5"/>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spid="_x0000_s51505" name="数式" r:id="rId6" imgW="2095200" imgH="634680" progId="Equation.3">
                  <p:embed/>
                </p:oleObj>
              </mc:Choice>
              <mc:Fallback>
                <p:oleObj name="数式" r:id="rId6" imgW="2095200" imgH="634680" progId="Equation.3">
                  <p:embed/>
                  <p:pic>
                    <p:nvPicPr>
                      <p:cNvPr id="0" name=""/>
                      <p:cNvPicPr>
                        <a:picLocks noChangeAspect="1" noChangeArrowheads="1"/>
                      </p:cNvPicPr>
                      <p:nvPr/>
                    </p:nvPicPr>
                    <p:blipFill>
                      <a:blip r:embed="rId7"/>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pic>
        <p:nvPicPr>
          <p:cNvPr id="5" name="Picture 2" descr="http://hyperphysics.phy-astr.gsu.edu/hbase/nuclear/imgnuc/geigmar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spid="_x0000_s52377" name="数式" r:id="rId5" imgW="2095200" imgH="634680" progId="Equation.3">
                  <p:embed/>
                </p:oleObj>
              </mc:Choice>
              <mc:Fallback>
                <p:oleObj name="数式" r:id="rId5" imgW="2095200" imgH="634680" progId="Equation.3">
                  <p:embed/>
                  <p:pic>
                    <p:nvPicPr>
                      <p:cNvPr id="0" name=""/>
                      <p:cNvPicPr>
                        <a:picLocks noChangeAspect="1" noChangeArrowheads="1"/>
                      </p:cNvPicPr>
                      <p:nvPr/>
                    </p:nvPicPr>
                    <p:blipFill>
                      <a:blip r:embed="rId6"/>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7"/>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p>
        </p:txBody>
      </p:sp>
      <p:sp>
        <p:nvSpPr>
          <p:cNvPr id="3" name="Footer Placeholder 2"/>
          <p:cNvSpPr>
            <a:spLocks noGrp="1"/>
          </p:cNvSpPr>
          <p:nvPr>
            <p:ph type="ftr" sz="quarter" idx="11"/>
          </p:nvPr>
        </p:nvSpPr>
        <p:spPr/>
        <p:txBody>
          <a:bodyPr/>
          <a:lstStyle/>
          <a:p>
            <a:r>
              <a:rPr lang="en-US"/>
              <a:t>PHY 711  Fall 2021 -- Lecture 5</a:t>
            </a:r>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a:p>
        </p:txBody>
      </p:sp>
      <p:sp>
        <p:nvSpPr>
          <p:cNvPr id="5" name="TextBox 4"/>
          <p:cNvSpPr txBox="1"/>
          <p:nvPr/>
        </p:nvSpPr>
        <p:spPr>
          <a:xfrm>
            <a:off x="228600" y="131366"/>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3113591280"/>
              </p:ext>
            </p:extLst>
          </p:nvPr>
        </p:nvGraphicFramePr>
        <p:xfrm>
          <a:off x="406400" y="436294"/>
          <a:ext cx="4648200" cy="1295400"/>
        </p:xfrm>
        <a:graphic>
          <a:graphicData uri="http://schemas.openxmlformats.org/presentationml/2006/ole">
            <mc:AlternateContent xmlns:mc="http://schemas.openxmlformats.org/markup-compatibility/2006">
              <mc:Choice xmlns:v="urn:schemas-microsoft-com:vml" Requires="v">
                <p:oleObj spid="_x0000_s53455" name="Equation" r:id="rId4" imgW="2323800" imgH="647640" progId="Equation.DSMT4">
                  <p:embed/>
                </p:oleObj>
              </mc:Choice>
              <mc:Fallback>
                <p:oleObj name="Equation" r:id="rId4" imgW="2323800" imgH="647640" progId="Equation.DSMT4">
                  <p:embed/>
                  <p:pic>
                    <p:nvPicPr>
                      <p:cNvPr id="0" name=""/>
                      <p:cNvPicPr>
                        <a:picLocks noChangeAspect="1" noChangeArrowheads="1"/>
                      </p:cNvPicPr>
                      <p:nvPr/>
                    </p:nvPicPr>
                    <p:blipFill>
                      <a:blip r:embed="rId5"/>
                      <a:srcRect/>
                      <a:stretch>
                        <a:fillRect/>
                      </a:stretch>
                    </p:blipFill>
                    <p:spPr bwMode="auto">
                      <a:xfrm>
                        <a:off x="406400" y="436294"/>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275B6D1D-F95F-40B8-A24A-D42CB85FA97B}"/>
              </a:ext>
            </a:extLst>
          </p:cNvPr>
          <p:cNvGraphicFramePr>
            <a:graphicFrameLocks noChangeAspect="1"/>
          </p:cNvGraphicFramePr>
          <p:nvPr>
            <p:extLst>
              <p:ext uri="{D42A27DB-BD31-4B8C-83A1-F6EECF244321}">
                <p14:modId xmlns:p14="http://schemas.microsoft.com/office/powerpoint/2010/main" val="1842890770"/>
              </p:ext>
            </p:extLst>
          </p:nvPr>
        </p:nvGraphicFramePr>
        <p:xfrm>
          <a:off x="457200" y="1948935"/>
          <a:ext cx="2895600" cy="1320800"/>
        </p:xfrm>
        <a:graphic>
          <a:graphicData uri="http://schemas.openxmlformats.org/presentationml/2006/ole">
            <mc:AlternateContent xmlns:mc="http://schemas.openxmlformats.org/markup-compatibility/2006">
              <mc:Choice xmlns:v="urn:schemas-microsoft-com:vml" Requires="v">
                <p:oleObj spid="_x0000_s53456" name="Equation" r:id="rId6" imgW="1447560" imgH="660240" progId="Equation.DSMT4">
                  <p:embed/>
                </p:oleObj>
              </mc:Choice>
              <mc:Fallback>
                <p:oleObj name="Equation" r:id="rId6" imgW="1447560" imgH="660240" progId="Equation.DSMT4">
                  <p:embed/>
                  <p:pic>
                    <p:nvPicPr>
                      <p:cNvPr id="6" name="Object 5"/>
                      <p:cNvPicPr>
                        <a:picLocks noChangeAspect="1" noChangeArrowheads="1"/>
                      </p:cNvPicPr>
                      <p:nvPr/>
                    </p:nvPicPr>
                    <p:blipFill>
                      <a:blip r:embed="rId7"/>
                      <a:srcRect/>
                      <a:stretch>
                        <a:fillRect/>
                      </a:stretch>
                    </p:blipFill>
                    <p:spPr bwMode="auto">
                      <a:xfrm>
                        <a:off x="457200" y="1948935"/>
                        <a:ext cx="2895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7A1FF516-DB96-4FFE-867D-B0D56B793F03}"/>
              </a:ext>
            </a:extLst>
          </p:cNvPr>
          <p:cNvSpPr txBox="1"/>
          <p:nvPr/>
        </p:nvSpPr>
        <p:spPr>
          <a:xfrm>
            <a:off x="5638800" y="1066800"/>
            <a:ext cx="2209800" cy="461665"/>
          </a:xfrm>
          <a:prstGeom prst="rect">
            <a:avLst/>
          </a:prstGeom>
          <a:noFill/>
        </p:spPr>
        <p:txBody>
          <a:bodyPr wrap="square" rtlCol="0">
            <a:spAutoFit/>
          </a:bodyPr>
          <a:lstStyle/>
          <a:p>
            <a:r>
              <a:rPr lang="en-US" sz="2400" dirty="0">
                <a:latin typeface="+mj-lt"/>
              </a:rPr>
              <a:t>(in SI units)</a:t>
            </a:r>
          </a:p>
        </p:txBody>
      </p:sp>
    </p:spTree>
    <p:extLst>
      <p:ext uri="{BB962C8B-B14F-4D97-AF65-F5344CB8AC3E}">
        <p14:creationId xmlns:p14="http://schemas.microsoft.com/office/powerpoint/2010/main" val="33365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FA625-4B7D-4975-824F-76ED653B6748}"/>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64CA8904-6B61-4F39-A92A-72C654F08D72}"/>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B61C9C6F-5D20-4D91-843E-395C9EBCA2FA}"/>
              </a:ext>
            </a:extLst>
          </p:cNvPr>
          <p:cNvSpPr>
            <a:spLocks noGrp="1"/>
          </p:cNvSpPr>
          <p:nvPr>
            <p:ph type="sldNum" sz="quarter" idx="12"/>
          </p:nvPr>
        </p:nvSpPr>
        <p:spPr/>
        <p:txBody>
          <a:bodyPr/>
          <a:lstStyle/>
          <a:p>
            <a:fld id="{CE368B07-CEBF-4C80-90AF-53B34FA04CF3}" type="slidenum">
              <a:rPr lang="en-US" smtClean="0"/>
              <a:t>4</a:t>
            </a:fld>
            <a:endParaRPr lang="en-US"/>
          </a:p>
        </p:txBody>
      </p:sp>
      <p:pic>
        <p:nvPicPr>
          <p:cNvPr id="5" name="Picture 4">
            <a:extLst>
              <a:ext uri="{FF2B5EF4-FFF2-40B4-BE49-F238E27FC236}">
                <a16:creationId xmlns:a16="http://schemas.microsoft.com/office/drawing/2014/main" id="{E19A74DD-6DFD-4B04-9989-C9DBBA07D7F8}"/>
              </a:ext>
            </a:extLst>
          </p:cNvPr>
          <p:cNvPicPr>
            <a:picLocks noChangeAspect="1"/>
          </p:cNvPicPr>
          <p:nvPr/>
        </p:nvPicPr>
        <p:blipFill>
          <a:blip r:embed="rId2"/>
          <a:stretch>
            <a:fillRect/>
          </a:stretch>
        </p:blipFill>
        <p:spPr>
          <a:xfrm>
            <a:off x="0" y="457200"/>
            <a:ext cx="9144000" cy="5791200"/>
          </a:xfrm>
          <a:prstGeom prst="rect">
            <a:avLst/>
          </a:prstGeom>
        </p:spPr>
      </p:pic>
    </p:spTree>
    <p:extLst>
      <p:ext uri="{BB962C8B-B14F-4D97-AF65-F5344CB8AC3E}">
        <p14:creationId xmlns:p14="http://schemas.microsoft.com/office/powerpoint/2010/main" val="2997599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9/01/2021</a:t>
            </a:r>
            <a:endParaRPr lang="en-US" dirty="0"/>
          </a:p>
        </p:txBody>
      </p:sp>
      <p:sp>
        <p:nvSpPr>
          <p:cNvPr id="3" name="Footer Placeholder 2"/>
          <p:cNvSpPr>
            <a:spLocks noGrp="1"/>
          </p:cNvSpPr>
          <p:nvPr>
            <p:ph type="ftr" sz="quarter" idx="11"/>
          </p:nvPr>
        </p:nvSpPr>
        <p:spPr/>
        <p:txBody>
          <a:bodyPr/>
          <a:lstStyle/>
          <a:p>
            <a:r>
              <a:rPr lang="en-US"/>
              <a:t>PHY 711  Fall 2021 -- Lecture 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419595" y="307688"/>
            <a:ext cx="8923337" cy="1200329"/>
          </a:xfrm>
          <a:prstGeom prst="rect">
            <a:avLst/>
          </a:prstGeom>
          <a:noFill/>
        </p:spPr>
        <p:txBody>
          <a:bodyPr wrap="square" rtlCol="0">
            <a:spAutoFit/>
          </a:bodyPr>
          <a:lstStyle/>
          <a:p>
            <a:r>
              <a:rPr lang="en-US" sz="2400" b="1" dirty="0">
                <a:latin typeface="+mj-lt"/>
              </a:rPr>
              <a:t>Transformation between lab and center of mass results:</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spid="_x0000_s88098" name="Equation" r:id="rId4" imgW="5295807" imgH="1089799" progId="Equation.DSMT4">
                  <p:embed/>
                </p:oleObj>
              </mc:Choice>
              <mc:Fallback>
                <p:oleObj name="Equation" r:id="rId4" imgW="5295807" imgH="1089799" progId="Equation.DSMT4">
                  <p:embed/>
                  <p:pic>
                    <p:nvPicPr>
                      <p:cNvPr id="10" name="Object 9">
                        <a:extLst>
                          <a:ext uri="{FF2B5EF4-FFF2-40B4-BE49-F238E27FC236}">
                            <a16:creationId xmlns:a16="http://schemas.microsoft.com/office/drawing/2014/main" id="{00EA0BC3-7CCF-4545-8857-9579E548C2D5}"/>
                          </a:ext>
                        </a:extLst>
                      </p:cNvPr>
                      <p:cNvPicPr/>
                      <p:nvPr/>
                    </p:nvPicPr>
                    <p:blipFill>
                      <a:blip r:embed="rId5"/>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spid="_x0000_s88099" name="Equation" r:id="rId6" imgW="8923051" imgH="1318232" progId="Equation.DSMT4">
                  <p:embed/>
                </p:oleObj>
              </mc:Choice>
              <mc:Fallback>
                <p:oleObj name="Equation" r:id="rId6"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7"/>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spid="_x0000_s88100" name="Equation" r:id="rId8" imgW="4731989" imgH="975582" progId="Equation.DSMT4">
                  <p:embed/>
                </p:oleObj>
              </mc:Choice>
              <mc:Fallback>
                <p:oleObj name="Equation" r:id="rId8" imgW="4731989" imgH="975582" progId="Equation.DSMT4">
                  <p:embed/>
                  <p:pic>
                    <p:nvPicPr>
                      <p:cNvPr id="12" name="Object 11">
                        <a:extLst>
                          <a:ext uri="{FF2B5EF4-FFF2-40B4-BE49-F238E27FC236}">
                            <a16:creationId xmlns:a16="http://schemas.microsoft.com/office/drawing/2014/main" id="{56587C66-F511-442D-A85E-64E96AD27152}"/>
                          </a:ext>
                        </a:extLst>
                      </p:cNvPr>
                      <p:cNvPicPr/>
                      <p:nvPr/>
                    </p:nvPicPr>
                    <p:blipFill>
                      <a:blip r:embed="rId9"/>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F5E458-05E6-41A4-A5AD-93B999F960D4}"/>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754FE94E-FA7A-472E-87AD-CC64BAD661E7}"/>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307C7213-C77D-446F-913C-E36E42A862B2}"/>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a:extLst>
              <a:ext uri="{FF2B5EF4-FFF2-40B4-BE49-F238E27FC236}">
                <a16:creationId xmlns:a16="http://schemas.microsoft.com/office/drawing/2014/main" id="{CF4C7E84-1060-4319-A39E-2004189F3368}"/>
              </a:ext>
            </a:extLst>
          </p:cNvPr>
          <p:cNvSpPr txBox="1"/>
          <p:nvPr/>
        </p:nvSpPr>
        <p:spPr>
          <a:xfrm>
            <a:off x="457200" y="228600"/>
            <a:ext cx="7924800" cy="3785652"/>
          </a:xfrm>
          <a:prstGeom prst="rect">
            <a:avLst/>
          </a:prstGeom>
          <a:noFill/>
        </p:spPr>
        <p:txBody>
          <a:bodyPr wrap="square" rtlCol="0">
            <a:spAutoFit/>
          </a:bodyPr>
          <a:lstStyle/>
          <a:p>
            <a:r>
              <a:rPr lang="en-US" sz="2400" dirty="0">
                <a:latin typeface="+mj-lt"/>
              </a:rPr>
              <a:t>Comments on numerical evaluations</a:t>
            </a:r>
          </a:p>
          <a:p>
            <a:endParaRPr lang="en-US" sz="2400" dirty="0">
              <a:latin typeface="+mj-lt"/>
            </a:endParaRPr>
          </a:p>
          <a:p>
            <a:pPr marL="342900" indent="-342900">
              <a:buFont typeface="Arial" panose="020B0604020202020204" pitchFamily="34" charset="0"/>
              <a:buChar char="•"/>
            </a:pPr>
            <a:r>
              <a:rPr lang="en-US" sz="2400" dirty="0">
                <a:latin typeface="+mj-lt"/>
              </a:rPr>
              <a:t>Fetter and </a:t>
            </a:r>
            <a:r>
              <a:rPr lang="en-US" sz="2400" dirty="0" err="1">
                <a:latin typeface="+mj-lt"/>
              </a:rPr>
              <a:t>Walecka</a:t>
            </a:r>
            <a:r>
              <a:rPr lang="en-US" sz="2400" dirty="0">
                <a:latin typeface="+mj-lt"/>
              </a:rPr>
              <a:t> like many older textbooks use </a:t>
            </a:r>
            <a:r>
              <a:rPr lang="en-US" sz="2400" dirty="0" err="1">
                <a:latin typeface="+mj-lt"/>
              </a:rPr>
              <a:t>cgs</a:t>
            </a:r>
            <a:r>
              <a:rPr lang="en-US" sz="2400" dirty="0">
                <a:latin typeface="+mj-lt"/>
              </a:rPr>
              <a:t> Gaussian units  (centimeters, grams, seconds  plus miscellaneous factors of 4</a:t>
            </a:r>
            <a:r>
              <a:rPr lang="en-US" sz="2400" dirty="0">
                <a:latin typeface="Symbol" panose="05050102010706020507" pitchFamily="18" charset="2"/>
              </a:rPr>
              <a:t>p</a:t>
            </a:r>
            <a:r>
              <a:rPr lang="en-US" sz="2400" dirty="0">
                <a:latin typeface="+mj-lt"/>
              </a:rPr>
              <a:t>) while “modern” texts use SI units (meters, kilograms, seconds plus other miscellaneous factors of </a:t>
            </a:r>
            <a:r>
              <a:rPr lang="en-US" sz="2400" dirty="0"/>
              <a:t>4</a:t>
            </a:r>
            <a:r>
              <a:rPr lang="en-US" sz="2400" dirty="0">
                <a:latin typeface="Symbol" panose="05050102010706020507" pitchFamily="18" charset="2"/>
              </a:rPr>
              <a:t>pe</a:t>
            </a:r>
            <a:r>
              <a:rPr lang="en-US" sz="2400" baseline="-25000" dirty="0"/>
              <a:t>0</a:t>
            </a:r>
            <a:r>
              <a:rPr lang="en-US" sz="2400" dirty="0"/>
              <a:t>)</a:t>
            </a:r>
          </a:p>
          <a:p>
            <a:pPr algn="ctr"/>
            <a:endParaRPr lang="en-US" sz="2400" dirty="0">
              <a:latin typeface="+mj-lt"/>
            </a:endParaRPr>
          </a:p>
          <a:p>
            <a:pPr algn="ctr"/>
            <a:r>
              <a:rPr lang="en-US" sz="2400" dirty="0">
                <a:latin typeface="+mj-lt"/>
              </a:rPr>
              <a:t>Coulomb force between </a:t>
            </a:r>
            <a:r>
              <a:rPr lang="en-US" sz="2400" i="1" dirty="0">
                <a:latin typeface="+mj-lt"/>
              </a:rPr>
              <a:t>ze</a:t>
            </a:r>
            <a:r>
              <a:rPr lang="en-US" sz="2400" dirty="0">
                <a:latin typeface="+mj-lt"/>
              </a:rPr>
              <a:t> and </a:t>
            </a:r>
            <a:r>
              <a:rPr lang="en-US" sz="2400" i="1" dirty="0">
                <a:latin typeface="+mj-lt"/>
              </a:rPr>
              <a:t>Ze</a:t>
            </a:r>
            <a:r>
              <a:rPr lang="en-US" sz="2400" dirty="0">
                <a:latin typeface="+mj-lt"/>
              </a:rPr>
              <a:t> at separation </a:t>
            </a:r>
            <a:r>
              <a:rPr lang="en-US" sz="2400" b="1" dirty="0">
                <a:latin typeface="+mj-lt"/>
              </a:rPr>
              <a:t>r</a:t>
            </a:r>
            <a:r>
              <a:rPr lang="en-US" sz="2400" dirty="0">
                <a:latin typeface="+mj-lt"/>
              </a:rPr>
              <a:t>:</a:t>
            </a:r>
          </a:p>
          <a:p>
            <a:endParaRPr lang="en-US" sz="2400" dirty="0">
              <a:latin typeface="+mj-lt"/>
            </a:endParaRPr>
          </a:p>
        </p:txBody>
      </p:sp>
      <p:graphicFrame>
        <p:nvGraphicFramePr>
          <p:cNvPr id="6" name="Object 5">
            <a:extLst>
              <a:ext uri="{FF2B5EF4-FFF2-40B4-BE49-F238E27FC236}">
                <a16:creationId xmlns:a16="http://schemas.microsoft.com/office/drawing/2014/main" id="{51BE872C-5740-4F96-A536-2A89CA98F203}"/>
              </a:ext>
            </a:extLst>
          </p:cNvPr>
          <p:cNvGraphicFramePr>
            <a:graphicFrameLocks noChangeAspect="1"/>
          </p:cNvGraphicFramePr>
          <p:nvPr>
            <p:extLst>
              <p:ext uri="{D42A27DB-BD31-4B8C-83A1-F6EECF244321}">
                <p14:modId xmlns:p14="http://schemas.microsoft.com/office/powerpoint/2010/main" val="4003444654"/>
              </p:ext>
            </p:extLst>
          </p:nvPr>
        </p:nvGraphicFramePr>
        <p:xfrm>
          <a:off x="381000" y="3996996"/>
          <a:ext cx="3703690" cy="1991231"/>
        </p:xfrm>
        <a:graphic>
          <a:graphicData uri="http://schemas.openxmlformats.org/presentationml/2006/ole">
            <mc:AlternateContent xmlns:mc="http://schemas.openxmlformats.org/markup-compatibility/2006">
              <mc:Choice xmlns:v="urn:schemas-microsoft-com:vml" Requires="v">
                <p:oleObj spid="_x0000_s84004" name="Equation" r:id="rId3" imgW="1180800" imgH="634680" progId="Equation.DSMT4">
                  <p:embed/>
                </p:oleObj>
              </mc:Choice>
              <mc:Fallback>
                <p:oleObj name="Equation" r:id="rId3" imgW="1180800" imgH="634680" progId="Equation.DSMT4">
                  <p:embed/>
                  <p:pic>
                    <p:nvPicPr>
                      <p:cNvPr id="0" name=""/>
                      <p:cNvPicPr/>
                      <p:nvPr/>
                    </p:nvPicPr>
                    <p:blipFill>
                      <a:blip r:embed="rId4"/>
                      <a:stretch>
                        <a:fillRect/>
                      </a:stretch>
                    </p:blipFill>
                    <p:spPr>
                      <a:xfrm>
                        <a:off x="381000" y="3996996"/>
                        <a:ext cx="3703690" cy="199123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0C25837-F674-424D-9B5D-6DAE68371C58}"/>
              </a:ext>
            </a:extLst>
          </p:cNvPr>
          <p:cNvGraphicFramePr>
            <a:graphicFrameLocks noChangeAspect="1"/>
          </p:cNvGraphicFramePr>
          <p:nvPr>
            <p:extLst>
              <p:ext uri="{D42A27DB-BD31-4B8C-83A1-F6EECF244321}">
                <p14:modId xmlns:p14="http://schemas.microsoft.com/office/powerpoint/2010/main" val="3218971365"/>
              </p:ext>
            </p:extLst>
          </p:nvPr>
        </p:nvGraphicFramePr>
        <p:xfrm>
          <a:off x="5418295" y="4069600"/>
          <a:ext cx="3238688" cy="2093298"/>
        </p:xfrm>
        <a:graphic>
          <a:graphicData uri="http://schemas.openxmlformats.org/presentationml/2006/ole">
            <mc:AlternateContent xmlns:mc="http://schemas.openxmlformats.org/markup-compatibility/2006">
              <mc:Choice xmlns:v="urn:schemas-microsoft-com:vml" Requires="v">
                <p:oleObj spid="_x0000_s84005" name="Equation" r:id="rId5" imgW="1041120" imgH="672840" progId="Equation.DSMT4">
                  <p:embed/>
                </p:oleObj>
              </mc:Choice>
              <mc:Fallback>
                <p:oleObj name="Equation" r:id="rId5" imgW="1041120" imgH="672840" progId="Equation.DSMT4">
                  <p:embed/>
                  <p:pic>
                    <p:nvPicPr>
                      <p:cNvPr id="0" name=""/>
                      <p:cNvPicPr/>
                      <p:nvPr/>
                    </p:nvPicPr>
                    <p:blipFill>
                      <a:blip r:embed="rId6"/>
                      <a:stretch>
                        <a:fillRect/>
                      </a:stretch>
                    </p:blipFill>
                    <p:spPr>
                      <a:xfrm>
                        <a:off x="5418295" y="4069600"/>
                        <a:ext cx="3238688" cy="2093298"/>
                      </a:xfrm>
                      <a:prstGeom prst="rect">
                        <a:avLst/>
                      </a:prstGeom>
                    </p:spPr>
                  </p:pic>
                </p:oleObj>
              </mc:Fallback>
            </mc:AlternateContent>
          </a:graphicData>
        </a:graphic>
      </p:graphicFrame>
    </p:spTree>
    <p:extLst>
      <p:ext uri="{BB962C8B-B14F-4D97-AF65-F5344CB8AC3E}">
        <p14:creationId xmlns:p14="http://schemas.microsoft.com/office/powerpoint/2010/main" val="296034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65BE03-3FBB-4D67-99B3-E43E2E69D65B}"/>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E8E4A744-8471-4F71-9330-4A368088E174}"/>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782F7676-97A6-43B6-B360-77AAE916F536}"/>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6" name="TextBox 5">
            <a:extLst>
              <a:ext uri="{FF2B5EF4-FFF2-40B4-BE49-F238E27FC236}">
                <a16:creationId xmlns:a16="http://schemas.microsoft.com/office/drawing/2014/main" id="{0C102948-7CC7-4295-A907-27EEB26F1F9D}"/>
              </a:ext>
            </a:extLst>
          </p:cNvPr>
          <p:cNvSpPr txBox="1"/>
          <p:nvPr/>
        </p:nvSpPr>
        <p:spPr>
          <a:xfrm>
            <a:off x="457200" y="228600"/>
            <a:ext cx="7924800" cy="4524315"/>
          </a:xfrm>
          <a:prstGeom prst="rect">
            <a:avLst/>
          </a:prstGeom>
          <a:noFill/>
        </p:spPr>
        <p:txBody>
          <a:bodyPr wrap="square" rtlCol="0">
            <a:spAutoFit/>
          </a:bodyPr>
          <a:lstStyle/>
          <a:p>
            <a:r>
              <a:rPr lang="en-US" sz="2400" dirty="0">
                <a:latin typeface="+mj-lt"/>
              </a:rPr>
              <a:t>Comments on numerical evaluations -- continued</a:t>
            </a:r>
          </a:p>
          <a:p>
            <a:endParaRPr lang="en-US" sz="2400" dirty="0">
              <a:latin typeface="+mj-lt"/>
            </a:endParaRPr>
          </a:p>
          <a:p>
            <a:pPr marL="342900" indent="-342900">
              <a:buFont typeface="Arial" panose="020B0604020202020204" pitchFamily="34" charset="0"/>
              <a:buChar char="•"/>
            </a:pPr>
            <a:r>
              <a:rPr lang="en-US" sz="2400" dirty="0">
                <a:latin typeface="+mj-lt"/>
              </a:rPr>
              <a:t>MeV is a convenient unit of energy related to SI unit of Joules</a:t>
            </a:r>
          </a:p>
          <a:p>
            <a:pPr lvl="1"/>
            <a:endParaRPr lang="en-US" sz="2400" dirty="0">
              <a:latin typeface="+mj-lt"/>
            </a:endParaRPr>
          </a:p>
          <a:p>
            <a:pPr lvl="1"/>
            <a:r>
              <a:rPr lang="en-US" sz="2400" dirty="0">
                <a:latin typeface="+mj-lt"/>
              </a:rPr>
              <a:t>1 eV=1.602176634x10</a:t>
            </a:r>
            <a:r>
              <a:rPr lang="en-US" sz="2400" baseline="30000" dirty="0">
                <a:latin typeface="+mj-lt"/>
              </a:rPr>
              <a:t>-19</a:t>
            </a:r>
            <a:r>
              <a:rPr lang="en-US" sz="2400" dirty="0">
                <a:latin typeface="+mj-lt"/>
              </a:rPr>
              <a:t> J</a:t>
            </a:r>
          </a:p>
          <a:p>
            <a:pPr lvl="1"/>
            <a:r>
              <a:rPr lang="en-US" sz="2400" dirty="0">
                <a:latin typeface="+mj-lt"/>
              </a:rPr>
              <a:t>1 MeV=</a:t>
            </a:r>
            <a:r>
              <a:rPr lang="en-US" sz="2400" dirty="0"/>
              <a:t> 1.602176634x10</a:t>
            </a:r>
            <a:r>
              <a:rPr lang="en-US" sz="2400" baseline="30000" dirty="0"/>
              <a:t>-13</a:t>
            </a:r>
            <a:r>
              <a:rPr lang="en-US" sz="2400" dirty="0"/>
              <a:t> J</a:t>
            </a:r>
          </a:p>
          <a:p>
            <a:pPr lvl="1"/>
            <a:endParaRPr lang="en-US" sz="2400" dirty="0">
              <a:latin typeface="+mj-lt"/>
            </a:endParaRPr>
          </a:p>
          <a:p>
            <a:pPr marL="342900" indent="-342900">
              <a:buFont typeface="Arial" panose="020B0604020202020204" pitchFamily="34" charset="0"/>
              <a:buChar char="•"/>
            </a:pPr>
            <a:r>
              <a:rPr lang="en-US" sz="2400" dirty="0">
                <a:latin typeface="+mj-lt"/>
              </a:rPr>
              <a:t>More generally a reliable source for fundamental constants is available at the NIST website </a:t>
            </a:r>
            <a:r>
              <a:rPr lang="en-US" sz="2400" dirty="0">
                <a:latin typeface="+mj-lt"/>
                <a:hlinkClick r:id="rId2"/>
              </a:rPr>
              <a:t>https://physics.nist.gov/cuu/Constants/index.html</a:t>
            </a:r>
            <a:endParaRPr lang="en-US" sz="2400" dirty="0">
              <a:latin typeface="+mj-lt"/>
            </a:endParaRPr>
          </a:p>
          <a:p>
            <a:endParaRPr lang="en-US" sz="2400" dirty="0">
              <a:latin typeface="+mj-lt"/>
            </a:endParaRPr>
          </a:p>
        </p:txBody>
      </p:sp>
      <p:sp>
        <p:nvSpPr>
          <p:cNvPr id="7" name="Rectangle 1">
            <a:extLst>
              <a:ext uri="{FF2B5EF4-FFF2-40B4-BE49-F238E27FC236}">
                <a16:creationId xmlns:a16="http://schemas.microsoft.com/office/drawing/2014/main" id="{E685DADA-EB0A-49D9-8D29-DF16E09B2F73}"/>
              </a:ext>
            </a:extLst>
          </p:cNvPr>
          <p:cNvSpPr>
            <a:spLocks noChangeArrowheads="1"/>
          </p:cNvSpPr>
          <p:nvPr/>
        </p:nvSpPr>
        <p:spPr bwMode="auto">
          <a:xfrm>
            <a:off x="0" y="-123110"/>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Unicode MS"/>
              </a:rPr>
              <a:t> </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080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E062B-77DE-44DB-8679-8331DECEE680}"/>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FC6A0263-9E32-4F45-818E-0ECC21DCB48B}"/>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1B562440-991D-4CDB-8BD5-616248877D0A}"/>
              </a:ext>
            </a:extLst>
          </p:cNvPr>
          <p:cNvSpPr>
            <a:spLocks noGrp="1"/>
          </p:cNvSpPr>
          <p:nvPr>
            <p:ph type="sldNum" sz="quarter" idx="12"/>
          </p:nvPr>
        </p:nvSpPr>
        <p:spPr/>
        <p:txBody>
          <a:bodyPr/>
          <a:lstStyle/>
          <a:p>
            <a:fld id="{CE368B07-CEBF-4C80-90AF-53B34FA04CF3}" type="slidenum">
              <a:rPr lang="en-US" smtClean="0"/>
              <a:t>7</a:t>
            </a:fld>
            <a:endParaRPr lang="en-US"/>
          </a:p>
        </p:txBody>
      </p:sp>
      <p:pic>
        <p:nvPicPr>
          <p:cNvPr id="5" name="Picture 4">
            <a:extLst>
              <a:ext uri="{FF2B5EF4-FFF2-40B4-BE49-F238E27FC236}">
                <a16:creationId xmlns:a16="http://schemas.microsoft.com/office/drawing/2014/main" id="{06882540-E2EE-453F-AE08-6685CF3DDA33}"/>
              </a:ext>
            </a:extLst>
          </p:cNvPr>
          <p:cNvPicPr>
            <a:picLocks noChangeAspect="1"/>
          </p:cNvPicPr>
          <p:nvPr/>
        </p:nvPicPr>
        <p:blipFill>
          <a:blip r:embed="rId2"/>
          <a:stretch>
            <a:fillRect/>
          </a:stretch>
        </p:blipFill>
        <p:spPr>
          <a:xfrm>
            <a:off x="0" y="304800"/>
            <a:ext cx="9144000" cy="5896516"/>
          </a:xfrm>
          <a:prstGeom prst="rect">
            <a:avLst/>
          </a:prstGeom>
        </p:spPr>
      </p:pic>
    </p:spTree>
    <p:extLst>
      <p:ext uri="{BB962C8B-B14F-4D97-AF65-F5344CB8AC3E}">
        <p14:creationId xmlns:p14="http://schemas.microsoft.com/office/powerpoint/2010/main" val="278995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48481-7AE7-4B76-9968-680B3BBCCD5A}"/>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7F4E1F2E-997B-4945-8916-2F562FB2481D}"/>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5AFB05DE-451A-46E2-ABAA-8FBF82B682CF}"/>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33D9347C-2FDB-43C0-85B0-C9BFBE98BA40}"/>
              </a:ext>
            </a:extLst>
          </p:cNvPr>
          <p:cNvSpPr txBox="1"/>
          <p:nvPr/>
        </p:nvSpPr>
        <p:spPr>
          <a:xfrm>
            <a:off x="457200" y="457200"/>
            <a:ext cx="8229600" cy="1569660"/>
          </a:xfrm>
          <a:prstGeom prst="rect">
            <a:avLst/>
          </a:prstGeom>
          <a:noFill/>
        </p:spPr>
        <p:txBody>
          <a:bodyPr wrap="square" rtlCol="0">
            <a:spAutoFit/>
          </a:bodyPr>
          <a:lstStyle/>
          <a:p>
            <a:r>
              <a:rPr lang="en-US" sz="2400" dirty="0">
                <a:latin typeface="+mj-lt"/>
              </a:rPr>
              <a:t>What constants will you need to know?</a:t>
            </a:r>
          </a:p>
          <a:p>
            <a:endParaRPr lang="en-US" sz="2400" dirty="0">
              <a:latin typeface="+mj-lt"/>
            </a:endParaRPr>
          </a:p>
          <a:p>
            <a:endParaRPr lang="en-US" sz="2400" dirty="0">
              <a:latin typeface="+mj-lt"/>
            </a:endParaRPr>
          </a:p>
          <a:p>
            <a:r>
              <a:rPr lang="en-US" sz="2400" dirty="0">
                <a:latin typeface="+mj-lt"/>
              </a:rPr>
              <a:t>What units will your answer have?</a:t>
            </a:r>
          </a:p>
        </p:txBody>
      </p:sp>
    </p:spTree>
    <p:extLst>
      <p:ext uri="{BB962C8B-B14F-4D97-AF65-F5344CB8AC3E}">
        <p14:creationId xmlns:p14="http://schemas.microsoft.com/office/powerpoint/2010/main" val="241757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A18529-9978-463D-9BD7-E8A5670E71D9}"/>
              </a:ext>
            </a:extLst>
          </p:cNvPr>
          <p:cNvSpPr>
            <a:spLocks noGrp="1"/>
          </p:cNvSpPr>
          <p:nvPr>
            <p:ph type="dt" sz="half" idx="10"/>
          </p:nvPr>
        </p:nvSpPr>
        <p:spPr/>
        <p:txBody>
          <a:bodyPr/>
          <a:lstStyle/>
          <a:p>
            <a:r>
              <a:rPr lang="en-US"/>
              <a:t>9/01/2021</a:t>
            </a:r>
          </a:p>
        </p:txBody>
      </p:sp>
      <p:sp>
        <p:nvSpPr>
          <p:cNvPr id="3" name="Footer Placeholder 2">
            <a:extLst>
              <a:ext uri="{FF2B5EF4-FFF2-40B4-BE49-F238E27FC236}">
                <a16:creationId xmlns:a16="http://schemas.microsoft.com/office/drawing/2014/main" id="{F5161090-F379-444C-A324-BBE7203C8B72}"/>
              </a:ext>
            </a:extLst>
          </p:cNvPr>
          <p:cNvSpPr>
            <a:spLocks noGrp="1"/>
          </p:cNvSpPr>
          <p:nvPr>
            <p:ph type="ftr" sz="quarter" idx="11"/>
          </p:nvPr>
        </p:nvSpPr>
        <p:spPr/>
        <p:txBody>
          <a:bodyPr/>
          <a:lstStyle/>
          <a:p>
            <a:r>
              <a:rPr lang="en-US"/>
              <a:t>PHY 711  Fall 2021 -- Lecture 5</a:t>
            </a:r>
          </a:p>
        </p:txBody>
      </p:sp>
      <p:sp>
        <p:nvSpPr>
          <p:cNvPr id="4" name="Slide Number Placeholder 3">
            <a:extLst>
              <a:ext uri="{FF2B5EF4-FFF2-40B4-BE49-F238E27FC236}">
                <a16:creationId xmlns:a16="http://schemas.microsoft.com/office/drawing/2014/main" id="{51629428-6A3A-40A9-AE77-C5CD2EA0E9C7}"/>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6FFF0679-029A-4F58-BD64-D4E35D3A4C45}"/>
              </a:ext>
            </a:extLst>
          </p:cNvPr>
          <p:cNvSpPr txBox="1"/>
          <p:nvPr/>
        </p:nvSpPr>
        <p:spPr>
          <a:xfrm>
            <a:off x="228600" y="228600"/>
            <a:ext cx="8534400" cy="7294305"/>
          </a:xfrm>
          <a:prstGeom prst="rect">
            <a:avLst/>
          </a:prstGeom>
          <a:noFill/>
        </p:spPr>
        <p:txBody>
          <a:bodyPr wrap="square" rtlCol="0">
            <a:spAutoFit/>
          </a:bodyPr>
          <a:lstStyle/>
          <a:p>
            <a:r>
              <a:rPr lang="en-US" sz="2400" dirty="0">
                <a:latin typeface="+mj-lt"/>
              </a:rPr>
              <a:t>Your questions –</a:t>
            </a:r>
          </a:p>
          <a:p>
            <a:r>
              <a:rPr lang="en-US" dirty="0">
                <a:latin typeface="+mj-lt"/>
              </a:rPr>
              <a:t>From Wells –</a:t>
            </a:r>
          </a:p>
          <a:p>
            <a:pPr marL="342900" indent="-342900">
              <a:buAutoNum type="arabicPeriod"/>
            </a:pPr>
            <a:r>
              <a:rPr lang="en-US" dirty="0"/>
              <a:t>What if we considered an attractive potential which caused the incident particle to orbit the target particle? Would the analysis be similar to the hyperbolic orbits in gravitational potentials section except start by choosing an eccentricity of &lt; 1? There would also be issues in the analysis such as multivalued functions caused by the orbit, correct?</a:t>
            </a:r>
          </a:p>
          <a:p>
            <a:pPr marL="457200" indent="-457200">
              <a:buAutoNum type="arabicPeriod"/>
            </a:pPr>
            <a:endParaRPr lang="en-US" dirty="0">
              <a:latin typeface="+mj-lt"/>
            </a:endParaRPr>
          </a:p>
          <a:p>
            <a:r>
              <a:rPr lang="en-US" dirty="0">
                <a:latin typeface="+mj-lt"/>
              </a:rPr>
              <a:t>From </a:t>
            </a:r>
            <a:r>
              <a:rPr lang="en-US" dirty="0" err="1">
                <a:latin typeface="+mj-lt"/>
              </a:rPr>
              <a:t>Manikanta</a:t>
            </a:r>
            <a:r>
              <a:rPr lang="en-US" dirty="0">
                <a:latin typeface="+mj-lt"/>
              </a:rPr>
              <a:t> –</a:t>
            </a:r>
          </a:p>
          <a:p>
            <a:pPr marL="342900" indent="-342900">
              <a:buFont typeface="+mj-lt"/>
              <a:buAutoNum type="arabicPeriod"/>
            </a:pPr>
            <a:r>
              <a:rPr lang="en-US" dirty="0"/>
              <a:t>Why the total cross section is not a finite value. I feel performing the integral over all solid angles should give 1 since it tells there is a 100% chance of finding a particle?</a:t>
            </a:r>
          </a:p>
          <a:p>
            <a:pPr marL="342900" indent="-342900">
              <a:buFont typeface="+mj-lt"/>
              <a:buAutoNum type="arabicPeriod"/>
            </a:pPr>
            <a:r>
              <a:rPr lang="en-US" dirty="0"/>
              <a:t>When </a:t>
            </a:r>
            <a:r>
              <a:rPr lang="en-US" b="1" dirty="0"/>
              <a:t>ϴ</a:t>
            </a:r>
            <a:r>
              <a:rPr lang="en-US" dirty="0"/>
              <a:t> = 0, differential cross section goes to infinity. By this do we mean we can trace an infinite number of particles ?</a:t>
            </a:r>
          </a:p>
          <a:p>
            <a:pPr marL="342900" indent="-342900">
              <a:buFont typeface="+mj-lt"/>
              <a:buAutoNum type="arabicPeriod"/>
            </a:pPr>
            <a:endParaRPr lang="en-US" dirty="0"/>
          </a:p>
          <a:p>
            <a:r>
              <a:rPr lang="en-US" dirty="0"/>
              <a:t>From Can –</a:t>
            </a:r>
          </a:p>
          <a:p>
            <a:r>
              <a:rPr lang="en-US" dirty="0"/>
              <a:t>1. My question is why on slide the angle scattering equation has negative </a:t>
            </a:r>
            <a:r>
              <a:rPr lang="en-US" dirty="0" err="1"/>
              <a:t>Pi，whereas</a:t>
            </a:r>
            <a:r>
              <a:rPr lang="en-US" dirty="0"/>
              <a:t> on the book is positive Pi.</a:t>
            </a:r>
          </a:p>
          <a:p>
            <a:endParaRPr lang="en-US" dirty="0"/>
          </a:p>
          <a:p>
            <a:r>
              <a:rPr lang="en-US" dirty="0"/>
              <a:t>From Owen –</a:t>
            </a:r>
          </a:p>
          <a:p>
            <a:r>
              <a:rPr lang="en-US" dirty="0"/>
              <a:t>1.  Are non-central potentials ever used in scattering theory?</a:t>
            </a:r>
          </a:p>
          <a:p>
            <a:r>
              <a:rPr lang="en-US" dirty="0"/>
              <a:t>2. Are there any scattering experiments that test non-central potentials?</a:t>
            </a:r>
          </a:p>
          <a:p>
            <a:endParaRPr lang="en-US" dirty="0"/>
          </a:p>
          <a:p>
            <a:br>
              <a:rPr lang="en-US" sz="2400" dirty="0"/>
            </a:br>
            <a:endParaRPr lang="en-US" sz="2400" dirty="0">
              <a:latin typeface="+mj-lt"/>
            </a:endParaRPr>
          </a:p>
        </p:txBody>
      </p:sp>
    </p:spTree>
    <p:extLst>
      <p:ext uri="{BB962C8B-B14F-4D97-AF65-F5344CB8AC3E}">
        <p14:creationId xmlns:p14="http://schemas.microsoft.com/office/powerpoint/2010/main" val="1878912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7440</TotalTime>
  <Words>1426</Words>
  <Application>Microsoft Office PowerPoint</Application>
  <PresentationFormat>On-screen Show (4:3)</PresentationFormat>
  <Paragraphs>288</Paragraphs>
  <Slides>40</Slides>
  <Notes>22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3</vt:i4>
      </vt:variant>
      <vt:variant>
        <vt:lpstr>Slide Titles</vt:lpstr>
      </vt:variant>
      <vt:variant>
        <vt:i4>40</vt:i4>
      </vt:variant>
    </vt:vector>
  </HeadingPairs>
  <TitlesOfParts>
    <vt:vector size="49" baseType="lpstr">
      <vt:lpstr>Arial</vt:lpstr>
      <vt:lpstr>Arial Unicode MS</vt:lpstr>
      <vt:lpstr>Calibri</vt:lpstr>
      <vt:lpstr>Symbol</vt:lpstr>
      <vt:lpstr>Office Theme</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432</cp:revision>
  <cp:lastPrinted>2020-09-01T04:23:48Z</cp:lastPrinted>
  <dcterms:created xsi:type="dcterms:W3CDTF">2012-01-10T18:32:24Z</dcterms:created>
  <dcterms:modified xsi:type="dcterms:W3CDTF">2021-09-01T15:17:56Z</dcterms:modified>
</cp:coreProperties>
</file>