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89" r:id="rId3"/>
    <p:sldId id="455" r:id="rId4"/>
    <p:sldId id="456" r:id="rId5"/>
    <p:sldId id="457" r:id="rId6"/>
    <p:sldId id="431" r:id="rId7"/>
    <p:sldId id="432" r:id="rId8"/>
    <p:sldId id="433" r:id="rId9"/>
    <p:sldId id="434" r:id="rId10"/>
    <p:sldId id="451" r:id="rId11"/>
    <p:sldId id="435" r:id="rId12"/>
    <p:sldId id="436" r:id="rId13"/>
    <p:sldId id="437" r:id="rId14"/>
    <p:sldId id="454" r:id="rId15"/>
    <p:sldId id="438" r:id="rId16"/>
    <p:sldId id="439" r:id="rId17"/>
    <p:sldId id="452" r:id="rId18"/>
    <p:sldId id="440" r:id="rId19"/>
    <p:sldId id="441" r:id="rId20"/>
    <p:sldId id="442" r:id="rId21"/>
    <p:sldId id="443" r:id="rId22"/>
    <p:sldId id="444" r:id="rId23"/>
    <p:sldId id="445" r:id="rId24"/>
    <p:sldId id="446" r:id="rId25"/>
    <p:sldId id="447" r:id="rId26"/>
    <p:sldId id="448" r:id="rId27"/>
    <p:sldId id="453"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83841" autoAdjust="0"/>
  </p:normalViewPr>
  <p:slideViewPr>
    <p:cSldViewPr>
      <p:cViewPr varScale="1">
        <p:scale>
          <a:sx n="68" d="100"/>
          <a:sy n="68" d="100"/>
        </p:scale>
        <p:origin x="1162" y="62"/>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9.wmf"/><Relationship Id="rId5" Type="http://schemas.openxmlformats.org/officeDocument/2006/relationships/image" Target="../media/image21.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9/3/2021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9/3/2021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briefly discuss the  analysis of  physics within accelerated reference frames as presented in Chapter 2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now our case, standing or sitting on the surface of the rotating earth (neglecting other details like orbiting the sun).   F’ is the support force meaning the floor on which we are standing/sitting and its support due to earth’s crust.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341254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126423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interesting example designed to show the effects of the earth’s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06145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285670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pendulum motion in the given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24612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the equations for the dominant terms.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74382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9808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differential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24282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and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117660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275325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only one lecture on this topic, but it will come up again later in the course.     On Wednesday, we will jump into the topic of calculus of variation in order to develop mathematical tools that form the backbone of the study of mechanics among other applications.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132899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estimate the effects in different parts of the globe.   Note that theta is defined for the polar angle, while if you look up your latitude </a:t>
            </a:r>
            <a:r>
              <a:rPr lang="en-US"/>
              <a:t>you will find 90-theta.</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“inertial” frame of reference, we mean a reference frame that is either stationary or is moving at constant velocity.  A non-inertial frame of reference is the opposite.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how analyze quantities such as a vector V in the two frames of reference.    The vector V may vary in time and its components </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omega is a vector whose magnitude is the time rate of change of rotation of the coordinate frame and whose direction is pointing along the axis of rotation (in this case the x-axis.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“derivate”  the cross product relation using the expression for finite rotation and then expanding to infinitesimal angle </a:t>
            </a:r>
            <a:r>
              <a:rPr lang="en-US" dirty="0" err="1"/>
              <a:t>dOmega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how to analyze the first time derivative, we apply the time derivative to the result in order to analyze the second time derivative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terms are often called “</a:t>
            </a:r>
            <a:r>
              <a:rPr lang="en-US" dirty="0" err="1"/>
              <a:t>fictictious</a:t>
            </a:r>
            <a:r>
              <a:rPr lang="en-US" dirty="0"/>
              <a:t>” forces.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2616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9/03/2021</a:t>
            </a:r>
          </a:p>
        </p:txBody>
      </p:sp>
      <p:sp>
        <p:nvSpPr>
          <p:cNvPr id="6" name="Footer Placeholder 5"/>
          <p:cNvSpPr>
            <a:spLocks noGrp="1"/>
          </p:cNvSpPr>
          <p:nvPr>
            <p:ph type="ftr" sz="quarter" idx="11"/>
          </p:nvPr>
        </p:nvSpPr>
        <p:spPr/>
        <p:txBody>
          <a:bodyPr/>
          <a:lstStyle/>
          <a:p>
            <a:r>
              <a:rPr lang="en-US"/>
              <a:t>PHY 711  Fall 2021 --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9/03/2021</a:t>
            </a:r>
          </a:p>
        </p:txBody>
      </p:sp>
      <p:sp>
        <p:nvSpPr>
          <p:cNvPr id="8" name="Footer Placeholder 7"/>
          <p:cNvSpPr>
            <a:spLocks noGrp="1"/>
          </p:cNvSpPr>
          <p:nvPr>
            <p:ph type="ftr" sz="quarter" idx="11"/>
          </p:nvPr>
        </p:nvSpPr>
        <p:spPr/>
        <p:txBody>
          <a:bodyPr/>
          <a:lstStyle/>
          <a:p>
            <a:r>
              <a:rPr lang="en-US"/>
              <a:t>PHY 711  Fall 2021 -- Lecture 6</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9/03/2021</a:t>
            </a:r>
          </a:p>
        </p:txBody>
      </p:sp>
      <p:sp>
        <p:nvSpPr>
          <p:cNvPr id="4" name="Footer Placeholder 3"/>
          <p:cNvSpPr>
            <a:spLocks noGrp="1"/>
          </p:cNvSpPr>
          <p:nvPr>
            <p:ph type="ftr" sz="quarter" idx="11"/>
          </p:nvPr>
        </p:nvSpPr>
        <p:spPr/>
        <p:txBody>
          <a:bodyPr/>
          <a:lstStyle/>
          <a:p>
            <a:r>
              <a:rPr lang="en-US"/>
              <a:t>PHY 711  Fall 2021 -- Lecture 6</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p>
        </p:txBody>
      </p:sp>
      <p:sp>
        <p:nvSpPr>
          <p:cNvPr id="3" name="Footer Placeholder 2"/>
          <p:cNvSpPr>
            <a:spLocks noGrp="1"/>
          </p:cNvSpPr>
          <p:nvPr>
            <p:ph type="ftr" sz="quarter" idx="11"/>
          </p:nvPr>
        </p:nvSpPr>
        <p:spPr/>
        <p:txBody>
          <a:bodyPr/>
          <a:lstStyle/>
          <a:p>
            <a:r>
              <a:rPr lang="en-US"/>
              <a:t>PHY 711  Fall 2021 --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9/03/2021</a:t>
            </a:r>
          </a:p>
        </p:txBody>
      </p:sp>
      <p:sp>
        <p:nvSpPr>
          <p:cNvPr id="6" name="Footer Placeholder 5"/>
          <p:cNvSpPr>
            <a:spLocks noGrp="1"/>
          </p:cNvSpPr>
          <p:nvPr>
            <p:ph type="ftr" sz="quarter" idx="11"/>
          </p:nvPr>
        </p:nvSpPr>
        <p:spPr/>
        <p:txBody>
          <a:bodyPr/>
          <a:lstStyle/>
          <a:p>
            <a:r>
              <a:rPr lang="en-US"/>
              <a:t>PHY 711  Fall 2021 --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9/03/2021</a:t>
            </a:r>
          </a:p>
        </p:txBody>
      </p:sp>
      <p:sp>
        <p:nvSpPr>
          <p:cNvPr id="6" name="Footer Placeholder 5"/>
          <p:cNvSpPr>
            <a:spLocks noGrp="1"/>
          </p:cNvSpPr>
          <p:nvPr>
            <p:ph type="ftr" sz="quarter" idx="11"/>
          </p:nvPr>
        </p:nvSpPr>
        <p:spPr/>
        <p:txBody>
          <a:bodyPr/>
          <a:lstStyle/>
          <a:p>
            <a:r>
              <a:rPr lang="en-US"/>
              <a:t>PHY 711  Fall 2021 --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9/03/2021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21.wmf"/><Relationship Id="rId3" Type="http://schemas.openxmlformats.org/officeDocument/2006/relationships/notesSlide" Target="../notesSlides/notesSlide7.xml"/><Relationship Id="rId7" Type="http://schemas.openxmlformats.org/officeDocument/2006/relationships/image" Target="../media/image13.w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8.bin"/><Relationship Id="rId11" Type="http://schemas.openxmlformats.org/officeDocument/2006/relationships/image" Target="../media/image28.wmf"/><Relationship Id="rId5" Type="http://schemas.openxmlformats.org/officeDocument/2006/relationships/image" Target="../media/image12.wmf"/><Relationship Id="rId15" Type="http://schemas.openxmlformats.org/officeDocument/2006/relationships/image" Target="../media/image29.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7.wmf"/><Relationship Id="rId14" Type="http://schemas.openxmlformats.org/officeDocument/2006/relationships/oleObject" Target="../embeddings/oleObject3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4.bin"/><Relationship Id="rId5" Type="http://schemas.openxmlformats.org/officeDocument/2006/relationships/image" Target="../media/image30.wmf"/><Relationship Id="rId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0.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36.bin"/><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38.bin"/><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i.edu/Encyclopedia_SI/nmah/pendulum.ht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3.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1.png"/><Relationship Id="rId5" Type="http://schemas.openxmlformats.org/officeDocument/2006/relationships/image" Target="../media/image39.wmf"/><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4.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2.wmf"/><Relationship Id="rId5" Type="http://schemas.openxmlformats.org/officeDocument/2006/relationships/oleObject" Target="../embeddings/oleObject42.bin"/><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5.xml"/><Relationship Id="rId7" Type="http://schemas.openxmlformats.org/officeDocument/2006/relationships/oleObject" Target="../embeddings/oleObject45.bin"/><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4.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6.wmf"/><Relationship Id="rId4" Type="http://schemas.openxmlformats.org/officeDocument/2006/relationships/image" Target="../media/image41.png"/><Relationship Id="rId9" Type="http://schemas.openxmlformats.org/officeDocument/2006/relationships/oleObject" Target="../embeddings/oleObject46.bin"/></Relationships>
</file>

<file path=ppt/slides/_rels/slide2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16.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8.wmf"/><Relationship Id="rId5" Type="http://schemas.openxmlformats.org/officeDocument/2006/relationships/oleObject" Target="../embeddings/oleObject48.bin"/><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17.xml"/><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0.wmf"/><Relationship Id="rId5" Type="http://schemas.openxmlformats.org/officeDocument/2006/relationships/oleObject" Target="../embeddings/oleObject50.bin"/><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8.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3.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6.wmf"/><Relationship Id="rId5" Type="http://schemas.openxmlformats.org/officeDocument/2006/relationships/oleObject" Target="../embeddings/oleObject56.bin"/><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20.xml"/><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7.wmf"/><Relationship Id="rId5" Type="http://schemas.openxmlformats.org/officeDocument/2006/relationships/oleObject" Target="../embeddings/oleObject57.bin"/><Relationship Id="rId4" Type="http://schemas.openxmlformats.org/officeDocument/2006/relationships/image" Target="../media/image59.gif"/></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latlong.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4.bin"/><Relationship Id="rId19"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image" Target="../media/image13.wmf"/><Relationship Id="rId12" Type="http://schemas.openxmlformats.org/officeDocument/2006/relationships/oleObject" Target="../embeddings/oleObject14.bin"/><Relationship Id="rId17" Type="http://schemas.openxmlformats.org/officeDocument/2006/relationships/image" Target="../media/image18.wmf"/><Relationship Id="rId2" Type="http://schemas.openxmlformats.org/officeDocument/2006/relationships/slideLayout" Target="../slideLayouts/slideLayout7.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4.wmf"/><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1.wmf"/><Relationship Id="rId3" Type="http://schemas.openxmlformats.org/officeDocument/2006/relationships/notesSlide" Target="../notesSlides/notesSlide6.xml"/><Relationship Id="rId7" Type="http://schemas.openxmlformats.org/officeDocument/2006/relationships/image" Target="../media/image13.wmf"/><Relationship Id="rId12" Type="http://schemas.openxmlformats.org/officeDocument/2006/relationships/oleObject" Target="../embeddings/oleObject21.bin"/><Relationship Id="rId17" Type="http://schemas.openxmlformats.org/officeDocument/2006/relationships/image" Target="../media/image23.wmf"/><Relationship Id="rId2" Type="http://schemas.openxmlformats.org/officeDocument/2006/relationships/slideLayout" Target="../slideLayouts/slideLayout7.xml"/><Relationship Id="rId16"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20.wmf"/><Relationship Id="rId5" Type="http://schemas.openxmlformats.org/officeDocument/2006/relationships/image" Target="../media/image12.wmf"/><Relationship Id="rId15" Type="http://schemas.openxmlformats.org/officeDocument/2006/relationships/image" Target="../media/image22.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9.wmf"/><Relationship Id="rId1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p>
        </p:txBody>
      </p:sp>
      <p:sp>
        <p:nvSpPr>
          <p:cNvPr id="3" name="Footer Placeholder 2"/>
          <p:cNvSpPr>
            <a:spLocks noGrp="1"/>
          </p:cNvSpPr>
          <p:nvPr>
            <p:ph type="ftr" sz="quarter" idx="11"/>
          </p:nvPr>
        </p:nvSpPr>
        <p:spPr/>
        <p:txBody>
          <a:bodyPr/>
          <a:lstStyle/>
          <a:p>
            <a:r>
              <a:rPr lang="en-US"/>
              <a:t>PHY 711  Fall 2021 --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80391" y="369858"/>
            <a:ext cx="8458200" cy="618630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r>
              <a:rPr lang="en-US" sz="3200" b="1" dirty="0"/>
              <a:t>Discussion notes for Lecture 6</a:t>
            </a:r>
          </a:p>
          <a:p>
            <a:pPr algn="ctr"/>
            <a:endParaRPr lang="en-US" sz="3200" b="1" dirty="0"/>
          </a:p>
          <a:p>
            <a:pPr algn="ctr"/>
            <a:r>
              <a:rPr lang="en-US" sz="3200" b="1" dirty="0"/>
              <a:t>Physics analyzed in accelerated coordinate frames – Chap 2 F&amp;W</a:t>
            </a:r>
          </a:p>
          <a:p>
            <a:pPr lvl="2" indent="-457200">
              <a:spcBef>
                <a:spcPct val="50000"/>
              </a:spcBef>
              <a:buFont typeface="+mj-lt"/>
              <a:buAutoNum type="arabicPeriod"/>
            </a:pPr>
            <a:r>
              <a:rPr lang="en-US" sz="2400" b="1" dirty="0">
                <a:solidFill>
                  <a:schemeClr val="folHlink"/>
                </a:solidFill>
              </a:rPr>
              <a:t>Angular acceleration</a:t>
            </a:r>
          </a:p>
          <a:p>
            <a:pPr lvl="2" indent="-457200">
              <a:spcBef>
                <a:spcPct val="50000"/>
              </a:spcBef>
              <a:buFont typeface="+mj-lt"/>
              <a:buAutoNum type="arabicPeriod"/>
            </a:pPr>
            <a:r>
              <a:rPr lang="en-US" sz="2400" b="1" dirty="0">
                <a:solidFill>
                  <a:schemeClr val="folHlink"/>
                </a:solidFill>
              </a:rPr>
              <a:t>Linear and angular acceleration</a:t>
            </a:r>
          </a:p>
          <a:p>
            <a:pPr lvl="2" indent="-457200">
              <a:spcBef>
                <a:spcPct val="50000"/>
              </a:spcBef>
              <a:buFont typeface="+mj-lt"/>
              <a:buAutoNum type="arabicPeriod"/>
            </a:pPr>
            <a:r>
              <a:rPr lang="en-US" sz="2400" b="1" dirty="0">
                <a:solidFill>
                  <a:schemeClr val="folHlink"/>
                </a:solidFill>
              </a:rPr>
              <a:t>Foucault pendulum</a:t>
            </a:r>
          </a:p>
          <a:p>
            <a:pPr marL="514350" indent="-514350">
              <a:spcBef>
                <a:spcPts val="1200"/>
              </a:spcBef>
              <a:buFont typeface="+mj-lt"/>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06FF7-7F5D-4989-9500-2E7389E00913}"/>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F3C303C2-C2B4-46AD-9014-A77107CB758D}"/>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192C2581-B76A-4E1F-A9DB-7F1ADFCA15F6}"/>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7CBCBBCA-2D11-45BB-A28F-FFAAC90186BE}"/>
              </a:ext>
            </a:extLst>
          </p:cNvPr>
          <p:cNvSpPr txBox="1"/>
          <p:nvPr/>
        </p:nvSpPr>
        <p:spPr>
          <a:xfrm>
            <a:off x="304800" y="228600"/>
            <a:ext cx="7620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1B49D181-3D8A-4B83-B9C7-C7D733AAB80E}"/>
              </a:ext>
            </a:extLst>
          </p:cNvPr>
          <p:cNvGraphicFramePr>
            <a:graphicFrameLocks noChangeAspect="1"/>
          </p:cNvGraphicFramePr>
          <p:nvPr>
            <p:extLst>
              <p:ext uri="{D42A27DB-BD31-4B8C-83A1-F6EECF244321}">
                <p14:modId xmlns:p14="http://schemas.microsoft.com/office/powerpoint/2010/main" val="1196908485"/>
              </p:ext>
            </p:extLst>
          </p:nvPr>
        </p:nvGraphicFramePr>
        <p:xfrm>
          <a:off x="827884" y="906024"/>
          <a:ext cx="6853232" cy="2058849"/>
        </p:xfrm>
        <a:graphic>
          <a:graphicData uri="http://schemas.openxmlformats.org/presentationml/2006/ole">
            <mc:AlternateContent xmlns:mc="http://schemas.openxmlformats.org/markup-compatibility/2006">
              <mc:Choice xmlns:v="urn:schemas-microsoft-com:vml" Requires="v">
                <p:oleObj spid="_x0000_s74842" name="Equation" r:id="rId3" imgW="6045120" imgH="1815840" progId="Equation.DSMT4">
                  <p:embed/>
                </p:oleObj>
              </mc:Choice>
              <mc:Fallback>
                <p:oleObj name="Equation" r:id="rId3" imgW="6045120" imgH="1815840" progId="Equation.DSMT4">
                  <p:embed/>
                  <p:pic>
                    <p:nvPicPr>
                      <p:cNvPr id="0" name=""/>
                      <p:cNvPicPr/>
                      <p:nvPr/>
                    </p:nvPicPr>
                    <p:blipFill>
                      <a:blip r:embed="rId4"/>
                      <a:stretch>
                        <a:fillRect/>
                      </a:stretch>
                    </p:blipFill>
                    <p:spPr>
                      <a:xfrm>
                        <a:off x="827884" y="906024"/>
                        <a:ext cx="6853232" cy="20588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6AF59A-CA68-4B9B-A0C1-BBC0B201B35E}"/>
              </a:ext>
            </a:extLst>
          </p:cNvPr>
          <p:cNvGraphicFramePr>
            <a:graphicFrameLocks noChangeAspect="1"/>
          </p:cNvGraphicFramePr>
          <p:nvPr>
            <p:extLst>
              <p:ext uri="{D42A27DB-BD31-4B8C-83A1-F6EECF244321}">
                <p14:modId xmlns:p14="http://schemas.microsoft.com/office/powerpoint/2010/main" val="793004034"/>
              </p:ext>
            </p:extLst>
          </p:nvPr>
        </p:nvGraphicFramePr>
        <p:xfrm>
          <a:off x="933450" y="3180632"/>
          <a:ext cx="3986266" cy="901110"/>
        </p:xfrm>
        <a:graphic>
          <a:graphicData uri="http://schemas.openxmlformats.org/presentationml/2006/ole">
            <mc:AlternateContent xmlns:mc="http://schemas.openxmlformats.org/markup-compatibility/2006">
              <mc:Choice xmlns:v="urn:schemas-microsoft-com:vml" Requires="v">
                <p:oleObj spid="_x0000_s74843" name="Equation" r:id="rId5" imgW="3314520" imgH="749160" progId="Equation.DSMT4">
                  <p:embed/>
                </p:oleObj>
              </mc:Choice>
              <mc:Fallback>
                <p:oleObj name="Equation" r:id="rId5" imgW="3314520" imgH="749160" progId="Equation.DSMT4">
                  <p:embed/>
                  <p:pic>
                    <p:nvPicPr>
                      <p:cNvPr id="0" name=""/>
                      <p:cNvPicPr/>
                      <p:nvPr/>
                    </p:nvPicPr>
                    <p:blipFill>
                      <a:blip r:embed="rId6"/>
                      <a:stretch>
                        <a:fillRect/>
                      </a:stretch>
                    </p:blipFill>
                    <p:spPr>
                      <a:xfrm>
                        <a:off x="933450" y="3180632"/>
                        <a:ext cx="3986266" cy="9011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D07B22-7376-43CA-B70C-D3E2BB31B910}"/>
              </a:ext>
            </a:extLst>
          </p:cNvPr>
          <p:cNvGraphicFramePr>
            <a:graphicFrameLocks noChangeAspect="1"/>
          </p:cNvGraphicFramePr>
          <p:nvPr>
            <p:extLst>
              <p:ext uri="{D42A27DB-BD31-4B8C-83A1-F6EECF244321}">
                <p14:modId xmlns:p14="http://schemas.microsoft.com/office/powerpoint/2010/main" val="1161065693"/>
              </p:ext>
            </p:extLst>
          </p:nvPr>
        </p:nvGraphicFramePr>
        <p:xfrm>
          <a:off x="969957" y="4245291"/>
          <a:ext cx="6408737" cy="1988379"/>
        </p:xfrm>
        <a:graphic>
          <a:graphicData uri="http://schemas.openxmlformats.org/presentationml/2006/ole">
            <mc:AlternateContent xmlns:mc="http://schemas.openxmlformats.org/markup-compatibility/2006">
              <mc:Choice xmlns:v="urn:schemas-microsoft-com:vml" Requires="v">
                <p:oleObj spid="_x0000_s74844" name="Equation" r:id="rId7" imgW="3644640" imgH="1130040" progId="Equation.DSMT4">
                  <p:embed/>
                </p:oleObj>
              </mc:Choice>
              <mc:Fallback>
                <p:oleObj name="Equation" r:id="rId7" imgW="3644640" imgH="1130040" progId="Equation.DSMT4">
                  <p:embed/>
                  <p:pic>
                    <p:nvPicPr>
                      <p:cNvPr id="0" name=""/>
                      <p:cNvPicPr/>
                      <p:nvPr/>
                    </p:nvPicPr>
                    <p:blipFill>
                      <a:blip r:embed="rId8"/>
                      <a:stretch>
                        <a:fillRect/>
                      </a:stretch>
                    </p:blipFill>
                    <p:spPr>
                      <a:xfrm>
                        <a:off x="969957" y="4245291"/>
                        <a:ext cx="6408737" cy="1988379"/>
                      </a:xfrm>
                      <a:prstGeom prst="rect">
                        <a:avLst/>
                      </a:prstGeom>
                    </p:spPr>
                  </p:pic>
                </p:oleObj>
              </mc:Fallback>
            </mc:AlternateContent>
          </a:graphicData>
        </a:graphic>
      </p:graphicFrame>
    </p:spTree>
    <p:extLst>
      <p:ext uri="{BB962C8B-B14F-4D97-AF65-F5344CB8AC3E}">
        <p14:creationId xmlns:p14="http://schemas.microsoft.com/office/powerpoint/2010/main" val="145408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607" y="176688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86902955"/>
              </p:ext>
            </p:extLst>
          </p:nvPr>
        </p:nvGraphicFramePr>
        <p:xfrm>
          <a:off x="4089400" y="3753682"/>
          <a:ext cx="355600" cy="503238"/>
        </p:xfrm>
        <a:graphic>
          <a:graphicData uri="http://schemas.openxmlformats.org/presentationml/2006/ole">
            <mc:AlternateContent xmlns:mc="http://schemas.openxmlformats.org/markup-compatibility/2006">
              <mc:Choice xmlns:v="urn:schemas-microsoft-com:vml" Requires="v">
                <p:oleObj spid="_x0000_s61994"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089400" y="375368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43326670"/>
              </p:ext>
            </p:extLst>
          </p:nvPr>
        </p:nvGraphicFramePr>
        <p:xfrm>
          <a:off x="978693" y="1030507"/>
          <a:ext cx="328613" cy="450850"/>
        </p:xfrm>
        <a:graphic>
          <a:graphicData uri="http://schemas.openxmlformats.org/presentationml/2006/ole">
            <mc:AlternateContent xmlns:mc="http://schemas.openxmlformats.org/markup-compatibility/2006">
              <mc:Choice xmlns:v="urn:schemas-microsoft-com:vml" Requires="v">
                <p:oleObj spid="_x0000_s61995"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978693" y="1030507"/>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51558048"/>
              </p:ext>
            </p:extLst>
          </p:nvPr>
        </p:nvGraphicFramePr>
        <p:xfrm>
          <a:off x="3809999" y="3047463"/>
          <a:ext cx="1092200" cy="503238"/>
        </p:xfrm>
        <a:graphic>
          <a:graphicData uri="http://schemas.openxmlformats.org/presentationml/2006/ole">
            <mc:AlternateContent xmlns:mc="http://schemas.openxmlformats.org/markup-compatibility/2006">
              <mc:Choice xmlns:v="urn:schemas-microsoft-com:vml" Requires="v">
                <p:oleObj spid="_x0000_s61996" name="Equation" r:id="rId8" imgW="507960" imgH="241200" progId="Equation.DSMT4">
                  <p:embed/>
                </p:oleObj>
              </mc:Choice>
              <mc:Fallback>
                <p:oleObj name="Equation" r:id="rId8" imgW="507960" imgH="241200" progId="Equation.DSMT4">
                  <p:embed/>
                  <p:pic>
                    <p:nvPicPr>
                      <p:cNvPr id="0" name=""/>
                      <p:cNvPicPr>
                        <a:picLocks noChangeAspect="1" noChangeArrowheads="1"/>
                      </p:cNvPicPr>
                      <p:nvPr/>
                    </p:nvPicPr>
                    <p:blipFill>
                      <a:blip r:embed="rId9"/>
                      <a:srcRect/>
                      <a:stretch>
                        <a:fillRect/>
                      </a:stretch>
                    </p:blipFill>
                    <p:spPr bwMode="auto">
                      <a:xfrm>
                        <a:off x="3809999" y="3047463"/>
                        <a:ext cx="1092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46990788"/>
              </p:ext>
            </p:extLst>
          </p:nvPr>
        </p:nvGraphicFramePr>
        <p:xfrm>
          <a:off x="0" y="590550"/>
          <a:ext cx="1068388" cy="477837"/>
        </p:xfrm>
        <a:graphic>
          <a:graphicData uri="http://schemas.openxmlformats.org/presentationml/2006/ole">
            <mc:AlternateContent xmlns:mc="http://schemas.openxmlformats.org/markup-compatibility/2006">
              <mc:Choice xmlns:v="urn:schemas-microsoft-com:vml" Requires="v">
                <p:oleObj spid="_x0000_s61997"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srcRect/>
                      <a:stretch>
                        <a:fillRect/>
                      </a:stretch>
                    </p:blipFill>
                    <p:spPr bwMode="auto">
                      <a:xfrm>
                        <a:off x="0" y="590550"/>
                        <a:ext cx="1068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1998"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9361763"/>
              </p:ext>
            </p:extLst>
          </p:nvPr>
        </p:nvGraphicFramePr>
        <p:xfrm>
          <a:off x="598488" y="4286250"/>
          <a:ext cx="6423025" cy="2052638"/>
        </p:xfrm>
        <a:graphic>
          <a:graphicData uri="http://schemas.openxmlformats.org/presentationml/2006/ole">
            <mc:AlternateContent xmlns:mc="http://schemas.openxmlformats.org/markup-compatibility/2006">
              <mc:Choice xmlns:v="urn:schemas-microsoft-com:vml" Requires="v">
                <p:oleObj spid="_x0000_s61999" name="Equation" r:id="rId14" imgW="5130720" imgH="1638000" progId="Equation.DSMT4">
                  <p:embed/>
                </p:oleObj>
              </mc:Choice>
              <mc:Fallback>
                <p:oleObj name="Equation" r:id="rId14" imgW="5130720" imgH="1638000" progId="Equation.DSMT4">
                  <p:embed/>
                  <p:pic>
                    <p:nvPicPr>
                      <p:cNvPr id="0" name=""/>
                      <p:cNvPicPr/>
                      <p:nvPr/>
                    </p:nvPicPr>
                    <p:blipFill>
                      <a:blip r:embed="rId15"/>
                      <a:stretch>
                        <a:fillRect/>
                      </a:stretch>
                    </p:blipFill>
                    <p:spPr>
                      <a:xfrm>
                        <a:off x="598488" y="4286250"/>
                        <a:ext cx="6423025" cy="2052638"/>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977635"/>
              </p:ext>
            </p:extLst>
          </p:nvPr>
        </p:nvGraphicFramePr>
        <p:xfrm>
          <a:off x="420757" y="785191"/>
          <a:ext cx="6813550" cy="2066925"/>
        </p:xfrm>
        <a:graphic>
          <a:graphicData uri="http://schemas.openxmlformats.org/presentationml/2006/ole">
            <mc:AlternateContent xmlns:mc="http://schemas.openxmlformats.org/markup-compatibility/2006">
              <mc:Choice xmlns:v="urn:schemas-microsoft-com:vml" Requires="v">
                <p:oleObj spid="_x0000_s62650" name="Equation" r:id="rId4" imgW="3162240" imgH="990360" progId="Equation.DSMT4">
                  <p:embed/>
                </p:oleObj>
              </mc:Choice>
              <mc:Fallback>
                <p:oleObj name="Equation" r:id="rId4" imgW="3162240" imgH="990360" progId="Equation.DSMT4">
                  <p:embed/>
                  <p:pic>
                    <p:nvPicPr>
                      <p:cNvPr id="0" name=""/>
                      <p:cNvPicPr>
                        <a:picLocks noChangeAspect="1" noChangeArrowheads="1"/>
                      </p:cNvPicPr>
                      <p:nvPr/>
                    </p:nvPicPr>
                    <p:blipFill>
                      <a:blip r:embed="rId5"/>
                      <a:srcRect/>
                      <a:stretch>
                        <a:fillRect/>
                      </a:stretch>
                    </p:blipFill>
                    <p:spPr bwMode="auto">
                      <a:xfrm>
                        <a:off x="420757" y="785191"/>
                        <a:ext cx="68135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081776"/>
            <a:ext cx="8686800" cy="461665"/>
          </a:xfrm>
          <a:prstGeom prst="rect">
            <a:avLst/>
          </a:prstGeom>
          <a:noFill/>
        </p:spPr>
        <p:txBody>
          <a:bodyPr wrap="square" rtlCol="0">
            <a:spAutoFit/>
          </a:bodyPr>
          <a:lstStyle/>
          <a:p>
            <a:r>
              <a:rPr lang="en-US" sz="2400" dirty="0">
                <a:latin typeface="+mj-lt"/>
              </a:rPr>
              <a:t>Effects on 2</a:t>
            </a:r>
            <a:r>
              <a:rPr lang="en-US" sz="2400" baseline="30000" dirty="0">
                <a:latin typeface="+mj-lt"/>
              </a:rPr>
              <a:t>nd</a:t>
            </a:r>
            <a:r>
              <a:rPr lang="en-US" sz="2400" dirty="0">
                <a:latin typeface="+mj-lt"/>
              </a:rPr>
              <a:t> time derivative -- acceleration (rotation only):</a:t>
            </a:r>
          </a:p>
        </p:txBody>
      </p:sp>
      <p:graphicFrame>
        <p:nvGraphicFramePr>
          <p:cNvPr id="7" name="Object 6"/>
          <p:cNvGraphicFramePr>
            <a:graphicFrameLocks noChangeAspect="1"/>
          </p:cNvGraphicFramePr>
          <p:nvPr>
            <p:extLst>
              <p:ext uri="{D42A27DB-BD31-4B8C-83A1-F6EECF244321}">
                <p14:modId xmlns:p14="http://schemas.microsoft.com/office/powerpoint/2010/main" val="730044853"/>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spid="_x0000_s62651" name="Equation" r:id="rId6" imgW="3848040" imgH="1041120" progId="Equation.DSMT4">
                  <p:embed/>
                </p:oleObj>
              </mc:Choice>
              <mc:Fallback>
                <p:oleObj name="Equation" r:id="rId6" imgW="3848040" imgH="1041120" progId="Equation.DSMT4">
                  <p:embed/>
                  <p:pic>
                    <p:nvPicPr>
                      <p:cNvPr id="0" name=""/>
                      <p:cNvPicPr>
                        <a:picLocks noChangeAspect="1" noChangeArrowheads="1"/>
                      </p:cNvPicPr>
                      <p:nvPr/>
                    </p:nvPicPr>
                    <p:blipFill>
                      <a:blip r:embed="rId7"/>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7318472"/>
              </p:ext>
            </p:extLst>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spid="_x0000_s63678" name="Equation" r:id="rId4" imgW="4698720" imgH="1777680" progId="Equation.DSMT4">
                  <p:embed/>
                </p:oleObj>
              </mc:Choice>
              <mc:Fallback>
                <p:oleObj name="Equation" r:id="rId4" imgW="4698720" imgH="1777680" progId="Equation.DSMT4">
                  <p:embed/>
                  <p:pic>
                    <p:nvPicPr>
                      <p:cNvPr id="0" name=""/>
                      <p:cNvPicPr>
                        <a:picLocks noChangeAspect="1" noChangeArrowheads="1"/>
                      </p:cNvPicPr>
                      <p:nvPr/>
                    </p:nvPicPr>
                    <p:blipFill>
                      <a:blip r:embed="rId5"/>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
        <p:nvSpPr>
          <p:cNvPr id="5" name="TextBox 4">
            <a:extLst>
              <a:ext uri="{FF2B5EF4-FFF2-40B4-BE49-F238E27FC236}">
                <a16:creationId xmlns:a16="http://schemas.microsoft.com/office/drawing/2014/main" id="{B79675B5-D937-4E7C-B755-38BFBB1C84CD}"/>
              </a:ext>
            </a:extLst>
          </p:cNvPr>
          <p:cNvSpPr txBox="1"/>
          <p:nvPr/>
        </p:nvSpPr>
        <p:spPr>
          <a:xfrm>
            <a:off x="86761" y="713939"/>
            <a:ext cx="8891587" cy="461665"/>
          </a:xfrm>
          <a:prstGeom prst="rect">
            <a:avLst/>
          </a:prstGeom>
          <a:noFill/>
        </p:spPr>
        <p:txBody>
          <a:bodyPr wrap="square" rtlCol="0">
            <a:spAutoFit/>
          </a:bodyPr>
          <a:lstStyle/>
          <a:p>
            <a:r>
              <a:rPr lang="en-US" sz="2400" dirty="0">
                <a:latin typeface="+mj-lt"/>
              </a:rPr>
              <a:t>(Here we generalize previous case to add linear acceleration </a:t>
            </a:r>
            <a:r>
              <a:rPr lang="en-US" sz="2400" b="1" dirty="0">
                <a:latin typeface="+mj-lt"/>
              </a:rPr>
              <a:t>a</a:t>
            </a:r>
            <a:r>
              <a:rPr lang="en-US" sz="2400" dirty="0">
                <a:latin typeface="+mj-lt"/>
              </a:rPr>
              <a:t>.)</a:t>
            </a:r>
          </a:p>
        </p:txBody>
      </p:sp>
    </p:spTree>
    <p:extLst>
      <p:ext uri="{BB962C8B-B14F-4D97-AF65-F5344CB8AC3E}">
        <p14:creationId xmlns:p14="http://schemas.microsoft.com/office/powerpoint/2010/main" val="18202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613FF-B4E4-4B46-9CF4-24DE95D8D7E9}"/>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75EA4491-E245-4EF4-9003-87F4E3ADAE55}"/>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B507A94B-96F3-4FEE-BCAC-69710E9AA3D2}"/>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1063B9E9-63CC-43D3-99D3-8818B03198B1}"/>
              </a:ext>
            </a:extLst>
          </p:cNvPr>
          <p:cNvSpPr txBox="1"/>
          <p:nvPr/>
        </p:nvSpPr>
        <p:spPr>
          <a:xfrm>
            <a:off x="457200" y="304800"/>
            <a:ext cx="8458200" cy="3416320"/>
          </a:xfrm>
          <a:prstGeom prst="rect">
            <a:avLst/>
          </a:prstGeom>
          <a:noFill/>
        </p:spPr>
        <p:txBody>
          <a:bodyPr wrap="square" rtlCol="0">
            <a:spAutoFit/>
          </a:bodyPr>
          <a:lstStyle/>
          <a:p>
            <a:r>
              <a:rPr lang="en-US" sz="2400" dirty="0">
                <a:latin typeface="+mj-lt"/>
              </a:rPr>
              <a:t>Have you ever experienced any of these “fictitious” forces?</a:t>
            </a:r>
          </a:p>
          <a:p>
            <a:endParaRPr lang="en-US" sz="2400" dirty="0">
              <a:latin typeface="+mj-lt"/>
            </a:endParaRPr>
          </a:p>
          <a:p>
            <a:r>
              <a:rPr lang="en-US" sz="2400" dirty="0">
                <a:latin typeface="+mj-lt"/>
              </a:rPr>
              <a:t>Examples –</a:t>
            </a:r>
          </a:p>
          <a:p>
            <a:pPr marL="457200" indent="-457200">
              <a:buFont typeface="+mj-lt"/>
              <a:buAutoNum type="arabicPeriod"/>
            </a:pPr>
            <a:r>
              <a:rPr lang="en-US" sz="2400" dirty="0">
                <a:latin typeface="+mj-lt"/>
              </a:rPr>
              <a:t>Playing on a swing</a:t>
            </a:r>
          </a:p>
          <a:p>
            <a:pPr marL="457200" indent="-457200">
              <a:buFont typeface="+mj-lt"/>
              <a:buAutoNum type="arabicPeriod"/>
            </a:pPr>
            <a:r>
              <a:rPr lang="en-US" sz="2400" dirty="0">
                <a:latin typeface="+mj-lt"/>
              </a:rPr>
              <a:t>Playing on a merry-go-round</a:t>
            </a:r>
          </a:p>
          <a:p>
            <a:pPr marL="457200" indent="-457200">
              <a:buFont typeface="+mj-lt"/>
              <a:buAutoNum type="arabicPeriod"/>
            </a:pPr>
            <a:r>
              <a:rPr lang="en-US" sz="2400" dirty="0">
                <a:latin typeface="+mj-lt"/>
              </a:rPr>
              <a:t>Riding  on a roller coaster</a:t>
            </a:r>
          </a:p>
          <a:p>
            <a:pPr marL="457200" indent="-457200">
              <a:buFont typeface="+mj-lt"/>
              <a:buAutoNum type="arabicPeriod"/>
            </a:pPr>
            <a:r>
              <a:rPr lang="en-US" sz="2400" dirty="0">
                <a:latin typeface="+mj-lt"/>
              </a:rPr>
              <a:t>Sitting on the surface of the earth</a:t>
            </a:r>
          </a:p>
          <a:p>
            <a:pPr marL="457200" indent="-457200">
              <a:buFont typeface="+mj-lt"/>
              <a:buAutoNum type="arabicPeriod"/>
            </a:pPr>
            <a:r>
              <a:rPr lang="en-US" sz="2400" dirty="0">
                <a:latin typeface="+mj-lt"/>
              </a:rPr>
              <a:t>Astronaut aboard the International Space Station </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41705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762000" y="990600"/>
            <a:ext cx="4354739" cy="40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Motion on the surface of the Earth:</a:t>
            </a:r>
          </a:p>
        </p:txBody>
      </p:sp>
      <p:graphicFrame>
        <p:nvGraphicFramePr>
          <p:cNvPr id="6" name="Object 5"/>
          <p:cNvGraphicFramePr>
            <a:graphicFrameLocks noChangeAspect="1"/>
          </p:cNvGraphicFramePr>
          <p:nvPr>
            <p:extLst>
              <p:ext uri="{D42A27DB-BD31-4B8C-83A1-F6EECF244321}">
                <p14:modId xmlns:p14="http://schemas.microsoft.com/office/powerpoint/2010/main" val="19339021"/>
              </p:ext>
            </p:extLst>
          </p:nvPr>
        </p:nvGraphicFramePr>
        <p:xfrm>
          <a:off x="5562600" y="1219200"/>
          <a:ext cx="2654300" cy="1419225"/>
        </p:xfrm>
        <a:graphic>
          <a:graphicData uri="http://schemas.openxmlformats.org/presentationml/2006/ole">
            <mc:AlternateContent xmlns:mc="http://schemas.openxmlformats.org/markup-compatibility/2006">
              <mc:Choice xmlns:v="urn:schemas-microsoft-com:vml" Requires="v">
                <p:oleObj spid="_x0000_s64694" name="数式" r:id="rId5" imgW="1511280" imgH="812520" progId="Equation.3">
                  <p:embed/>
                </p:oleObj>
              </mc:Choice>
              <mc:Fallback>
                <p:oleObj name="数式" r:id="rId5" imgW="1511280" imgH="812520" progId="Equation.3">
                  <p:embed/>
                  <p:pic>
                    <p:nvPicPr>
                      <p:cNvPr id="0" name=""/>
                      <p:cNvPicPr>
                        <a:picLocks noChangeAspect="1" noChangeArrowheads="1"/>
                      </p:cNvPicPr>
                      <p:nvPr/>
                    </p:nvPicPr>
                    <p:blipFill>
                      <a:blip r:embed="rId6"/>
                      <a:srcRect/>
                      <a:stretch>
                        <a:fillRect/>
                      </a:stretch>
                    </p:blipFill>
                    <p:spPr bwMode="auto">
                      <a:xfrm>
                        <a:off x="5562600" y="1219200"/>
                        <a:ext cx="2654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5444644"/>
              </p:ext>
            </p:extLst>
          </p:nvPr>
        </p:nvGraphicFramePr>
        <p:xfrm>
          <a:off x="542925" y="5019675"/>
          <a:ext cx="7737475" cy="1241425"/>
        </p:xfrm>
        <a:graphic>
          <a:graphicData uri="http://schemas.openxmlformats.org/presentationml/2006/ole">
            <mc:AlternateContent xmlns:mc="http://schemas.openxmlformats.org/markup-compatibility/2006">
              <mc:Choice xmlns:v="urn:schemas-microsoft-com:vml" Requires="v">
                <p:oleObj spid="_x0000_s64695" name="Equation" r:id="rId7" imgW="4406760" imgH="711000" progId="Equation.DSMT4">
                  <p:embed/>
                </p:oleObj>
              </mc:Choice>
              <mc:Fallback>
                <p:oleObj name="Equation" r:id="rId7" imgW="4406760" imgH="711000" progId="Equation.DSMT4">
                  <p:embed/>
                  <p:pic>
                    <p:nvPicPr>
                      <p:cNvPr id="0" name=""/>
                      <p:cNvPicPr>
                        <a:picLocks noChangeAspect="1" noChangeArrowheads="1"/>
                      </p:cNvPicPr>
                      <p:nvPr/>
                    </p:nvPicPr>
                    <p:blipFill>
                      <a:blip r:embed="rId8"/>
                      <a:srcRect/>
                      <a:stretch>
                        <a:fillRect/>
                      </a:stretch>
                    </p:blipFill>
                    <p:spPr bwMode="auto">
                      <a:xfrm>
                        <a:off x="542925" y="5019675"/>
                        <a:ext cx="77374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18701224">
            <a:off x="5917032" y="274068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936770">
            <a:off x="7279376" y="2754996"/>
            <a:ext cx="863819" cy="36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5729" y="3136571"/>
            <a:ext cx="2129942" cy="461665"/>
          </a:xfrm>
          <a:prstGeom prst="rect">
            <a:avLst/>
          </a:prstGeom>
          <a:noFill/>
        </p:spPr>
        <p:txBody>
          <a:bodyPr wrap="none" rtlCol="0">
            <a:spAutoFit/>
          </a:bodyPr>
          <a:lstStyle/>
          <a:p>
            <a:r>
              <a:rPr lang="en-US" sz="2400" dirty="0">
                <a:latin typeface="+mj-lt"/>
              </a:rPr>
              <a:t>Earth’s gravity</a:t>
            </a:r>
          </a:p>
        </p:txBody>
      </p:sp>
      <p:sp>
        <p:nvSpPr>
          <p:cNvPr id="11" name="TextBox 10"/>
          <p:cNvSpPr txBox="1"/>
          <p:nvPr/>
        </p:nvSpPr>
        <p:spPr>
          <a:xfrm>
            <a:off x="7451725" y="3336915"/>
            <a:ext cx="1524000" cy="830997"/>
          </a:xfrm>
          <a:prstGeom prst="rect">
            <a:avLst/>
          </a:prstGeom>
          <a:noFill/>
        </p:spPr>
        <p:txBody>
          <a:bodyPr wrap="square" rtlCol="0">
            <a:spAutoFit/>
          </a:bodyPr>
          <a:lstStyle/>
          <a:p>
            <a:r>
              <a:rPr lang="en-US" sz="2400" dirty="0">
                <a:latin typeface="+mj-lt"/>
              </a:rPr>
              <a:t>Support force</a:t>
            </a:r>
          </a:p>
        </p:txBody>
      </p:sp>
    </p:spTree>
    <p:extLst>
      <p:ext uri="{BB962C8B-B14F-4D97-AF65-F5344CB8AC3E}">
        <p14:creationId xmlns:p14="http://schemas.microsoft.com/office/powerpoint/2010/main" val="177519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5507809" y="2186910"/>
            <a:ext cx="3483791" cy="322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304800"/>
            <a:ext cx="8305800" cy="461665"/>
          </a:xfrm>
          <a:prstGeom prst="rect">
            <a:avLst/>
          </a:prstGeom>
          <a:noFill/>
        </p:spPr>
        <p:txBody>
          <a:bodyPr wrap="square" rtlCol="0">
            <a:spAutoFit/>
          </a:bodyPr>
          <a:lstStyle/>
          <a:p>
            <a:r>
              <a:rPr lang="en-US" sz="2400" dirty="0">
                <a:latin typeface="+mj-lt"/>
              </a:rPr>
              <a:t>Non-inertial effects on effective gravitational “constant”</a:t>
            </a:r>
          </a:p>
        </p:txBody>
      </p:sp>
      <p:graphicFrame>
        <p:nvGraphicFramePr>
          <p:cNvPr id="6" name="Object 5"/>
          <p:cNvGraphicFramePr>
            <a:graphicFrameLocks noChangeAspect="1"/>
          </p:cNvGraphicFramePr>
          <p:nvPr>
            <p:extLst>
              <p:ext uri="{D42A27DB-BD31-4B8C-83A1-F6EECF244321}">
                <p14:modId xmlns:p14="http://schemas.microsoft.com/office/powerpoint/2010/main" val="3218494828"/>
              </p:ext>
            </p:extLst>
          </p:nvPr>
        </p:nvGraphicFramePr>
        <p:xfrm>
          <a:off x="533400" y="1066800"/>
          <a:ext cx="7604125" cy="4567238"/>
        </p:xfrm>
        <a:graphic>
          <a:graphicData uri="http://schemas.openxmlformats.org/presentationml/2006/ole">
            <mc:AlternateContent xmlns:mc="http://schemas.openxmlformats.org/markup-compatibility/2006">
              <mc:Choice xmlns:v="urn:schemas-microsoft-com:vml" Requires="v">
                <p:oleObj spid="_x0000_s65628" name="数式" r:id="rId5" imgW="4330440" imgH="2616120" progId="Equation.3">
                  <p:embed/>
                </p:oleObj>
              </mc:Choice>
              <mc:Fallback>
                <p:oleObj name="数式" r:id="rId5" imgW="4330440" imgH="2616120" progId="Equation.3">
                  <p:embed/>
                  <p:pic>
                    <p:nvPicPr>
                      <p:cNvPr id="0" name=""/>
                      <p:cNvPicPr>
                        <a:picLocks noChangeAspect="1" noChangeArrowheads="1"/>
                      </p:cNvPicPr>
                      <p:nvPr/>
                    </p:nvPicPr>
                    <p:blipFill>
                      <a:blip r:embed="rId6"/>
                      <a:srcRect/>
                      <a:stretch>
                        <a:fillRect/>
                      </a:stretch>
                    </p:blipFill>
                    <p:spPr bwMode="auto">
                      <a:xfrm>
                        <a:off x="533400" y="1066800"/>
                        <a:ext cx="7604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1752600" y="5638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096000"/>
            <a:ext cx="1676400" cy="461665"/>
          </a:xfrm>
          <a:prstGeom prst="rect">
            <a:avLst/>
          </a:prstGeom>
          <a:noFill/>
        </p:spPr>
        <p:txBody>
          <a:bodyPr wrap="square" rtlCol="0">
            <a:spAutoFit/>
          </a:bodyPr>
          <a:lstStyle/>
          <a:p>
            <a:r>
              <a:rPr lang="en-US" sz="2400" dirty="0">
                <a:latin typeface="+mj-lt"/>
              </a:rPr>
              <a:t>9.80 m/s</a:t>
            </a:r>
            <a:r>
              <a:rPr lang="en-US" sz="2400" baseline="30000" dirty="0">
                <a:latin typeface="+mj-lt"/>
              </a:rPr>
              <a:t>2</a:t>
            </a:r>
            <a:endParaRPr lang="en-US" sz="2400" dirty="0">
              <a:latin typeface="+mj-lt"/>
            </a:endParaRPr>
          </a:p>
        </p:txBody>
      </p:sp>
      <p:cxnSp>
        <p:nvCxnSpPr>
          <p:cNvPr id="9" name="Straight Arrow Connector 8"/>
          <p:cNvCxnSpPr/>
          <p:nvPr/>
        </p:nvCxnSpPr>
        <p:spPr>
          <a:xfrm flipV="1">
            <a:off x="2667000" y="53340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5715000"/>
            <a:ext cx="1676400" cy="461665"/>
          </a:xfrm>
          <a:prstGeom prst="rect">
            <a:avLst/>
          </a:prstGeom>
          <a:noFill/>
        </p:spPr>
        <p:txBody>
          <a:bodyPr wrap="square" rtlCol="0">
            <a:spAutoFit/>
          </a:bodyPr>
          <a:lstStyle/>
          <a:p>
            <a:r>
              <a:rPr lang="en-US" sz="2400">
                <a:latin typeface="+mj-lt"/>
              </a:rPr>
              <a:t>0.03 </a:t>
            </a:r>
            <a:r>
              <a:rPr lang="en-US" sz="2400" dirty="0">
                <a:latin typeface="+mj-lt"/>
              </a:rPr>
              <a:t>m/s</a:t>
            </a:r>
            <a:r>
              <a:rPr lang="en-US" sz="2400" baseline="30000" dirty="0">
                <a:latin typeface="+mj-lt"/>
              </a:rPr>
              <a:t>2</a:t>
            </a:r>
            <a:endParaRPr lang="en-US" sz="2400" dirty="0">
              <a:latin typeface="+mj-lt"/>
            </a:endParaRPr>
          </a:p>
        </p:txBody>
      </p:sp>
    </p:spTree>
    <p:extLst>
      <p:ext uri="{BB962C8B-B14F-4D97-AF65-F5344CB8AC3E}">
        <p14:creationId xmlns:p14="http://schemas.microsoft.com/office/powerpoint/2010/main" val="242287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03DA3-FD71-432D-B39F-DA6B9CE535AE}"/>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E17B5948-6A0D-424C-95A8-ECB34763D621}"/>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F9FBE15B-0D5E-4A50-AB72-4E2B558FD730}"/>
              </a:ext>
            </a:extLst>
          </p:cNvPr>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5" name="Object 4">
            <a:extLst>
              <a:ext uri="{FF2B5EF4-FFF2-40B4-BE49-F238E27FC236}">
                <a16:creationId xmlns:a16="http://schemas.microsoft.com/office/drawing/2014/main" id="{DC6F03B2-6326-428C-9466-02DF5BDD69C8}"/>
              </a:ext>
            </a:extLst>
          </p:cNvPr>
          <p:cNvGraphicFramePr>
            <a:graphicFrameLocks noChangeAspect="1"/>
          </p:cNvGraphicFramePr>
          <p:nvPr>
            <p:extLst>
              <p:ext uri="{D42A27DB-BD31-4B8C-83A1-F6EECF244321}">
                <p14:modId xmlns:p14="http://schemas.microsoft.com/office/powerpoint/2010/main" val="1368158924"/>
              </p:ext>
            </p:extLst>
          </p:nvPr>
        </p:nvGraphicFramePr>
        <p:xfrm>
          <a:off x="650875" y="581025"/>
          <a:ext cx="7045325" cy="687388"/>
        </p:xfrm>
        <a:graphic>
          <a:graphicData uri="http://schemas.openxmlformats.org/presentationml/2006/ole">
            <mc:AlternateContent xmlns:mc="http://schemas.openxmlformats.org/markup-compatibility/2006">
              <mc:Choice xmlns:v="urn:schemas-microsoft-com:vml" Requires="v">
                <p:oleObj spid="_x0000_s75800" name="Equation" r:id="rId3" imgW="4012920" imgH="393480" progId="Equation.DSMT4">
                  <p:embed/>
                </p:oleObj>
              </mc:Choice>
              <mc:Fallback>
                <p:oleObj name="Equation" r:id="rId3" imgW="4012920" imgH="393480" progId="Equation.DSMT4">
                  <p:embed/>
                  <p:pic>
                    <p:nvPicPr>
                      <p:cNvPr id="7" name="Object 6"/>
                      <p:cNvPicPr>
                        <a:picLocks noChangeAspect="1" noChangeArrowheads="1"/>
                      </p:cNvPicPr>
                      <p:nvPr/>
                    </p:nvPicPr>
                    <p:blipFill>
                      <a:blip r:embed="rId4"/>
                      <a:srcRect/>
                      <a:stretch>
                        <a:fillRect/>
                      </a:stretch>
                    </p:blipFill>
                    <p:spPr bwMode="auto">
                      <a:xfrm>
                        <a:off x="650875" y="581025"/>
                        <a:ext cx="70453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416928C-B40A-4A47-BAEC-8A7E98D90CAB}"/>
              </a:ext>
            </a:extLst>
          </p:cNvPr>
          <p:cNvSpPr txBox="1"/>
          <p:nvPr/>
        </p:nvSpPr>
        <p:spPr>
          <a:xfrm>
            <a:off x="685800" y="1600200"/>
            <a:ext cx="7315200" cy="1200329"/>
          </a:xfrm>
          <a:prstGeom prst="rect">
            <a:avLst/>
          </a:prstGeom>
          <a:noFill/>
        </p:spPr>
        <p:txBody>
          <a:bodyPr wrap="square" rtlCol="0">
            <a:spAutoFit/>
          </a:bodyPr>
          <a:lstStyle/>
          <a:p>
            <a:r>
              <a:rPr lang="en-US" sz="2400" dirty="0">
                <a:latin typeface="+mj-lt"/>
              </a:rPr>
              <a:t>Is this justified?</a:t>
            </a:r>
          </a:p>
          <a:p>
            <a:pPr marL="457200" indent="-457200">
              <a:buAutoNum type="arabicPeriod"/>
            </a:pPr>
            <a:r>
              <a:rPr lang="en-US" sz="2400" dirty="0">
                <a:latin typeface="+mj-lt"/>
              </a:rPr>
              <a:t>Yes</a:t>
            </a:r>
          </a:p>
          <a:p>
            <a:pPr marL="457200" indent="-457200">
              <a:buAutoNum type="arabicPeriod"/>
            </a:pPr>
            <a:r>
              <a:rPr lang="en-US" sz="2400" dirty="0">
                <a:latin typeface="+mj-lt"/>
              </a:rPr>
              <a:t>No</a:t>
            </a:r>
          </a:p>
        </p:txBody>
      </p:sp>
    </p:spTree>
    <p:extLst>
      <p:ext uri="{BB962C8B-B14F-4D97-AF65-F5344CB8AC3E}">
        <p14:creationId xmlns:p14="http://schemas.microsoft.com/office/powerpoint/2010/main" val="338370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142547"/>
            <a:ext cx="8001000" cy="461665"/>
          </a:xfrm>
          <a:prstGeom prst="rect">
            <a:avLst/>
          </a:prstGeom>
          <a:noFill/>
        </p:spPr>
        <p:txBody>
          <a:bodyPr wrap="square" rtlCol="0">
            <a:spAutoFit/>
          </a:bodyPr>
          <a:lstStyle/>
          <a:p>
            <a:r>
              <a:rPr lang="en-US" sz="2400" dirty="0">
                <a:latin typeface="+mj-lt"/>
              </a:rPr>
              <a:t>Foucault pendulum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4212"/>
            <a:ext cx="9144000" cy="4283492"/>
          </a:xfrm>
          <a:prstGeom prst="rect">
            <a:avLst/>
          </a:prstGeom>
        </p:spPr>
      </p:pic>
      <p:sp>
        <p:nvSpPr>
          <p:cNvPr id="7" name="TextBox 6"/>
          <p:cNvSpPr txBox="1"/>
          <p:nvPr/>
        </p:nvSpPr>
        <p:spPr>
          <a:xfrm>
            <a:off x="3200400" y="142547"/>
            <a:ext cx="7848600" cy="369332"/>
          </a:xfrm>
          <a:prstGeom prst="rect">
            <a:avLst/>
          </a:prstGeom>
          <a:noFill/>
        </p:spPr>
        <p:txBody>
          <a:bodyPr wrap="square" rtlCol="0">
            <a:spAutoFit/>
          </a:bodyPr>
          <a:lstStyle/>
          <a:p>
            <a:r>
              <a:rPr lang="en-US" dirty="0">
                <a:latin typeface="+mj-lt"/>
                <a:hlinkClick r:id="rId4"/>
              </a:rPr>
              <a:t>http://www.si.edu/Encyclopedia_SI/nmah/pendulum.htm</a:t>
            </a:r>
            <a:endParaRPr lang="en-US" dirty="0">
              <a:latin typeface="+mj-lt"/>
            </a:endParaRPr>
          </a:p>
        </p:txBody>
      </p:sp>
      <p:sp>
        <p:nvSpPr>
          <p:cNvPr id="8" name="TextBox 7"/>
          <p:cNvSpPr txBox="1"/>
          <p:nvPr/>
        </p:nvSpPr>
        <p:spPr>
          <a:xfrm>
            <a:off x="381000" y="5029200"/>
            <a:ext cx="8229600" cy="923330"/>
          </a:xfrm>
          <a:prstGeom prst="rect">
            <a:avLst/>
          </a:prstGeom>
          <a:noFill/>
        </p:spPr>
        <p:txBody>
          <a:bodyPr wrap="square" rtlCol="0">
            <a:spAutoFit/>
          </a:bodyPr>
          <a:lstStyle/>
          <a:p>
            <a:r>
              <a:rPr lang="en-US" dirty="0"/>
              <a:t>The Foucault pendulum was displayed for many years in the Smithsonian's National Museum of American History.  It is named for the French physicist Jean Foucault who first used it in 1851 to demonstrate the rotation of the earth. </a:t>
            </a:r>
            <a:endParaRPr lang="en-US" dirty="0">
              <a:latin typeface="+mj-lt"/>
            </a:endParaRPr>
          </a:p>
        </p:txBody>
      </p:sp>
    </p:spTree>
    <p:extLst>
      <p:ext uri="{BB962C8B-B14F-4D97-AF65-F5344CB8AC3E}">
        <p14:creationId xmlns:p14="http://schemas.microsoft.com/office/powerpoint/2010/main" val="271089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0" y="31242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27813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0351546"/>
              </p:ext>
            </p:extLst>
          </p:nvPr>
        </p:nvGraphicFramePr>
        <p:xfrm>
          <a:off x="777875" y="990600"/>
          <a:ext cx="7604125" cy="842962"/>
        </p:xfrm>
        <a:graphic>
          <a:graphicData uri="http://schemas.openxmlformats.org/presentationml/2006/ole">
            <mc:AlternateContent xmlns:mc="http://schemas.openxmlformats.org/markup-compatibility/2006">
              <mc:Choice xmlns:v="urn:schemas-microsoft-com:vml" Requires="v">
                <p:oleObj spid="_x0000_s66742" name="数式" r:id="rId4" imgW="4330440" imgH="482400" progId="Equation.3">
                  <p:embed/>
                </p:oleObj>
              </mc:Choice>
              <mc:Fallback>
                <p:oleObj name="数式" r:id="rId4" imgW="4330440" imgH="482400" progId="Equation.3">
                  <p:embed/>
                  <p:pic>
                    <p:nvPicPr>
                      <p:cNvPr id="0" name=""/>
                      <p:cNvPicPr>
                        <a:picLocks noChangeAspect="1" noChangeArrowheads="1"/>
                      </p:cNvPicPr>
                      <p:nvPr/>
                    </p:nvPicPr>
                    <p:blipFill>
                      <a:blip r:embed="rId5"/>
                      <a:srcRect/>
                      <a:stretch>
                        <a:fillRect/>
                      </a:stretch>
                    </p:blipFill>
                    <p:spPr bwMode="auto">
                      <a:xfrm>
                        <a:off x="777875" y="99060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304800"/>
            <a:ext cx="7772400" cy="461665"/>
          </a:xfrm>
          <a:prstGeom prst="rect">
            <a:avLst/>
          </a:prstGeom>
          <a:noFill/>
        </p:spPr>
        <p:txBody>
          <a:bodyPr wrap="square" rtlCol="0">
            <a:spAutoFit/>
          </a:bodyPr>
          <a:lstStyle/>
          <a:p>
            <a:r>
              <a:rPr lang="en-US" sz="2400" dirty="0">
                <a:latin typeface="+mj-lt"/>
              </a:rPr>
              <a:t>Equation of motion on Earth’s surface</a:t>
            </a:r>
          </a:p>
        </p:txBody>
      </p:sp>
      <p:sp>
        <p:nvSpPr>
          <p:cNvPr id="11" name="Curved Left Arrow 10"/>
          <p:cNvSpPr/>
          <p:nvPr/>
        </p:nvSpPr>
        <p:spPr>
          <a:xfrm>
            <a:off x="2514600" y="27891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2769870" y="26098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25908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8" name="Straight Arrow Connector 17"/>
          <p:cNvCxnSpPr/>
          <p:nvPr/>
        </p:nvCxnSpPr>
        <p:spPr>
          <a:xfrm flipV="1">
            <a:off x="2743200" y="31242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04260" y="35737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2004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30524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30" name="TextBox 29"/>
          <p:cNvSpPr txBox="1"/>
          <p:nvPr/>
        </p:nvSpPr>
        <p:spPr>
          <a:xfrm>
            <a:off x="4038600" y="39579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31" name="TextBox 30"/>
          <p:cNvSpPr txBox="1"/>
          <p:nvPr/>
        </p:nvSpPr>
        <p:spPr>
          <a:xfrm>
            <a:off x="3657600" y="26625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32" name="Straight Arrow Connector 31"/>
          <p:cNvCxnSpPr>
            <a:endCxn id="7" idx="0"/>
          </p:cNvCxnSpPr>
          <p:nvPr/>
        </p:nvCxnSpPr>
        <p:spPr>
          <a:xfrm flipV="1">
            <a:off x="2743200" y="31242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3424535"/>
            <a:ext cx="457200" cy="461665"/>
          </a:xfrm>
          <a:prstGeom prst="rect">
            <a:avLst/>
          </a:prstGeom>
          <a:noFill/>
        </p:spPr>
        <p:txBody>
          <a:bodyPr wrap="square" rtlCol="0">
            <a:spAutoFit/>
          </a:bodyPr>
          <a:lstStyle/>
          <a:p>
            <a:r>
              <a:rPr lang="en-US" sz="2400" b="1" dirty="0">
                <a:latin typeface="Symbol" pitchFamily="18" charset="2"/>
              </a:rPr>
              <a:t>q</a:t>
            </a:r>
          </a:p>
        </p:txBody>
      </p:sp>
      <p:pic>
        <p:nvPicPr>
          <p:cNvPr id="3789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29890" t="47799" r="45540" b="17993"/>
          <a:stretch/>
        </p:blipFill>
        <p:spPr bwMode="auto">
          <a:xfrm>
            <a:off x="5334000" y="2609850"/>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1293552923"/>
              </p:ext>
            </p:extLst>
          </p:nvPr>
        </p:nvGraphicFramePr>
        <p:xfrm>
          <a:off x="2438400" y="5708650"/>
          <a:ext cx="2608262" cy="311150"/>
        </p:xfrm>
        <a:graphic>
          <a:graphicData uri="http://schemas.openxmlformats.org/presentationml/2006/ole">
            <mc:AlternateContent xmlns:mc="http://schemas.openxmlformats.org/markup-compatibility/2006">
              <mc:Choice xmlns:v="urn:schemas-microsoft-com:vml" Requires="v">
                <p:oleObj spid="_x0000_s66743" name="数式" r:id="rId7" imgW="1485720" imgH="177480" progId="Equation.3">
                  <p:embed/>
                </p:oleObj>
              </mc:Choice>
              <mc:Fallback>
                <p:oleObj name="数式" r:id="rId7" imgW="1485720" imgH="177480" progId="Equation.3">
                  <p:embed/>
                  <p:pic>
                    <p:nvPicPr>
                      <p:cNvPr id="0" name=""/>
                      <p:cNvPicPr>
                        <a:picLocks noChangeAspect="1" noChangeArrowheads="1"/>
                      </p:cNvPicPr>
                      <p:nvPr/>
                    </p:nvPicPr>
                    <p:blipFill>
                      <a:blip r:embed="rId8"/>
                      <a:srcRect/>
                      <a:stretch>
                        <a:fillRect/>
                      </a:stretch>
                    </p:blipFill>
                    <p:spPr bwMode="auto">
                      <a:xfrm>
                        <a:off x="2438400" y="57086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52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p>
        </p:txBody>
      </p:sp>
      <p:sp>
        <p:nvSpPr>
          <p:cNvPr id="3" name="Footer Placeholder 2"/>
          <p:cNvSpPr>
            <a:spLocks noGrp="1"/>
          </p:cNvSpPr>
          <p:nvPr>
            <p:ph type="ftr" sz="quarter" idx="11"/>
          </p:nvPr>
        </p:nvSpPr>
        <p:spPr/>
        <p:txBody>
          <a:bodyPr/>
          <a:lstStyle/>
          <a:p>
            <a:r>
              <a:rPr lang="en-US"/>
              <a:t>PHY 711  Fall 2021 --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194434" y="5181600"/>
            <a:ext cx="609600" cy="609600"/>
          </a:xfrm>
          <a:prstGeom prst="rightArrow">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982734-E8EB-4759-B241-A7057981D378}"/>
              </a:ext>
            </a:extLst>
          </p:cNvPr>
          <p:cNvPicPr>
            <a:picLocks noChangeAspect="1"/>
          </p:cNvPicPr>
          <p:nvPr/>
        </p:nvPicPr>
        <p:blipFill>
          <a:blip r:embed="rId3"/>
          <a:stretch>
            <a:fillRect/>
          </a:stretch>
        </p:blipFill>
        <p:spPr>
          <a:xfrm>
            <a:off x="823912" y="268685"/>
            <a:ext cx="8320088" cy="5751115"/>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0" y="543252"/>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0121599"/>
              </p:ext>
            </p:extLst>
          </p:nvPr>
        </p:nvGraphicFramePr>
        <p:xfrm>
          <a:off x="860425" y="4114800"/>
          <a:ext cx="6219825" cy="2306638"/>
        </p:xfrm>
        <a:graphic>
          <a:graphicData uri="http://schemas.openxmlformats.org/presentationml/2006/ole">
            <mc:AlternateContent xmlns:mc="http://schemas.openxmlformats.org/markup-compatibility/2006">
              <mc:Choice xmlns:v="urn:schemas-microsoft-com:vml" Requires="v">
                <p:oleObj spid="_x0000_s67766" name="数式" r:id="rId5" imgW="3543120" imgH="1320480" progId="Equation.3">
                  <p:embed/>
                </p:oleObj>
              </mc:Choice>
              <mc:Fallback>
                <p:oleObj name="数式" r:id="rId5" imgW="3543120" imgH="1320480" progId="Equation.3">
                  <p:embed/>
                  <p:pic>
                    <p:nvPicPr>
                      <p:cNvPr id="0" name=""/>
                      <p:cNvPicPr>
                        <a:picLocks noChangeAspect="1" noChangeArrowheads="1"/>
                      </p:cNvPicPr>
                      <p:nvPr/>
                    </p:nvPicPr>
                    <p:blipFill>
                      <a:blip r:embed="rId6"/>
                      <a:srcRect/>
                      <a:stretch>
                        <a:fillRect/>
                      </a:stretch>
                    </p:blipFill>
                    <p:spPr bwMode="auto">
                      <a:xfrm>
                        <a:off x="860425" y="4114800"/>
                        <a:ext cx="62198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2712121639"/>
              </p:ext>
            </p:extLst>
          </p:nvPr>
        </p:nvGraphicFramePr>
        <p:xfrm>
          <a:off x="2962275" y="1143000"/>
          <a:ext cx="5038725" cy="842963"/>
        </p:xfrm>
        <a:graphic>
          <a:graphicData uri="http://schemas.openxmlformats.org/presentationml/2006/ole">
            <mc:AlternateContent xmlns:mc="http://schemas.openxmlformats.org/markup-compatibility/2006">
              <mc:Choice xmlns:v="urn:schemas-microsoft-com:vml" Requires="v">
                <p:oleObj spid="_x0000_s67767" name="数式" r:id="rId7" imgW="2869920" imgH="482400" progId="Equation.3">
                  <p:embed/>
                </p:oleObj>
              </mc:Choice>
              <mc:Fallback>
                <p:oleObj name="数式" r:id="rId7" imgW="2869920" imgH="482400" progId="Equation.3">
                  <p:embed/>
                  <p:pic>
                    <p:nvPicPr>
                      <p:cNvPr id="0" name=""/>
                      <p:cNvPicPr>
                        <a:picLocks noChangeAspect="1" noChangeArrowheads="1"/>
                      </p:cNvPicPr>
                      <p:nvPr/>
                    </p:nvPicPr>
                    <p:blipFill>
                      <a:blip r:embed="rId8"/>
                      <a:srcRect/>
                      <a:stretch>
                        <a:fillRect/>
                      </a:stretch>
                    </p:blipFill>
                    <p:spPr bwMode="auto">
                      <a:xfrm>
                        <a:off x="2962275" y="11430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06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3575020717"/>
              </p:ext>
            </p:extLst>
          </p:nvPr>
        </p:nvGraphicFramePr>
        <p:xfrm>
          <a:off x="228600" y="685800"/>
          <a:ext cx="5038725" cy="842963"/>
        </p:xfrm>
        <a:graphic>
          <a:graphicData uri="http://schemas.openxmlformats.org/presentationml/2006/ole">
            <mc:AlternateContent xmlns:mc="http://schemas.openxmlformats.org/markup-compatibility/2006">
              <mc:Choice xmlns:v="urn:schemas-microsoft-com:vml" Requires="v">
                <p:oleObj spid="_x0000_s68900" name="数式" r:id="rId5" imgW="2869920" imgH="482400" progId="Equation.3">
                  <p:embed/>
                </p:oleObj>
              </mc:Choice>
              <mc:Fallback>
                <p:oleObj name="数式" r:id="rId5" imgW="2869920" imgH="482400" progId="Equation.3">
                  <p:embed/>
                  <p:pic>
                    <p:nvPicPr>
                      <p:cNvPr id="0" name=""/>
                      <p:cNvPicPr>
                        <a:picLocks noChangeAspect="1" noChangeArrowheads="1"/>
                      </p:cNvPicPr>
                      <p:nvPr/>
                    </p:nvPicPr>
                    <p:blipFill>
                      <a:blip r:embed="rId6"/>
                      <a:srcRect/>
                      <a:stretch>
                        <a:fillRect/>
                      </a:stretch>
                    </p:blipFill>
                    <p:spPr bwMode="auto">
                      <a:xfrm>
                        <a:off x="228600" y="6858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590759"/>
              </p:ext>
            </p:extLst>
          </p:nvPr>
        </p:nvGraphicFramePr>
        <p:xfrm>
          <a:off x="482348" y="1489903"/>
          <a:ext cx="5007519" cy="1268919"/>
        </p:xfrm>
        <a:graphic>
          <a:graphicData uri="http://schemas.openxmlformats.org/presentationml/2006/ole">
            <mc:AlternateContent xmlns:mc="http://schemas.openxmlformats.org/markup-compatibility/2006">
              <mc:Choice xmlns:v="urn:schemas-microsoft-com:vml" Requires="v">
                <p:oleObj spid="_x0000_s68901" name="Equation" r:id="rId7" imgW="3987720" imgH="1015920" progId="Equation.DSMT4">
                  <p:embed/>
                </p:oleObj>
              </mc:Choice>
              <mc:Fallback>
                <p:oleObj name="Equation" r:id="rId7" imgW="3987720" imgH="1015920" progId="Equation.DSMT4">
                  <p:embed/>
                  <p:pic>
                    <p:nvPicPr>
                      <p:cNvPr id="0" name=""/>
                      <p:cNvPicPr>
                        <a:picLocks noChangeAspect="1" noChangeArrowheads="1"/>
                      </p:cNvPicPr>
                      <p:nvPr/>
                    </p:nvPicPr>
                    <p:blipFill>
                      <a:blip r:embed="rId8"/>
                      <a:srcRect/>
                      <a:stretch>
                        <a:fillRect/>
                      </a:stretch>
                    </p:blipFill>
                    <p:spPr bwMode="auto">
                      <a:xfrm>
                        <a:off x="482348" y="1489903"/>
                        <a:ext cx="5007519" cy="126891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78882"/>
              </p:ext>
            </p:extLst>
          </p:nvPr>
        </p:nvGraphicFramePr>
        <p:xfrm>
          <a:off x="385763" y="3411538"/>
          <a:ext cx="3767137" cy="2746375"/>
        </p:xfrm>
        <a:graphic>
          <a:graphicData uri="http://schemas.openxmlformats.org/presentationml/2006/ole">
            <mc:AlternateContent xmlns:mc="http://schemas.openxmlformats.org/markup-compatibility/2006">
              <mc:Choice xmlns:v="urn:schemas-microsoft-com:vml" Requires="v">
                <p:oleObj spid="_x0000_s68902" name="数式" r:id="rId9" imgW="2145960" imgH="1574640" progId="Equation.3">
                  <p:embed/>
                </p:oleObj>
              </mc:Choice>
              <mc:Fallback>
                <p:oleObj name="数式" r:id="rId9" imgW="2145960" imgH="1574640" progId="Equation.3">
                  <p:embed/>
                  <p:pic>
                    <p:nvPicPr>
                      <p:cNvPr id="0" name=""/>
                      <p:cNvPicPr>
                        <a:picLocks noChangeAspect="1" noChangeArrowheads="1"/>
                      </p:cNvPicPr>
                      <p:nvPr/>
                    </p:nvPicPr>
                    <p:blipFill>
                      <a:blip r:embed="rId10"/>
                      <a:srcRect/>
                      <a:stretch>
                        <a:fillRect/>
                      </a:stretch>
                    </p:blipFill>
                    <p:spPr bwMode="auto">
                      <a:xfrm>
                        <a:off x="385763" y="3411538"/>
                        <a:ext cx="37671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E7EC59-ACAE-448E-9141-7B3E55468E9A}"/>
              </a:ext>
            </a:extLst>
          </p:cNvPr>
          <p:cNvGraphicFramePr>
            <a:graphicFrameLocks noChangeAspect="1"/>
          </p:cNvGraphicFramePr>
          <p:nvPr>
            <p:extLst>
              <p:ext uri="{D42A27DB-BD31-4B8C-83A1-F6EECF244321}">
                <p14:modId xmlns:p14="http://schemas.microsoft.com/office/powerpoint/2010/main" val="13560696"/>
              </p:ext>
            </p:extLst>
          </p:nvPr>
        </p:nvGraphicFramePr>
        <p:xfrm>
          <a:off x="2976168" y="5722937"/>
          <a:ext cx="4084836" cy="365125"/>
        </p:xfrm>
        <a:graphic>
          <a:graphicData uri="http://schemas.openxmlformats.org/presentationml/2006/ole">
            <mc:AlternateContent xmlns:mc="http://schemas.openxmlformats.org/markup-compatibility/2006">
              <mc:Choice xmlns:v="urn:schemas-microsoft-com:vml" Requires="v">
                <p:oleObj spid="_x0000_s68903" name="Equation" r:id="rId11" imgW="2273040" imgH="203040" progId="Equation.DSMT4">
                  <p:embed/>
                </p:oleObj>
              </mc:Choice>
              <mc:Fallback>
                <p:oleObj name="Equation" r:id="rId11" imgW="2273040" imgH="203040" progId="Equation.DSMT4">
                  <p:embed/>
                  <p:pic>
                    <p:nvPicPr>
                      <p:cNvPr id="0" name=""/>
                      <p:cNvPicPr/>
                      <p:nvPr/>
                    </p:nvPicPr>
                    <p:blipFill>
                      <a:blip r:embed="rId12"/>
                      <a:stretch>
                        <a:fillRect/>
                      </a:stretch>
                    </p:blipFill>
                    <p:spPr>
                      <a:xfrm>
                        <a:off x="2976168" y="5722937"/>
                        <a:ext cx="4084836" cy="365125"/>
                      </a:xfrm>
                      <a:prstGeom prst="rect">
                        <a:avLst/>
                      </a:prstGeom>
                    </p:spPr>
                  </p:pic>
                </p:oleObj>
              </mc:Fallback>
            </mc:AlternateContent>
          </a:graphicData>
        </a:graphic>
      </p:graphicFrame>
    </p:spTree>
    <p:extLst>
      <p:ext uri="{BB962C8B-B14F-4D97-AF65-F5344CB8AC3E}">
        <p14:creationId xmlns:p14="http://schemas.microsoft.com/office/powerpoint/2010/main" val="305741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9" name="Object 8"/>
          <p:cNvGraphicFramePr>
            <a:graphicFrameLocks noChangeAspect="1"/>
          </p:cNvGraphicFramePr>
          <p:nvPr>
            <p:extLst>
              <p:ext uri="{D42A27DB-BD31-4B8C-83A1-F6EECF244321}">
                <p14:modId xmlns:p14="http://schemas.microsoft.com/office/powerpoint/2010/main" val="155823792"/>
              </p:ext>
            </p:extLst>
          </p:nvPr>
        </p:nvGraphicFramePr>
        <p:xfrm>
          <a:off x="492125" y="1054100"/>
          <a:ext cx="2293938" cy="1417638"/>
        </p:xfrm>
        <a:graphic>
          <a:graphicData uri="http://schemas.openxmlformats.org/presentationml/2006/ole">
            <mc:AlternateContent xmlns:mc="http://schemas.openxmlformats.org/markup-compatibility/2006">
              <mc:Choice xmlns:v="urn:schemas-microsoft-com:vml" Requires="v">
                <p:oleObj spid="_x0000_s69814" name="数式" r:id="rId5" imgW="1307880" imgH="812520" progId="Equation.3">
                  <p:embed/>
                </p:oleObj>
              </mc:Choice>
              <mc:Fallback>
                <p:oleObj name="数式" r:id="rId5" imgW="1307880" imgH="812520" progId="Equation.3">
                  <p:embed/>
                  <p:pic>
                    <p:nvPicPr>
                      <p:cNvPr id="0" name=""/>
                      <p:cNvPicPr>
                        <a:picLocks noChangeAspect="1" noChangeArrowheads="1"/>
                      </p:cNvPicPr>
                      <p:nvPr/>
                    </p:nvPicPr>
                    <p:blipFill>
                      <a:blip r:embed="rId6"/>
                      <a:srcRect/>
                      <a:stretch>
                        <a:fillRect/>
                      </a:stretch>
                    </p:blipFill>
                    <p:spPr bwMode="auto">
                      <a:xfrm>
                        <a:off x="492125" y="1054100"/>
                        <a:ext cx="2293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675552"/>
              </p:ext>
            </p:extLst>
          </p:nvPr>
        </p:nvGraphicFramePr>
        <p:xfrm>
          <a:off x="438150" y="2909888"/>
          <a:ext cx="3676650" cy="3055937"/>
        </p:xfrm>
        <a:graphic>
          <a:graphicData uri="http://schemas.openxmlformats.org/presentationml/2006/ole">
            <mc:AlternateContent xmlns:mc="http://schemas.openxmlformats.org/markup-compatibility/2006">
              <mc:Choice xmlns:v="urn:schemas-microsoft-com:vml" Requires="v">
                <p:oleObj spid="_x0000_s69815" name="数式" r:id="rId7" imgW="2095200" imgH="1752480" progId="Equation.3">
                  <p:embed/>
                </p:oleObj>
              </mc:Choice>
              <mc:Fallback>
                <p:oleObj name="数式" r:id="rId7" imgW="2095200" imgH="1752480" progId="Equation.3">
                  <p:embed/>
                  <p:pic>
                    <p:nvPicPr>
                      <p:cNvPr id="0" name=""/>
                      <p:cNvPicPr>
                        <a:picLocks noChangeAspect="1" noChangeArrowheads="1"/>
                      </p:cNvPicPr>
                      <p:nvPr/>
                    </p:nvPicPr>
                    <p:blipFill>
                      <a:blip r:embed="rId8"/>
                      <a:srcRect/>
                      <a:stretch>
                        <a:fillRect/>
                      </a:stretch>
                    </p:blipFill>
                    <p:spPr bwMode="auto">
                      <a:xfrm>
                        <a:off x="438150" y="2909888"/>
                        <a:ext cx="36766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101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1481628336"/>
              </p:ext>
            </p:extLst>
          </p:nvPr>
        </p:nvGraphicFramePr>
        <p:xfrm>
          <a:off x="393289" y="1085058"/>
          <a:ext cx="4203437" cy="3486942"/>
        </p:xfrm>
        <a:graphic>
          <a:graphicData uri="http://schemas.openxmlformats.org/presentationml/2006/ole">
            <mc:AlternateContent xmlns:mc="http://schemas.openxmlformats.org/markup-compatibility/2006">
              <mc:Choice xmlns:v="urn:schemas-microsoft-com:vml" Requires="v">
                <p:oleObj spid="_x0000_s70838" name="数式" r:id="rId5" imgW="2070000" imgH="1726920" progId="Equation.3">
                  <p:embed/>
                </p:oleObj>
              </mc:Choice>
              <mc:Fallback>
                <p:oleObj name="数式" r:id="rId5" imgW="2070000" imgH="1726920" progId="Equation.3">
                  <p:embed/>
                  <p:pic>
                    <p:nvPicPr>
                      <p:cNvPr id="0" name=""/>
                      <p:cNvPicPr>
                        <a:picLocks noChangeAspect="1" noChangeArrowheads="1"/>
                      </p:cNvPicPr>
                      <p:nvPr/>
                    </p:nvPicPr>
                    <p:blipFill>
                      <a:blip r:embed="rId6"/>
                      <a:srcRect/>
                      <a:stretch>
                        <a:fillRect/>
                      </a:stretch>
                    </p:blipFill>
                    <p:spPr bwMode="auto">
                      <a:xfrm>
                        <a:off x="393289" y="1085058"/>
                        <a:ext cx="4203437" cy="348694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1448481"/>
              </p:ext>
            </p:extLst>
          </p:nvPr>
        </p:nvGraphicFramePr>
        <p:xfrm>
          <a:off x="427037" y="5106987"/>
          <a:ext cx="5592763" cy="1217613"/>
        </p:xfrm>
        <a:graphic>
          <a:graphicData uri="http://schemas.openxmlformats.org/presentationml/2006/ole">
            <mc:AlternateContent xmlns:mc="http://schemas.openxmlformats.org/markup-compatibility/2006">
              <mc:Choice xmlns:v="urn:schemas-microsoft-com:vml" Requires="v">
                <p:oleObj spid="_x0000_s70839" name="数式" r:id="rId7" imgW="3187440" imgH="698400" progId="Equation.3">
                  <p:embed/>
                </p:oleObj>
              </mc:Choice>
              <mc:Fallback>
                <p:oleObj name="数式" r:id="rId7" imgW="3187440" imgH="698400" progId="Equation.3">
                  <p:embed/>
                  <p:pic>
                    <p:nvPicPr>
                      <p:cNvPr id="0" name=""/>
                      <p:cNvPicPr>
                        <a:picLocks noChangeAspect="1" noChangeArrowheads="1"/>
                      </p:cNvPicPr>
                      <p:nvPr/>
                    </p:nvPicPr>
                    <p:blipFill>
                      <a:blip r:embed="rId8"/>
                      <a:srcRect/>
                      <a:stretch>
                        <a:fillRect/>
                      </a:stretch>
                    </p:blipFill>
                    <p:spPr bwMode="auto">
                      <a:xfrm>
                        <a:off x="427037" y="5106987"/>
                        <a:ext cx="55927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80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05175680"/>
              </p:ext>
            </p:extLst>
          </p:nvPr>
        </p:nvGraphicFramePr>
        <p:xfrm>
          <a:off x="533400" y="2514600"/>
          <a:ext cx="6989763" cy="1676400"/>
        </p:xfrm>
        <a:graphic>
          <a:graphicData uri="http://schemas.openxmlformats.org/presentationml/2006/ole">
            <mc:AlternateContent xmlns:mc="http://schemas.openxmlformats.org/markup-compatibility/2006">
              <mc:Choice xmlns:v="urn:schemas-microsoft-com:vml" Requires="v">
                <p:oleObj spid="_x0000_s72026" name="数式" r:id="rId4" imgW="2527200" imgH="609480" progId="Equation.3">
                  <p:embed/>
                </p:oleObj>
              </mc:Choice>
              <mc:Fallback>
                <p:oleObj name="数式" r:id="rId4" imgW="2527200" imgH="609480" progId="Equation.3">
                  <p:embed/>
                  <p:pic>
                    <p:nvPicPr>
                      <p:cNvPr id="0" name=""/>
                      <p:cNvPicPr>
                        <a:picLocks noChangeAspect="1" noChangeArrowheads="1"/>
                      </p:cNvPicPr>
                      <p:nvPr/>
                    </p:nvPicPr>
                    <p:blipFill>
                      <a:blip r:embed="rId5"/>
                      <a:srcRect/>
                      <a:stretch>
                        <a:fillRect/>
                      </a:stretch>
                    </p:blipFill>
                    <p:spPr bwMode="auto">
                      <a:xfrm>
                        <a:off x="533400" y="2514600"/>
                        <a:ext cx="6989763" cy="1676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1102065"/>
              </p:ext>
            </p:extLst>
          </p:nvPr>
        </p:nvGraphicFramePr>
        <p:xfrm>
          <a:off x="381000" y="533400"/>
          <a:ext cx="8400084" cy="1828800"/>
        </p:xfrm>
        <a:graphic>
          <a:graphicData uri="http://schemas.openxmlformats.org/presentationml/2006/ole">
            <mc:AlternateContent xmlns:mc="http://schemas.openxmlformats.org/markup-compatibility/2006">
              <mc:Choice xmlns:v="urn:schemas-microsoft-com:vml" Requires="v">
                <p:oleObj spid="_x0000_s72027" name="数式" r:id="rId6" imgW="3187440" imgH="698400" progId="Equation.3">
                  <p:embed/>
                </p:oleObj>
              </mc:Choice>
              <mc:Fallback>
                <p:oleObj name="数式" r:id="rId6" imgW="318744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33400"/>
                        <a:ext cx="8400084" cy="1828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715195"/>
              </p:ext>
            </p:extLst>
          </p:nvPr>
        </p:nvGraphicFramePr>
        <p:xfrm>
          <a:off x="609600" y="4406900"/>
          <a:ext cx="5721350" cy="2160588"/>
        </p:xfrm>
        <a:graphic>
          <a:graphicData uri="http://schemas.openxmlformats.org/presentationml/2006/ole">
            <mc:AlternateContent xmlns:mc="http://schemas.openxmlformats.org/markup-compatibility/2006">
              <mc:Choice xmlns:v="urn:schemas-microsoft-com:vml" Requires="v">
                <p:oleObj spid="_x0000_s72028" name="数式" r:id="rId8" imgW="2171520" imgH="825480" progId="Equation.3">
                  <p:embed/>
                </p:oleObj>
              </mc:Choice>
              <mc:Fallback>
                <p:oleObj name="数式" r:id="rId8" imgW="2171520" imgH="825480" progId="Equation.3">
                  <p:embed/>
                  <p:pic>
                    <p:nvPicPr>
                      <p:cNvPr id="0" name=""/>
                      <p:cNvPicPr>
                        <a:picLocks noChangeAspect="1" noChangeArrowheads="1"/>
                      </p:cNvPicPr>
                      <p:nvPr/>
                    </p:nvPicPr>
                    <p:blipFill>
                      <a:blip r:embed="rId9"/>
                      <a:srcRect/>
                      <a:stretch>
                        <a:fillRect/>
                      </a:stretch>
                    </p:blipFill>
                    <p:spPr bwMode="auto">
                      <a:xfrm>
                        <a:off x="609600" y="4406900"/>
                        <a:ext cx="5721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4287003" y="3968364"/>
            <a:ext cx="4501180" cy="2280036"/>
            <a:chOff x="4287003" y="3968364"/>
            <a:chExt cx="4501180" cy="2280036"/>
          </a:xfrm>
        </p:grpSpPr>
        <p:graphicFrame>
          <p:nvGraphicFramePr>
            <p:cNvPr id="9" name="Object 8"/>
            <p:cNvGraphicFramePr>
              <a:graphicFrameLocks noChangeAspect="1"/>
            </p:cNvGraphicFramePr>
            <p:nvPr>
              <p:extLst>
                <p:ext uri="{D42A27DB-BD31-4B8C-83A1-F6EECF244321}">
                  <p14:modId xmlns:p14="http://schemas.microsoft.com/office/powerpoint/2010/main" val="3295129190"/>
                </p:ext>
              </p:extLst>
            </p:nvPr>
          </p:nvGraphicFramePr>
          <p:xfrm>
            <a:off x="5675332" y="5029200"/>
            <a:ext cx="3112851" cy="1219200"/>
          </p:xfrm>
          <a:graphic>
            <a:graphicData uri="http://schemas.openxmlformats.org/presentationml/2006/ole">
              <mc:AlternateContent xmlns:mc="http://schemas.openxmlformats.org/markup-compatibility/2006">
                <mc:Choice xmlns:v="urn:schemas-microsoft-com:vml" Requires="v">
                  <p:oleObj spid="_x0000_s72029" name="Equation" r:id="rId10" imgW="3047760" imgH="1193760" progId="Equation.DSMT4">
                    <p:embed/>
                  </p:oleObj>
                </mc:Choice>
                <mc:Fallback>
                  <p:oleObj name="Equation" r:id="rId10" imgW="3047760" imgH="1193760" progId="Equation.DSMT4">
                    <p:embed/>
                    <p:pic>
                      <p:nvPicPr>
                        <p:cNvPr id="0" name=""/>
                        <p:cNvPicPr/>
                        <p:nvPr/>
                      </p:nvPicPr>
                      <p:blipFill>
                        <a:blip r:embed="rId11"/>
                        <a:stretch>
                          <a:fillRect/>
                        </a:stretch>
                      </p:blipFill>
                      <p:spPr>
                        <a:xfrm>
                          <a:off x="5675332" y="5029200"/>
                          <a:ext cx="3112851" cy="1219200"/>
                        </a:xfrm>
                        <a:prstGeom prst="rect">
                          <a:avLst/>
                        </a:prstGeom>
                      </p:spPr>
                    </p:pic>
                  </p:oleObj>
                </mc:Fallback>
              </mc:AlternateContent>
            </a:graphicData>
          </a:graphic>
        </p:graphicFrame>
        <p:sp>
          <p:nvSpPr>
            <p:cNvPr id="10" name="Down Arrow 9"/>
            <p:cNvSpPr/>
            <p:nvPr/>
          </p:nvSpPr>
          <p:spPr>
            <a:xfrm rot="18402797">
              <a:off x="4287003" y="3968364"/>
              <a:ext cx="1295400" cy="1295400"/>
            </a:xfrm>
            <a:prstGeom prst="down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28600" y="171878"/>
            <a:ext cx="8077200" cy="461665"/>
          </a:xfrm>
          <a:prstGeom prst="rect">
            <a:avLst/>
          </a:prstGeom>
          <a:noFill/>
        </p:spPr>
        <p:txBody>
          <a:bodyPr wrap="square" rtlCol="0">
            <a:spAutoFit/>
          </a:bodyPr>
          <a:lstStyle/>
          <a:p>
            <a:r>
              <a:rPr lang="en-US" sz="2400" dirty="0">
                <a:latin typeface="+mj-lt"/>
              </a:rPr>
              <a:t>Summary of approximate solution for Foucault pendulum:</a:t>
            </a:r>
          </a:p>
        </p:txBody>
      </p:sp>
      <p:pic>
        <p:nvPicPr>
          <p:cNvPr id="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32084" y="776287"/>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46255254"/>
              </p:ext>
            </p:extLst>
          </p:nvPr>
        </p:nvGraphicFramePr>
        <p:xfrm>
          <a:off x="3292075" y="577121"/>
          <a:ext cx="5394725" cy="2917825"/>
        </p:xfrm>
        <a:graphic>
          <a:graphicData uri="http://schemas.openxmlformats.org/presentationml/2006/ole">
            <mc:AlternateContent xmlns:mc="http://schemas.openxmlformats.org/markup-compatibility/2006">
              <mc:Choice xmlns:v="urn:schemas-microsoft-com:vml" Requires="v">
                <p:oleObj spid="_x0000_s72796" name="Equation" r:id="rId5" imgW="3288960" imgH="1790640" progId="Equation.DSMT4">
                  <p:embed/>
                </p:oleObj>
              </mc:Choice>
              <mc:Fallback>
                <p:oleObj name="Equation" r:id="rId5" imgW="3288960" imgH="1790640" progId="Equation.DSMT4">
                  <p:embed/>
                  <p:pic>
                    <p:nvPicPr>
                      <p:cNvPr id="0" name=""/>
                      <p:cNvPicPr>
                        <a:picLocks noChangeAspect="1" noChangeArrowheads="1"/>
                      </p:cNvPicPr>
                      <p:nvPr/>
                    </p:nvPicPr>
                    <p:blipFill>
                      <a:blip r:embed="rId6"/>
                      <a:srcRect/>
                      <a:stretch>
                        <a:fillRect/>
                      </a:stretch>
                    </p:blipFill>
                    <p:spPr bwMode="auto">
                      <a:xfrm>
                        <a:off x="3292075" y="577121"/>
                        <a:ext cx="5394725" cy="2917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255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2" descr="http://www.learner.org/jnorth/images/graphics/mclass/Lat_Long.gif"/>
          <p:cNvPicPr>
            <a:picLocks noChangeAspect="1" noChangeArrowheads="1"/>
          </p:cNvPicPr>
          <p:nvPr/>
        </p:nvPicPr>
        <p:blipFill rotWithShape="1">
          <a:blip r:embed="rId4">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extLst>
              <p:ext uri="{D42A27DB-BD31-4B8C-83A1-F6EECF244321}">
                <p14:modId xmlns:p14="http://schemas.microsoft.com/office/powerpoint/2010/main" val="1192747463"/>
              </p:ext>
            </p:extLst>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spid="_x0000_s73910" name="Equation" r:id="rId5" imgW="1244520" imgH="291960" progId="Equation.DSMT4">
                  <p:embed/>
                </p:oleObj>
              </mc:Choice>
              <mc:Fallback>
                <p:oleObj name="Equation" r:id="rId5" imgW="1244520" imgH="291960" progId="Equation.DSMT4">
                  <p:embed/>
                  <p:pic>
                    <p:nvPicPr>
                      <p:cNvPr id="0" name=""/>
                      <p:cNvPicPr>
                        <a:picLocks noChangeAspect="1" noChangeArrowheads="1"/>
                      </p:cNvPicPr>
                      <p:nvPr/>
                    </p:nvPicPr>
                    <p:blipFill>
                      <a:blip r:embed="rId6"/>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77708565"/>
              </p:ext>
            </p:extLst>
          </p:nvPr>
        </p:nvGraphicFramePr>
        <p:xfrm>
          <a:off x="1912419" y="3813081"/>
          <a:ext cx="5442707" cy="1884095"/>
        </p:xfrm>
        <a:graphic>
          <a:graphicData uri="http://schemas.openxmlformats.org/presentationml/2006/ole">
            <mc:AlternateContent xmlns:mc="http://schemas.openxmlformats.org/markup-compatibility/2006">
              <mc:Choice xmlns:v="urn:schemas-microsoft-com:vml" Requires="v">
                <p:oleObj spid="_x0000_s73911" name="Equation" r:id="rId7" imgW="3098520" imgH="1079280" progId="Equation.DSMT4">
                  <p:embed/>
                </p:oleObj>
              </mc:Choice>
              <mc:Fallback>
                <p:oleObj name="Equation" r:id="rId7" imgW="3098520" imgH="1079280" progId="Equation.DSMT4">
                  <p:embed/>
                  <p:pic>
                    <p:nvPicPr>
                      <p:cNvPr id="0" name=""/>
                      <p:cNvPicPr>
                        <a:picLocks noChangeAspect="1" noChangeArrowheads="1"/>
                      </p:cNvPicPr>
                      <p:nvPr/>
                    </p:nvPicPr>
                    <p:blipFill>
                      <a:blip r:embed="rId8"/>
                      <a:srcRect/>
                      <a:stretch>
                        <a:fillRect/>
                      </a:stretch>
                    </p:blipFill>
                    <p:spPr bwMode="auto">
                      <a:xfrm>
                        <a:off x="1912419" y="3813081"/>
                        <a:ext cx="5442707" cy="188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729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9FE97-4186-4890-AE29-2E67C8FA9B92}"/>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0F7C6F4C-39DC-4EBE-823D-ABE1C9F6EFB5}"/>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1D4AF834-F15E-4D70-8770-BE2D429F0CAB}"/>
              </a:ext>
            </a:extLst>
          </p:cNvPr>
          <p:cNvSpPr>
            <a:spLocks noGrp="1"/>
          </p:cNvSpPr>
          <p:nvPr>
            <p:ph type="sldNum" sz="quarter" idx="12"/>
          </p:nvPr>
        </p:nvSpPr>
        <p:spPr/>
        <p:txBody>
          <a:bodyPr/>
          <a:lstStyle/>
          <a:p>
            <a:fld id="{CE368B07-CEBF-4C80-90AF-53B34FA04CF3}" type="slidenum">
              <a:rPr lang="en-US" smtClean="0"/>
              <a:t>27</a:t>
            </a:fld>
            <a:endParaRPr lang="en-US"/>
          </a:p>
        </p:txBody>
      </p:sp>
      <p:sp>
        <p:nvSpPr>
          <p:cNvPr id="5" name="TextBox 4">
            <a:extLst>
              <a:ext uri="{FF2B5EF4-FFF2-40B4-BE49-F238E27FC236}">
                <a16:creationId xmlns:a16="http://schemas.microsoft.com/office/drawing/2014/main" id="{3C46BFD0-7D5C-470F-97FC-E28CB7CF37FA}"/>
              </a:ext>
            </a:extLst>
          </p:cNvPr>
          <p:cNvSpPr txBox="1"/>
          <p:nvPr/>
        </p:nvSpPr>
        <p:spPr>
          <a:xfrm>
            <a:off x="152400" y="304800"/>
            <a:ext cx="8001000" cy="830997"/>
          </a:xfrm>
          <a:prstGeom prst="rect">
            <a:avLst/>
          </a:prstGeom>
          <a:noFill/>
        </p:spPr>
        <p:txBody>
          <a:bodyPr wrap="square" rtlCol="0">
            <a:spAutoFit/>
          </a:bodyPr>
          <a:lstStyle/>
          <a:p>
            <a:r>
              <a:rPr lang="en-US" sz="2400" dirty="0">
                <a:latin typeface="+mj-lt"/>
              </a:rPr>
              <a:t>Latitude and Longitude</a:t>
            </a:r>
          </a:p>
          <a:p>
            <a:r>
              <a:rPr lang="en-US" sz="2400" dirty="0">
                <a:latin typeface="+mj-lt"/>
                <a:hlinkClick r:id="rId2"/>
              </a:rPr>
              <a:t>https://www.latlong.net/</a:t>
            </a:r>
            <a:endParaRPr lang="en-US" sz="2400" dirty="0">
              <a:latin typeface="+mj-lt"/>
            </a:endParaRPr>
          </a:p>
        </p:txBody>
      </p:sp>
      <p:pic>
        <p:nvPicPr>
          <p:cNvPr id="6" name="Picture 5">
            <a:extLst>
              <a:ext uri="{FF2B5EF4-FFF2-40B4-BE49-F238E27FC236}">
                <a16:creationId xmlns:a16="http://schemas.microsoft.com/office/drawing/2014/main" id="{414D0DED-A0E9-458A-82CF-86B86F742A88}"/>
              </a:ext>
            </a:extLst>
          </p:cNvPr>
          <p:cNvPicPr>
            <a:picLocks noChangeAspect="1"/>
          </p:cNvPicPr>
          <p:nvPr/>
        </p:nvPicPr>
        <p:blipFill>
          <a:blip r:embed="rId3"/>
          <a:stretch>
            <a:fillRect/>
          </a:stretch>
        </p:blipFill>
        <p:spPr>
          <a:xfrm>
            <a:off x="157162" y="1590675"/>
            <a:ext cx="8829675" cy="3676650"/>
          </a:xfrm>
          <a:prstGeom prst="rect">
            <a:avLst/>
          </a:prstGeom>
        </p:spPr>
      </p:pic>
      <p:sp>
        <p:nvSpPr>
          <p:cNvPr id="7" name="TextBox 6">
            <a:extLst>
              <a:ext uri="{FF2B5EF4-FFF2-40B4-BE49-F238E27FC236}">
                <a16:creationId xmlns:a16="http://schemas.microsoft.com/office/drawing/2014/main" id="{99CC11A3-D817-4882-8135-4991E40F2F44}"/>
              </a:ext>
            </a:extLst>
          </p:cNvPr>
          <p:cNvSpPr txBox="1"/>
          <p:nvPr/>
        </p:nvSpPr>
        <p:spPr>
          <a:xfrm>
            <a:off x="304800" y="5562600"/>
            <a:ext cx="8382000" cy="461665"/>
          </a:xfrm>
          <a:prstGeom prst="rect">
            <a:avLst/>
          </a:prstGeom>
          <a:noFill/>
        </p:spPr>
        <p:txBody>
          <a:bodyPr wrap="square" rtlCol="0">
            <a:spAutoFit/>
          </a:bodyPr>
          <a:lstStyle/>
          <a:p>
            <a:r>
              <a:rPr lang="en-US" sz="2400" dirty="0">
                <a:latin typeface="+mj-lt"/>
              </a:rPr>
              <a:t>Note that </a:t>
            </a:r>
            <a:r>
              <a:rPr lang="en-US" sz="2400" dirty="0">
                <a:latin typeface="Symbol" panose="05050102010706020507" pitchFamily="18" charset="2"/>
              </a:rPr>
              <a:t>q</a:t>
            </a:r>
            <a:r>
              <a:rPr lang="en-US" sz="2400" dirty="0">
                <a:latin typeface="+mj-lt"/>
              </a:rPr>
              <a:t>=90</a:t>
            </a:r>
            <a:r>
              <a:rPr lang="en-US" sz="2400" baseline="30000" dirty="0">
                <a:latin typeface="+mj-lt"/>
              </a:rPr>
              <a:t>o</a:t>
            </a:r>
            <a:r>
              <a:rPr lang="en-US" sz="2400" dirty="0">
                <a:latin typeface="+mj-lt"/>
              </a:rPr>
              <a:t> - Latitude</a:t>
            </a:r>
          </a:p>
        </p:txBody>
      </p:sp>
    </p:spTree>
    <p:extLst>
      <p:ext uri="{BB962C8B-B14F-4D97-AF65-F5344CB8AC3E}">
        <p14:creationId xmlns:p14="http://schemas.microsoft.com/office/powerpoint/2010/main" val="387143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F37E1-C7B7-41E0-83EA-98285F9E41F8}"/>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DE964EA2-50F4-4E3D-A90A-9379E2CF5F72}"/>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50EF0EC8-B1F8-43C8-86E0-D5E6116840D9}"/>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5" name="Picture 4">
            <a:extLst>
              <a:ext uri="{FF2B5EF4-FFF2-40B4-BE49-F238E27FC236}">
                <a16:creationId xmlns:a16="http://schemas.microsoft.com/office/drawing/2014/main" id="{052F0AA1-866F-4E29-A161-538D2E298153}"/>
              </a:ext>
            </a:extLst>
          </p:cNvPr>
          <p:cNvPicPr>
            <a:picLocks noChangeAspect="1"/>
          </p:cNvPicPr>
          <p:nvPr/>
        </p:nvPicPr>
        <p:blipFill>
          <a:blip r:embed="rId2"/>
          <a:stretch>
            <a:fillRect/>
          </a:stretch>
        </p:blipFill>
        <p:spPr>
          <a:xfrm>
            <a:off x="114300" y="1143000"/>
            <a:ext cx="8915400" cy="4114800"/>
          </a:xfrm>
          <a:prstGeom prst="rect">
            <a:avLst/>
          </a:prstGeom>
        </p:spPr>
      </p:pic>
    </p:spTree>
    <p:extLst>
      <p:ext uri="{BB962C8B-B14F-4D97-AF65-F5344CB8AC3E}">
        <p14:creationId xmlns:p14="http://schemas.microsoft.com/office/powerpoint/2010/main" val="270521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0FC18-5632-4D8A-A164-FD25D80BCAC5}"/>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9A44207D-FBC7-4A89-BF79-985FF0310727}"/>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AB249AA2-1F49-4956-911F-0E75B6290D79}"/>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56A512B2-3107-4B36-9422-81F0B1585E89}"/>
              </a:ext>
            </a:extLst>
          </p:cNvPr>
          <p:cNvSpPr txBox="1"/>
          <p:nvPr/>
        </p:nvSpPr>
        <p:spPr>
          <a:xfrm>
            <a:off x="457200" y="228600"/>
            <a:ext cx="8382000" cy="3693319"/>
          </a:xfrm>
          <a:prstGeom prst="rect">
            <a:avLst/>
          </a:prstGeom>
          <a:noFill/>
        </p:spPr>
        <p:txBody>
          <a:bodyPr wrap="square" rtlCol="0">
            <a:spAutoFit/>
          </a:bodyPr>
          <a:lstStyle/>
          <a:p>
            <a:r>
              <a:rPr lang="en-US" sz="2400" dirty="0">
                <a:latin typeface="+mj-lt"/>
              </a:rPr>
              <a:t>Your questions –</a:t>
            </a:r>
          </a:p>
          <a:p>
            <a:r>
              <a:rPr lang="en-US" sz="2400" dirty="0">
                <a:latin typeface="+mj-lt"/>
              </a:rPr>
              <a:t>From Can –</a:t>
            </a:r>
          </a:p>
          <a:p>
            <a:pPr marL="342900" indent="-342900">
              <a:buAutoNum type="arabicPeriod"/>
            </a:pPr>
            <a:r>
              <a:rPr lang="en-US" dirty="0"/>
              <a:t>My question is why do we need to calculate Coriolis force?</a:t>
            </a:r>
          </a:p>
          <a:p>
            <a:pPr marL="457200" indent="-457200">
              <a:buAutoNum type="arabicPeriod"/>
            </a:pPr>
            <a:endParaRPr lang="en-US" sz="2400" dirty="0">
              <a:latin typeface="+mj-lt"/>
            </a:endParaRPr>
          </a:p>
          <a:p>
            <a:r>
              <a:rPr lang="en-US" sz="2400" dirty="0">
                <a:latin typeface="+mj-lt"/>
              </a:rPr>
              <a:t>From Wells –</a:t>
            </a:r>
          </a:p>
          <a:p>
            <a:pPr marL="342900" indent="-342900">
              <a:buAutoNum type="arabicPeriod"/>
            </a:pPr>
            <a:r>
              <a:rPr lang="en-US" dirty="0"/>
              <a:t>Is there a term for a reference frame undergoing jerk with respect to an inertial or non-inertial reference frame? Or is it also just called non-inertial?</a:t>
            </a:r>
          </a:p>
          <a:p>
            <a:pPr marL="457200" indent="-457200">
              <a:buAutoNum type="arabicPeriod"/>
            </a:pPr>
            <a:endParaRPr lang="en-US" sz="2400" dirty="0">
              <a:latin typeface="+mj-lt"/>
            </a:endParaRPr>
          </a:p>
          <a:p>
            <a:r>
              <a:rPr lang="en-US" sz="2400" dirty="0">
                <a:latin typeface="+mj-lt"/>
              </a:rPr>
              <a:t>From Owen –</a:t>
            </a:r>
          </a:p>
          <a:p>
            <a:r>
              <a:rPr lang="en-US" dirty="0"/>
              <a:t>1. Is the law of conservation of angular momentum of any usefulness in solving inertial coordinate system problems? It seems quite relevant.</a:t>
            </a:r>
            <a:endParaRPr lang="en-US" sz="2400" dirty="0">
              <a:latin typeface="+mj-lt"/>
            </a:endParaRPr>
          </a:p>
        </p:txBody>
      </p:sp>
    </p:spTree>
    <p:extLst>
      <p:ext uri="{BB962C8B-B14F-4D97-AF65-F5344CB8AC3E}">
        <p14:creationId xmlns:p14="http://schemas.microsoft.com/office/powerpoint/2010/main" val="313501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14AE5-8318-4014-8CBB-74E5FDBA6F87}"/>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3C352DD1-5412-41D3-BF7C-9D9D7A752E6F}"/>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39CC1397-2F7F-4A35-AFE9-2B628D848133}"/>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D264EA36-DF2F-4F44-AC28-C54D852B9E25}"/>
              </a:ext>
            </a:extLst>
          </p:cNvPr>
          <p:cNvSpPr txBox="1"/>
          <p:nvPr/>
        </p:nvSpPr>
        <p:spPr>
          <a:xfrm>
            <a:off x="304800" y="304800"/>
            <a:ext cx="7543800" cy="2677656"/>
          </a:xfrm>
          <a:prstGeom prst="rect">
            <a:avLst/>
          </a:prstGeom>
          <a:noFill/>
        </p:spPr>
        <p:txBody>
          <a:bodyPr wrap="square" rtlCol="0">
            <a:spAutoFit/>
          </a:bodyPr>
          <a:lstStyle/>
          <a:p>
            <a:r>
              <a:rPr lang="en-US" sz="2400" dirty="0">
                <a:latin typeface="+mj-lt"/>
              </a:rPr>
              <a:t>General comments –</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We DO have class on Monday – Sept. 6, 2021 (Labor Day is not a holiday for us.)</a:t>
            </a:r>
          </a:p>
          <a:p>
            <a:pPr marL="342900" indent="-342900">
              <a:buFont typeface="Arial" panose="020B0604020202020204" pitchFamily="34" charset="0"/>
              <a:buChar char="•"/>
            </a:pPr>
            <a:r>
              <a:rPr lang="en-US" sz="2400" dirty="0">
                <a:latin typeface="+mj-lt"/>
              </a:rPr>
              <a:t>Those of you who turned in paper homework, your papers are in your mailboxes.</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53810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365254041"/>
              </p:ext>
            </p:extLst>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spid="_x0000_s58090" name="数式" r:id="rId4" imgW="291960" imgH="241200" progId="Equation.3">
                  <p:embed/>
                </p:oleObj>
              </mc:Choice>
              <mc:Fallback>
                <p:oleObj name="数式" r:id="rId4" imgW="291960" imgH="241200" progId="Equation.3">
                  <p:embed/>
                  <p:pic>
                    <p:nvPicPr>
                      <p:cNvPr id="0" name=""/>
                      <p:cNvPicPr>
                        <a:picLocks noChangeAspect="1" noChangeArrowheads="1"/>
                      </p:cNvPicPr>
                      <p:nvPr/>
                    </p:nvPicPr>
                    <p:blipFill>
                      <a:blip r:embed="rId5"/>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2575965"/>
              </p:ext>
            </p:extLst>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spid="_x0000_s58091" name="数式" r:id="rId6" imgW="469800" imgH="241200" progId="Equation.3">
                  <p:embed/>
                </p:oleObj>
              </mc:Choice>
              <mc:Fallback>
                <p:oleObj name="数式" r:id="rId6" imgW="469800" imgH="241200" progId="Equation.3">
                  <p:embed/>
                  <p:pic>
                    <p:nvPicPr>
                      <p:cNvPr id="0" name=""/>
                      <p:cNvPicPr>
                        <a:picLocks noChangeAspect="1" noChangeArrowheads="1"/>
                      </p:cNvPicPr>
                      <p:nvPr/>
                    </p:nvPicPr>
                    <p:blipFill>
                      <a:blip r:embed="rId7"/>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939883873"/>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spid="_x0000_s58092" name="数式" r:id="rId8" imgW="164880" imgH="228600" progId="Equation.3">
                    <p:embed/>
                  </p:oleObj>
                </mc:Choice>
                <mc:Fallback>
                  <p:oleObj name="数式" r:id="rId8" imgW="164880" imgH="228600" progId="Equation.3">
                    <p:embed/>
                    <p:pic>
                      <p:nvPicPr>
                        <p:cNvPr id="0" name=""/>
                        <p:cNvPicPr>
                          <a:picLocks noChangeAspect="1" noChangeArrowheads="1"/>
                        </p:cNvPicPr>
                        <p:nvPr/>
                      </p:nvPicPr>
                      <p:blipFill>
                        <a:blip r:embed="rId9"/>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0280535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8093" name="数式" r:id="rId10" imgW="164880" imgH="228600" progId="Equation.3">
                    <p:embed/>
                  </p:oleObj>
                </mc:Choice>
                <mc:Fallback>
                  <p:oleObj name="数式" r:id="rId10" imgW="164880" imgH="228600" progId="Equation.3">
                    <p:embed/>
                    <p:pic>
                      <p:nvPicPr>
                        <p:cNvPr id="0" name=""/>
                        <p:cNvPicPr>
                          <a:picLocks noChangeAspect="1" noChangeArrowheads="1"/>
                        </p:cNvPicPr>
                        <p:nvPr/>
                      </p:nvPicPr>
                      <p:blipFill>
                        <a:blip r:embed="rId11"/>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4359646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8094" name="数式" r:id="rId12" imgW="164880" imgH="241200" progId="Equation.3">
                    <p:embed/>
                  </p:oleObj>
                </mc:Choice>
                <mc:Fallback>
                  <p:oleObj name="数式" r:id="rId12" imgW="164880" imgH="241200" progId="Equation.3">
                    <p:embed/>
                    <p:pic>
                      <p:nvPicPr>
                        <p:cNvPr id="0" name=""/>
                        <p:cNvPicPr>
                          <a:picLocks noChangeAspect="1" noChangeArrowheads="1"/>
                        </p:cNvPicPr>
                        <p:nvPr/>
                      </p:nvPicPr>
                      <p:blipFill>
                        <a:blip r:embed="rId13"/>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42339093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spid="_x0000_s58095" name="数式" r:id="rId14" imgW="164880" imgH="228600" progId="Equation.3">
                    <p:embed/>
                  </p:oleObj>
                </mc:Choice>
                <mc:Fallback>
                  <p:oleObj name="数式" r:id="rId14" imgW="164880" imgH="228600" progId="Equation.3">
                    <p:embed/>
                    <p:pic>
                      <p:nvPicPr>
                        <p:cNvPr id="0" name=""/>
                        <p:cNvPicPr>
                          <a:picLocks noChangeAspect="1" noChangeArrowheads="1"/>
                        </p:cNvPicPr>
                        <p:nvPr/>
                      </p:nvPicPr>
                      <p:blipFill>
                        <a:blip r:embed="rId15"/>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3333357"/>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8096" name="数式" r:id="rId16" imgW="164880" imgH="228600" progId="Equation.3">
                    <p:embed/>
                  </p:oleObj>
                </mc:Choice>
                <mc:Fallback>
                  <p:oleObj name="数式" r:id="rId16" imgW="164880" imgH="228600" progId="Equation.3">
                    <p:embed/>
                    <p:pic>
                      <p:nvPicPr>
                        <p:cNvPr id="0" name=""/>
                        <p:cNvPicPr>
                          <a:picLocks noChangeAspect="1" noChangeArrowheads="1"/>
                        </p:cNvPicPr>
                        <p:nvPr/>
                      </p:nvPicPr>
                      <p:blipFill>
                        <a:blip r:embed="rId17"/>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2617938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8097" name="数式" r:id="rId18" imgW="164880" imgH="241200" progId="Equation.3">
                    <p:embed/>
                  </p:oleObj>
                </mc:Choice>
                <mc:Fallback>
                  <p:oleObj name="数式" r:id="rId18" imgW="164880" imgH="241200" progId="Equation.3">
                    <p:embed/>
                    <p:pic>
                      <p:nvPicPr>
                        <p:cNvPr id="0" name=""/>
                        <p:cNvPicPr>
                          <a:picLocks noChangeAspect="1" noChangeArrowheads="1"/>
                        </p:cNvPicPr>
                        <p:nvPr/>
                      </p:nvPicPr>
                      <p:blipFill>
                        <a:blip r:embed="rId19"/>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7480F04E-53FC-42B9-9699-3E69C2C9045E}"/>
              </a:ext>
            </a:extLst>
          </p:cNvPr>
          <p:cNvSpPr txBox="1"/>
          <p:nvPr/>
        </p:nvSpPr>
        <p:spPr>
          <a:xfrm>
            <a:off x="6535739" y="3161169"/>
            <a:ext cx="2590796" cy="2677656"/>
          </a:xfrm>
          <a:prstGeom prst="rect">
            <a:avLst/>
          </a:prstGeom>
          <a:noFill/>
        </p:spPr>
        <p:txBody>
          <a:bodyPr wrap="square" rtlCol="0">
            <a:spAutoFit/>
          </a:bodyPr>
          <a:lstStyle/>
          <a:p>
            <a:r>
              <a:rPr lang="en-US" sz="2400" dirty="0">
                <a:solidFill>
                  <a:srgbClr val="FF0000"/>
                </a:solidFill>
                <a:latin typeface="+mj-lt"/>
              </a:rPr>
              <a:t>Note that in addition to rotation, linear acceleration can also contribute to non-inertial effects.</a:t>
            </a:r>
          </a:p>
        </p:txBody>
      </p:sp>
    </p:spTree>
    <p:extLst>
      <p:ext uri="{BB962C8B-B14F-4D97-AF65-F5344CB8AC3E}">
        <p14:creationId xmlns:p14="http://schemas.microsoft.com/office/powerpoint/2010/main" val="33440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024182303"/>
              </p:ext>
            </p:extLst>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spid="_x0000_s58463" name="Equation" r:id="rId4" imgW="4178160" imgH="2361960" progId="Equation.DSMT4">
                  <p:embed/>
                </p:oleObj>
              </mc:Choice>
              <mc:Fallback>
                <p:oleObj name="Equation" r:id="rId4" imgW="4178160" imgH="2361960" progId="Equation.DSMT4">
                  <p:embed/>
                  <p:pic>
                    <p:nvPicPr>
                      <p:cNvPr id="0" name=""/>
                      <p:cNvPicPr>
                        <a:picLocks noChangeAspect="1" noChangeArrowheads="1"/>
                      </p:cNvPicPr>
                      <p:nvPr/>
                    </p:nvPicPr>
                    <p:blipFill>
                      <a:blip r:embed="rId5"/>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19742768"/>
              </p:ext>
            </p:extLst>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spid="_x0000_s59991"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072968"/>
              </p:ext>
            </p:extLst>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spid="_x0000_s59992"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4755536"/>
              </p:ext>
            </p:extLst>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spid="_x0000_s59993"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110496"/>
              </p:ext>
            </p:extLst>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spid="_x0000_s59994" name="数式" r:id="rId10" imgW="241200" imgH="215640" progId="Equation.3">
                  <p:embed/>
                </p:oleObj>
              </mc:Choice>
              <mc:Fallback>
                <p:oleObj name="数式" r:id="rId10" imgW="241200" imgH="215640" progId="Equation.3">
                  <p:embed/>
                  <p:pic>
                    <p:nvPicPr>
                      <p:cNvPr id="0" name=""/>
                      <p:cNvPicPr>
                        <a:picLocks noChangeAspect="1" noChangeArrowheads="1"/>
                      </p:cNvPicPr>
                      <p:nvPr/>
                    </p:nvPicPr>
                    <p:blipFill>
                      <a:blip r:embed="rId11"/>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45584961"/>
              </p:ext>
            </p:extLst>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spid="_x0000_s59995" name="Equation" r:id="rId12" imgW="1358640" imgH="2577960" progId="Equation.DSMT4">
                  <p:embed/>
                </p:oleObj>
              </mc:Choice>
              <mc:Fallback>
                <p:oleObj name="Equation" r:id="rId12" imgW="1358640" imgH="2577960" progId="Equation.DSMT4">
                  <p:embed/>
                  <p:pic>
                    <p:nvPicPr>
                      <p:cNvPr id="0" name=""/>
                      <p:cNvPicPr>
                        <a:picLocks noChangeAspect="1" noChangeArrowheads="1"/>
                      </p:cNvPicPr>
                      <p:nvPr/>
                    </p:nvPicPr>
                    <p:blipFill>
                      <a:blip r:embed="rId13"/>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1521602"/>
              </p:ext>
            </p:extLst>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spid="_x0000_s59996" name="Equation" r:id="rId14" imgW="1803240" imgH="901440" progId="Equation.DSMT4">
                  <p:embed/>
                </p:oleObj>
              </mc:Choice>
              <mc:Fallback>
                <p:oleObj name="Equation" r:id="rId14" imgW="1803240" imgH="901440" progId="Equation.DSMT4">
                  <p:embed/>
                  <p:pic>
                    <p:nvPicPr>
                      <p:cNvPr id="0" name=""/>
                      <p:cNvPicPr/>
                      <p:nvPr/>
                    </p:nvPicPr>
                    <p:blipFill>
                      <a:blip r:embed="rId15"/>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extLst>
              <p:ext uri="{D42A27DB-BD31-4B8C-83A1-F6EECF244321}">
                <p14:modId xmlns:p14="http://schemas.microsoft.com/office/powerpoint/2010/main" val="3281261580"/>
              </p:ext>
            </p:extLst>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spid="_x0000_s59997" name="Equation" r:id="rId16" imgW="1765080" imgH="457200" progId="Equation.DSMT4">
                  <p:embed/>
                </p:oleObj>
              </mc:Choice>
              <mc:Fallback>
                <p:oleObj name="Equation" r:id="rId16" imgW="1765080" imgH="457200" progId="Equation.DSMT4">
                  <p:embed/>
                  <p:pic>
                    <p:nvPicPr>
                      <p:cNvPr id="0" name=""/>
                      <p:cNvPicPr/>
                      <p:nvPr/>
                    </p:nvPicPr>
                    <p:blipFill>
                      <a:blip r:embed="rId17"/>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550" y="173161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1273647"/>
              </p:ext>
            </p:extLst>
          </p:nvPr>
        </p:nvGraphicFramePr>
        <p:xfrm>
          <a:off x="4006333" y="3751465"/>
          <a:ext cx="355600" cy="503238"/>
        </p:xfrm>
        <a:graphic>
          <a:graphicData uri="http://schemas.openxmlformats.org/presentationml/2006/ole">
            <mc:AlternateContent xmlns:mc="http://schemas.openxmlformats.org/markup-compatibility/2006">
              <mc:Choice xmlns:v="urn:schemas-microsoft-com:vml" Requires="v">
                <p:oleObj spid="_x0000_s60999"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006333" y="3751465"/>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47232387"/>
              </p:ext>
            </p:extLst>
          </p:nvPr>
        </p:nvGraphicFramePr>
        <p:xfrm>
          <a:off x="922337" y="869949"/>
          <a:ext cx="328613" cy="450850"/>
        </p:xfrm>
        <a:graphic>
          <a:graphicData uri="http://schemas.openxmlformats.org/presentationml/2006/ole">
            <mc:AlternateContent xmlns:mc="http://schemas.openxmlformats.org/markup-compatibility/2006">
              <mc:Choice xmlns:v="urn:schemas-microsoft-com:vml" Requires="v">
                <p:oleObj spid="_x0000_s61000"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922337" y="869949"/>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30451497"/>
              </p:ext>
            </p:extLst>
          </p:nvPr>
        </p:nvGraphicFramePr>
        <p:xfrm>
          <a:off x="3752850" y="3115498"/>
          <a:ext cx="1092200" cy="503237"/>
        </p:xfrm>
        <a:graphic>
          <a:graphicData uri="http://schemas.openxmlformats.org/presentationml/2006/ole">
            <mc:AlternateContent xmlns:mc="http://schemas.openxmlformats.org/markup-compatibility/2006">
              <mc:Choice xmlns:v="urn:schemas-microsoft-com:vml" Requires="v">
                <p:oleObj spid="_x0000_s61001" name="Equation" r:id="rId8" imgW="507960" imgH="241200" progId="Equation.DSMT4">
                  <p:embed/>
                </p:oleObj>
              </mc:Choice>
              <mc:Fallback>
                <p:oleObj name="Equation" r:id="rId8" imgW="507960" imgH="241200" progId="Equation.DSMT4">
                  <p:embed/>
                  <p:pic>
                    <p:nvPicPr>
                      <p:cNvPr id="0" name=""/>
                      <p:cNvPicPr>
                        <a:picLocks noChangeAspect="1" noChangeArrowheads="1"/>
                      </p:cNvPicPr>
                      <p:nvPr/>
                    </p:nvPicPr>
                    <p:blipFill>
                      <a:blip r:embed="rId9"/>
                      <a:srcRect/>
                      <a:stretch>
                        <a:fillRect/>
                      </a:stretch>
                    </p:blipFill>
                    <p:spPr bwMode="auto">
                      <a:xfrm>
                        <a:off x="3752850" y="3115498"/>
                        <a:ext cx="109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36381823"/>
              </p:ext>
            </p:extLst>
          </p:nvPr>
        </p:nvGraphicFramePr>
        <p:xfrm>
          <a:off x="-794" y="617536"/>
          <a:ext cx="1068388" cy="477838"/>
        </p:xfrm>
        <a:graphic>
          <a:graphicData uri="http://schemas.openxmlformats.org/presentationml/2006/ole">
            <mc:AlternateContent xmlns:mc="http://schemas.openxmlformats.org/markup-compatibility/2006">
              <mc:Choice xmlns:v="urn:schemas-microsoft-com:vml" Requires="v">
                <p:oleObj spid="_x0000_s61002"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srcRect/>
                      <a:stretch>
                        <a:fillRect/>
                      </a:stretch>
                    </p:blipFill>
                    <p:spPr bwMode="auto">
                      <a:xfrm>
                        <a:off x="-794" y="617536"/>
                        <a:ext cx="1068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1003"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0434930"/>
              </p:ext>
            </p:extLst>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spid="_x0000_s61004" name="Equation" r:id="rId14" imgW="6032160" imgH="1815840" progId="Equation.DSMT4">
                  <p:embed/>
                </p:oleObj>
              </mc:Choice>
              <mc:Fallback>
                <p:oleObj name="Equation" r:id="rId14" imgW="6032160" imgH="1815840" progId="Equation.DSMT4">
                  <p:embed/>
                  <p:pic>
                    <p:nvPicPr>
                      <p:cNvPr id="0" name=""/>
                      <p:cNvPicPr/>
                      <p:nvPr/>
                    </p:nvPicPr>
                    <p:blipFill>
                      <a:blip r:embed="rId15"/>
                      <a:stretch>
                        <a:fillRect/>
                      </a:stretch>
                    </p:blipFill>
                    <p:spPr>
                      <a:xfrm>
                        <a:off x="796925" y="4114800"/>
                        <a:ext cx="7551738" cy="227330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3B558ABE-5CDD-49EE-99AF-CA8650712FD6}"/>
              </a:ext>
            </a:extLst>
          </p:cNvPr>
          <p:cNvSpPr/>
          <p:nvPr/>
        </p:nvSpPr>
        <p:spPr>
          <a:xfrm rot="2509733">
            <a:off x="6234475" y="4002326"/>
            <a:ext cx="60959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0C772B-AE41-49AC-BA5E-16F7147D84F4}"/>
              </a:ext>
            </a:extLst>
          </p:cNvPr>
          <p:cNvSpPr txBox="1"/>
          <p:nvPr/>
        </p:nvSpPr>
        <p:spPr>
          <a:xfrm>
            <a:off x="6743700" y="3475383"/>
            <a:ext cx="1852613" cy="830997"/>
          </a:xfrm>
          <a:prstGeom prst="rect">
            <a:avLst/>
          </a:prstGeom>
          <a:noFill/>
        </p:spPr>
        <p:txBody>
          <a:bodyPr wrap="square" rtlCol="0">
            <a:spAutoFit/>
          </a:bodyPr>
          <a:lstStyle/>
          <a:p>
            <a:r>
              <a:rPr lang="en-US" sz="2400" dirty="0">
                <a:latin typeface="+mj-lt"/>
              </a:rPr>
              <a:t>rotation matrix</a:t>
            </a:r>
          </a:p>
        </p:txBody>
      </p:sp>
      <p:graphicFrame>
        <p:nvGraphicFramePr>
          <p:cNvPr id="12" name="Object 11">
            <a:extLst>
              <a:ext uri="{FF2B5EF4-FFF2-40B4-BE49-F238E27FC236}">
                <a16:creationId xmlns:a16="http://schemas.microsoft.com/office/drawing/2014/main" id="{3AEC6946-5F16-4738-B21B-664765DE6F47}"/>
              </a:ext>
            </a:extLst>
          </p:cNvPr>
          <p:cNvGraphicFramePr>
            <a:graphicFrameLocks noChangeAspect="1"/>
          </p:cNvGraphicFramePr>
          <p:nvPr>
            <p:extLst>
              <p:ext uri="{D42A27DB-BD31-4B8C-83A1-F6EECF244321}">
                <p14:modId xmlns:p14="http://schemas.microsoft.com/office/powerpoint/2010/main" val="1755515856"/>
              </p:ext>
            </p:extLst>
          </p:nvPr>
        </p:nvGraphicFramePr>
        <p:xfrm>
          <a:off x="1417458" y="2491652"/>
          <a:ext cx="6613883" cy="592288"/>
        </p:xfrm>
        <a:graphic>
          <a:graphicData uri="http://schemas.openxmlformats.org/presentationml/2006/ole">
            <mc:AlternateContent xmlns:mc="http://schemas.openxmlformats.org/markup-compatibility/2006">
              <mc:Choice xmlns:v="urn:schemas-microsoft-com:vml" Requires="v">
                <p:oleObj spid="_x0000_s61005" name="Equation" r:id="rId16" imgW="2552400" imgH="228600" progId="Equation.DSMT4">
                  <p:embed/>
                </p:oleObj>
              </mc:Choice>
              <mc:Fallback>
                <p:oleObj name="Equation" r:id="rId16" imgW="2552400" imgH="228600" progId="Equation.DSMT4">
                  <p:embed/>
                  <p:pic>
                    <p:nvPicPr>
                      <p:cNvPr id="0" name=""/>
                      <p:cNvPicPr/>
                      <p:nvPr/>
                    </p:nvPicPr>
                    <p:blipFill>
                      <a:blip r:embed="rId17"/>
                      <a:stretch>
                        <a:fillRect/>
                      </a:stretch>
                    </p:blipFill>
                    <p:spPr>
                      <a:xfrm>
                        <a:off x="1417458" y="2491652"/>
                        <a:ext cx="6613883" cy="592288"/>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6354</TotalTime>
  <Words>1156</Words>
  <Application>Microsoft Office PowerPoint</Application>
  <PresentationFormat>On-screen Show (4:3)</PresentationFormat>
  <Paragraphs>210</Paragraphs>
  <Slides>27</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Symbol</vt:lpstr>
      <vt:lpstr>Wingdings</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356</cp:revision>
  <cp:lastPrinted>2020-09-05T19:34:59Z</cp:lastPrinted>
  <dcterms:created xsi:type="dcterms:W3CDTF">2012-01-10T18:32:24Z</dcterms:created>
  <dcterms:modified xsi:type="dcterms:W3CDTF">2021-09-03T14:57:09Z</dcterms:modified>
</cp:coreProperties>
</file>