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handoutMasterIdLst>
    <p:handoutMasterId r:id="rId37"/>
  </p:handoutMasterIdLst>
  <p:sldIdLst>
    <p:sldId id="296" r:id="rId2"/>
    <p:sldId id="354" r:id="rId3"/>
    <p:sldId id="389" r:id="rId4"/>
    <p:sldId id="390" r:id="rId5"/>
    <p:sldId id="391" r:id="rId6"/>
    <p:sldId id="393" r:id="rId7"/>
    <p:sldId id="394" r:id="rId8"/>
    <p:sldId id="355" r:id="rId9"/>
    <p:sldId id="357" r:id="rId10"/>
    <p:sldId id="356" r:id="rId11"/>
    <p:sldId id="381" r:id="rId12"/>
    <p:sldId id="392" r:id="rId13"/>
    <p:sldId id="358" r:id="rId14"/>
    <p:sldId id="359" r:id="rId15"/>
    <p:sldId id="387" r:id="rId16"/>
    <p:sldId id="360" r:id="rId17"/>
    <p:sldId id="377" r:id="rId18"/>
    <p:sldId id="386" r:id="rId19"/>
    <p:sldId id="384" r:id="rId20"/>
    <p:sldId id="378" r:id="rId21"/>
    <p:sldId id="385" r:id="rId22"/>
    <p:sldId id="388" r:id="rId23"/>
    <p:sldId id="361" r:id="rId24"/>
    <p:sldId id="362" r:id="rId25"/>
    <p:sldId id="363" r:id="rId26"/>
    <p:sldId id="376" r:id="rId27"/>
    <p:sldId id="379" r:id="rId28"/>
    <p:sldId id="368" r:id="rId29"/>
    <p:sldId id="364" r:id="rId30"/>
    <p:sldId id="365" r:id="rId31"/>
    <p:sldId id="366" r:id="rId32"/>
    <p:sldId id="371" r:id="rId33"/>
    <p:sldId id="374" r:id="rId34"/>
    <p:sldId id="375" r:id="rId35"/>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84" autoAdjust="0"/>
    <p:restoredTop sz="87947" autoAdjust="0"/>
  </p:normalViewPr>
  <p:slideViewPr>
    <p:cSldViewPr>
      <p:cViewPr varScale="1">
        <p:scale>
          <a:sx n="71" d="100"/>
          <a:sy n="71" d="100"/>
        </p:scale>
        <p:origin x="1066" y="6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24.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4.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7.e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image" Target="../media/image3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6.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38.wmf"/><Relationship Id="rId1" Type="http://schemas.openxmlformats.org/officeDocument/2006/relationships/image" Target="../media/image34.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39.wmf"/></Relationships>
</file>

<file path=ppt/drawings/_rels/vmlDrawing22.vml.rels><?xml version="1.0" encoding="UTF-8" standalone="yes"?>
<Relationships xmlns="http://schemas.openxmlformats.org/package/2006/relationships"><Relationship Id="rId2" Type="http://schemas.openxmlformats.org/officeDocument/2006/relationships/image" Target="../media/image41.wmf"/><Relationship Id="rId1" Type="http://schemas.openxmlformats.org/officeDocument/2006/relationships/image" Target="../media/image40.wmf"/></Relationships>
</file>

<file path=ppt/drawings/_rels/vmlDrawing23.vml.rels><?xml version="1.0" encoding="UTF-8" standalone="yes"?>
<Relationships xmlns="http://schemas.openxmlformats.org/package/2006/relationships"><Relationship Id="rId2" Type="http://schemas.openxmlformats.org/officeDocument/2006/relationships/image" Target="../media/image44.wmf"/><Relationship Id="rId1" Type="http://schemas.openxmlformats.org/officeDocument/2006/relationships/image" Target="../media/image43.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45.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48.wmf"/><Relationship Id="rId2" Type="http://schemas.openxmlformats.org/officeDocument/2006/relationships/image" Target="../media/image47.wmf"/><Relationship Id="rId1" Type="http://schemas.openxmlformats.org/officeDocument/2006/relationships/image" Target="../media/image46.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8194727C-8B30-4386-9703-61EF7B04C9A7}" type="datetimeFigureOut">
              <a:rPr lang="en-US" smtClean="0"/>
              <a:t>9/6/2021</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C5D2E9F-93AF-4192-9362-BE5EFDABCE46}" type="datetimeFigureOut">
              <a:rPr lang="en-US" smtClean="0"/>
              <a:t>9/6/2021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topic of “calculus of variation” is covered in Chapter 3, Section 17 of your textbook.     We will study the mathematical formalism first before showing how it is useful for studying mechanical systems.</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33902341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Using calculus to simplify the integral.</a:t>
            </a:r>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9357453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38779876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36629906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Your homework problem is very similar to this.      Actually stopped at this slide.    Will continue discussion </a:t>
            </a:r>
            <a:r>
              <a:rPr lang="en-US"/>
              <a:t>on Wednesday.</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9174084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another example of the use of calculus of variation.</a:t>
            </a:r>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40460083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these steps, the solution is found up to some constants.</a:t>
            </a:r>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7628653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26</a:t>
            </a:fld>
            <a:endParaRPr lang="en-US" dirty="0"/>
          </a:p>
        </p:txBody>
      </p:sp>
    </p:spTree>
    <p:extLst>
      <p:ext uri="{BB962C8B-B14F-4D97-AF65-F5344CB8AC3E}">
        <p14:creationId xmlns:p14="http://schemas.microsoft.com/office/powerpoint/2010/main" val="10877568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Evaluating results for particular boundary values.</a:t>
            </a:r>
          </a:p>
        </p:txBody>
      </p:sp>
      <p:sp>
        <p:nvSpPr>
          <p:cNvPr id="4" name="Slide Number Placeholder 3"/>
          <p:cNvSpPr>
            <a:spLocks noGrp="1"/>
          </p:cNvSpPr>
          <p:nvPr>
            <p:ph type="sldNum" sz="quarter" idx="5"/>
          </p:nvPr>
        </p:nvSpPr>
        <p:spPr/>
        <p:txBody>
          <a:bodyPr/>
          <a:lstStyle/>
          <a:p>
            <a:fld id="{615B37F0-B5B5-4873-843A-F6B8A32A0D0F}" type="slidenum">
              <a:rPr lang="en-US" smtClean="0"/>
              <a:t>27</a:t>
            </a:fld>
            <a:endParaRPr lang="en-US" dirty="0"/>
          </a:p>
        </p:txBody>
      </p:sp>
    </p:spTree>
    <p:extLst>
      <p:ext uri="{BB962C8B-B14F-4D97-AF65-F5344CB8AC3E}">
        <p14:creationId xmlns:p14="http://schemas.microsoft.com/office/powerpoint/2010/main" val="39450515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example.</a:t>
            </a:r>
          </a:p>
        </p:txBody>
      </p:sp>
      <p:sp>
        <p:nvSpPr>
          <p:cNvPr id="4" name="Slide Number Placeholder 3"/>
          <p:cNvSpPr>
            <a:spLocks noGrp="1"/>
          </p:cNvSpPr>
          <p:nvPr>
            <p:ph type="sldNum" sz="quarter" idx="5"/>
          </p:nvPr>
        </p:nvSpPr>
        <p:spPr/>
        <p:txBody>
          <a:bodyPr/>
          <a:lstStyle/>
          <a:p>
            <a:fld id="{615B37F0-B5B5-4873-843A-F6B8A32A0D0F}" type="slidenum">
              <a:rPr lang="en-US" smtClean="0"/>
              <a:t>28</a:t>
            </a:fld>
            <a:endParaRPr lang="en-US" dirty="0"/>
          </a:p>
        </p:txBody>
      </p:sp>
    </p:spTree>
    <p:extLst>
      <p:ext uri="{BB962C8B-B14F-4D97-AF65-F5344CB8AC3E}">
        <p14:creationId xmlns:p14="http://schemas.microsoft.com/office/powerpoint/2010/main" val="14578731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and extension.</a:t>
            </a:r>
          </a:p>
        </p:txBody>
      </p:sp>
      <p:sp>
        <p:nvSpPr>
          <p:cNvPr id="4" name="Slide Number Placeholder 3"/>
          <p:cNvSpPr>
            <a:spLocks noGrp="1"/>
          </p:cNvSpPr>
          <p:nvPr>
            <p:ph type="sldNum" sz="quarter" idx="5"/>
          </p:nvPr>
        </p:nvSpPr>
        <p:spPr/>
        <p:txBody>
          <a:bodyPr/>
          <a:lstStyle/>
          <a:p>
            <a:fld id="{615B37F0-B5B5-4873-843A-F6B8A32A0D0F}" type="slidenum">
              <a:rPr lang="en-US" smtClean="0"/>
              <a:t>29</a:t>
            </a:fld>
            <a:endParaRPr lang="en-US" dirty="0"/>
          </a:p>
        </p:txBody>
      </p:sp>
    </p:spTree>
    <p:extLst>
      <p:ext uri="{BB962C8B-B14F-4D97-AF65-F5344CB8AC3E}">
        <p14:creationId xmlns:p14="http://schemas.microsoft.com/office/powerpoint/2010/main" val="2368190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is a short problem on this subject that will be do on Friday.</a:t>
            </a:r>
          </a:p>
        </p:txBody>
      </p:sp>
      <p:sp>
        <p:nvSpPr>
          <p:cNvPr id="4" name="Slide Number Placeholder 3"/>
          <p:cNvSpPr>
            <a:spLocks noGrp="1"/>
          </p:cNvSpPr>
          <p:nvPr>
            <p:ph type="sldNum" sz="quarter" idx="5"/>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22724001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Prelude to what we will cover next time.</a:t>
            </a:r>
          </a:p>
        </p:txBody>
      </p:sp>
      <p:sp>
        <p:nvSpPr>
          <p:cNvPr id="4" name="Slide Number Placeholder 3"/>
          <p:cNvSpPr>
            <a:spLocks noGrp="1"/>
          </p:cNvSpPr>
          <p:nvPr>
            <p:ph type="sldNum" sz="quarter" idx="5"/>
          </p:nvPr>
        </p:nvSpPr>
        <p:spPr/>
        <p:txBody>
          <a:bodyPr/>
          <a:lstStyle/>
          <a:p>
            <a:fld id="{615B37F0-B5B5-4873-843A-F6B8A32A0D0F}" type="slidenum">
              <a:rPr lang="en-US" smtClean="0"/>
              <a:t>30</a:t>
            </a:fld>
            <a:endParaRPr lang="en-US" dirty="0"/>
          </a:p>
        </p:txBody>
      </p:sp>
    </p:spTree>
    <p:extLst>
      <p:ext uri="{BB962C8B-B14F-4D97-AF65-F5344CB8AC3E}">
        <p14:creationId xmlns:p14="http://schemas.microsoft.com/office/powerpoint/2010/main" val="6408108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31</a:t>
            </a:fld>
            <a:endParaRPr lang="en-US" dirty="0"/>
          </a:p>
        </p:txBody>
      </p:sp>
    </p:spTree>
    <p:extLst>
      <p:ext uri="{BB962C8B-B14F-4D97-AF65-F5344CB8AC3E}">
        <p14:creationId xmlns:p14="http://schemas.microsoft.com/office/powerpoint/2010/main" val="24469070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32</a:t>
            </a:fld>
            <a:endParaRPr lang="en-US" dirty="0"/>
          </a:p>
        </p:txBody>
      </p:sp>
    </p:spTree>
    <p:extLst>
      <p:ext uri="{BB962C8B-B14F-4D97-AF65-F5344CB8AC3E}">
        <p14:creationId xmlns:p14="http://schemas.microsoft.com/office/powerpoint/2010/main" val="17822878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33</a:t>
            </a:fld>
            <a:endParaRPr lang="en-US" dirty="0"/>
          </a:p>
        </p:txBody>
      </p:sp>
    </p:spTree>
    <p:extLst>
      <p:ext uri="{BB962C8B-B14F-4D97-AF65-F5344CB8AC3E}">
        <p14:creationId xmlns:p14="http://schemas.microsoft.com/office/powerpoint/2010/main" val="32135617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34</a:t>
            </a:fld>
            <a:endParaRPr lang="en-US" dirty="0"/>
          </a:p>
        </p:txBody>
      </p:sp>
    </p:spTree>
    <p:extLst>
      <p:ext uri="{BB962C8B-B14F-4D97-AF65-F5344CB8AC3E}">
        <p14:creationId xmlns:p14="http://schemas.microsoft.com/office/powerpoint/2010/main" val="4881248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we should review the notion of a minimum in a continuous function.     Here is a plot of V(x) showing two different minima at two different points x.</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22296971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see from this plot that a conduction for a function to have a minimum at a point is that its derivative is zero at that point.      You see in this example another point where </a:t>
            </a:r>
            <a:r>
              <a:rPr lang="en-US" dirty="0" err="1"/>
              <a:t>dV</a:t>
            </a:r>
            <a:r>
              <a:rPr lang="en-US" dirty="0"/>
              <a:t>/dx, but there is not a minimum.      So we say the </a:t>
            </a:r>
            <a:r>
              <a:rPr lang="en-US" dirty="0" err="1"/>
              <a:t>dV</a:t>
            </a:r>
            <a:r>
              <a:rPr lang="en-US" dirty="0"/>
              <a:t>/dx is a necessary but not sufficient condition on having a minimum.</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102816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calculus of variation also searches for minima, but instead of finding a point where a function has a minimum,  we search for a functional form that minimizes an integral.</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40993411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Comparison </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22520460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calculus of variation also searches for minima, but instead of finding a point where a function has a minimum,  we search for a functional form that minimizes an integral.</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24284383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this example we can write the distance along a curve between two points x=0,y=0 and x=1,y=1 as a normal integral over x as shown.</a:t>
            </a:r>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26133023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16324561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9/6/2021</a:t>
            </a:r>
            <a:endParaRPr lang="en-US" dirty="0"/>
          </a:p>
        </p:txBody>
      </p:sp>
      <p:sp>
        <p:nvSpPr>
          <p:cNvPr id="5" name="Footer Placeholder 4"/>
          <p:cNvSpPr>
            <a:spLocks noGrp="1"/>
          </p:cNvSpPr>
          <p:nvPr>
            <p:ph type="ftr" sz="quarter" idx="11"/>
          </p:nvPr>
        </p:nvSpPr>
        <p:spPr/>
        <p:txBody>
          <a:bodyPr/>
          <a:lstStyle/>
          <a:p>
            <a:r>
              <a:rPr lang="en-US"/>
              <a:t>PHY 711  Fall 2021 -- Lecture 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9/6/2021</a:t>
            </a:r>
            <a:endParaRPr lang="en-US" dirty="0"/>
          </a:p>
        </p:txBody>
      </p:sp>
      <p:sp>
        <p:nvSpPr>
          <p:cNvPr id="5" name="Footer Placeholder 4"/>
          <p:cNvSpPr>
            <a:spLocks noGrp="1"/>
          </p:cNvSpPr>
          <p:nvPr>
            <p:ph type="ftr" sz="quarter" idx="11"/>
          </p:nvPr>
        </p:nvSpPr>
        <p:spPr/>
        <p:txBody>
          <a:bodyPr/>
          <a:lstStyle/>
          <a:p>
            <a:r>
              <a:rPr lang="en-US"/>
              <a:t>PHY 711  Fall 2021 -- Lecture 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9/6/2021</a:t>
            </a:r>
            <a:endParaRPr lang="en-US" dirty="0"/>
          </a:p>
        </p:txBody>
      </p:sp>
      <p:sp>
        <p:nvSpPr>
          <p:cNvPr id="5" name="Footer Placeholder 4"/>
          <p:cNvSpPr>
            <a:spLocks noGrp="1"/>
          </p:cNvSpPr>
          <p:nvPr>
            <p:ph type="ftr" sz="quarter" idx="11"/>
          </p:nvPr>
        </p:nvSpPr>
        <p:spPr/>
        <p:txBody>
          <a:bodyPr/>
          <a:lstStyle/>
          <a:p>
            <a:r>
              <a:rPr lang="en-US"/>
              <a:t>PHY 711  Fall 2021 -- Lecture 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9/6/2021</a:t>
            </a:r>
            <a:endParaRPr lang="en-US" dirty="0"/>
          </a:p>
        </p:txBody>
      </p:sp>
      <p:sp>
        <p:nvSpPr>
          <p:cNvPr id="5" name="Footer Placeholder 4"/>
          <p:cNvSpPr>
            <a:spLocks noGrp="1"/>
          </p:cNvSpPr>
          <p:nvPr>
            <p:ph type="ftr" sz="quarter" idx="11"/>
          </p:nvPr>
        </p:nvSpPr>
        <p:spPr/>
        <p:txBody>
          <a:bodyPr/>
          <a:lstStyle/>
          <a:p>
            <a:r>
              <a:rPr lang="en-US"/>
              <a:t>PHY 711  Fall 2021 -- Lecture 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9/6/2021</a:t>
            </a:r>
            <a:endParaRPr lang="en-US" dirty="0"/>
          </a:p>
        </p:txBody>
      </p:sp>
      <p:sp>
        <p:nvSpPr>
          <p:cNvPr id="5" name="Footer Placeholder 4"/>
          <p:cNvSpPr>
            <a:spLocks noGrp="1"/>
          </p:cNvSpPr>
          <p:nvPr>
            <p:ph type="ftr" sz="quarter" idx="11"/>
          </p:nvPr>
        </p:nvSpPr>
        <p:spPr/>
        <p:txBody>
          <a:bodyPr/>
          <a:lstStyle/>
          <a:p>
            <a:r>
              <a:rPr lang="en-US"/>
              <a:t>PHY 711  Fall 2021 -- Lecture 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9/6/2021</a:t>
            </a:r>
            <a:endParaRPr lang="en-US" dirty="0"/>
          </a:p>
        </p:txBody>
      </p:sp>
      <p:sp>
        <p:nvSpPr>
          <p:cNvPr id="6" name="Footer Placeholder 5"/>
          <p:cNvSpPr>
            <a:spLocks noGrp="1"/>
          </p:cNvSpPr>
          <p:nvPr>
            <p:ph type="ftr" sz="quarter" idx="11"/>
          </p:nvPr>
        </p:nvSpPr>
        <p:spPr/>
        <p:txBody>
          <a:bodyPr/>
          <a:lstStyle/>
          <a:p>
            <a:r>
              <a:rPr lang="en-US"/>
              <a:t>PHY 711  Fall 2021 -- Lecture 7</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9/6/2021</a:t>
            </a:r>
            <a:endParaRPr lang="en-US" dirty="0"/>
          </a:p>
        </p:txBody>
      </p:sp>
      <p:sp>
        <p:nvSpPr>
          <p:cNvPr id="8" name="Footer Placeholder 7"/>
          <p:cNvSpPr>
            <a:spLocks noGrp="1"/>
          </p:cNvSpPr>
          <p:nvPr>
            <p:ph type="ftr" sz="quarter" idx="11"/>
          </p:nvPr>
        </p:nvSpPr>
        <p:spPr/>
        <p:txBody>
          <a:bodyPr/>
          <a:lstStyle/>
          <a:p>
            <a:r>
              <a:rPr lang="en-US"/>
              <a:t>PHY 711  Fall 2021 -- Lecture 7</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9/6/2021</a:t>
            </a:r>
            <a:endParaRPr lang="en-US" dirty="0"/>
          </a:p>
        </p:txBody>
      </p:sp>
      <p:sp>
        <p:nvSpPr>
          <p:cNvPr id="4" name="Footer Placeholder 3"/>
          <p:cNvSpPr>
            <a:spLocks noGrp="1"/>
          </p:cNvSpPr>
          <p:nvPr>
            <p:ph type="ftr" sz="quarter" idx="11"/>
          </p:nvPr>
        </p:nvSpPr>
        <p:spPr/>
        <p:txBody>
          <a:bodyPr/>
          <a:lstStyle/>
          <a:p>
            <a:r>
              <a:rPr lang="en-US"/>
              <a:t>PHY 711  Fall 2021 -- Lecture 7</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9/6/2021</a:t>
            </a:r>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9/6/2021</a:t>
            </a:r>
            <a:endParaRPr lang="en-US" dirty="0"/>
          </a:p>
        </p:txBody>
      </p:sp>
      <p:sp>
        <p:nvSpPr>
          <p:cNvPr id="6" name="Footer Placeholder 5"/>
          <p:cNvSpPr>
            <a:spLocks noGrp="1"/>
          </p:cNvSpPr>
          <p:nvPr>
            <p:ph type="ftr" sz="quarter" idx="11"/>
          </p:nvPr>
        </p:nvSpPr>
        <p:spPr/>
        <p:txBody>
          <a:bodyPr/>
          <a:lstStyle/>
          <a:p>
            <a:r>
              <a:rPr lang="en-US"/>
              <a:t>PHY 711  Fall 2021 -- Lecture 7</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9/6/2021</a:t>
            </a:r>
            <a:endParaRPr lang="en-US" dirty="0"/>
          </a:p>
        </p:txBody>
      </p:sp>
      <p:sp>
        <p:nvSpPr>
          <p:cNvPr id="6" name="Footer Placeholder 5"/>
          <p:cNvSpPr>
            <a:spLocks noGrp="1"/>
          </p:cNvSpPr>
          <p:nvPr>
            <p:ph type="ftr" sz="quarter" idx="11"/>
          </p:nvPr>
        </p:nvSpPr>
        <p:spPr/>
        <p:txBody>
          <a:bodyPr/>
          <a:lstStyle/>
          <a:p>
            <a:r>
              <a:rPr lang="en-US"/>
              <a:t>PHY 711  Fall 2021 -- Lecture 7</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9/6/2021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711  Fall 2021 -- Lecture 7</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notesSlide" Target="../notesSlides/notesSlide5.xml"/><Relationship Id="rId7"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11.png"/><Relationship Id="rId5" Type="http://schemas.openxmlformats.org/officeDocument/2006/relationships/image" Target="../media/image9.wmf"/><Relationship Id="rId4" Type="http://schemas.openxmlformats.org/officeDocument/2006/relationships/oleObject" Target="../embeddings/oleObject4.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12.wmf"/><Relationship Id="rId4" Type="http://schemas.openxmlformats.org/officeDocument/2006/relationships/oleObject" Target="../embeddings/oleObject6.bin"/></Relationships>
</file>

<file path=ppt/slides/_rels/slide12.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notesSlide" Target="../notesSlides/notesSlide7.xml"/><Relationship Id="rId7"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1.png"/><Relationship Id="rId5" Type="http://schemas.openxmlformats.org/officeDocument/2006/relationships/image" Target="../media/image9.wmf"/><Relationship Id="rId4" Type="http://schemas.openxmlformats.org/officeDocument/2006/relationships/oleObject" Target="../embeddings/oleObject7.bin"/></Relationships>
</file>

<file path=ppt/slides/_rels/slide13.x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notesSlide" Target="../notesSlides/notesSlide8.xml"/><Relationship Id="rId7"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11.png"/><Relationship Id="rId5" Type="http://schemas.openxmlformats.org/officeDocument/2006/relationships/image" Target="../media/image13.wmf"/><Relationship Id="rId4" Type="http://schemas.openxmlformats.org/officeDocument/2006/relationships/oleObject" Target="../embeddings/oleObject9.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16.w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12.bin"/><Relationship Id="rId5" Type="http://schemas.openxmlformats.org/officeDocument/2006/relationships/image" Target="../media/image15.wmf"/><Relationship Id="rId4" Type="http://schemas.openxmlformats.org/officeDocument/2006/relationships/oleObject" Target="../embeddings/oleObject11.bin"/></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image" Target="../media/image17.wmf"/></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9.vml"/><Relationship Id="rId5" Type="http://schemas.openxmlformats.org/officeDocument/2006/relationships/image" Target="../media/image18.wmf"/><Relationship Id="rId4" Type="http://schemas.openxmlformats.org/officeDocument/2006/relationships/oleObject" Target="../embeddings/oleObject14.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mlDrawing" Target="../drawings/vmlDrawing10.vml"/><Relationship Id="rId5" Type="http://schemas.openxmlformats.org/officeDocument/2006/relationships/image" Target="../media/image19.wmf"/><Relationship Id="rId4" Type="http://schemas.openxmlformats.org/officeDocument/2006/relationships/oleObject" Target="../embeddings/oleObject15.bin"/></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7.xml"/><Relationship Id="rId1" Type="http://schemas.openxmlformats.org/officeDocument/2006/relationships/vmlDrawing" Target="../drawings/vmlDrawing11.vml"/><Relationship Id="rId4" Type="http://schemas.openxmlformats.org/officeDocument/2006/relationships/image" Target="../media/image20.wmf"/></Relationships>
</file>

<file path=ppt/slides/_rels/slide19.xml.rels><?xml version="1.0" encoding="UTF-8" standalone="yes"?>
<Relationships xmlns="http://schemas.openxmlformats.org/package/2006/relationships"><Relationship Id="rId8" Type="http://schemas.openxmlformats.org/officeDocument/2006/relationships/image" Target="../media/image23.wmf"/><Relationship Id="rId3" Type="http://schemas.openxmlformats.org/officeDocument/2006/relationships/oleObject" Target="../embeddings/oleObject17.bin"/><Relationship Id="rId7" Type="http://schemas.openxmlformats.org/officeDocument/2006/relationships/oleObject" Target="../embeddings/oleObject19.bin"/><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image" Target="../media/image22.wmf"/><Relationship Id="rId5" Type="http://schemas.openxmlformats.org/officeDocument/2006/relationships/oleObject" Target="../embeddings/oleObject18.bin"/><Relationship Id="rId4" Type="http://schemas.openxmlformats.org/officeDocument/2006/relationships/image" Target="../media/image21.w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25.wmf"/><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oleObject" Target="../embeddings/oleObject21.bin"/><Relationship Id="rId5" Type="http://schemas.openxmlformats.org/officeDocument/2006/relationships/image" Target="../media/image24.wmf"/><Relationship Id="rId4" Type="http://schemas.openxmlformats.org/officeDocument/2006/relationships/oleObject" Target="../embeddings/oleObject20.bin"/></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image" Target="../media/image26.wmf"/><Relationship Id="rId5" Type="http://schemas.openxmlformats.org/officeDocument/2006/relationships/oleObject" Target="../embeddings/oleObject22.bin"/><Relationship Id="rId4" Type="http://schemas.openxmlformats.org/officeDocument/2006/relationships/image" Target="../media/image24.w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7.xml"/><Relationship Id="rId1" Type="http://schemas.openxmlformats.org/officeDocument/2006/relationships/vmlDrawing" Target="../drawings/vmlDrawing15.vml"/><Relationship Id="rId4" Type="http://schemas.openxmlformats.org/officeDocument/2006/relationships/image" Target="../media/image27.emf"/></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26.bin"/><Relationship Id="rId3" Type="http://schemas.openxmlformats.org/officeDocument/2006/relationships/notesSlide" Target="../notesSlides/notesSlide13.xml"/><Relationship Id="rId7" Type="http://schemas.openxmlformats.org/officeDocument/2006/relationships/image" Target="../media/image29.wmf"/><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oleObject" Target="../embeddings/oleObject25.bin"/><Relationship Id="rId5" Type="http://schemas.openxmlformats.org/officeDocument/2006/relationships/image" Target="../media/image28.wmf"/><Relationship Id="rId4" Type="http://schemas.openxmlformats.org/officeDocument/2006/relationships/oleObject" Target="../embeddings/oleObject24.bin"/><Relationship Id="rId9" Type="http://schemas.openxmlformats.org/officeDocument/2006/relationships/image" Target="../media/image30.wmf"/></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image" Target="../media/image31.wmf"/><Relationship Id="rId5" Type="http://schemas.openxmlformats.org/officeDocument/2006/relationships/oleObject" Target="../embeddings/oleObject27.bin"/><Relationship Id="rId4" Type="http://schemas.openxmlformats.org/officeDocument/2006/relationships/image" Target="../media/image32.jpe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vmlDrawing" Target="../drawings/vmlDrawing18.vml"/><Relationship Id="rId5" Type="http://schemas.openxmlformats.org/officeDocument/2006/relationships/image" Target="../media/image33.wmf"/><Relationship Id="rId4" Type="http://schemas.openxmlformats.org/officeDocument/2006/relationships/oleObject" Target="../embeddings/oleObject28.bin"/></Relationships>
</file>

<file path=ppt/slides/_rels/slide26.xml.rels><?xml version="1.0" encoding="UTF-8" standalone="yes"?>
<Relationships xmlns="http://schemas.openxmlformats.org/package/2006/relationships"><Relationship Id="rId8" Type="http://schemas.openxmlformats.org/officeDocument/2006/relationships/image" Target="../media/image35.wmf"/><Relationship Id="rId3" Type="http://schemas.openxmlformats.org/officeDocument/2006/relationships/notesSlide" Target="../notesSlides/notesSlide16.xml"/><Relationship Id="rId7" Type="http://schemas.openxmlformats.org/officeDocument/2006/relationships/oleObject" Target="../embeddings/oleObject30.bin"/><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image" Target="../media/image34.wmf"/><Relationship Id="rId5" Type="http://schemas.openxmlformats.org/officeDocument/2006/relationships/oleObject" Target="../embeddings/oleObject29.bin"/><Relationship Id="rId10" Type="http://schemas.openxmlformats.org/officeDocument/2006/relationships/image" Target="../media/image36.wmf"/><Relationship Id="rId4" Type="http://schemas.openxmlformats.org/officeDocument/2006/relationships/image" Target="../media/image37.png"/><Relationship Id="rId9" Type="http://schemas.openxmlformats.org/officeDocument/2006/relationships/oleObject" Target="../embeddings/oleObject31.bin"/></Relationships>
</file>

<file path=ppt/slides/_rels/slide27.xml.rels><?xml version="1.0" encoding="UTF-8" standalone="yes"?>
<Relationships xmlns="http://schemas.openxmlformats.org/package/2006/relationships"><Relationship Id="rId8" Type="http://schemas.openxmlformats.org/officeDocument/2006/relationships/image" Target="../media/image38.wmf"/><Relationship Id="rId3" Type="http://schemas.openxmlformats.org/officeDocument/2006/relationships/notesSlide" Target="../notesSlides/notesSlide17.xml"/><Relationship Id="rId7" Type="http://schemas.openxmlformats.org/officeDocument/2006/relationships/oleObject" Target="../embeddings/oleObject32.bin"/><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image" Target="../media/image34.wmf"/><Relationship Id="rId5" Type="http://schemas.openxmlformats.org/officeDocument/2006/relationships/oleObject" Target="../embeddings/oleObject29.bin"/><Relationship Id="rId4" Type="http://schemas.openxmlformats.org/officeDocument/2006/relationships/image" Target="../media/image37.png"/></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vmlDrawing" Target="../drawings/vmlDrawing21.vml"/><Relationship Id="rId5" Type="http://schemas.openxmlformats.org/officeDocument/2006/relationships/image" Target="../media/image39.wmf"/><Relationship Id="rId4" Type="http://schemas.openxmlformats.org/officeDocument/2006/relationships/oleObject" Target="../embeddings/oleObject33.bin"/></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19.xml"/><Relationship Id="rId7" Type="http://schemas.openxmlformats.org/officeDocument/2006/relationships/image" Target="../media/image41.wmf"/><Relationship Id="rId2" Type="http://schemas.openxmlformats.org/officeDocument/2006/relationships/slideLayout" Target="../slideLayouts/slideLayout7.xml"/><Relationship Id="rId1" Type="http://schemas.openxmlformats.org/officeDocument/2006/relationships/vmlDrawing" Target="../drawings/vmlDrawing22.vml"/><Relationship Id="rId6" Type="http://schemas.openxmlformats.org/officeDocument/2006/relationships/oleObject" Target="../embeddings/oleObject35.bin"/><Relationship Id="rId5" Type="http://schemas.openxmlformats.org/officeDocument/2006/relationships/image" Target="../media/image40.wmf"/><Relationship Id="rId4" Type="http://schemas.openxmlformats.org/officeDocument/2006/relationships/oleObject" Target="../embeddings/oleObject34.bin"/></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hyperlink" Target="http://mathworld.wolfram.com/BrachistochroneProblem.html"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42.png"/></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1.xml"/><Relationship Id="rId7" Type="http://schemas.openxmlformats.org/officeDocument/2006/relationships/image" Target="../media/image44.wmf"/><Relationship Id="rId2" Type="http://schemas.openxmlformats.org/officeDocument/2006/relationships/slideLayout" Target="../slideLayouts/slideLayout7.xml"/><Relationship Id="rId1" Type="http://schemas.openxmlformats.org/officeDocument/2006/relationships/vmlDrawing" Target="../drawings/vmlDrawing23.vml"/><Relationship Id="rId6" Type="http://schemas.openxmlformats.org/officeDocument/2006/relationships/oleObject" Target="../embeddings/oleObject37.bin"/><Relationship Id="rId5" Type="http://schemas.openxmlformats.org/officeDocument/2006/relationships/image" Target="../media/image43.wmf"/><Relationship Id="rId4" Type="http://schemas.openxmlformats.org/officeDocument/2006/relationships/oleObject" Target="../embeddings/oleObject36.bin"/></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vmlDrawing" Target="../drawings/vmlDrawing24.vml"/><Relationship Id="rId5" Type="http://schemas.openxmlformats.org/officeDocument/2006/relationships/image" Target="../media/image45.wmf"/><Relationship Id="rId4" Type="http://schemas.openxmlformats.org/officeDocument/2006/relationships/oleObject" Target="../embeddings/oleObject38.bin"/></Relationships>
</file>

<file path=ppt/slides/_rels/slide33.xml.rels><?xml version="1.0" encoding="UTF-8" standalone="yes"?>
<Relationships xmlns="http://schemas.openxmlformats.org/package/2006/relationships"><Relationship Id="rId8" Type="http://schemas.openxmlformats.org/officeDocument/2006/relationships/oleObject" Target="../embeddings/oleObject41.bin"/><Relationship Id="rId3" Type="http://schemas.openxmlformats.org/officeDocument/2006/relationships/notesSlide" Target="../notesSlides/notesSlide23.xml"/><Relationship Id="rId7" Type="http://schemas.openxmlformats.org/officeDocument/2006/relationships/image" Target="../media/image47.wmf"/><Relationship Id="rId2" Type="http://schemas.openxmlformats.org/officeDocument/2006/relationships/slideLayout" Target="../slideLayouts/slideLayout7.xml"/><Relationship Id="rId1" Type="http://schemas.openxmlformats.org/officeDocument/2006/relationships/vmlDrawing" Target="../drawings/vmlDrawing25.vml"/><Relationship Id="rId6" Type="http://schemas.openxmlformats.org/officeDocument/2006/relationships/oleObject" Target="../embeddings/oleObject40.bin"/><Relationship Id="rId5" Type="http://schemas.openxmlformats.org/officeDocument/2006/relationships/image" Target="../media/image46.wmf"/><Relationship Id="rId4" Type="http://schemas.openxmlformats.org/officeDocument/2006/relationships/oleObject" Target="../embeddings/oleObject39.bin"/><Relationship Id="rId9" Type="http://schemas.openxmlformats.org/officeDocument/2006/relationships/image" Target="../media/image48.wmf"/></Relationships>
</file>

<file path=ppt/slides/_rels/slide34.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en.wikipedia.org/wiki/File:De-Euler.ogg" TargetMode="External"/><Relationship Id="rId2" Type="http://schemas.openxmlformats.org/officeDocument/2006/relationships/image" Target="../media/image4.jp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6.wmf"/><Relationship Id="rId5" Type="http://schemas.openxmlformats.org/officeDocument/2006/relationships/oleObject" Target="../embeddings/oleObject1.bin"/><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notesSlide" Target="../notesSlides/notesSlide4.xml"/><Relationship Id="rId7"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6.wmf"/><Relationship Id="rId5" Type="http://schemas.openxmlformats.org/officeDocument/2006/relationships/oleObject" Target="../embeddings/oleObject2.bin"/><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9/6/2021</a:t>
            </a:r>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114300" y="381000"/>
            <a:ext cx="8915400" cy="5832366"/>
          </a:xfrm>
          <a:prstGeom prst="rect">
            <a:avLst/>
          </a:prstGeom>
          <a:noFill/>
        </p:spPr>
        <p:txBody>
          <a:bodyPr wrap="square" rtlCol="0">
            <a:spAutoFit/>
          </a:bodyPr>
          <a:lstStyle/>
          <a:p>
            <a:pPr algn="ctr"/>
            <a:r>
              <a:rPr lang="en-US" sz="3200" b="1" dirty="0"/>
              <a:t>PHY 711 Classical Mechanics and Mathematical Methods</a:t>
            </a:r>
          </a:p>
          <a:p>
            <a:pPr algn="ctr"/>
            <a:r>
              <a:rPr lang="en-US" sz="3200" b="1" dirty="0"/>
              <a:t>10-10:50 AM  MWF in Olin103</a:t>
            </a:r>
          </a:p>
          <a:p>
            <a:pPr algn="ctr"/>
            <a:endParaRPr lang="en-US" sz="1050" b="1" dirty="0"/>
          </a:p>
          <a:p>
            <a:pPr algn="ctr"/>
            <a:endParaRPr lang="en-US" sz="1050" b="1" dirty="0"/>
          </a:p>
          <a:p>
            <a:pPr algn="ctr"/>
            <a:r>
              <a:rPr lang="en-US" sz="3200" b="1" dirty="0"/>
              <a:t>Lecture notes for Lecture 7 </a:t>
            </a:r>
          </a:p>
          <a:p>
            <a:pPr algn="ctr"/>
            <a:r>
              <a:rPr lang="en-US" sz="3200" b="1" dirty="0"/>
              <a:t>Chapter 3.17 of F&amp;W </a:t>
            </a:r>
          </a:p>
          <a:p>
            <a:pPr marL="457200" lvl="2" algn="ctr">
              <a:spcBef>
                <a:spcPct val="50000"/>
              </a:spcBef>
            </a:pPr>
            <a:r>
              <a:rPr lang="en-US" sz="3200" b="1" dirty="0">
                <a:solidFill>
                  <a:schemeClr val="folHlink"/>
                </a:solidFill>
              </a:rPr>
              <a:t>Introduction to the calculus of variations</a:t>
            </a:r>
          </a:p>
          <a:p>
            <a:pPr marL="971550" lvl="2" indent="-514350">
              <a:spcBef>
                <a:spcPct val="50000"/>
              </a:spcBef>
              <a:buFont typeface="+mj-lt"/>
              <a:buAutoNum type="arabicPeriod"/>
            </a:pPr>
            <a:r>
              <a:rPr lang="en-US" sz="3200" b="1" dirty="0">
                <a:solidFill>
                  <a:schemeClr val="folHlink"/>
                </a:solidFill>
              </a:rPr>
              <a:t>Mathematical construction</a:t>
            </a:r>
          </a:p>
          <a:p>
            <a:pPr marL="971550" lvl="2" indent="-514350">
              <a:spcBef>
                <a:spcPct val="50000"/>
              </a:spcBef>
              <a:buFont typeface="+mj-lt"/>
              <a:buAutoNum type="arabicPeriod"/>
            </a:pPr>
            <a:r>
              <a:rPr lang="en-US" sz="3200" b="1" dirty="0">
                <a:solidFill>
                  <a:schemeClr val="folHlink"/>
                </a:solidFill>
              </a:rPr>
              <a:t>Practical use</a:t>
            </a:r>
          </a:p>
          <a:p>
            <a:pPr marL="971550" lvl="2" indent="-514350">
              <a:spcBef>
                <a:spcPct val="50000"/>
              </a:spcBef>
              <a:buFont typeface="+mj-lt"/>
              <a:buAutoNum type="arabicPeriod"/>
            </a:pPr>
            <a:r>
              <a:rPr lang="en-US" sz="3200" b="1" dirty="0">
                <a:solidFill>
                  <a:schemeClr val="folHlink"/>
                </a:solidFill>
              </a:rPr>
              <a:t>Examples</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9/6/2021</a:t>
            </a:r>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p:cNvSpPr txBox="1"/>
          <p:nvPr/>
        </p:nvSpPr>
        <p:spPr>
          <a:xfrm>
            <a:off x="609600" y="153977"/>
            <a:ext cx="7620000" cy="461665"/>
          </a:xfrm>
          <a:prstGeom prst="rect">
            <a:avLst/>
          </a:prstGeom>
          <a:noFill/>
        </p:spPr>
        <p:txBody>
          <a:bodyPr wrap="square" rtlCol="0">
            <a:spAutoFit/>
          </a:bodyPr>
          <a:lstStyle/>
          <a:p>
            <a:pPr algn="ctr"/>
            <a:r>
              <a:rPr lang="en-US" sz="2400" b="1" dirty="0">
                <a:latin typeface="+mj-lt"/>
              </a:rPr>
              <a:t>Functional minimization of an integral relationship</a:t>
            </a:r>
          </a:p>
        </p:txBody>
      </p:sp>
      <p:graphicFrame>
        <p:nvGraphicFramePr>
          <p:cNvPr id="6" name="Object 5"/>
          <p:cNvGraphicFramePr>
            <a:graphicFrameLocks noChangeAspect="1"/>
          </p:cNvGraphicFramePr>
          <p:nvPr>
            <p:extLst>
              <p:ext uri="{D42A27DB-BD31-4B8C-83A1-F6EECF244321}">
                <p14:modId xmlns:p14="http://schemas.microsoft.com/office/powerpoint/2010/main" val="3337942908"/>
              </p:ext>
            </p:extLst>
          </p:nvPr>
        </p:nvGraphicFramePr>
        <p:xfrm>
          <a:off x="306388" y="606425"/>
          <a:ext cx="8456612" cy="2898775"/>
        </p:xfrm>
        <a:graphic>
          <a:graphicData uri="http://schemas.openxmlformats.org/presentationml/2006/ole">
            <mc:AlternateContent xmlns:mc="http://schemas.openxmlformats.org/markup-compatibility/2006">
              <mc:Choice xmlns:v="urn:schemas-microsoft-com:vml" Requires="v">
                <p:oleObj spid="_x0000_s47324" name="Equation" r:id="rId4" imgW="4000320" imgH="1371600" progId="Equation.DSMT4">
                  <p:embed/>
                </p:oleObj>
              </mc:Choice>
              <mc:Fallback>
                <p:oleObj name="Equation" r:id="rId4" imgW="4000320" imgH="1371600" progId="Equation.DSMT4">
                  <p:embed/>
                  <p:pic>
                    <p:nvPicPr>
                      <p:cNvPr id="0" name="Object 7"/>
                      <p:cNvPicPr>
                        <a:picLocks noChangeAspect="1" noChangeArrowheads="1"/>
                      </p:cNvPicPr>
                      <p:nvPr/>
                    </p:nvPicPr>
                    <p:blipFill>
                      <a:blip r:embed="rId5"/>
                      <a:srcRect/>
                      <a:stretch>
                        <a:fillRect/>
                      </a:stretch>
                    </p:blipFill>
                    <p:spPr bwMode="auto">
                      <a:xfrm>
                        <a:off x="306388" y="606425"/>
                        <a:ext cx="8456612" cy="2898775"/>
                      </a:xfrm>
                      <a:prstGeom prst="rect">
                        <a:avLst/>
                      </a:prstGeom>
                      <a:noFill/>
                      <a:ln>
                        <a:noFill/>
                      </a:ln>
                    </p:spPr>
                  </p:pic>
                </p:oleObj>
              </mc:Fallback>
            </mc:AlternateContent>
          </a:graphicData>
        </a:graphic>
      </p:graphicFrame>
      <p:pic>
        <p:nvPicPr>
          <p:cNvPr id="4710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4190" y="3695700"/>
            <a:ext cx="6096000" cy="2695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7" name="Object 6"/>
          <p:cNvGraphicFramePr>
            <a:graphicFrameLocks noChangeAspect="1"/>
          </p:cNvGraphicFramePr>
          <p:nvPr>
            <p:extLst>
              <p:ext uri="{D42A27DB-BD31-4B8C-83A1-F6EECF244321}">
                <p14:modId xmlns:p14="http://schemas.microsoft.com/office/powerpoint/2010/main" val="1799235187"/>
              </p:ext>
            </p:extLst>
          </p:nvPr>
        </p:nvGraphicFramePr>
        <p:xfrm>
          <a:off x="385763" y="4500929"/>
          <a:ext cx="2738437" cy="1501775"/>
        </p:xfrm>
        <a:graphic>
          <a:graphicData uri="http://schemas.openxmlformats.org/presentationml/2006/ole">
            <mc:AlternateContent xmlns:mc="http://schemas.openxmlformats.org/markup-compatibility/2006">
              <mc:Choice xmlns:v="urn:schemas-microsoft-com:vml" Requires="v">
                <p:oleObj spid="_x0000_s47325" name="数式" r:id="rId7" imgW="1295280" imgH="711000" progId="Equation.3">
                  <p:embed/>
                </p:oleObj>
              </mc:Choice>
              <mc:Fallback>
                <p:oleObj name="数式" r:id="rId7" imgW="1295280" imgH="711000" progId="Equation.3">
                  <p:embed/>
                  <p:pic>
                    <p:nvPicPr>
                      <p:cNvPr id="0" name="Object 5"/>
                      <p:cNvPicPr>
                        <a:picLocks noChangeAspect="1" noChangeArrowheads="1"/>
                      </p:cNvPicPr>
                      <p:nvPr/>
                    </p:nvPicPr>
                    <p:blipFill>
                      <a:blip r:embed="rId8"/>
                      <a:srcRect/>
                      <a:stretch>
                        <a:fillRect/>
                      </a:stretch>
                    </p:blipFill>
                    <p:spPr bwMode="auto">
                      <a:xfrm>
                        <a:off x="385763" y="4500929"/>
                        <a:ext cx="2738437" cy="150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998130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6E76BCE-6794-4BD9-99E5-7DED4DABC9AC}"/>
              </a:ext>
            </a:extLst>
          </p:cNvPr>
          <p:cNvSpPr>
            <a:spLocks noGrp="1"/>
          </p:cNvSpPr>
          <p:nvPr>
            <p:ph type="dt" sz="half" idx="10"/>
          </p:nvPr>
        </p:nvSpPr>
        <p:spPr/>
        <p:txBody>
          <a:bodyPr/>
          <a:lstStyle/>
          <a:p>
            <a:r>
              <a:rPr lang="en-US"/>
              <a:t>9/6/2021</a:t>
            </a:r>
            <a:endParaRPr lang="en-US" dirty="0"/>
          </a:p>
        </p:txBody>
      </p:sp>
      <p:sp>
        <p:nvSpPr>
          <p:cNvPr id="3" name="Footer Placeholder 2">
            <a:extLst>
              <a:ext uri="{FF2B5EF4-FFF2-40B4-BE49-F238E27FC236}">
                <a16:creationId xmlns:a16="http://schemas.microsoft.com/office/drawing/2014/main" id="{418E38E0-D855-476A-9F0B-091126E270E7}"/>
              </a:ext>
            </a:extLst>
          </p:cNvPr>
          <p:cNvSpPr>
            <a:spLocks noGrp="1"/>
          </p:cNvSpPr>
          <p:nvPr>
            <p:ph type="ftr" sz="quarter" idx="11"/>
          </p:nvPr>
        </p:nvSpPr>
        <p:spPr/>
        <p:txBody>
          <a:bodyPr/>
          <a:lstStyle/>
          <a:p>
            <a:r>
              <a:rPr lang="en-US"/>
              <a:t>PHY 711  Fall 2021 -- Lecture 7</a:t>
            </a:r>
            <a:endParaRPr lang="en-US" dirty="0"/>
          </a:p>
        </p:txBody>
      </p:sp>
      <p:sp>
        <p:nvSpPr>
          <p:cNvPr id="4" name="Slide Number Placeholder 3">
            <a:extLst>
              <a:ext uri="{FF2B5EF4-FFF2-40B4-BE49-F238E27FC236}">
                <a16:creationId xmlns:a16="http://schemas.microsoft.com/office/drawing/2014/main" id="{7AF19956-7AB6-4428-8778-5569594584D1}"/>
              </a:ext>
            </a:extLst>
          </p:cNvPr>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a:extLst>
              <a:ext uri="{FF2B5EF4-FFF2-40B4-BE49-F238E27FC236}">
                <a16:creationId xmlns:a16="http://schemas.microsoft.com/office/drawing/2014/main" id="{CBC75FF5-3209-42CC-852E-314B4A3DDD24}"/>
              </a:ext>
            </a:extLst>
          </p:cNvPr>
          <p:cNvSpPr txBox="1"/>
          <p:nvPr/>
        </p:nvSpPr>
        <p:spPr>
          <a:xfrm>
            <a:off x="457200" y="152400"/>
            <a:ext cx="8001000" cy="830997"/>
          </a:xfrm>
          <a:prstGeom prst="rect">
            <a:avLst/>
          </a:prstGeom>
          <a:noFill/>
        </p:spPr>
        <p:txBody>
          <a:bodyPr wrap="square" rtlCol="0">
            <a:spAutoFit/>
          </a:bodyPr>
          <a:lstStyle/>
          <a:p>
            <a:r>
              <a:rPr lang="en-US" sz="2400" dirty="0">
                <a:latin typeface="+mj-lt"/>
              </a:rPr>
              <a:t>Difference between minimization of a function V(x) and the minimization in the calculus of variation.</a:t>
            </a:r>
          </a:p>
        </p:txBody>
      </p:sp>
      <p:sp>
        <p:nvSpPr>
          <p:cNvPr id="6" name="TextBox 5">
            <a:extLst>
              <a:ext uri="{FF2B5EF4-FFF2-40B4-BE49-F238E27FC236}">
                <a16:creationId xmlns:a16="http://schemas.microsoft.com/office/drawing/2014/main" id="{308AAC51-D1D4-4A1B-91CB-C005FB2B2BB7}"/>
              </a:ext>
            </a:extLst>
          </p:cNvPr>
          <p:cNvSpPr txBox="1"/>
          <p:nvPr/>
        </p:nvSpPr>
        <p:spPr>
          <a:xfrm>
            <a:off x="457200" y="1295400"/>
            <a:ext cx="8382000" cy="1569660"/>
          </a:xfrm>
          <a:prstGeom prst="rect">
            <a:avLst/>
          </a:prstGeom>
          <a:noFill/>
        </p:spPr>
        <p:txBody>
          <a:bodyPr wrap="square" rtlCol="0">
            <a:spAutoFit/>
          </a:bodyPr>
          <a:lstStyle/>
          <a:p>
            <a:r>
              <a:rPr lang="en-US" sz="2400" dirty="0">
                <a:latin typeface="+mj-lt"/>
              </a:rPr>
              <a:t>Minimization of a function</a:t>
            </a:r>
          </a:p>
          <a:p>
            <a:r>
              <a:rPr lang="en-US" sz="2400" dirty="0">
                <a:latin typeface="+mj-lt"/>
                <a:sym typeface="Wingdings" panose="05000000000000000000" pitchFamily="2" charset="2"/>
              </a:rPr>
              <a:t>Know V(x)      Find x</a:t>
            </a:r>
            <a:r>
              <a:rPr lang="en-US" sz="2400" baseline="-25000" dirty="0">
                <a:latin typeface="+mj-lt"/>
                <a:sym typeface="Wingdings" panose="05000000000000000000" pitchFamily="2" charset="2"/>
              </a:rPr>
              <a:t>0</a:t>
            </a:r>
            <a:r>
              <a:rPr lang="en-US" sz="2400" dirty="0">
                <a:latin typeface="+mj-lt"/>
                <a:sym typeface="Wingdings" panose="05000000000000000000" pitchFamily="2" charset="2"/>
              </a:rPr>
              <a:t> such that V(x</a:t>
            </a:r>
            <a:r>
              <a:rPr lang="en-US" sz="2400" baseline="-25000" dirty="0">
                <a:latin typeface="+mj-lt"/>
                <a:sym typeface="Wingdings" panose="05000000000000000000" pitchFamily="2" charset="2"/>
              </a:rPr>
              <a:t>0</a:t>
            </a:r>
            <a:r>
              <a:rPr lang="en-US" sz="2400" dirty="0">
                <a:latin typeface="+mj-lt"/>
                <a:sym typeface="Wingdings" panose="05000000000000000000" pitchFamily="2" charset="2"/>
              </a:rPr>
              <a:t>) is a minimum.</a:t>
            </a:r>
          </a:p>
          <a:p>
            <a:endParaRPr lang="en-US" sz="2400" dirty="0">
              <a:latin typeface="+mj-lt"/>
              <a:sym typeface="Wingdings" panose="05000000000000000000" pitchFamily="2" charset="2"/>
            </a:endParaRPr>
          </a:p>
          <a:p>
            <a:r>
              <a:rPr lang="en-US" sz="2400" dirty="0">
                <a:latin typeface="+mj-lt"/>
                <a:sym typeface="Wingdings" panose="05000000000000000000" pitchFamily="2" charset="2"/>
              </a:rPr>
              <a:t>Calculus of variation</a:t>
            </a:r>
            <a:endParaRPr lang="en-US" sz="2400" dirty="0">
              <a:latin typeface="+mj-lt"/>
            </a:endParaRPr>
          </a:p>
        </p:txBody>
      </p:sp>
      <p:graphicFrame>
        <p:nvGraphicFramePr>
          <p:cNvPr id="7" name="Object 6">
            <a:extLst>
              <a:ext uri="{FF2B5EF4-FFF2-40B4-BE49-F238E27FC236}">
                <a16:creationId xmlns:a16="http://schemas.microsoft.com/office/drawing/2014/main" id="{5FEB2679-2DA0-48E9-B891-3956E80ED1DE}"/>
              </a:ext>
            </a:extLst>
          </p:cNvPr>
          <p:cNvGraphicFramePr>
            <a:graphicFrameLocks noChangeAspect="1"/>
          </p:cNvGraphicFramePr>
          <p:nvPr>
            <p:extLst>
              <p:ext uri="{D42A27DB-BD31-4B8C-83A1-F6EECF244321}">
                <p14:modId xmlns:p14="http://schemas.microsoft.com/office/powerpoint/2010/main" val="1647181357"/>
              </p:ext>
            </p:extLst>
          </p:nvPr>
        </p:nvGraphicFramePr>
        <p:xfrm>
          <a:off x="243681" y="2865060"/>
          <a:ext cx="8809038" cy="2339975"/>
        </p:xfrm>
        <a:graphic>
          <a:graphicData uri="http://schemas.openxmlformats.org/presentationml/2006/ole">
            <mc:AlternateContent xmlns:mc="http://schemas.openxmlformats.org/markup-compatibility/2006">
              <mc:Choice xmlns:v="urn:schemas-microsoft-com:vml" Requires="v">
                <p:oleObj spid="_x0000_s67621" name="Equation" r:id="rId4" imgW="3441600" imgH="914400" progId="Equation.DSMT4">
                  <p:embed/>
                </p:oleObj>
              </mc:Choice>
              <mc:Fallback>
                <p:oleObj name="Equation" r:id="rId4" imgW="3441600" imgH="914400" progId="Equation.DSMT4">
                  <p:embed/>
                  <p:pic>
                    <p:nvPicPr>
                      <p:cNvPr id="0" name=""/>
                      <p:cNvPicPr/>
                      <p:nvPr/>
                    </p:nvPicPr>
                    <p:blipFill>
                      <a:blip r:embed="rId5"/>
                      <a:stretch>
                        <a:fillRect/>
                      </a:stretch>
                    </p:blipFill>
                    <p:spPr>
                      <a:xfrm>
                        <a:off x="243681" y="2865060"/>
                        <a:ext cx="8809038" cy="2339975"/>
                      </a:xfrm>
                      <a:prstGeom prst="rect">
                        <a:avLst/>
                      </a:prstGeom>
                    </p:spPr>
                  </p:pic>
                </p:oleObj>
              </mc:Fallback>
            </mc:AlternateContent>
          </a:graphicData>
        </a:graphic>
      </p:graphicFrame>
    </p:spTree>
    <p:extLst>
      <p:ext uri="{BB962C8B-B14F-4D97-AF65-F5344CB8AC3E}">
        <p14:creationId xmlns:p14="http://schemas.microsoft.com/office/powerpoint/2010/main" val="6521043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9/6/2021</a:t>
            </a:r>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p:cNvSpPr txBox="1"/>
          <p:nvPr/>
        </p:nvSpPr>
        <p:spPr>
          <a:xfrm>
            <a:off x="609600" y="153977"/>
            <a:ext cx="7620000" cy="461665"/>
          </a:xfrm>
          <a:prstGeom prst="rect">
            <a:avLst/>
          </a:prstGeom>
          <a:noFill/>
        </p:spPr>
        <p:txBody>
          <a:bodyPr wrap="square" rtlCol="0">
            <a:spAutoFit/>
          </a:bodyPr>
          <a:lstStyle/>
          <a:p>
            <a:pPr algn="ctr"/>
            <a:r>
              <a:rPr lang="en-US" sz="2400" b="1" dirty="0">
                <a:latin typeface="+mj-lt"/>
              </a:rPr>
              <a:t>Functional minimization of an integral relationship</a:t>
            </a:r>
          </a:p>
        </p:txBody>
      </p:sp>
      <p:graphicFrame>
        <p:nvGraphicFramePr>
          <p:cNvPr id="6" name="Object 5"/>
          <p:cNvGraphicFramePr>
            <a:graphicFrameLocks noChangeAspect="1"/>
          </p:cNvGraphicFramePr>
          <p:nvPr/>
        </p:nvGraphicFramePr>
        <p:xfrm>
          <a:off x="306388" y="606425"/>
          <a:ext cx="8456612" cy="2898775"/>
        </p:xfrm>
        <a:graphic>
          <a:graphicData uri="http://schemas.openxmlformats.org/presentationml/2006/ole">
            <mc:AlternateContent xmlns:mc="http://schemas.openxmlformats.org/markup-compatibility/2006">
              <mc:Choice xmlns:v="urn:schemas-microsoft-com:vml" Requires="v">
                <p:oleObj spid="_x0000_s73740" name="Equation" r:id="rId4" imgW="4000320" imgH="1371600" progId="Equation.DSMT4">
                  <p:embed/>
                </p:oleObj>
              </mc:Choice>
              <mc:Fallback>
                <p:oleObj name="Equation" r:id="rId4" imgW="4000320" imgH="1371600" progId="Equation.DSMT4">
                  <p:embed/>
                  <p:pic>
                    <p:nvPicPr>
                      <p:cNvPr id="6" name="Object 5"/>
                      <p:cNvPicPr>
                        <a:picLocks noChangeAspect="1" noChangeArrowheads="1"/>
                      </p:cNvPicPr>
                      <p:nvPr/>
                    </p:nvPicPr>
                    <p:blipFill>
                      <a:blip r:embed="rId5"/>
                      <a:srcRect/>
                      <a:stretch>
                        <a:fillRect/>
                      </a:stretch>
                    </p:blipFill>
                    <p:spPr bwMode="auto">
                      <a:xfrm>
                        <a:off x="306388" y="606425"/>
                        <a:ext cx="8456612" cy="2898775"/>
                      </a:xfrm>
                      <a:prstGeom prst="rect">
                        <a:avLst/>
                      </a:prstGeom>
                      <a:noFill/>
                      <a:ln>
                        <a:noFill/>
                      </a:ln>
                    </p:spPr>
                  </p:pic>
                </p:oleObj>
              </mc:Fallback>
            </mc:AlternateContent>
          </a:graphicData>
        </a:graphic>
      </p:graphicFrame>
      <p:pic>
        <p:nvPicPr>
          <p:cNvPr id="4710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4190" y="3695700"/>
            <a:ext cx="6096000" cy="2695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7" name="Object 6"/>
          <p:cNvGraphicFramePr>
            <a:graphicFrameLocks noChangeAspect="1"/>
          </p:cNvGraphicFramePr>
          <p:nvPr/>
        </p:nvGraphicFramePr>
        <p:xfrm>
          <a:off x="385763" y="4500929"/>
          <a:ext cx="2738437" cy="1501775"/>
        </p:xfrm>
        <a:graphic>
          <a:graphicData uri="http://schemas.openxmlformats.org/presentationml/2006/ole">
            <mc:AlternateContent xmlns:mc="http://schemas.openxmlformats.org/markup-compatibility/2006">
              <mc:Choice xmlns:v="urn:schemas-microsoft-com:vml" Requires="v">
                <p:oleObj spid="_x0000_s73741" name="数式" r:id="rId7" imgW="1295280" imgH="711000" progId="Equation.3">
                  <p:embed/>
                </p:oleObj>
              </mc:Choice>
              <mc:Fallback>
                <p:oleObj name="数式" r:id="rId7" imgW="1295280" imgH="711000" progId="Equation.3">
                  <p:embed/>
                  <p:pic>
                    <p:nvPicPr>
                      <p:cNvPr id="7" name="Object 6"/>
                      <p:cNvPicPr>
                        <a:picLocks noChangeAspect="1" noChangeArrowheads="1"/>
                      </p:cNvPicPr>
                      <p:nvPr/>
                    </p:nvPicPr>
                    <p:blipFill>
                      <a:blip r:embed="rId8"/>
                      <a:srcRect/>
                      <a:stretch>
                        <a:fillRect/>
                      </a:stretch>
                    </p:blipFill>
                    <p:spPr bwMode="auto">
                      <a:xfrm>
                        <a:off x="385763" y="4500929"/>
                        <a:ext cx="2738437" cy="150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2685863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9/6/2021</a:t>
            </a:r>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646981170"/>
              </p:ext>
            </p:extLst>
          </p:nvPr>
        </p:nvGraphicFramePr>
        <p:xfrm>
          <a:off x="62865" y="800100"/>
          <a:ext cx="2981325" cy="2628900"/>
        </p:xfrm>
        <a:graphic>
          <a:graphicData uri="http://schemas.openxmlformats.org/presentationml/2006/ole">
            <mc:AlternateContent xmlns:mc="http://schemas.openxmlformats.org/markup-compatibility/2006">
              <mc:Choice xmlns:v="urn:schemas-microsoft-com:vml" Requires="v">
                <p:oleObj spid="_x0000_s48333" name="Equation" r:id="rId4" imgW="1409400" imgH="1244520" progId="Equation.DSMT4">
                  <p:embed/>
                </p:oleObj>
              </mc:Choice>
              <mc:Fallback>
                <p:oleObj name="Equation" r:id="rId4" imgW="1409400" imgH="1244520" progId="Equation.DSMT4">
                  <p:embed/>
                  <p:pic>
                    <p:nvPicPr>
                      <p:cNvPr id="0" name="Object 6"/>
                      <p:cNvPicPr>
                        <a:picLocks noChangeAspect="1" noChangeArrowheads="1"/>
                      </p:cNvPicPr>
                      <p:nvPr/>
                    </p:nvPicPr>
                    <p:blipFill>
                      <a:blip r:embed="rId5"/>
                      <a:srcRect/>
                      <a:stretch>
                        <a:fillRect/>
                      </a:stretch>
                    </p:blipFill>
                    <p:spPr bwMode="auto">
                      <a:xfrm>
                        <a:off x="62865" y="800100"/>
                        <a:ext cx="2981325" cy="262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6"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4190" y="-70827"/>
            <a:ext cx="6096000" cy="2695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7" name="Object 6"/>
          <p:cNvGraphicFramePr>
            <a:graphicFrameLocks noChangeAspect="1"/>
          </p:cNvGraphicFramePr>
          <p:nvPr>
            <p:extLst>
              <p:ext uri="{D42A27DB-BD31-4B8C-83A1-F6EECF244321}">
                <p14:modId xmlns:p14="http://schemas.microsoft.com/office/powerpoint/2010/main" val="752632126"/>
              </p:ext>
            </p:extLst>
          </p:nvPr>
        </p:nvGraphicFramePr>
        <p:xfrm>
          <a:off x="2971800" y="2881923"/>
          <a:ext cx="5961063" cy="3486150"/>
        </p:xfrm>
        <a:graphic>
          <a:graphicData uri="http://schemas.openxmlformats.org/presentationml/2006/ole">
            <mc:AlternateContent xmlns:mc="http://schemas.openxmlformats.org/markup-compatibility/2006">
              <mc:Choice xmlns:v="urn:schemas-microsoft-com:vml" Requires="v">
                <p:oleObj spid="_x0000_s48334" name="数式" r:id="rId7" imgW="2819160" imgH="1650960" progId="Equation.3">
                  <p:embed/>
                </p:oleObj>
              </mc:Choice>
              <mc:Fallback>
                <p:oleObj name="数式" r:id="rId7" imgW="2819160" imgH="1650960" progId="Equation.3">
                  <p:embed/>
                  <p:pic>
                    <p:nvPicPr>
                      <p:cNvPr id="0" name="Object 4"/>
                      <p:cNvPicPr>
                        <a:picLocks noChangeAspect="1" noChangeArrowheads="1"/>
                      </p:cNvPicPr>
                      <p:nvPr/>
                    </p:nvPicPr>
                    <p:blipFill>
                      <a:blip r:embed="rId8"/>
                      <a:srcRect/>
                      <a:stretch>
                        <a:fillRect/>
                      </a:stretch>
                    </p:blipFill>
                    <p:spPr bwMode="auto">
                      <a:xfrm>
                        <a:off x="2971800" y="2881923"/>
                        <a:ext cx="5961063" cy="348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9918064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9/6/2021</a:t>
            </a:r>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p:cNvSpPr txBox="1"/>
          <p:nvPr/>
        </p:nvSpPr>
        <p:spPr>
          <a:xfrm>
            <a:off x="152400" y="93017"/>
            <a:ext cx="8686800" cy="461665"/>
          </a:xfrm>
          <a:prstGeom prst="rect">
            <a:avLst/>
          </a:prstGeom>
          <a:noFill/>
        </p:spPr>
        <p:txBody>
          <a:bodyPr wrap="square" rtlCol="0">
            <a:spAutoFit/>
          </a:bodyPr>
          <a:lstStyle/>
          <a:p>
            <a:pPr algn="ctr"/>
            <a:r>
              <a:rPr lang="en-US" sz="2400" b="1" dirty="0">
                <a:latin typeface="+mj-lt"/>
              </a:rPr>
              <a:t>Calculus of variation example for a pure integral functions</a:t>
            </a:r>
          </a:p>
        </p:txBody>
      </p:sp>
      <p:graphicFrame>
        <p:nvGraphicFramePr>
          <p:cNvPr id="6" name="Object 5"/>
          <p:cNvGraphicFramePr>
            <a:graphicFrameLocks noChangeAspect="1"/>
          </p:cNvGraphicFramePr>
          <p:nvPr>
            <p:extLst>
              <p:ext uri="{D42A27DB-BD31-4B8C-83A1-F6EECF244321}">
                <p14:modId xmlns:p14="http://schemas.microsoft.com/office/powerpoint/2010/main" val="3680481916"/>
              </p:ext>
            </p:extLst>
          </p:nvPr>
        </p:nvGraphicFramePr>
        <p:xfrm>
          <a:off x="750887" y="550872"/>
          <a:ext cx="7489825" cy="2576513"/>
        </p:xfrm>
        <a:graphic>
          <a:graphicData uri="http://schemas.openxmlformats.org/presentationml/2006/ole">
            <mc:AlternateContent xmlns:mc="http://schemas.openxmlformats.org/markup-compatibility/2006">
              <mc:Choice xmlns:v="urn:schemas-microsoft-com:vml" Requires="v">
                <p:oleObj spid="_x0000_s49360" name="数式" r:id="rId4" imgW="3543120" imgH="1218960" progId="Equation.3">
                  <p:embed/>
                </p:oleObj>
              </mc:Choice>
              <mc:Fallback>
                <p:oleObj name="数式" r:id="rId4" imgW="3543120" imgH="1218960" progId="Equation.3">
                  <p:embed/>
                  <p:pic>
                    <p:nvPicPr>
                      <p:cNvPr id="0" name="Object 5"/>
                      <p:cNvPicPr>
                        <a:picLocks noChangeAspect="1" noChangeArrowheads="1"/>
                      </p:cNvPicPr>
                      <p:nvPr/>
                    </p:nvPicPr>
                    <p:blipFill>
                      <a:blip r:embed="rId5"/>
                      <a:srcRect/>
                      <a:stretch>
                        <a:fillRect/>
                      </a:stretch>
                    </p:blipFill>
                    <p:spPr bwMode="auto">
                      <a:xfrm>
                        <a:off x="750887" y="550872"/>
                        <a:ext cx="7489825" cy="2576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908391545"/>
              </p:ext>
            </p:extLst>
          </p:nvPr>
        </p:nvGraphicFramePr>
        <p:xfrm>
          <a:off x="1295400" y="3309938"/>
          <a:ext cx="6278563" cy="3167062"/>
        </p:xfrm>
        <a:graphic>
          <a:graphicData uri="http://schemas.openxmlformats.org/presentationml/2006/ole">
            <mc:AlternateContent xmlns:mc="http://schemas.openxmlformats.org/markup-compatibility/2006">
              <mc:Choice xmlns:v="urn:schemas-microsoft-com:vml" Requires="v">
                <p:oleObj spid="_x0000_s49361" name="数式" r:id="rId6" imgW="2971800" imgH="1498320" progId="Equation.3">
                  <p:embed/>
                </p:oleObj>
              </mc:Choice>
              <mc:Fallback>
                <p:oleObj name="数式" r:id="rId6" imgW="2971800" imgH="1498320" progId="Equation.3">
                  <p:embed/>
                  <p:pic>
                    <p:nvPicPr>
                      <p:cNvPr id="0" name="Object 5"/>
                      <p:cNvPicPr>
                        <a:picLocks noChangeAspect="1" noChangeArrowheads="1"/>
                      </p:cNvPicPr>
                      <p:nvPr/>
                    </p:nvPicPr>
                    <p:blipFill>
                      <a:blip r:embed="rId7"/>
                      <a:srcRect/>
                      <a:stretch>
                        <a:fillRect/>
                      </a:stretch>
                    </p:blipFill>
                    <p:spPr bwMode="auto">
                      <a:xfrm>
                        <a:off x="1295400" y="3309938"/>
                        <a:ext cx="6278563" cy="316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2082083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7D9F9D-6521-4D32-B40D-A0DC2F58692E}"/>
              </a:ext>
            </a:extLst>
          </p:cNvPr>
          <p:cNvSpPr>
            <a:spLocks noGrp="1"/>
          </p:cNvSpPr>
          <p:nvPr>
            <p:ph type="dt" sz="half" idx="10"/>
          </p:nvPr>
        </p:nvSpPr>
        <p:spPr/>
        <p:txBody>
          <a:bodyPr/>
          <a:lstStyle/>
          <a:p>
            <a:r>
              <a:rPr lang="en-US"/>
              <a:t>9/6/2021</a:t>
            </a:r>
            <a:endParaRPr lang="en-US" dirty="0"/>
          </a:p>
        </p:txBody>
      </p:sp>
      <p:sp>
        <p:nvSpPr>
          <p:cNvPr id="3" name="Footer Placeholder 2">
            <a:extLst>
              <a:ext uri="{FF2B5EF4-FFF2-40B4-BE49-F238E27FC236}">
                <a16:creationId xmlns:a16="http://schemas.microsoft.com/office/drawing/2014/main" id="{8334E390-25FA-4172-BDA9-B7DB6C24442A}"/>
              </a:ext>
            </a:extLst>
          </p:cNvPr>
          <p:cNvSpPr>
            <a:spLocks noGrp="1"/>
          </p:cNvSpPr>
          <p:nvPr>
            <p:ph type="ftr" sz="quarter" idx="11"/>
          </p:nvPr>
        </p:nvSpPr>
        <p:spPr/>
        <p:txBody>
          <a:bodyPr/>
          <a:lstStyle/>
          <a:p>
            <a:r>
              <a:rPr lang="en-US"/>
              <a:t>PHY 711  Fall 2021 -- Lecture 7</a:t>
            </a:r>
            <a:endParaRPr lang="en-US" dirty="0"/>
          </a:p>
        </p:txBody>
      </p:sp>
      <p:sp>
        <p:nvSpPr>
          <p:cNvPr id="4" name="Slide Number Placeholder 3">
            <a:extLst>
              <a:ext uri="{FF2B5EF4-FFF2-40B4-BE49-F238E27FC236}">
                <a16:creationId xmlns:a16="http://schemas.microsoft.com/office/drawing/2014/main" id="{652620CE-5E12-4356-8238-74A8F7B8FD3C}"/>
              </a:ext>
            </a:extLst>
          </p:cNvPr>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a:extLst>
              <a:ext uri="{FF2B5EF4-FFF2-40B4-BE49-F238E27FC236}">
                <a16:creationId xmlns:a16="http://schemas.microsoft.com/office/drawing/2014/main" id="{E87FC9BB-45B5-417A-980F-5F2ABE98342F}"/>
              </a:ext>
            </a:extLst>
          </p:cNvPr>
          <p:cNvSpPr txBox="1"/>
          <p:nvPr/>
        </p:nvSpPr>
        <p:spPr>
          <a:xfrm>
            <a:off x="228600" y="304800"/>
            <a:ext cx="8305800" cy="830997"/>
          </a:xfrm>
          <a:prstGeom prst="rect">
            <a:avLst/>
          </a:prstGeom>
          <a:noFill/>
        </p:spPr>
        <p:txBody>
          <a:bodyPr wrap="square" rtlCol="0">
            <a:spAutoFit/>
          </a:bodyPr>
          <a:lstStyle/>
          <a:p>
            <a:r>
              <a:rPr lang="en-US" sz="2400" dirty="0">
                <a:latin typeface="+mj-lt"/>
              </a:rPr>
              <a:t>Comment about notation concerning functional dependence and partial derivatives</a:t>
            </a:r>
          </a:p>
        </p:txBody>
      </p:sp>
      <p:graphicFrame>
        <p:nvGraphicFramePr>
          <p:cNvPr id="6" name="Object 5">
            <a:extLst>
              <a:ext uri="{FF2B5EF4-FFF2-40B4-BE49-F238E27FC236}">
                <a16:creationId xmlns:a16="http://schemas.microsoft.com/office/drawing/2014/main" id="{489B317C-F788-4CE2-B5BC-6C3E70A56492}"/>
              </a:ext>
            </a:extLst>
          </p:cNvPr>
          <p:cNvGraphicFramePr>
            <a:graphicFrameLocks noChangeAspect="1"/>
          </p:cNvGraphicFramePr>
          <p:nvPr>
            <p:extLst>
              <p:ext uri="{D42A27DB-BD31-4B8C-83A1-F6EECF244321}">
                <p14:modId xmlns:p14="http://schemas.microsoft.com/office/powerpoint/2010/main" val="2583236939"/>
              </p:ext>
            </p:extLst>
          </p:nvPr>
        </p:nvGraphicFramePr>
        <p:xfrm>
          <a:off x="228600" y="1231900"/>
          <a:ext cx="8937414" cy="2209800"/>
        </p:xfrm>
        <a:graphic>
          <a:graphicData uri="http://schemas.openxmlformats.org/presentationml/2006/ole">
            <mc:AlternateContent xmlns:mc="http://schemas.openxmlformats.org/markup-compatibility/2006">
              <mc:Choice xmlns:v="urn:schemas-microsoft-com:vml" Requires="v">
                <p:oleObj spid="_x0000_s71702" name="Equation" r:id="rId3" imgW="4622760" imgH="1143000" progId="Equation.DSMT4">
                  <p:embed/>
                </p:oleObj>
              </mc:Choice>
              <mc:Fallback>
                <p:oleObj name="Equation" r:id="rId3" imgW="4622760" imgH="1143000" progId="Equation.DSMT4">
                  <p:embed/>
                  <p:pic>
                    <p:nvPicPr>
                      <p:cNvPr id="0" name=""/>
                      <p:cNvPicPr/>
                      <p:nvPr/>
                    </p:nvPicPr>
                    <p:blipFill>
                      <a:blip r:embed="rId4"/>
                      <a:stretch>
                        <a:fillRect/>
                      </a:stretch>
                    </p:blipFill>
                    <p:spPr>
                      <a:xfrm>
                        <a:off x="228600" y="1231900"/>
                        <a:ext cx="8937414" cy="2209800"/>
                      </a:xfrm>
                      <a:prstGeom prst="rect">
                        <a:avLst/>
                      </a:prstGeom>
                    </p:spPr>
                  </p:pic>
                </p:oleObj>
              </mc:Fallback>
            </mc:AlternateContent>
          </a:graphicData>
        </a:graphic>
      </p:graphicFrame>
    </p:spTree>
    <p:extLst>
      <p:ext uri="{BB962C8B-B14F-4D97-AF65-F5344CB8AC3E}">
        <p14:creationId xmlns:p14="http://schemas.microsoft.com/office/powerpoint/2010/main" val="7817274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85800" y="3581400"/>
            <a:ext cx="4572000" cy="1066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9/6/2021</a:t>
            </a:r>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p:cNvSpPr txBox="1"/>
          <p:nvPr/>
        </p:nvSpPr>
        <p:spPr>
          <a:xfrm>
            <a:off x="381000" y="381000"/>
            <a:ext cx="6705600" cy="461665"/>
          </a:xfrm>
          <a:prstGeom prst="rect">
            <a:avLst/>
          </a:prstGeom>
          <a:noFill/>
        </p:spPr>
        <p:txBody>
          <a:bodyPr wrap="square" rtlCol="0">
            <a:spAutoFit/>
          </a:bodyPr>
          <a:lstStyle/>
          <a:p>
            <a:r>
              <a:rPr lang="en-US" sz="2400" dirty="0">
                <a:latin typeface="+mj-lt"/>
              </a:rPr>
              <a:t>After some derivations, we find</a:t>
            </a:r>
          </a:p>
        </p:txBody>
      </p:sp>
      <p:graphicFrame>
        <p:nvGraphicFramePr>
          <p:cNvPr id="6" name="Object 5"/>
          <p:cNvGraphicFramePr>
            <a:graphicFrameLocks noChangeAspect="1"/>
          </p:cNvGraphicFramePr>
          <p:nvPr>
            <p:extLst>
              <p:ext uri="{D42A27DB-BD31-4B8C-83A1-F6EECF244321}">
                <p14:modId xmlns:p14="http://schemas.microsoft.com/office/powerpoint/2010/main" val="3270429784"/>
              </p:ext>
            </p:extLst>
          </p:nvPr>
        </p:nvGraphicFramePr>
        <p:xfrm>
          <a:off x="230188" y="700088"/>
          <a:ext cx="8559800" cy="4052887"/>
        </p:xfrm>
        <a:graphic>
          <a:graphicData uri="http://schemas.openxmlformats.org/presentationml/2006/ole">
            <mc:AlternateContent xmlns:mc="http://schemas.openxmlformats.org/markup-compatibility/2006">
              <mc:Choice xmlns:v="urn:schemas-microsoft-com:vml" Requires="v">
                <p:oleObj spid="_x0000_s50283" name="数式" r:id="rId4" imgW="4051080" imgH="1917360" progId="Equation.3">
                  <p:embed/>
                </p:oleObj>
              </mc:Choice>
              <mc:Fallback>
                <p:oleObj name="数式" r:id="rId4" imgW="4051080" imgH="1917360" progId="Equation.3">
                  <p:embed/>
                  <p:pic>
                    <p:nvPicPr>
                      <p:cNvPr id="0" name="Object 6"/>
                      <p:cNvPicPr>
                        <a:picLocks noChangeAspect="1" noChangeArrowheads="1"/>
                      </p:cNvPicPr>
                      <p:nvPr/>
                    </p:nvPicPr>
                    <p:blipFill>
                      <a:blip r:embed="rId5"/>
                      <a:srcRect/>
                      <a:stretch>
                        <a:fillRect/>
                      </a:stretch>
                    </p:blipFill>
                    <p:spPr bwMode="auto">
                      <a:xfrm>
                        <a:off x="230188" y="700088"/>
                        <a:ext cx="8559800" cy="405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Arrow: Up 7">
            <a:extLst>
              <a:ext uri="{FF2B5EF4-FFF2-40B4-BE49-F238E27FC236}">
                <a16:creationId xmlns:a16="http://schemas.microsoft.com/office/drawing/2014/main" id="{A613FD29-BAF5-4A4F-857D-BFB372C7EFBB}"/>
              </a:ext>
            </a:extLst>
          </p:cNvPr>
          <p:cNvSpPr/>
          <p:nvPr/>
        </p:nvSpPr>
        <p:spPr>
          <a:xfrm>
            <a:off x="1905000" y="4669264"/>
            <a:ext cx="533400" cy="50482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5361A3DF-3C6C-465C-A743-618EE49E672C}"/>
              </a:ext>
            </a:extLst>
          </p:cNvPr>
          <p:cNvSpPr txBox="1"/>
          <p:nvPr/>
        </p:nvSpPr>
        <p:spPr>
          <a:xfrm>
            <a:off x="1257300" y="5257800"/>
            <a:ext cx="3733800" cy="830997"/>
          </a:xfrm>
          <a:prstGeom prst="rect">
            <a:avLst/>
          </a:prstGeom>
          <a:noFill/>
        </p:spPr>
        <p:txBody>
          <a:bodyPr wrap="square" rtlCol="0">
            <a:spAutoFit/>
          </a:bodyPr>
          <a:lstStyle/>
          <a:p>
            <a:r>
              <a:rPr lang="en-US" sz="2400" dirty="0">
                <a:latin typeface="+mj-lt"/>
              </a:rPr>
              <a:t>Note that this is a</a:t>
            </a:r>
          </a:p>
          <a:p>
            <a:r>
              <a:rPr lang="en-US" sz="2400" dirty="0">
                <a:latin typeface="+mj-lt"/>
              </a:rPr>
              <a:t> “total” derivative</a:t>
            </a:r>
          </a:p>
        </p:txBody>
      </p:sp>
    </p:spTree>
    <p:extLst>
      <p:ext uri="{BB962C8B-B14F-4D97-AF65-F5344CB8AC3E}">
        <p14:creationId xmlns:p14="http://schemas.microsoft.com/office/powerpoint/2010/main" val="15239727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9/6/2021</a:t>
            </a:r>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p:cNvSpPr txBox="1"/>
          <p:nvPr/>
        </p:nvSpPr>
        <p:spPr>
          <a:xfrm>
            <a:off x="381000" y="381000"/>
            <a:ext cx="7086600" cy="461665"/>
          </a:xfrm>
          <a:prstGeom prst="rect">
            <a:avLst/>
          </a:prstGeom>
          <a:noFill/>
        </p:spPr>
        <p:txBody>
          <a:bodyPr wrap="square" rtlCol="0">
            <a:spAutoFit/>
          </a:bodyPr>
          <a:lstStyle/>
          <a:p>
            <a:r>
              <a:rPr lang="en-US" sz="2400" dirty="0">
                <a:latin typeface="+mj-lt"/>
              </a:rPr>
              <a:t>“Some” derivations --</a:t>
            </a:r>
          </a:p>
        </p:txBody>
      </p:sp>
      <p:graphicFrame>
        <p:nvGraphicFramePr>
          <p:cNvPr id="6" name="Object 5"/>
          <p:cNvGraphicFramePr>
            <a:graphicFrameLocks noChangeAspect="1"/>
          </p:cNvGraphicFramePr>
          <p:nvPr>
            <p:extLst>
              <p:ext uri="{D42A27DB-BD31-4B8C-83A1-F6EECF244321}">
                <p14:modId xmlns:p14="http://schemas.microsoft.com/office/powerpoint/2010/main" val="1296751591"/>
              </p:ext>
            </p:extLst>
          </p:nvPr>
        </p:nvGraphicFramePr>
        <p:xfrm>
          <a:off x="152400" y="753914"/>
          <a:ext cx="7834312" cy="5691187"/>
        </p:xfrm>
        <a:graphic>
          <a:graphicData uri="http://schemas.openxmlformats.org/presentationml/2006/ole">
            <mc:AlternateContent xmlns:mc="http://schemas.openxmlformats.org/markup-compatibility/2006">
              <mc:Choice xmlns:v="urn:schemas-microsoft-com:vml" Requires="v">
                <p:oleObj spid="_x0000_s63535" name="Equation" r:id="rId4" imgW="3708360" imgH="2692080" progId="Equation.DSMT4">
                  <p:embed/>
                </p:oleObj>
              </mc:Choice>
              <mc:Fallback>
                <p:oleObj name="Equation" r:id="rId4" imgW="3708360" imgH="2692080" progId="Equation.DSMT4">
                  <p:embed/>
                  <p:pic>
                    <p:nvPicPr>
                      <p:cNvPr id="6" name="Object 5"/>
                      <p:cNvPicPr>
                        <a:picLocks noChangeAspect="1" noChangeArrowheads="1"/>
                      </p:cNvPicPr>
                      <p:nvPr/>
                    </p:nvPicPr>
                    <p:blipFill>
                      <a:blip r:embed="rId5"/>
                      <a:srcRect/>
                      <a:stretch>
                        <a:fillRect/>
                      </a:stretch>
                    </p:blipFill>
                    <p:spPr bwMode="auto">
                      <a:xfrm>
                        <a:off x="152400" y="753914"/>
                        <a:ext cx="7834312" cy="5691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a:extLst>
              <a:ext uri="{FF2B5EF4-FFF2-40B4-BE49-F238E27FC236}">
                <a16:creationId xmlns:a16="http://schemas.microsoft.com/office/drawing/2014/main" id="{925BA816-82EC-4E7D-BFD0-36A922952585}"/>
              </a:ext>
            </a:extLst>
          </p:cNvPr>
          <p:cNvSpPr txBox="1"/>
          <p:nvPr/>
        </p:nvSpPr>
        <p:spPr>
          <a:xfrm>
            <a:off x="7467600" y="2362200"/>
            <a:ext cx="519112" cy="584775"/>
          </a:xfrm>
          <a:prstGeom prst="rect">
            <a:avLst/>
          </a:prstGeom>
          <a:noFill/>
        </p:spPr>
        <p:txBody>
          <a:bodyPr wrap="square" rtlCol="0">
            <a:spAutoFit/>
          </a:bodyPr>
          <a:lstStyle/>
          <a:p>
            <a:r>
              <a:rPr lang="en-US" sz="3200" b="1" dirty="0">
                <a:solidFill>
                  <a:srgbClr val="FF0000"/>
                </a:solidFill>
                <a:latin typeface="+mj-lt"/>
              </a:rPr>
              <a:t>*</a:t>
            </a:r>
          </a:p>
        </p:txBody>
      </p:sp>
    </p:spTree>
    <p:extLst>
      <p:ext uri="{BB962C8B-B14F-4D97-AF65-F5344CB8AC3E}">
        <p14:creationId xmlns:p14="http://schemas.microsoft.com/office/powerpoint/2010/main" val="417989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6164EB-9111-4019-AC43-30DEDEEF27B0}"/>
              </a:ext>
            </a:extLst>
          </p:cNvPr>
          <p:cNvSpPr>
            <a:spLocks noGrp="1"/>
          </p:cNvSpPr>
          <p:nvPr>
            <p:ph type="dt" sz="half" idx="10"/>
          </p:nvPr>
        </p:nvSpPr>
        <p:spPr/>
        <p:txBody>
          <a:bodyPr/>
          <a:lstStyle/>
          <a:p>
            <a:r>
              <a:rPr lang="en-US"/>
              <a:t>9/6/2021</a:t>
            </a:r>
            <a:endParaRPr lang="en-US" dirty="0"/>
          </a:p>
        </p:txBody>
      </p:sp>
      <p:sp>
        <p:nvSpPr>
          <p:cNvPr id="3" name="Footer Placeholder 2">
            <a:extLst>
              <a:ext uri="{FF2B5EF4-FFF2-40B4-BE49-F238E27FC236}">
                <a16:creationId xmlns:a16="http://schemas.microsoft.com/office/drawing/2014/main" id="{5D7A5C21-DEE3-4338-9AF6-DA9487960893}"/>
              </a:ext>
            </a:extLst>
          </p:cNvPr>
          <p:cNvSpPr>
            <a:spLocks noGrp="1"/>
          </p:cNvSpPr>
          <p:nvPr>
            <p:ph type="ftr" sz="quarter" idx="11"/>
          </p:nvPr>
        </p:nvSpPr>
        <p:spPr/>
        <p:txBody>
          <a:bodyPr/>
          <a:lstStyle/>
          <a:p>
            <a:r>
              <a:rPr lang="en-US"/>
              <a:t>PHY 711  Fall 2021 -- Lecture 7</a:t>
            </a:r>
            <a:endParaRPr lang="en-US" dirty="0"/>
          </a:p>
        </p:txBody>
      </p:sp>
      <p:sp>
        <p:nvSpPr>
          <p:cNvPr id="4" name="Slide Number Placeholder 3">
            <a:extLst>
              <a:ext uri="{FF2B5EF4-FFF2-40B4-BE49-F238E27FC236}">
                <a16:creationId xmlns:a16="http://schemas.microsoft.com/office/drawing/2014/main" id="{2467B975-1CB5-4716-82BF-E05CB48B87A9}"/>
              </a:ext>
            </a:extLst>
          </p:cNvPr>
          <p:cNvSpPr>
            <a:spLocks noGrp="1"/>
          </p:cNvSpPr>
          <p:nvPr>
            <p:ph type="sldNum" sz="quarter" idx="12"/>
          </p:nvPr>
        </p:nvSpPr>
        <p:spPr/>
        <p:txBody>
          <a:bodyPr/>
          <a:lstStyle/>
          <a:p>
            <a:fld id="{CE368B07-CEBF-4C80-90AF-53B34FA04CF3}" type="slidenum">
              <a:rPr lang="en-US" smtClean="0"/>
              <a:t>18</a:t>
            </a:fld>
            <a:endParaRPr lang="en-US" dirty="0"/>
          </a:p>
        </p:txBody>
      </p:sp>
      <p:graphicFrame>
        <p:nvGraphicFramePr>
          <p:cNvPr id="5" name="Object 4">
            <a:extLst>
              <a:ext uri="{FF2B5EF4-FFF2-40B4-BE49-F238E27FC236}">
                <a16:creationId xmlns:a16="http://schemas.microsoft.com/office/drawing/2014/main" id="{33EBC1E7-9F21-4F4F-93A8-C52CC7681B83}"/>
              </a:ext>
            </a:extLst>
          </p:cNvPr>
          <p:cNvGraphicFramePr>
            <a:graphicFrameLocks noChangeAspect="1"/>
          </p:cNvGraphicFramePr>
          <p:nvPr>
            <p:extLst>
              <p:ext uri="{D42A27DB-BD31-4B8C-83A1-F6EECF244321}">
                <p14:modId xmlns:p14="http://schemas.microsoft.com/office/powerpoint/2010/main" val="1173786104"/>
              </p:ext>
            </p:extLst>
          </p:nvPr>
        </p:nvGraphicFramePr>
        <p:xfrm>
          <a:off x="990600" y="1600200"/>
          <a:ext cx="6429375" cy="819150"/>
        </p:xfrm>
        <a:graphic>
          <a:graphicData uri="http://schemas.openxmlformats.org/presentationml/2006/ole">
            <mc:AlternateContent xmlns:mc="http://schemas.openxmlformats.org/markup-compatibility/2006">
              <mc:Choice xmlns:v="urn:schemas-microsoft-com:vml" Requires="v">
                <p:oleObj spid="_x0000_s70679" name="Equation" r:id="rId3" imgW="3390840" imgH="431640" progId="Equation.DSMT4">
                  <p:embed/>
                </p:oleObj>
              </mc:Choice>
              <mc:Fallback>
                <p:oleObj name="Equation" r:id="rId3" imgW="3390840" imgH="431640" progId="Equation.DSMT4">
                  <p:embed/>
                  <p:pic>
                    <p:nvPicPr>
                      <p:cNvPr id="5" name="Object 4">
                        <a:extLst>
                          <a:ext uri="{FF2B5EF4-FFF2-40B4-BE49-F238E27FC236}">
                            <a16:creationId xmlns:a16="http://schemas.microsoft.com/office/drawing/2014/main" id="{2ABEB753-A061-456C-99BE-33D9D21661CB}"/>
                          </a:ext>
                        </a:extLst>
                      </p:cNvPr>
                      <p:cNvPicPr/>
                      <p:nvPr/>
                    </p:nvPicPr>
                    <p:blipFill>
                      <a:blip r:embed="rId4"/>
                      <a:stretch>
                        <a:fillRect/>
                      </a:stretch>
                    </p:blipFill>
                    <p:spPr>
                      <a:xfrm>
                        <a:off x="990600" y="1600200"/>
                        <a:ext cx="6429375" cy="819150"/>
                      </a:xfrm>
                      <a:prstGeom prst="rect">
                        <a:avLst/>
                      </a:prstGeom>
                    </p:spPr>
                  </p:pic>
                </p:oleObj>
              </mc:Fallback>
            </mc:AlternateContent>
          </a:graphicData>
        </a:graphic>
      </p:graphicFrame>
    </p:spTree>
    <p:extLst>
      <p:ext uri="{BB962C8B-B14F-4D97-AF65-F5344CB8AC3E}">
        <p14:creationId xmlns:p14="http://schemas.microsoft.com/office/powerpoint/2010/main" val="10664250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F656CF8-697D-4555-A9AE-11EC48C9C5EC}"/>
              </a:ext>
            </a:extLst>
          </p:cNvPr>
          <p:cNvSpPr>
            <a:spLocks noGrp="1"/>
          </p:cNvSpPr>
          <p:nvPr>
            <p:ph type="dt" sz="half" idx="10"/>
          </p:nvPr>
        </p:nvSpPr>
        <p:spPr/>
        <p:txBody>
          <a:bodyPr/>
          <a:lstStyle/>
          <a:p>
            <a:r>
              <a:rPr lang="en-US"/>
              <a:t>9/6/2021</a:t>
            </a:r>
            <a:endParaRPr lang="en-US" dirty="0"/>
          </a:p>
        </p:txBody>
      </p:sp>
      <p:sp>
        <p:nvSpPr>
          <p:cNvPr id="3" name="Footer Placeholder 2">
            <a:extLst>
              <a:ext uri="{FF2B5EF4-FFF2-40B4-BE49-F238E27FC236}">
                <a16:creationId xmlns:a16="http://schemas.microsoft.com/office/drawing/2014/main" id="{3EE505F2-7FE6-4278-8BFD-6F4E4212645B}"/>
              </a:ext>
            </a:extLst>
          </p:cNvPr>
          <p:cNvSpPr>
            <a:spLocks noGrp="1"/>
          </p:cNvSpPr>
          <p:nvPr>
            <p:ph type="ftr" sz="quarter" idx="11"/>
          </p:nvPr>
        </p:nvSpPr>
        <p:spPr/>
        <p:txBody>
          <a:bodyPr/>
          <a:lstStyle/>
          <a:p>
            <a:r>
              <a:rPr lang="en-US"/>
              <a:t>PHY 711  Fall 2021 -- Lecture 7</a:t>
            </a:r>
            <a:endParaRPr lang="en-US" dirty="0"/>
          </a:p>
        </p:txBody>
      </p:sp>
      <p:sp>
        <p:nvSpPr>
          <p:cNvPr id="4" name="Slide Number Placeholder 3">
            <a:extLst>
              <a:ext uri="{FF2B5EF4-FFF2-40B4-BE49-F238E27FC236}">
                <a16:creationId xmlns:a16="http://schemas.microsoft.com/office/drawing/2014/main" id="{B4DA8E1D-BC8C-4808-9DC8-A86E5B885D39}"/>
              </a:ext>
            </a:extLst>
          </p:cNvPr>
          <p:cNvSpPr>
            <a:spLocks noGrp="1"/>
          </p:cNvSpPr>
          <p:nvPr>
            <p:ph type="sldNum" sz="quarter" idx="12"/>
          </p:nvPr>
        </p:nvSpPr>
        <p:spPr/>
        <p:txBody>
          <a:bodyPr/>
          <a:lstStyle/>
          <a:p>
            <a:fld id="{CE368B07-CEBF-4C80-90AF-53B34FA04CF3}" type="slidenum">
              <a:rPr lang="en-US" smtClean="0"/>
              <a:t>19</a:t>
            </a:fld>
            <a:endParaRPr lang="en-US" dirty="0"/>
          </a:p>
        </p:txBody>
      </p:sp>
      <p:graphicFrame>
        <p:nvGraphicFramePr>
          <p:cNvPr id="5" name="Object 4">
            <a:extLst>
              <a:ext uri="{FF2B5EF4-FFF2-40B4-BE49-F238E27FC236}">
                <a16:creationId xmlns:a16="http://schemas.microsoft.com/office/drawing/2014/main" id="{2ABEB753-A061-456C-99BE-33D9D21661CB}"/>
              </a:ext>
            </a:extLst>
          </p:cNvPr>
          <p:cNvGraphicFramePr>
            <a:graphicFrameLocks noChangeAspect="1"/>
          </p:cNvGraphicFramePr>
          <p:nvPr>
            <p:extLst>
              <p:ext uri="{D42A27DB-BD31-4B8C-83A1-F6EECF244321}">
                <p14:modId xmlns:p14="http://schemas.microsoft.com/office/powerpoint/2010/main" val="4001254038"/>
              </p:ext>
            </p:extLst>
          </p:nvPr>
        </p:nvGraphicFramePr>
        <p:xfrm>
          <a:off x="228600" y="68793"/>
          <a:ext cx="8959850" cy="3829051"/>
        </p:xfrm>
        <a:graphic>
          <a:graphicData uri="http://schemas.openxmlformats.org/presentationml/2006/ole">
            <mc:AlternateContent xmlns:mc="http://schemas.openxmlformats.org/markup-compatibility/2006">
              <mc:Choice xmlns:v="urn:schemas-microsoft-com:vml" Requires="v">
                <p:oleObj spid="_x0000_s68678" name="Equation" r:id="rId3" imgW="4724280" imgH="2019240" progId="Equation.DSMT4">
                  <p:embed/>
                </p:oleObj>
              </mc:Choice>
              <mc:Fallback>
                <p:oleObj name="Equation" r:id="rId3" imgW="4724280" imgH="2019240" progId="Equation.DSMT4">
                  <p:embed/>
                  <p:pic>
                    <p:nvPicPr>
                      <p:cNvPr id="0" name=""/>
                      <p:cNvPicPr/>
                      <p:nvPr/>
                    </p:nvPicPr>
                    <p:blipFill>
                      <a:blip r:embed="rId4"/>
                      <a:stretch>
                        <a:fillRect/>
                      </a:stretch>
                    </p:blipFill>
                    <p:spPr>
                      <a:xfrm>
                        <a:off x="228600" y="68793"/>
                        <a:ext cx="8959850" cy="3829051"/>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78144D9E-11FB-47B5-AB21-E44EB3DFE51E}"/>
              </a:ext>
            </a:extLst>
          </p:cNvPr>
          <p:cNvSpPr txBox="1"/>
          <p:nvPr/>
        </p:nvSpPr>
        <p:spPr>
          <a:xfrm>
            <a:off x="0" y="-19021"/>
            <a:ext cx="685800" cy="584775"/>
          </a:xfrm>
          <a:prstGeom prst="rect">
            <a:avLst/>
          </a:prstGeom>
          <a:noFill/>
        </p:spPr>
        <p:txBody>
          <a:bodyPr wrap="square" rtlCol="0">
            <a:spAutoFit/>
          </a:bodyPr>
          <a:lstStyle/>
          <a:p>
            <a:r>
              <a:rPr lang="en-US" sz="3200" b="1" dirty="0">
                <a:solidFill>
                  <a:srgbClr val="FF0000"/>
                </a:solidFill>
                <a:latin typeface="+mj-lt"/>
              </a:rPr>
              <a:t>*</a:t>
            </a:r>
          </a:p>
        </p:txBody>
      </p:sp>
      <p:sp>
        <p:nvSpPr>
          <p:cNvPr id="7" name="TextBox 6">
            <a:extLst>
              <a:ext uri="{FF2B5EF4-FFF2-40B4-BE49-F238E27FC236}">
                <a16:creationId xmlns:a16="http://schemas.microsoft.com/office/drawing/2014/main" id="{4A7117A5-3236-4024-A51D-DB342F4917A4}"/>
              </a:ext>
            </a:extLst>
          </p:cNvPr>
          <p:cNvSpPr txBox="1"/>
          <p:nvPr/>
        </p:nvSpPr>
        <p:spPr>
          <a:xfrm>
            <a:off x="76200" y="3984923"/>
            <a:ext cx="8763000" cy="461665"/>
          </a:xfrm>
          <a:prstGeom prst="rect">
            <a:avLst/>
          </a:prstGeom>
          <a:noFill/>
        </p:spPr>
        <p:txBody>
          <a:bodyPr wrap="square" rtlCol="0">
            <a:spAutoFit/>
          </a:bodyPr>
          <a:lstStyle/>
          <a:p>
            <a:r>
              <a:rPr lang="en-US" sz="2400" dirty="0">
                <a:latin typeface="+mj-lt"/>
              </a:rPr>
              <a:t>Note that the construction of this system is that</a:t>
            </a:r>
          </a:p>
        </p:txBody>
      </p:sp>
      <p:graphicFrame>
        <p:nvGraphicFramePr>
          <p:cNvPr id="8" name="Object 7">
            <a:extLst>
              <a:ext uri="{FF2B5EF4-FFF2-40B4-BE49-F238E27FC236}">
                <a16:creationId xmlns:a16="http://schemas.microsoft.com/office/drawing/2014/main" id="{55FAF567-CD95-4828-BCE7-AB79A80A1EA3}"/>
              </a:ext>
            </a:extLst>
          </p:cNvPr>
          <p:cNvGraphicFramePr>
            <a:graphicFrameLocks noChangeAspect="1"/>
          </p:cNvGraphicFramePr>
          <p:nvPr>
            <p:extLst>
              <p:ext uri="{D42A27DB-BD31-4B8C-83A1-F6EECF244321}">
                <p14:modId xmlns:p14="http://schemas.microsoft.com/office/powerpoint/2010/main" val="2729220792"/>
              </p:ext>
            </p:extLst>
          </p:nvPr>
        </p:nvGraphicFramePr>
        <p:xfrm>
          <a:off x="1143000" y="4373562"/>
          <a:ext cx="5580063" cy="2165350"/>
        </p:xfrm>
        <a:graphic>
          <a:graphicData uri="http://schemas.openxmlformats.org/presentationml/2006/ole">
            <mc:AlternateContent xmlns:mc="http://schemas.openxmlformats.org/markup-compatibility/2006">
              <mc:Choice xmlns:v="urn:schemas-microsoft-com:vml" Requires="v">
                <p:oleObj spid="_x0000_s68679" name="Equation" r:id="rId5" imgW="2552400" imgH="990360" progId="Equation.DSMT4">
                  <p:embed/>
                </p:oleObj>
              </mc:Choice>
              <mc:Fallback>
                <p:oleObj name="Equation" r:id="rId5" imgW="2552400" imgH="990360" progId="Equation.DSMT4">
                  <p:embed/>
                  <p:pic>
                    <p:nvPicPr>
                      <p:cNvPr id="0" name=""/>
                      <p:cNvPicPr/>
                      <p:nvPr/>
                    </p:nvPicPr>
                    <p:blipFill>
                      <a:blip r:embed="rId6"/>
                      <a:stretch>
                        <a:fillRect/>
                      </a:stretch>
                    </p:blipFill>
                    <p:spPr>
                      <a:xfrm>
                        <a:off x="1143000" y="4373562"/>
                        <a:ext cx="5580063" cy="2165350"/>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E7480A4A-09F3-4731-8370-AFEDC0DB577F}"/>
              </a:ext>
            </a:extLst>
          </p:cNvPr>
          <p:cNvGraphicFramePr>
            <a:graphicFrameLocks noChangeAspect="1"/>
          </p:cNvGraphicFramePr>
          <p:nvPr>
            <p:extLst>
              <p:ext uri="{D42A27DB-BD31-4B8C-83A1-F6EECF244321}">
                <p14:modId xmlns:p14="http://schemas.microsoft.com/office/powerpoint/2010/main" val="2567125207"/>
              </p:ext>
            </p:extLst>
          </p:nvPr>
        </p:nvGraphicFramePr>
        <p:xfrm>
          <a:off x="6477000" y="2826842"/>
          <a:ext cx="1995801" cy="449758"/>
        </p:xfrm>
        <a:graphic>
          <a:graphicData uri="http://schemas.openxmlformats.org/presentationml/2006/ole">
            <mc:AlternateContent xmlns:mc="http://schemas.openxmlformats.org/markup-compatibility/2006">
              <mc:Choice xmlns:v="urn:schemas-microsoft-com:vml" Requires="v">
                <p:oleObj spid="_x0000_s68680" name="Equation" r:id="rId7" imgW="901440" imgH="203040" progId="Equation.DSMT4">
                  <p:embed/>
                </p:oleObj>
              </mc:Choice>
              <mc:Fallback>
                <p:oleObj name="Equation" r:id="rId7" imgW="901440" imgH="203040" progId="Equation.DSMT4">
                  <p:embed/>
                  <p:pic>
                    <p:nvPicPr>
                      <p:cNvPr id="0" name=""/>
                      <p:cNvPicPr/>
                      <p:nvPr/>
                    </p:nvPicPr>
                    <p:blipFill>
                      <a:blip r:embed="rId8"/>
                      <a:stretch>
                        <a:fillRect/>
                      </a:stretch>
                    </p:blipFill>
                    <p:spPr>
                      <a:xfrm>
                        <a:off x="6477000" y="2826842"/>
                        <a:ext cx="1995801" cy="449758"/>
                      </a:xfrm>
                      <a:prstGeom prst="rect">
                        <a:avLst/>
                      </a:prstGeom>
                    </p:spPr>
                  </p:pic>
                </p:oleObj>
              </mc:Fallback>
            </mc:AlternateContent>
          </a:graphicData>
        </a:graphic>
      </p:graphicFrame>
    </p:spTree>
    <p:extLst>
      <p:ext uri="{BB962C8B-B14F-4D97-AF65-F5344CB8AC3E}">
        <p14:creationId xmlns:p14="http://schemas.microsoft.com/office/powerpoint/2010/main" val="363199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9/6/2021</a:t>
            </a:r>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sp>
        <p:nvSpPr>
          <p:cNvPr id="4" name="Slide Number Placeholder 3"/>
          <p:cNvSpPr>
            <a:spLocks noGrp="1"/>
          </p:cNvSpPr>
          <p:nvPr>
            <p:ph type="sldNum" sz="quarter" idx="12"/>
          </p:nvPr>
        </p:nvSpPr>
        <p:spPr>
          <a:xfrm>
            <a:off x="6629400" y="6324600"/>
            <a:ext cx="2133600" cy="365125"/>
          </a:xfrm>
        </p:spPr>
        <p:txBody>
          <a:bodyPr/>
          <a:lstStyle/>
          <a:p>
            <a:fld id="{CE368B07-CEBF-4C80-90AF-53B34FA04CF3}" type="slidenum">
              <a:rPr lang="en-US" smtClean="0"/>
              <a:t>2</a:t>
            </a:fld>
            <a:endParaRPr lang="en-US" dirty="0"/>
          </a:p>
        </p:txBody>
      </p:sp>
      <p:sp>
        <p:nvSpPr>
          <p:cNvPr id="5" name="Right Arrow 4"/>
          <p:cNvSpPr/>
          <p:nvPr/>
        </p:nvSpPr>
        <p:spPr>
          <a:xfrm>
            <a:off x="426776" y="5598319"/>
            <a:ext cx="457200" cy="3810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a:extLst>
              <a:ext uri="{FF2B5EF4-FFF2-40B4-BE49-F238E27FC236}">
                <a16:creationId xmlns:a16="http://schemas.microsoft.com/office/drawing/2014/main" id="{40339C6C-C95C-453F-87C7-092DC1D49039}"/>
              </a:ext>
            </a:extLst>
          </p:cNvPr>
          <p:cNvPicPr>
            <a:picLocks noChangeAspect="1"/>
          </p:cNvPicPr>
          <p:nvPr/>
        </p:nvPicPr>
        <p:blipFill>
          <a:blip r:embed="rId3"/>
          <a:stretch>
            <a:fillRect/>
          </a:stretch>
        </p:blipFill>
        <p:spPr>
          <a:xfrm>
            <a:off x="900112" y="398197"/>
            <a:ext cx="8015288" cy="5593028"/>
          </a:xfrm>
          <a:prstGeom prst="rect">
            <a:avLst/>
          </a:prstGeom>
        </p:spPr>
      </p:pic>
    </p:spTree>
    <p:extLst>
      <p:ext uri="{BB962C8B-B14F-4D97-AF65-F5344CB8AC3E}">
        <p14:creationId xmlns:p14="http://schemas.microsoft.com/office/powerpoint/2010/main" val="2666633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9/6/2021</a:t>
            </a:r>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sp>
        <p:nvSpPr>
          <p:cNvPr id="5" name="TextBox 4"/>
          <p:cNvSpPr txBox="1"/>
          <p:nvPr/>
        </p:nvSpPr>
        <p:spPr>
          <a:xfrm>
            <a:off x="228600" y="15875"/>
            <a:ext cx="7086600" cy="461665"/>
          </a:xfrm>
          <a:prstGeom prst="rect">
            <a:avLst/>
          </a:prstGeom>
          <a:noFill/>
        </p:spPr>
        <p:txBody>
          <a:bodyPr wrap="square" rtlCol="0">
            <a:spAutoFit/>
          </a:bodyPr>
          <a:lstStyle/>
          <a:p>
            <a:r>
              <a:rPr lang="en-US" sz="2400" dirty="0">
                <a:latin typeface="+mj-lt"/>
              </a:rPr>
              <a:t>“Some” derivations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10310701"/>
              </p:ext>
            </p:extLst>
          </p:nvPr>
        </p:nvGraphicFramePr>
        <p:xfrm>
          <a:off x="505691" y="477540"/>
          <a:ext cx="7566025" cy="3919537"/>
        </p:xfrm>
        <a:graphic>
          <a:graphicData uri="http://schemas.openxmlformats.org/presentationml/2006/ole">
            <mc:AlternateContent xmlns:mc="http://schemas.openxmlformats.org/markup-compatibility/2006">
              <mc:Choice xmlns:v="urn:schemas-microsoft-com:vml" Requires="v">
                <p:oleObj spid="_x0000_s64598" name="Equation" r:id="rId4" imgW="3581280" imgH="1854000" progId="Equation.DSMT4">
                  <p:embed/>
                </p:oleObj>
              </mc:Choice>
              <mc:Fallback>
                <p:oleObj name="Equation" r:id="rId4" imgW="3581280" imgH="1854000" progId="Equation.DSMT4">
                  <p:embed/>
                  <p:pic>
                    <p:nvPicPr>
                      <p:cNvPr id="6" name="Object 5"/>
                      <p:cNvPicPr>
                        <a:picLocks noChangeAspect="1" noChangeArrowheads="1"/>
                      </p:cNvPicPr>
                      <p:nvPr/>
                    </p:nvPicPr>
                    <p:blipFill>
                      <a:blip r:embed="rId5"/>
                      <a:srcRect/>
                      <a:stretch>
                        <a:fillRect/>
                      </a:stretch>
                    </p:blipFill>
                    <p:spPr bwMode="auto">
                      <a:xfrm>
                        <a:off x="505691" y="477540"/>
                        <a:ext cx="7566025" cy="3919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301937034"/>
              </p:ext>
            </p:extLst>
          </p:nvPr>
        </p:nvGraphicFramePr>
        <p:xfrm>
          <a:off x="505691" y="4638675"/>
          <a:ext cx="7700963" cy="1717675"/>
        </p:xfrm>
        <a:graphic>
          <a:graphicData uri="http://schemas.openxmlformats.org/presentationml/2006/ole">
            <mc:AlternateContent xmlns:mc="http://schemas.openxmlformats.org/markup-compatibility/2006">
              <mc:Choice xmlns:v="urn:schemas-microsoft-com:vml" Requires="v">
                <p:oleObj spid="_x0000_s64599" name="Equation" r:id="rId6" imgW="3644640" imgH="812520" progId="Equation.DSMT4">
                  <p:embed/>
                </p:oleObj>
              </mc:Choice>
              <mc:Fallback>
                <p:oleObj name="Equation" r:id="rId6" imgW="3644640" imgH="812520" progId="Equation.DSMT4">
                  <p:embed/>
                  <p:pic>
                    <p:nvPicPr>
                      <p:cNvPr id="6" name="Object 5"/>
                      <p:cNvPicPr>
                        <a:picLocks noChangeAspect="1" noChangeArrowheads="1"/>
                      </p:cNvPicPr>
                      <p:nvPr/>
                    </p:nvPicPr>
                    <p:blipFill>
                      <a:blip r:embed="rId7"/>
                      <a:srcRect/>
                      <a:stretch>
                        <a:fillRect/>
                      </a:stretch>
                    </p:blipFill>
                    <p:spPr bwMode="auto">
                      <a:xfrm>
                        <a:off x="505691" y="4638675"/>
                        <a:ext cx="7700963" cy="1717675"/>
                      </a:xfrm>
                      <a:prstGeom prst="rect">
                        <a:avLst/>
                      </a:prstGeom>
                      <a:solidFill>
                        <a:srgbClr val="FFFF00"/>
                      </a:solidFill>
                      <a:ln>
                        <a:noFill/>
                      </a:ln>
                    </p:spPr>
                  </p:pic>
                </p:oleObj>
              </mc:Fallback>
            </mc:AlternateContent>
          </a:graphicData>
        </a:graphic>
      </p:graphicFrame>
    </p:spTree>
    <p:extLst>
      <p:ext uri="{BB962C8B-B14F-4D97-AF65-F5344CB8AC3E}">
        <p14:creationId xmlns:p14="http://schemas.microsoft.com/office/powerpoint/2010/main" val="41169272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1A741A-B5A4-4986-945C-6B5BFE88E833}"/>
              </a:ext>
            </a:extLst>
          </p:cNvPr>
          <p:cNvSpPr>
            <a:spLocks noGrp="1"/>
          </p:cNvSpPr>
          <p:nvPr>
            <p:ph type="dt" sz="half" idx="10"/>
          </p:nvPr>
        </p:nvSpPr>
        <p:spPr/>
        <p:txBody>
          <a:bodyPr/>
          <a:lstStyle/>
          <a:p>
            <a:r>
              <a:rPr lang="en-US"/>
              <a:t>9/6/2021</a:t>
            </a:r>
            <a:endParaRPr lang="en-US" dirty="0"/>
          </a:p>
        </p:txBody>
      </p:sp>
      <p:sp>
        <p:nvSpPr>
          <p:cNvPr id="3" name="Footer Placeholder 2">
            <a:extLst>
              <a:ext uri="{FF2B5EF4-FFF2-40B4-BE49-F238E27FC236}">
                <a16:creationId xmlns:a16="http://schemas.microsoft.com/office/drawing/2014/main" id="{6D24E379-04BF-4472-B975-5E91B779EDF2}"/>
              </a:ext>
            </a:extLst>
          </p:cNvPr>
          <p:cNvSpPr>
            <a:spLocks noGrp="1"/>
          </p:cNvSpPr>
          <p:nvPr>
            <p:ph type="ftr" sz="quarter" idx="11"/>
          </p:nvPr>
        </p:nvSpPr>
        <p:spPr/>
        <p:txBody>
          <a:bodyPr/>
          <a:lstStyle/>
          <a:p>
            <a:r>
              <a:rPr lang="en-US"/>
              <a:t>PHY 711  Fall 2021 -- Lecture 7</a:t>
            </a:r>
            <a:endParaRPr lang="en-US" dirty="0"/>
          </a:p>
        </p:txBody>
      </p:sp>
      <p:sp>
        <p:nvSpPr>
          <p:cNvPr id="4" name="Slide Number Placeholder 3">
            <a:extLst>
              <a:ext uri="{FF2B5EF4-FFF2-40B4-BE49-F238E27FC236}">
                <a16:creationId xmlns:a16="http://schemas.microsoft.com/office/drawing/2014/main" id="{72D5728B-0C3C-4BB8-8D28-8F43952460BC}"/>
              </a:ext>
            </a:extLst>
          </p:cNvPr>
          <p:cNvSpPr>
            <a:spLocks noGrp="1"/>
          </p:cNvSpPr>
          <p:nvPr>
            <p:ph type="sldNum" sz="quarter" idx="12"/>
          </p:nvPr>
        </p:nvSpPr>
        <p:spPr/>
        <p:txBody>
          <a:bodyPr/>
          <a:lstStyle/>
          <a:p>
            <a:fld id="{CE368B07-CEBF-4C80-90AF-53B34FA04CF3}" type="slidenum">
              <a:rPr lang="en-US" smtClean="0"/>
              <a:t>21</a:t>
            </a:fld>
            <a:endParaRPr lang="en-US" dirty="0"/>
          </a:p>
        </p:txBody>
      </p:sp>
      <p:graphicFrame>
        <p:nvGraphicFramePr>
          <p:cNvPr id="5" name="Object 4">
            <a:extLst>
              <a:ext uri="{FF2B5EF4-FFF2-40B4-BE49-F238E27FC236}">
                <a16:creationId xmlns:a16="http://schemas.microsoft.com/office/drawing/2014/main" id="{F86FC425-F41B-49EB-88B7-1378BE9CD4AE}"/>
              </a:ext>
            </a:extLst>
          </p:cNvPr>
          <p:cNvGraphicFramePr>
            <a:graphicFrameLocks noChangeAspect="1"/>
          </p:cNvGraphicFramePr>
          <p:nvPr>
            <p:extLst>
              <p:ext uri="{D42A27DB-BD31-4B8C-83A1-F6EECF244321}">
                <p14:modId xmlns:p14="http://schemas.microsoft.com/office/powerpoint/2010/main" val="1970919271"/>
              </p:ext>
            </p:extLst>
          </p:nvPr>
        </p:nvGraphicFramePr>
        <p:xfrm>
          <a:off x="457200" y="1469231"/>
          <a:ext cx="7566025" cy="3919537"/>
        </p:xfrm>
        <a:graphic>
          <a:graphicData uri="http://schemas.openxmlformats.org/presentationml/2006/ole">
            <mc:AlternateContent xmlns:mc="http://schemas.openxmlformats.org/markup-compatibility/2006">
              <mc:Choice xmlns:v="urn:schemas-microsoft-com:vml" Requires="v">
                <p:oleObj spid="_x0000_s69677" name="Equation" r:id="rId3" imgW="3581280" imgH="1854000" progId="Equation.DSMT4">
                  <p:embed/>
                </p:oleObj>
              </mc:Choice>
              <mc:Fallback>
                <p:oleObj name="Equation" r:id="rId3" imgW="3581280" imgH="1854000" progId="Equation.DSMT4">
                  <p:embed/>
                  <p:pic>
                    <p:nvPicPr>
                      <p:cNvPr id="6" name="Object 5"/>
                      <p:cNvPicPr>
                        <a:picLocks noChangeAspect="1" noChangeArrowheads="1"/>
                      </p:cNvPicPr>
                      <p:nvPr/>
                    </p:nvPicPr>
                    <p:blipFill>
                      <a:blip r:embed="rId4"/>
                      <a:srcRect/>
                      <a:stretch>
                        <a:fillRect/>
                      </a:stretch>
                    </p:blipFill>
                    <p:spPr bwMode="auto">
                      <a:xfrm>
                        <a:off x="457200" y="1469231"/>
                        <a:ext cx="7566025" cy="3919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a:extLst>
              <a:ext uri="{FF2B5EF4-FFF2-40B4-BE49-F238E27FC236}">
                <a16:creationId xmlns:a16="http://schemas.microsoft.com/office/drawing/2014/main" id="{650B44F4-6520-4BF1-8D32-6FD72D739AC8}"/>
              </a:ext>
            </a:extLst>
          </p:cNvPr>
          <p:cNvSpPr txBox="1"/>
          <p:nvPr/>
        </p:nvSpPr>
        <p:spPr>
          <a:xfrm>
            <a:off x="152400" y="136525"/>
            <a:ext cx="7772400" cy="461665"/>
          </a:xfrm>
          <a:prstGeom prst="rect">
            <a:avLst/>
          </a:prstGeom>
          <a:noFill/>
        </p:spPr>
        <p:txBody>
          <a:bodyPr wrap="square" rtlCol="0">
            <a:spAutoFit/>
          </a:bodyPr>
          <a:lstStyle/>
          <a:p>
            <a:r>
              <a:rPr lang="en-US" sz="2400" dirty="0" err="1">
                <a:latin typeface="+mj-lt"/>
              </a:rPr>
              <a:t>Clarfication</a:t>
            </a:r>
            <a:r>
              <a:rPr lang="en-US" sz="2400" dirty="0">
                <a:latin typeface="+mj-lt"/>
              </a:rPr>
              <a:t> – Why does this term go to zero?</a:t>
            </a:r>
          </a:p>
        </p:txBody>
      </p:sp>
      <p:sp>
        <p:nvSpPr>
          <p:cNvPr id="7" name="Arrow: Down 6">
            <a:extLst>
              <a:ext uri="{FF2B5EF4-FFF2-40B4-BE49-F238E27FC236}">
                <a16:creationId xmlns:a16="http://schemas.microsoft.com/office/drawing/2014/main" id="{701ED429-FFF5-4EEE-90F9-0098D8B17F86}"/>
              </a:ext>
            </a:extLst>
          </p:cNvPr>
          <p:cNvSpPr/>
          <p:nvPr/>
        </p:nvSpPr>
        <p:spPr>
          <a:xfrm rot="2644878">
            <a:off x="2837074" y="584937"/>
            <a:ext cx="914400" cy="107821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Object 7">
            <a:extLst>
              <a:ext uri="{FF2B5EF4-FFF2-40B4-BE49-F238E27FC236}">
                <a16:creationId xmlns:a16="http://schemas.microsoft.com/office/drawing/2014/main" id="{C6D3952D-B32D-4E6F-82F8-E73AF6A89950}"/>
              </a:ext>
            </a:extLst>
          </p:cNvPr>
          <p:cNvGraphicFramePr>
            <a:graphicFrameLocks noChangeAspect="1"/>
          </p:cNvGraphicFramePr>
          <p:nvPr>
            <p:extLst>
              <p:ext uri="{D42A27DB-BD31-4B8C-83A1-F6EECF244321}">
                <p14:modId xmlns:p14="http://schemas.microsoft.com/office/powerpoint/2010/main" val="511631409"/>
              </p:ext>
            </p:extLst>
          </p:nvPr>
        </p:nvGraphicFramePr>
        <p:xfrm>
          <a:off x="457200" y="5257800"/>
          <a:ext cx="3932475" cy="795332"/>
        </p:xfrm>
        <a:graphic>
          <a:graphicData uri="http://schemas.openxmlformats.org/presentationml/2006/ole">
            <mc:AlternateContent xmlns:mc="http://schemas.openxmlformats.org/markup-compatibility/2006">
              <mc:Choice xmlns:v="urn:schemas-microsoft-com:vml" Requires="v">
                <p:oleObj spid="_x0000_s69678" name="Equation" r:id="rId5" imgW="2260440" imgH="457200" progId="Equation.DSMT4">
                  <p:embed/>
                </p:oleObj>
              </mc:Choice>
              <mc:Fallback>
                <p:oleObj name="Equation" r:id="rId5" imgW="2260440" imgH="457200" progId="Equation.DSMT4">
                  <p:embed/>
                  <p:pic>
                    <p:nvPicPr>
                      <p:cNvPr id="0" name=""/>
                      <p:cNvPicPr/>
                      <p:nvPr/>
                    </p:nvPicPr>
                    <p:blipFill>
                      <a:blip r:embed="rId6"/>
                      <a:stretch>
                        <a:fillRect/>
                      </a:stretch>
                    </p:blipFill>
                    <p:spPr>
                      <a:xfrm>
                        <a:off x="457200" y="5257800"/>
                        <a:ext cx="3932475" cy="795332"/>
                      </a:xfrm>
                      <a:prstGeom prst="rect">
                        <a:avLst/>
                      </a:prstGeom>
                    </p:spPr>
                  </p:pic>
                </p:oleObj>
              </mc:Fallback>
            </mc:AlternateContent>
          </a:graphicData>
        </a:graphic>
      </p:graphicFrame>
    </p:spTree>
    <p:extLst>
      <p:ext uri="{BB962C8B-B14F-4D97-AF65-F5344CB8AC3E}">
        <p14:creationId xmlns:p14="http://schemas.microsoft.com/office/powerpoint/2010/main" val="3607884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9968DF-F888-4968-95B8-99FBAE90B2D2}"/>
              </a:ext>
            </a:extLst>
          </p:cNvPr>
          <p:cNvSpPr>
            <a:spLocks noGrp="1"/>
          </p:cNvSpPr>
          <p:nvPr>
            <p:ph type="dt" sz="half" idx="10"/>
          </p:nvPr>
        </p:nvSpPr>
        <p:spPr/>
        <p:txBody>
          <a:bodyPr/>
          <a:lstStyle/>
          <a:p>
            <a:r>
              <a:rPr lang="en-US"/>
              <a:t>9/6/2021</a:t>
            </a:r>
            <a:endParaRPr lang="en-US" dirty="0"/>
          </a:p>
        </p:txBody>
      </p:sp>
      <p:sp>
        <p:nvSpPr>
          <p:cNvPr id="3" name="Footer Placeholder 2">
            <a:extLst>
              <a:ext uri="{FF2B5EF4-FFF2-40B4-BE49-F238E27FC236}">
                <a16:creationId xmlns:a16="http://schemas.microsoft.com/office/drawing/2014/main" id="{4EB960C5-CE07-4330-BF55-15E068BA98E3}"/>
              </a:ext>
            </a:extLst>
          </p:cNvPr>
          <p:cNvSpPr>
            <a:spLocks noGrp="1"/>
          </p:cNvSpPr>
          <p:nvPr>
            <p:ph type="ftr" sz="quarter" idx="11"/>
          </p:nvPr>
        </p:nvSpPr>
        <p:spPr/>
        <p:txBody>
          <a:bodyPr/>
          <a:lstStyle/>
          <a:p>
            <a:r>
              <a:rPr lang="en-US"/>
              <a:t>PHY 711  Fall 2021 -- Lecture 7</a:t>
            </a:r>
            <a:endParaRPr lang="en-US" dirty="0"/>
          </a:p>
        </p:txBody>
      </p:sp>
      <p:sp>
        <p:nvSpPr>
          <p:cNvPr id="4" name="Slide Number Placeholder 3">
            <a:extLst>
              <a:ext uri="{FF2B5EF4-FFF2-40B4-BE49-F238E27FC236}">
                <a16:creationId xmlns:a16="http://schemas.microsoft.com/office/drawing/2014/main" id="{20CC0901-184F-41E4-96C6-5EB04B4B750D}"/>
              </a:ext>
            </a:extLst>
          </p:cNvPr>
          <p:cNvSpPr>
            <a:spLocks noGrp="1"/>
          </p:cNvSpPr>
          <p:nvPr>
            <p:ph type="sldNum" sz="quarter" idx="12"/>
          </p:nvPr>
        </p:nvSpPr>
        <p:spPr/>
        <p:txBody>
          <a:bodyPr/>
          <a:lstStyle/>
          <a:p>
            <a:fld id="{CE368B07-CEBF-4C80-90AF-53B34FA04CF3}" type="slidenum">
              <a:rPr lang="en-US" smtClean="0"/>
              <a:t>22</a:t>
            </a:fld>
            <a:endParaRPr lang="en-US" dirty="0"/>
          </a:p>
        </p:txBody>
      </p:sp>
      <p:sp>
        <p:nvSpPr>
          <p:cNvPr id="5" name="TextBox 4">
            <a:extLst>
              <a:ext uri="{FF2B5EF4-FFF2-40B4-BE49-F238E27FC236}">
                <a16:creationId xmlns:a16="http://schemas.microsoft.com/office/drawing/2014/main" id="{D8FD8A4C-9F5A-46D0-B6C1-702666E10960}"/>
              </a:ext>
            </a:extLst>
          </p:cNvPr>
          <p:cNvSpPr txBox="1"/>
          <p:nvPr/>
        </p:nvSpPr>
        <p:spPr>
          <a:xfrm>
            <a:off x="152400" y="62557"/>
            <a:ext cx="7620000" cy="461665"/>
          </a:xfrm>
          <a:prstGeom prst="rect">
            <a:avLst/>
          </a:prstGeom>
          <a:noFill/>
        </p:spPr>
        <p:txBody>
          <a:bodyPr wrap="square" rtlCol="0">
            <a:spAutoFit/>
          </a:bodyPr>
          <a:lstStyle/>
          <a:p>
            <a:r>
              <a:rPr lang="en-US" sz="2400" dirty="0">
                <a:latin typeface="+mj-lt"/>
              </a:rPr>
              <a:t>Recap --</a:t>
            </a:r>
          </a:p>
        </p:txBody>
      </p:sp>
      <p:graphicFrame>
        <p:nvGraphicFramePr>
          <p:cNvPr id="6" name="Object 5">
            <a:extLst>
              <a:ext uri="{FF2B5EF4-FFF2-40B4-BE49-F238E27FC236}">
                <a16:creationId xmlns:a16="http://schemas.microsoft.com/office/drawing/2014/main" id="{6F610AD8-B895-4321-A787-F47FA7C88B25}"/>
              </a:ext>
            </a:extLst>
          </p:cNvPr>
          <p:cNvGraphicFramePr>
            <a:graphicFrameLocks noChangeAspect="1"/>
          </p:cNvGraphicFramePr>
          <p:nvPr>
            <p:extLst>
              <p:ext uri="{D42A27DB-BD31-4B8C-83A1-F6EECF244321}">
                <p14:modId xmlns:p14="http://schemas.microsoft.com/office/powerpoint/2010/main" val="1460785066"/>
              </p:ext>
            </p:extLst>
          </p:nvPr>
        </p:nvGraphicFramePr>
        <p:xfrm>
          <a:off x="587375" y="136525"/>
          <a:ext cx="8556625" cy="4046537"/>
        </p:xfrm>
        <a:graphic>
          <a:graphicData uri="http://schemas.openxmlformats.org/presentationml/2006/ole">
            <mc:AlternateContent xmlns:mc="http://schemas.openxmlformats.org/markup-compatibility/2006">
              <mc:Choice xmlns:v="urn:schemas-microsoft-com:vml" Requires="v">
                <p:oleObj spid="_x0000_s72724" name="Equation" r:id="rId3" imgW="8557291" imgH="4046469" progId="Equation.DSMT4">
                  <p:embed/>
                </p:oleObj>
              </mc:Choice>
              <mc:Fallback>
                <p:oleObj name="Equation" r:id="rId3" imgW="8557291" imgH="4046469" progId="Equation.DSMT4">
                  <p:embed/>
                  <p:pic>
                    <p:nvPicPr>
                      <p:cNvPr id="0" name=""/>
                      <p:cNvPicPr/>
                      <p:nvPr/>
                    </p:nvPicPr>
                    <p:blipFill>
                      <a:blip r:embed="rId4"/>
                      <a:stretch>
                        <a:fillRect/>
                      </a:stretch>
                    </p:blipFill>
                    <p:spPr>
                      <a:xfrm>
                        <a:off x="587375" y="136525"/>
                        <a:ext cx="8556625" cy="4046537"/>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59BAFAF2-D6BB-4E8C-9DA5-0B50F9D68269}"/>
              </a:ext>
            </a:extLst>
          </p:cNvPr>
          <p:cNvSpPr txBox="1"/>
          <p:nvPr/>
        </p:nvSpPr>
        <p:spPr>
          <a:xfrm>
            <a:off x="152400" y="4343400"/>
            <a:ext cx="8991600" cy="2308324"/>
          </a:xfrm>
          <a:prstGeom prst="rect">
            <a:avLst/>
          </a:prstGeom>
          <a:noFill/>
        </p:spPr>
        <p:txBody>
          <a:bodyPr wrap="square" rtlCol="0">
            <a:spAutoFit/>
          </a:bodyPr>
          <a:lstStyle/>
          <a:p>
            <a:r>
              <a:rPr lang="en-US" sz="2400" dirty="0">
                <a:latin typeface="+mj-lt"/>
              </a:rPr>
              <a:t>Here we conclude that the integrand has to vanish at every argument in order for the integral to be zero</a:t>
            </a:r>
          </a:p>
          <a:p>
            <a:pPr marL="457200" indent="-457200">
              <a:buFont typeface="+mj-lt"/>
              <a:buAutoNum type="alphaLcPeriod"/>
            </a:pPr>
            <a:r>
              <a:rPr lang="en-US" sz="2400" dirty="0">
                <a:latin typeface="+mj-lt"/>
              </a:rPr>
              <a:t>Necessary?</a:t>
            </a:r>
          </a:p>
          <a:p>
            <a:pPr marL="457200" indent="-457200">
              <a:buFont typeface="+mj-lt"/>
              <a:buAutoNum type="alphaLcPeriod"/>
            </a:pPr>
            <a:r>
              <a:rPr lang="en-US" sz="2400" dirty="0">
                <a:latin typeface="+mj-lt"/>
              </a:rPr>
              <a:t>Overkill?</a:t>
            </a:r>
          </a:p>
          <a:p>
            <a:endParaRPr lang="en-US" sz="2400" dirty="0">
              <a:latin typeface="+mj-lt"/>
            </a:endParaRPr>
          </a:p>
          <a:p>
            <a:endParaRPr lang="en-US" sz="2400" dirty="0">
              <a:latin typeface="+mj-lt"/>
            </a:endParaRPr>
          </a:p>
        </p:txBody>
      </p:sp>
    </p:spTree>
    <p:extLst>
      <p:ext uri="{BB962C8B-B14F-4D97-AF65-F5344CB8AC3E}">
        <p14:creationId xmlns:p14="http://schemas.microsoft.com/office/powerpoint/2010/main" val="14183481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9/6/2021</a:t>
            </a:r>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2913546061"/>
              </p:ext>
            </p:extLst>
          </p:nvPr>
        </p:nvGraphicFramePr>
        <p:xfrm>
          <a:off x="457200" y="190500"/>
          <a:ext cx="7354888" cy="4076700"/>
        </p:xfrm>
        <a:graphic>
          <a:graphicData uri="http://schemas.openxmlformats.org/presentationml/2006/ole">
            <mc:AlternateContent xmlns:mc="http://schemas.openxmlformats.org/markup-compatibility/2006">
              <mc:Choice xmlns:v="urn:schemas-microsoft-com:vml" Requires="v">
                <p:oleObj spid="_x0000_s51459" name="数式" r:id="rId4" imgW="3479760" imgH="1930320" progId="Equation.3">
                  <p:embed/>
                </p:oleObj>
              </mc:Choice>
              <mc:Fallback>
                <p:oleObj name="数式" r:id="rId4" imgW="3479760" imgH="1930320" progId="Equation.3">
                  <p:embed/>
                  <p:pic>
                    <p:nvPicPr>
                      <p:cNvPr id="0" name="Object 4"/>
                      <p:cNvPicPr>
                        <a:picLocks noChangeAspect="1" noChangeArrowheads="1"/>
                      </p:cNvPicPr>
                      <p:nvPr/>
                    </p:nvPicPr>
                    <p:blipFill>
                      <a:blip r:embed="rId5"/>
                      <a:srcRect/>
                      <a:stretch>
                        <a:fillRect/>
                      </a:stretch>
                    </p:blipFill>
                    <p:spPr bwMode="auto">
                      <a:xfrm>
                        <a:off x="457200" y="190500"/>
                        <a:ext cx="7354888" cy="407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983424758"/>
              </p:ext>
            </p:extLst>
          </p:nvPr>
        </p:nvGraphicFramePr>
        <p:xfrm>
          <a:off x="705016" y="4094515"/>
          <a:ext cx="5864226" cy="2224938"/>
        </p:xfrm>
        <a:graphic>
          <a:graphicData uri="http://schemas.openxmlformats.org/presentationml/2006/ole">
            <mc:AlternateContent xmlns:mc="http://schemas.openxmlformats.org/markup-compatibility/2006">
              <mc:Choice xmlns:v="urn:schemas-microsoft-com:vml" Requires="v">
                <p:oleObj spid="_x0000_s51460" name="Equation" r:id="rId6" imgW="4216320" imgH="1600200" progId="Equation.DSMT4">
                  <p:embed/>
                </p:oleObj>
              </mc:Choice>
              <mc:Fallback>
                <p:oleObj name="Equation" r:id="rId6" imgW="4216320" imgH="1600200" progId="Equation.DSMT4">
                  <p:embed/>
                  <p:pic>
                    <p:nvPicPr>
                      <p:cNvPr id="0" name="Object 5"/>
                      <p:cNvPicPr>
                        <a:picLocks noChangeAspect="1" noChangeArrowheads="1"/>
                      </p:cNvPicPr>
                      <p:nvPr/>
                    </p:nvPicPr>
                    <p:blipFill>
                      <a:blip r:embed="rId7"/>
                      <a:srcRect/>
                      <a:stretch>
                        <a:fillRect/>
                      </a:stretch>
                    </p:blipFill>
                    <p:spPr bwMode="auto">
                      <a:xfrm>
                        <a:off x="705016" y="4094515"/>
                        <a:ext cx="5864226" cy="2224938"/>
                      </a:xfrm>
                      <a:prstGeom prst="rect">
                        <a:avLst/>
                      </a:prstGeom>
                      <a:noFill/>
                      <a:ln>
                        <a:noFill/>
                      </a:ln>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730077954"/>
              </p:ext>
            </p:extLst>
          </p:nvPr>
        </p:nvGraphicFramePr>
        <p:xfrm>
          <a:off x="3943350" y="5900353"/>
          <a:ext cx="1257300" cy="419100"/>
        </p:xfrm>
        <a:graphic>
          <a:graphicData uri="http://schemas.openxmlformats.org/presentationml/2006/ole">
            <mc:AlternateContent xmlns:mc="http://schemas.openxmlformats.org/markup-compatibility/2006">
              <mc:Choice xmlns:v="urn:schemas-microsoft-com:vml" Requires="v">
                <p:oleObj spid="_x0000_s51461" name="Equation" r:id="rId8" imgW="799920" imgH="266400" progId="Equation.DSMT4">
                  <p:embed/>
                </p:oleObj>
              </mc:Choice>
              <mc:Fallback>
                <p:oleObj name="Equation" r:id="rId8" imgW="799920" imgH="266400" progId="Equation.DSMT4">
                  <p:embed/>
                  <p:pic>
                    <p:nvPicPr>
                      <p:cNvPr id="0" name=""/>
                      <p:cNvPicPr/>
                      <p:nvPr/>
                    </p:nvPicPr>
                    <p:blipFill>
                      <a:blip r:embed="rId9"/>
                      <a:stretch>
                        <a:fillRect/>
                      </a:stretch>
                    </p:blipFill>
                    <p:spPr>
                      <a:xfrm>
                        <a:off x="3943350" y="5900353"/>
                        <a:ext cx="1257300" cy="419100"/>
                      </a:xfrm>
                      <a:prstGeom prst="rect">
                        <a:avLst/>
                      </a:prstGeom>
                      <a:solidFill>
                        <a:srgbClr val="FFFF00"/>
                      </a:solidFill>
                    </p:spPr>
                  </p:pic>
                </p:oleObj>
              </mc:Fallback>
            </mc:AlternateContent>
          </a:graphicData>
        </a:graphic>
      </p:graphicFrame>
    </p:spTree>
    <p:extLst>
      <p:ext uri="{BB962C8B-B14F-4D97-AF65-F5344CB8AC3E}">
        <p14:creationId xmlns:p14="http://schemas.microsoft.com/office/powerpoint/2010/main" val="23489923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9/6/2021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grpSp>
        <p:nvGrpSpPr>
          <p:cNvPr id="14" name="Group 13"/>
          <p:cNvGrpSpPr/>
          <p:nvPr/>
        </p:nvGrpSpPr>
        <p:grpSpPr>
          <a:xfrm>
            <a:off x="4343400" y="2037694"/>
            <a:ext cx="4800600" cy="4843166"/>
            <a:chOff x="4343400" y="2037694"/>
            <a:chExt cx="4800600" cy="4843166"/>
          </a:xfrm>
        </p:grpSpPr>
        <p:grpSp>
          <p:nvGrpSpPr>
            <p:cNvPr id="10" name="Group 9"/>
            <p:cNvGrpSpPr/>
            <p:nvPr/>
          </p:nvGrpSpPr>
          <p:grpSpPr>
            <a:xfrm>
              <a:off x="4343400" y="2499359"/>
              <a:ext cx="4381500" cy="4381501"/>
              <a:chOff x="4762500" y="1371600"/>
              <a:chExt cx="4381500" cy="4381501"/>
            </a:xfrm>
          </p:grpSpPr>
          <p:pic>
            <p:nvPicPr>
              <p:cNvPr id="52226" name="Picture 2" descr="Ivory Bell Linen Lamp Shade 9x19x12.5 (Spid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62500" y="1371600"/>
                <a:ext cx="4381500" cy="4381501"/>
              </a:xfrm>
              <a:prstGeom prst="rect">
                <a:avLst/>
              </a:prstGeom>
              <a:noFill/>
              <a:extLst>
                <a:ext uri="{909E8E84-426E-40DD-AFC4-6F175D3DCCD1}">
                  <a14:hiddenFill xmlns:a14="http://schemas.microsoft.com/office/drawing/2010/main">
                    <a:solidFill>
                      <a:srgbClr val="FFFFFF"/>
                    </a:solidFill>
                  </a14:hiddenFill>
                </a:ext>
              </a:extLst>
            </p:spPr>
          </p:pic>
          <p:cxnSp>
            <p:nvCxnSpPr>
              <p:cNvPr id="7" name="Straight Arrow Connector 6"/>
              <p:cNvCxnSpPr/>
              <p:nvPr/>
            </p:nvCxnSpPr>
            <p:spPr>
              <a:xfrm flipV="1">
                <a:off x="6858000" y="1371600"/>
                <a:ext cx="0" cy="6096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58000" y="1981200"/>
                <a:ext cx="0" cy="3124200"/>
              </a:xfrm>
              <a:prstGeom prst="line">
                <a:avLst/>
              </a:prstGeom>
              <a:ln w="50800">
                <a:prstDash val="sysDash"/>
              </a:ln>
            </p:spPr>
            <p:style>
              <a:lnRef idx="1">
                <a:schemeClr val="accent1"/>
              </a:lnRef>
              <a:fillRef idx="0">
                <a:schemeClr val="accent1"/>
              </a:fillRef>
              <a:effectRef idx="0">
                <a:schemeClr val="accent1"/>
              </a:effectRef>
              <a:fontRef idx="minor">
                <a:schemeClr val="tx1"/>
              </a:fontRef>
            </p:style>
          </p:cxnSp>
        </p:grpSp>
        <p:cxnSp>
          <p:nvCxnSpPr>
            <p:cNvPr id="12" name="Straight Arrow Connector 11"/>
            <p:cNvCxnSpPr/>
            <p:nvPr/>
          </p:nvCxnSpPr>
          <p:spPr>
            <a:xfrm flipV="1">
              <a:off x="6400800" y="5943600"/>
              <a:ext cx="2480310" cy="60959"/>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172200" y="2037694"/>
              <a:ext cx="533400" cy="461665"/>
            </a:xfrm>
            <a:prstGeom prst="rect">
              <a:avLst/>
            </a:prstGeom>
            <a:noFill/>
          </p:spPr>
          <p:txBody>
            <a:bodyPr wrap="square" rtlCol="0">
              <a:spAutoFit/>
            </a:bodyPr>
            <a:lstStyle/>
            <a:p>
              <a:r>
                <a:rPr lang="en-US" sz="2400" b="1" i="1" dirty="0">
                  <a:latin typeface="+mj-lt"/>
                </a:rPr>
                <a:t>y</a:t>
              </a:r>
            </a:p>
          </p:txBody>
        </p:sp>
        <p:sp>
          <p:nvSpPr>
            <p:cNvPr id="15" name="TextBox 14"/>
            <p:cNvSpPr txBox="1"/>
            <p:nvPr/>
          </p:nvSpPr>
          <p:spPr>
            <a:xfrm>
              <a:off x="8610600" y="5329535"/>
              <a:ext cx="533400" cy="461665"/>
            </a:xfrm>
            <a:prstGeom prst="rect">
              <a:avLst/>
            </a:prstGeom>
            <a:noFill/>
          </p:spPr>
          <p:txBody>
            <a:bodyPr wrap="square" rtlCol="0">
              <a:spAutoFit/>
            </a:bodyPr>
            <a:lstStyle/>
            <a:p>
              <a:r>
                <a:rPr lang="en-US" sz="2400" b="1" i="1" dirty="0">
                  <a:latin typeface="+mj-lt"/>
                </a:rPr>
                <a:t>x</a:t>
              </a:r>
            </a:p>
          </p:txBody>
        </p:sp>
      </p:grpSp>
      <p:sp>
        <p:nvSpPr>
          <p:cNvPr id="17" name="TextBox 16"/>
          <p:cNvSpPr txBox="1"/>
          <p:nvPr/>
        </p:nvSpPr>
        <p:spPr>
          <a:xfrm>
            <a:off x="7543800" y="2891135"/>
            <a:ext cx="1066800" cy="461665"/>
          </a:xfrm>
          <a:prstGeom prst="rect">
            <a:avLst/>
          </a:prstGeom>
          <a:noFill/>
        </p:spPr>
        <p:txBody>
          <a:bodyPr wrap="square" rtlCol="0">
            <a:spAutoFit/>
          </a:bodyPr>
          <a:lstStyle/>
          <a:p>
            <a:r>
              <a:rPr lang="en-US" sz="2400" b="1" i="1" dirty="0">
                <a:latin typeface="+mj-lt"/>
              </a:rPr>
              <a:t>x</a:t>
            </a:r>
            <a:r>
              <a:rPr lang="en-US" sz="2400" b="1" i="1" baseline="-25000" dirty="0">
                <a:latin typeface="+mj-lt"/>
              </a:rPr>
              <a:t>i</a:t>
            </a:r>
            <a:r>
              <a:rPr lang="en-US" sz="2400" b="1" i="1" dirty="0">
                <a:latin typeface="+mj-lt"/>
              </a:rPr>
              <a:t>  </a:t>
            </a:r>
            <a:r>
              <a:rPr lang="en-US" sz="2400" b="1" i="1" dirty="0" err="1">
                <a:latin typeface="+mj-lt"/>
              </a:rPr>
              <a:t>y</a:t>
            </a:r>
            <a:r>
              <a:rPr lang="en-US" sz="2400" b="1" i="1" baseline="-25000" dirty="0" err="1">
                <a:latin typeface="+mj-lt"/>
              </a:rPr>
              <a:t>i</a:t>
            </a:r>
            <a:endParaRPr lang="en-US" sz="2400" b="1" i="1" dirty="0">
              <a:latin typeface="+mj-lt"/>
            </a:endParaRPr>
          </a:p>
        </p:txBody>
      </p:sp>
      <p:sp>
        <p:nvSpPr>
          <p:cNvPr id="18" name="TextBox 17"/>
          <p:cNvSpPr txBox="1"/>
          <p:nvPr/>
        </p:nvSpPr>
        <p:spPr>
          <a:xfrm>
            <a:off x="8153400" y="5867400"/>
            <a:ext cx="1066800" cy="461665"/>
          </a:xfrm>
          <a:prstGeom prst="rect">
            <a:avLst/>
          </a:prstGeom>
          <a:noFill/>
        </p:spPr>
        <p:txBody>
          <a:bodyPr wrap="square" rtlCol="0">
            <a:spAutoFit/>
          </a:bodyPr>
          <a:lstStyle/>
          <a:p>
            <a:r>
              <a:rPr lang="en-US" sz="2400" b="1" i="1" dirty="0" err="1">
                <a:latin typeface="+mj-lt"/>
              </a:rPr>
              <a:t>x</a:t>
            </a:r>
            <a:r>
              <a:rPr lang="en-US" sz="2400" b="1" i="1" baseline="-25000" dirty="0" err="1">
                <a:latin typeface="+mj-lt"/>
              </a:rPr>
              <a:t>f</a:t>
            </a:r>
            <a:r>
              <a:rPr lang="en-US" sz="2400" b="1" i="1" dirty="0">
                <a:latin typeface="+mj-lt"/>
              </a:rPr>
              <a:t>  </a:t>
            </a:r>
            <a:r>
              <a:rPr lang="en-US" sz="2400" b="1" i="1" dirty="0" err="1">
                <a:latin typeface="+mj-lt"/>
              </a:rPr>
              <a:t>y</a:t>
            </a:r>
            <a:r>
              <a:rPr lang="en-US" sz="2400" b="1" i="1" baseline="-25000" dirty="0" err="1">
                <a:latin typeface="+mj-lt"/>
              </a:rPr>
              <a:t>f</a:t>
            </a:r>
            <a:endParaRPr lang="en-US" sz="2400" b="1" i="1" dirty="0">
              <a:latin typeface="+mj-lt"/>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2380363451"/>
              </p:ext>
            </p:extLst>
          </p:nvPr>
        </p:nvGraphicFramePr>
        <p:xfrm>
          <a:off x="477837" y="228600"/>
          <a:ext cx="8132763" cy="4130675"/>
        </p:xfrm>
        <a:graphic>
          <a:graphicData uri="http://schemas.openxmlformats.org/presentationml/2006/ole">
            <mc:AlternateContent xmlns:mc="http://schemas.openxmlformats.org/markup-compatibility/2006">
              <mc:Choice xmlns:v="urn:schemas-microsoft-com:vml" Requires="v">
                <p:oleObj spid="_x0000_s52325" name="Equation" r:id="rId5" imgW="3848040" imgH="1955520" progId="Equation.DSMT4">
                  <p:embed/>
                </p:oleObj>
              </mc:Choice>
              <mc:Fallback>
                <p:oleObj name="Equation" r:id="rId5" imgW="3848040" imgH="1955520" progId="Equation.DSMT4">
                  <p:embed/>
                  <p:pic>
                    <p:nvPicPr>
                      <p:cNvPr id="0" name="Object 5"/>
                      <p:cNvPicPr>
                        <a:picLocks noChangeAspect="1" noChangeArrowheads="1"/>
                      </p:cNvPicPr>
                      <p:nvPr/>
                    </p:nvPicPr>
                    <p:blipFill>
                      <a:blip r:embed="rId6"/>
                      <a:srcRect/>
                      <a:stretch>
                        <a:fillRect/>
                      </a:stretch>
                    </p:blipFill>
                    <p:spPr bwMode="auto">
                      <a:xfrm>
                        <a:off x="477837" y="228600"/>
                        <a:ext cx="8132763" cy="413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2362200" y="203200"/>
            <a:ext cx="5638800" cy="461665"/>
          </a:xfrm>
          <a:prstGeom prst="rect">
            <a:avLst/>
          </a:prstGeom>
          <a:noFill/>
        </p:spPr>
        <p:txBody>
          <a:bodyPr wrap="square" rtlCol="0">
            <a:spAutoFit/>
          </a:bodyPr>
          <a:lstStyle/>
          <a:p>
            <a:r>
              <a:rPr lang="en-US" sz="2400" dirty="0">
                <a:latin typeface="+mj-lt"/>
              </a:rPr>
              <a:t>Lamp shade shape </a:t>
            </a:r>
            <a:r>
              <a:rPr lang="en-US" sz="2400" i="1" dirty="0">
                <a:latin typeface="+mj-lt"/>
              </a:rPr>
              <a:t>y(x)</a:t>
            </a:r>
          </a:p>
        </p:txBody>
      </p:sp>
    </p:spTree>
    <p:extLst>
      <p:ext uri="{BB962C8B-B14F-4D97-AF65-F5344CB8AC3E}">
        <p14:creationId xmlns:p14="http://schemas.microsoft.com/office/powerpoint/2010/main" val="20526701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9/6/2021</a:t>
            </a:r>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484859798"/>
              </p:ext>
            </p:extLst>
          </p:nvPr>
        </p:nvGraphicFramePr>
        <p:xfrm>
          <a:off x="1219200" y="228600"/>
          <a:ext cx="5489575" cy="5996361"/>
        </p:xfrm>
        <a:graphic>
          <a:graphicData uri="http://schemas.openxmlformats.org/presentationml/2006/ole">
            <mc:AlternateContent xmlns:mc="http://schemas.openxmlformats.org/markup-compatibility/2006">
              <mc:Choice xmlns:v="urn:schemas-microsoft-com:vml" Requires="v">
                <p:oleObj spid="_x0000_s53349" name="Equation" r:id="rId4" imgW="3390840" imgH="3708360" progId="Equation.DSMT4">
                  <p:embed/>
                </p:oleObj>
              </mc:Choice>
              <mc:Fallback>
                <p:oleObj name="Equation" r:id="rId4" imgW="3390840" imgH="3708360" progId="Equation.DSMT4">
                  <p:embed/>
                  <p:pic>
                    <p:nvPicPr>
                      <p:cNvPr id="0" name="Object 4"/>
                      <p:cNvPicPr>
                        <a:picLocks noChangeAspect="1" noChangeArrowheads="1"/>
                      </p:cNvPicPr>
                      <p:nvPr/>
                    </p:nvPicPr>
                    <p:blipFill>
                      <a:blip r:embed="rId5"/>
                      <a:srcRect/>
                      <a:stretch>
                        <a:fillRect/>
                      </a:stretch>
                    </p:blipFill>
                    <p:spPr bwMode="auto">
                      <a:xfrm>
                        <a:off x="1219200" y="228600"/>
                        <a:ext cx="5489575" cy="5996361"/>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4924790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4"/>
          <a:stretch>
            <a:fillRect/>
          </a:stretch>
        </p:blipFill>
        <p:spPr>
          <a:xfrm>
            <a:off x="808892" y="2811095"/>
            <a:ext cx="3810000" cy="3810000"/>
          </a:xfrm>
          <a:prstGeom prst="rect">
            <a:avLst/>
          </a:prstGeom>
        </p:spPr>
      </p:pic>
      <p:sp>
        <p:nvSpPr>
          <p:cNvPr id="2" name="Date Placeholder 1"/>
          <p:cNvSpPr>
            <a:spLocks noGrp="1"/>
          </p:cNvSpPr>
          <p:nvPr>
            <p:ph type="dt" sz="half" idx="10"/>
          </p:nvPr>
        </p:nvSpPr>
        <p:spPr/>
        <p:txBody>
          <a:bodyPr/>
          <a:lstStyle/>
          <a:p>
            <a:r>
              <a:rPr lang="en-US"/>
              <a:t>9/6/2021</a:t>
            </a:r>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2874816102"/>
              </p:ext>
            </p:extLst>
          </p:nvPr>
        </p:nvGraphicFramePr>
        <p:xfrm>
          <a:off x="3798644" y="2816408"/>
          <a:ext cx="4546600" cy="1524000"/>
        </p:xfrm>
        <a:graphic>
          <a:graphicData uri="http://schemas.openxmlformats.org/presentationml/2006/ole">
            <mc:AlternateContent xmlns:mc="http://schemas.openxmlformats.org/markup-compatibility/2006">
              <mc:Choice xmlns:v="urn:schemas-microsoft-com:vml" Requires="v">
                <p:oleObj spid="_x0000_s62598" name="Equation" r:id="rId5" imgW="2158920" imgH="723600" progId="Equation.DSMT4">
                  <p:embed/>
                </p:oleObj>
              </mc:Choice>
              <mc:Fallback>
                <p:oleObj name="Equation" r:id="rId5" imgW="2158920" imgH="723600" progId="Equation.DSMT4">
                  <p:embed/>
                  <p:pic>
                    <p:nvPicPr>
                      <p:cNvPr id="0" name=""/>
                      <p:cNvPicPr/>
                      <p:nvPr/>
                    </p:nvPicPr>
                    <p:blipFill>
                      <a:blip r:embed="rId6"/>
                      <a:stretch>
                        <a:fillRect/>
                      </a:stretch>
                    </p:blipFill>
                    <p:spPr>
                      <a:xfrm>
                        <a:off x="3798644" y="2816408"/>
                        <a:ext cx="4546600" cy="1524000"/>
                      </a:xfrm>
                      <a:prstGeom prst="rect">
                        <a:avLst/>
                      </a:prstGeom>
                    </p:spPr>
                  </p:pic>
                </p:oleObj>
              </mc:Fallback>
            </mc:AlternateContent>
          </a:graphicData>
        </a:graphic>
      </p:graphicFrame>
      <p:cxnSp>
        <p:nvCxnSpPr>
          <p:cNvPr id="8" name="Straight Arrow Connector 7"/>
          <p:cNvCxnSpPr/>
          <p:nvPr/>
        </p:nvCxnSpPr>
        <p:spPr>
          <a:xfrm flipH="1">
            <a:off x="3276967" y="3578408"/>
            <a:ext cx="533400" cy="53340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7" name="Object 6">
            <a:extLst>
              <a:ext uri="{FF2B5EF4-FFF2-40B4-BE49-F238E27FC236}">
                <a16:creationId xmlns:a16="http://schemas.microsoft.com/office/drawing/2014/main" id="{50789F7F-222B-428C-8A86-842DB1D26B96}"/>
              </a:ext>
            </a:extLst>
          </p:cNvPr>
          <p:cNvGraphicFramePr>
            <a:graphicFrameLocks noChangeAspect="1"/>
          </p:cNvGraphicFramePr>
          <p:nvPr>
            <p:extLst>
              <p:ext uri="{D42A27DB-BD31-4B8C-83A1-F6EECF244321}">
                <p14:modId xmlns:p14="http://schemas.microsoft.com/office/powerpoint/2010/main" val="1500894452"/>
              </p:ext>
            </p:extLst>
          </p:nvPr>
        </p:nvGraphicFramePr>
        <p:xfrm>
          <a:off x="314325" y="236905"/>
          <a:ext cx="4552950" cy="1630362"/>
        </p:xfrm>
        <a:graphic>
          <a:graphicData uri="http://schemas.openxmlformats.org/presentationml/2006/ole">
            <mc:AlternateContent xmlns:mc="http://schemas.openxmlformats.org/markup-compatibility/2006">
              <mc:Choice xmlns:v="urn:schemas-microsoft-com:vml" Requires="v">
                <p:oleObj spid="_x0000_s62599" name="Equation" r:id="rId7" imgW="3085920" imgH="1104840" progId="Equation.DSMT4">
                  <p:embed/>
                </p:oleObj>
              </mc:Choice>
              <mc:Fallback>
                <p:oleObj name="Equation" r:id="rId7" imgW="3085920" imgH="1104840" progId="Equation.DSMT4">
                  <p:embed/>
                  <p:pic>
                    <p:nvPicPr>
                      <p:cNvPr id="0" name=""/>
                      <p:cNvPicPr/>
                      <p:nvPr/>
                    </p:nvPicPr>
                    <p:blipFill>
                      <a:blip r:embed="rId8"/>
                      <a:stretch>
                        <a:fillRect/>
                      </a:stretch>
                    </p:blipFill>
                    <p:spPr>
                      <a:xfrm>
                        <a:off x="314325" y="236905"/>
                        <a:ext cx="4552950" cy="1630362"/>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9D6ACF97-B262-44AB-8356-6777A0E62FB3}"/>
              </a:ext>
            </a:extLst>
          </p:cNvPr>
          <p:cNvGraphicFramePr>
            <a:graphicFrameLocks noChangeAspect="1"/>
          </p:cNvGraphicFramePr>
          <p:nvPr>
            <p:extLst>
              <p:ext uri="{D42A27DB-BD31-4B8C-83A1-F6EECF244321}">
                <p14:modId xmlns:p14="http://schemas.microsoft.com/office/powerpoint/2010/main" val="3823663114"/>
              </p:ext>
            </p:extLst>
          </p:nvPr>
        </p:nvGraphicFramePr>
        <p:xfrm>
          <a:off x="1343025" y="2008188"/>
          <a:ext cx="4400550" cy="533400"/>
        </p:xfrm>
        <a:graphic>
          <a:graphicData uri="http://schemas.openxmlformats.org/presentationml/2006/ole">
            <mc:AlternateContent xmlns:mc="http://schemas.openxmlformats.org/markup-compatibility/2006">
              <mc:Choice xmlns:v="urn:schemas-microsoft-com:vml" Requires="v">
                <p:oleObj spid="_x0000_s62600" name="Equation" r:id="rId9" imgW="2095200" imgH="253800" progId="Equation.DSMT4">
                  <p:embed/>
                </p:oleObj>
              </mc:Choice>
              <mc:Fallback>
                <p:oleObj name="Equation" r:id="rId9" imgW="2095200" imgH="253800" progId="Equation.DSMT4">
                  <p:embed/>
                  <p:pic>
                    <p:nvPicPr>
                      <p:cNvPr id="0" name=""/>
                      <p:cNvPicPr/>
                      <p:nvPr/>
                    </p:nvPicPr>
                    <p:blipFill>
                      <a:blip r:embed="rId10"/>
                      <a:stretch>
                        <a:fillRect/>
                      </a:stretch>
                    </p:blipFill>
                    <p:spPr>
                      <a:xfrm>
                        <a:off x="1343025" y="2008188"/>
                        <a:ext cx="4400550" cy="533400"/>
                      </a:xfrm>
                      <a:prstGeom prst="rect">
                        <a:avLst/>
                      </a:prstGeom>
                    </p:spPr>
                  </p:pic>
                </p:oleObj>
              </mc:Fallback>
            </mc:AlternateContent>
          </a:graphicData>
        </a:graphic>
      </p:graphicFrame>
    </p:spTree>
    <p:extLst>
      <p:ext uri="{BB962C8B-B14F-4D97-AF65-F5344CB8AC3E}">
        <p14:creationId xmlns:p14="http://schemas.microsoft.com/office/powerpoint/2010/main" val="26041517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4"/>
          <a:stretch>
            <a:fillRect/>
          </a:stretch>
        </p:blipFill>
        <p:spPr>
          <a:xfrm>
            <a:off x="457200" y="609600"/>
            <a:ext cx="3810000" cy="3810000"/>
          </a:xfrm>
          <a:prstGeom prst="rect">
            <a:avLst/>
          </a:prstGeom>
        </p:spPr>
      </p:pic>
      <p:sp>
        <p:nvSpPr>
          <p:cNvPr id="2" name="Date Placeholder 1"/>
          <p:cNvSpPr>
            <a:spLocks noGrp="1"/>
          </p:cNvSpPr>
          <p:nvPr>
            <p:ph type="dt" sz="half" idx="10"/>
          </p:nvPr>
        </p:nvSpPr>
        <p:spPr/>
        <p:txBody>
          <a:bodyPr/>
          <a:lstStyle/>
          <a:p>
            <a:r>
              <a:rPr lang="en-US"/>
              <a:t>9/6/2021</a:t>
            </a:r>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27</a:t>
            </a:fld>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2391050895"/>
              </p:ext>
            </p:extLst>
          </p:nvPr>
        </p:nvGraphicFramePr>
        <p:xfrm>
          <a:off x="3657600" y="1066800"/>
          <a:ext cx="4546600" cy="1524000"/>
        </p:xfrm>
        <a:graphic>
          <a:graphicData uri="http://schemas.openxmlformats.org/presentationml/2006/ole">
            <mc:AlternateContent xmlns:mc="http://schemas.openxmlformats.org/markup-compatibility/2006">
              <mc:Choice xmlns:v="urn:schemas-microsoft-com:vml" Requires="v">
                <p:oleObj spid="_x0000_s65610" name="Equation" r:id="rId5" imgW="2158920" imgH="723600" progId="Equation.DSMT4">
                  <p:embed/>
                </p:oleObj>
              </mc:Choice>
              <mc:Fallback>
                <p:oleObj name="Equation" r:id="rId5" imgW="2158920" imgH="723600" progId="Equation.DSMT4">
                  <p:embed/>
                  <p:pic>
                    <p:nvPicPr>
                      <p:cNvPr id="6" name="Object 5"/>
                      <p:cNvPicPr/>
                      <p:nvPr/>
                    </p:nvPicPr>
                    <p:blipFill>
                      <a:blip r:embed="rId6"/>
                      <a:stretch>
                        <a:fillRect/>
                      </a:stretch>
                    </p:blipFill>
                    <p:spPr>
                      <a:xfrm>
                        <a:off x="3657600" y="1066800"/>
                        <a:ext cx="4546600" cy="1524000"/>
                      </a:xfrm>
                      <a:prstGeom prst="rect">
                        <a:avLst/>
                      </a:prstGeom>
                    </p:spPr>
                  </p:pic>
                </p:oleObj>
              </mc:Fallback>
            </mc:AlternateContent>
          </a:graphicData>
        </a:graphic>
      </p:graphicFrame>
      <p:cxnSp>
        <p:nvCxnSpPr>
          <p:cNvPr id="8" name="Straight Arrow Connector 7"/>
          <p:cNvCxnSpPr/>
          <p:nvPr/>
        </p:nvCxnSpPr>
        <p:spPr>
          <a:xfrm flipH="1">
            <a:off x="3124200" y="1828800"/>
            <a:ext cx="533400" cy="53340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10" name="Object 9">
            <a:extLst>
              <a:ext uri="{FF2B5EF4-FFF2-40B4-BE49-F238E27FC236}">
                <a16:creationId xmlns:a16="http://schemas.microsoft.com/office/drawing/2014/main" id="{ED82148B-3143-4E17-B6BD-FDE6D2F74ECB}"/>
              </a:ext>
            </a:extLst>
          </p:cNvPr>
          <p:cNvGraphicFramePr>
            <a:graphicFrameLocks noChangeAspect="1"/>
          </p:cNvGraphicFramePr>
          <p:nvPr>
            <p:extLst>
              <p:ext uri="{D42A27DB-BD31-4B8C-83A1-F6EECF244321}">
                <p14:modId xmlns:p14="http://schemas.microsoft.com/office/powerpoint/2010/main" val="1093912807"/>
              </p:ext>
            </p:extLst>
          </p:nvPr>
        </p:nvGraphicFramePr>
        <p:xfrm>
          <a:off x="838200" y="4572732"/>
          <a:ext cx="7094538" cy="1736725"/>
        </p:xfrm>
        <a:graphic>
          <a:graphicData uri="http://schemas.openxmlformats.org/presentationml/2006/ole">
            <mc:AlternateContent xmlns:mc="http://schemas.openxmlformats.org/markup-compatibility/2006">
              <mc:Choice xmlns:v="urn:schemas-microsoft-com:vml" Requires="v">
                <p:oleObj spid="_x0000_s65611" name="Equation" r:id="rId7" imgW="3009600" imgH="736560" progId="Equation.DSMT4">
                  <p:embed/>
                </p:oleObj>
              </mc:Choice>
              <mc:Fallback>
                <p:oleObj name="Equation" r:id="rId7" imgW="3009600" imgH="736560" progId="Equation.DSMT4">
                  <p:embed/>
                  <p:pic>
                    <p:nvPicPr>
                      <p:cNvPr id="0" name=""/>
                      <p:cNvPicPr/>
                      <p:nvPr/>
                    </p:nvPicPr>
                    <p:blipFill>
                      <a:blip r:embed="rId8"/>
                      <a:stretch>
                        <a:fillRect/>
                      </a:stretch>
                    </p:blipFill>
                    <p:spPr>
                      <a:xfrm>
                        <a:off x="838200" y="4572732"/>
                        <a:ext cx="7094538" cy="1736725"/>
                      </a:xfrm>
                      <a:prstGeom prst="rect">
                        <a:avLst/>
                      </a:prstGeom>
                    </p:spPr>
                  </p:pic>
                </p:oleObj>
              </mc:Fallback>
            </mc:AlternateContent>
          </a:graphicData>
        </a:graphic>
      </p:graphicFrame>
    </p:spTree>
    <p:extLst>
      <p:ext uri="{BB962C8B-B14F-4D97-AF65-F5344CB8AC3E}">
        <p14:creationId xmlns:p14="http://schemas.microsoft.com/office/powerpoint/2010/main" val="8266137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9/6/2021</a:t>
            </a:r>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28</a:t>
            </a:fld>
            <a:endParaRPr lang="en-US" dirty="0"/>
          </a:p>
        </p:txBody>
      </p:sp>
      <p:sp>
        <p:nvSpPr>
          <p:cNvPr id="5" name="TextBox 4"/>
          <p:cNvSpPr txBox="1"/>
          <p:nvPr/>
        </p:nvSpPr>
        <p:spPr>
          <a:xfrm>
            <a:off x="381000" y="457200"/>
            <a:ext cx="7924800" cy="769441"/>
          </a:xfrm>
          <a:prstGeom prst="rect">
            <a:avLst/>
          </a:prstGeom>
          <a:noFill/>
        </p:spPr>
        <p:txBody>
          <a:bodyPr wrap="square" rtlCol="0">
            <a:spAutoFit/>
          </a:bodyPr>
          <a:lstStyle/>
          <a:p>
            <a:r>
              <a:rPr lang="en-US" sz="2400" dirty="0">
                <a:latin typeface="+mj-lt"/>
              </a:rPr>
              <a:t>Another example:</a:t>
            </a:r>
          </a:p>
          <a:p>
            <a:pPr lvl="1"/>
            <a:r>
              <a:rPr lang="en-US" sz="2000" dirty="0">
                <a:latin typeface="+mj-lt"/>
              </a:rPr>
              <a:t>(Courtesy of F. B. Hildebrand, Methods of Applied Mathematics)</a:t>
            </a:r>
          </a:p>
        </p:txBody>
      </p:sp>
      <p:graphicFrame>
        <p:nvGraphicFramePr>
          <p:cNvPr id="6" name="Object 5"/>
          <p:cNvGraphicFramePr>
            <a:graphicFrameLocks noChangeAspect="1"/>
          </p:cNvGraphicFramePr>
          <p:nvPr>
            <p:extLst>
              <p:ext uri="{D42A27DB-BD31-4B8C-83A1-F6EECF244321}">
                <p14:modId xmlns:p14="http://schemas.microsoft.com/office/powerpoint/2010/main" val="3564691710"/>
              </p:ext>
            </p:extLst>
          </p:nvPr>
        </p:nvGraphicFramePr>
        <p:xfrm>
          <a:off x="969963" y="1743075"/>
          <a:ext cx="6443662" cy="4505325"/>
        </p:xfrm>
        <a:graphic>
          <a:graphicData uri="http://schemas.openxmlformats.org/presentationml/2006/ole">
            <mc:AlternateContent xmlns:mc="http://schemas.openxmlformats.org/markup-compatibility/2006">
              <mc:Choice xmlns:v="urn:schemas-microsoft-com:vml" Requires="v">
                <p:oleObj spid="_x0000_s57420" name="数式" r:id="rId4" imgW="3047760" imgH="2133360" progId="Equation.3">
                  <p:embed/>
                </p:oleObj>
              </mc:Choice>
              <mc:Fallback>
                <p:oleObj name="数式" r:id="rId4" imgW="3047760" imgH="2133360" progId="Equation.3">
                  <p:embed/>
                  <p:pic>
                    <p:nvPicPr>
                      <p:cNvPr id="0" name="Object 4"/>
                      <p:cNvPicPr>
                        <a:picLocks noChangeAspect="1" noChangeArrowheads="1"/>
                      </p:cNvPicPr>
                      <p:nvPr/>
                    </p:nvPicPr>
                    <p:blipFill>
                      <a:blip r:embed="rId5"/>
                      <a:srcRect/>
                      <a:stretch>
                        <a:fillRect/>
                      </a:stretch>
                    </p:blipFill>
                    <p:spPr bwMode="auto">
                      <a:xfrm>
                        <a:off x="969963" y="1743075"/>
                        <a:ext cx="6443662" cy="450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0722528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9/6/2021</a:t>
            </a:r>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29</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726429220"/>
              </p:ext>
            </p:extLst>
          </p:nvPr>
        </p:nvGraphicFramePr>
        <p:xfrm>
          <a:off x="304800" y="61970"/>
          <a:ext cx="6400800" cy="2909830"/>
        </p:xfrm>
        <a:graphic>
          <a:graphicData uri="http://schemas.openxmlformats.org/presentationml/2006/ole">
            <mc:AlternateContent xmlns:mc="http://schemas.openxmlformats.org/markup-compatibility/2006">
              <mc:Choice xmlns:v="urn:schemas-microsoft-com:vml" Requires="v">
                <p:oleObj spid="_x0000_s54469" name="数式" r:id="rId4" imgW="3492360" imgH="1587240" progId="Equation.3">
                  <p:embed/>
                </p:oleObj>
              </mc:Choice>
              <mc:Fallback>
                <p:oleObj name="数式" r:id="rId4" imgW="3492360" imgH="1587240" progId="Equation.3">
                  <p:embed/>
                  <p:pic>
                    <p:nvPicPr>
                      <p:cNvPr id="0" name="Object 5"/>
                      <p:cNvPicPr>
                        <a:picLocks noChangeAspect="1" noChangeArrowheads="1"/>
                      </p:cNvPicPr>
                      <p:nvPr/>
                    </p:nvPicPr>
                    <p:blipFill>
                      <a:blip r:embed="rId5"/>
                      <a:srcRect/>
                      <a:stretch>
                        <a:fillRect/>
                      </a:stretch>
                    </p:blipFill>
                    <p:spPr bwMode="auto">
                      <a:xfrm>
                        <a:off x="304800" y="61970"/>
                        <a:ext cx="6400800" cy="2909830"/>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263305891"/>
              </p:ext>
            </p:extLst>
          </p:nvPr>
        </p:nvGraphicFramePr>
        <p:xfrm>
          <a:off x="228600" y="2825750"/>
          <a:ext cx="6400800" cy="3727450"/>
        </p:xfrm>
        <a:graphic>
          <a:graphicData uri="http://schemas.openxmlformats.org/presentationml/2006/ole">
            <mc:AlternateContent xmlns:mc="http://schemas.openxmlformats.org/markup-compatibility/2006">
              <mc:Choice xmlns:v="urn:schemas-microsoft-com:vml" Requires="v">
                <p:oleObj spid="_x0000_s54470" name="数式" r:id="rId6" imgW="3314520" imgH="1930320" progId="Equation.3">
                  <p:embed/>
                </p:oleObj>
              </mc:Choice>
              <mc:Fallback>
                <p:oleObj name="数式" r:id="rId6" imgW="3314520" imgH="1930320" progId="Equation.3">
                  <p:embed/>
                  <p:pic>
                    <p:nvPicPr>
                      <p:cNvPr id="0" name="Object 4"/>
                      <p:cNvPicPr>
                        <a:picLocks noChangeAspect="1" noChangeArrowheads="1"/>
                      </p:cNvPicPr>
                      <p:nvPr/>
                    </p:nvPicPr>
                    <p:blipFill>
                      <a:blip r:embed="rId7"/>
                      <a:srcRect/>
                      <a:stretch>
                        <a:fillRect/>
                      </a:stretch>
                    </p:blipFill>
                    <p:spPr bwMode="auto">
                      <a:xfrm>
                        <a:off x="228600" y="2825750"/>
                        <a:ext cx="6400800" cy="3727450"/>
                      </a:xfrm>
                      <a:prstGeom prst="rect">
                        <a:avLst/>
                      </a:prstGeom>
                      <a:noFill/>
                      <a:ln>
                        <a:noFill/>
                      </a:ln>
                    </p:spPr>
                  </p:pic>
                </p:oleObj>
              </mc:Fallback>
            </mc:AlternateContent>
          </a:graphicData>
        </a:graphic>
      </p:graphicFrame>
      <p:sp>
        <p:nvSpPr>
          <p:cNvPr id="7" name="Left Arrow 6"/>
          <p:cNvSpPr/>
          <p:nvPr/>
        </p:nvSpPr>
        <p:spPr>
          <a:xfrm>
            <a:off x="4581427" y="2175922"/>
            <a:ext cx="533400" cy="457200"/>
          </a:xfrm>
          <a:prstGeom prst="lef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5334000" y="2191882"/>
            <a:ext cx="3657600" cy="461665"/>
          </a:xfrm>
          <a:prstGeom prst="rect">
            <a:avLst/>
          </a:prstGeom>
          <a:noFill/>
        </p:spPr>
        <p:txBody>
          <a:bodyPr wrap="square" rtlCol="0">
            <a:spAutoFit/>
          </a:bodyPr>
          <a:lstStyle/>
          <a:p>
            <a:r>
              <a:rPr lang="en-US" sz="2400" dirty="0">
                <a:latin typeface="+mj-lt"/>
              </a:rPr>
              <a:t>Euler-Lagrange equation</a:t>
            </a:r>
          </a:p>
        </p:txBody>
      </p:sp>
      <p:sp>
        <p:nvSpPr>
          <p:cNvPr id="9" name="Left Arrow 8"/>
          <p:cNvSpPr/>
          <p:nvPr/>
        </p:nvSpPr>
        <p:spPr>
          <a:xfrm>
            <a:off x="4343400" y="5867400"/>
            <a:ext cx="533400" cy="457200"/>
          </a:xfrm>
          <a:prstGeom prst="lef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5029200" y="5680501"/>
            <a:ext cx="3657600" cy="830997"/>
          </a:xfrm>
          <a:prstGeom prst="rect">
            <a:avLst/>
          </a:prstGeom>
          <a:noFill/>
        </p:spPr>
        <p:txBody>
          <a:bodyPr wrap="square" rtlCol="0">
            <a:spAutoFit/>
          </a:bodyPr>
          <a:lstStyle/>
          <a:p>
            <a:r>
              <a:rPr lang="en-US" sz="2400" dirty="0">
                <a:latin typeface="+mj-lt"/>
              </a:rPr>
              <a:t>Alternate Euler-Lagrange equation</a:t>
            </a:r>
          </a:p>
        </p:txBody>
      </p:sp>
    </p:spTree>
    <p:extLst>
      <p:ext uri="{BB962C8B-B14F-4D97-AF65-F5344CB8AC3E}">
        <p14:creationId xmlns:p14="http://schemas.microsoft.com/office/powerpoint/2010/main" val="4198951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D657A8-EF46-4A97-98F1-8B17D2487F58}"/>
              </a:ext>
            </a:extLst>
          </p:cNvPr>
          <p:cNvSpPr>
            <a:spLocks noGrp="1"/>
          </p:cNvSpPr>
          <p:nvPr>
            <p:ph type="dt" sz="half" idx="10"/>
          </p:nvPr>
        </p:nvSpPr>
        <p:spPr/>
        <p:txBody>
          <a:bodyPr/>
          <a:lstStyle/>
          <a:p>
            <a:r>
              <a:rPr lang="en-US"/>
              <a:t>9/6/2021</a:t>
            </a:r>
            <a:endParaRPr lang="en-US" dirty="0"/>
          </a:p>
        </p:txBody>
      </p:sp>
      <p:sp>
        <p:nvSpPr>
          <p:cNvPr id="3" name="Footer Placeholder 2">
            <a:extLst>
              <a:ext uri="{FF2B5EF4-FFF2-40B4-BE49-F238E27FC236}">
                <a16:creationId xmlns:a16="http://schemas.microsoft.com/office/drawing/2014/main" id="{9E68135A-5DD0-4E8F-9745-F7B48CB5AC5E}"/>
              </a:ext>
            </a:extLst>
          </p:cNvPr>
          <p:cNvSpPr>
            <a:spLocks noGrp="1"/>
          </p:cNvSpPr>
          <p:nvPr>
            <p:ph type="ftr" sz="quarter" idx="11"/>
          </p:nvPr>
        </p:nvSpPr>
        <p:spPr/>
        <p:txBody>
          <a:bodyPr/>
          <a:lstStyle/>
          <a:p>
            <a:r>
              <a:rPr lang="en-US"/>
              <a:t>PHY 711  Fall 2021 -- Lecture 7</a:t>
            </a:r>
            <a:endParaRPr lang="en-US" dirty="0"/>
          </a:p>
        </p:txBody>
      </p:sp>
      <p:sp>
        <p:nvSpPr>
          <p:cNvPr id="4" name="Slide Number Placeholder 3">
            <a:extLst>
              <a:ext uri="{FF2B5EF4-FFF2-40B4-BE49-F238E27FC236}">
                <a16:creationId xmlns:a16="http://schemas.microsoft.com/office/drawing/2014/main" id="{32092E4B-2946-4956-8975-14D97B261D0E}"/>
              </a:ext>
            </a:extLst>
          </p:cNvPr>
          <p:cNvSpPr>
            <a:spLocks noGrp="1"/>
          </p:cNvSpPr>
          <p:nvPr>
            <p:ph type="sldNum" sz="quarter" idx="12"/>
          </p:nvPr>
        </p:nvSpPr>
        <p:spPr/>
        <p:txBody>
          <a:bodyPr/>
          <a:lstStyle/>
          <a:p>
            <a:fld id="{CE368B07-CEBF-4C80-90AF-53B34FA04CF3}" type="slidenum">
              <a:rPr lang="en-US" smtClean="0"/>
              <a:t>3</a:t>
            </a:fld>
            <a:endParaRPr lang="en-US" dirty="0"/>
          </a:p>
        </p:txBody>
      </p:sp>
      <p:pic>
        <p:nvPicPr>
          <p:cNvPr id="6" name="Picture 5">
            <a:extLst>
              <a:ext uri="{FF2B5EF4-FFF2-40B4-BE49-F238E27FC236}">
                <a16:creationId xmlns:a16="http://schemas.microsoft.com/office/drawing/2014/main" id="{A3C41077-7F55-4FF3-9008-59FFDE02060F}"/>
              </a:ext>
            </a:extLst>
          </p:cNvPr>
          <p:cNvPicPr>
            <a:picLocks noChangeAspect="1"/>
          </p:cNvPicPr>
          <p:nvPr/>
        </p:nvPicPr>
        <p:blipFill>
          <a:blip r:embed="rId2"/>
          <a:stretch>
            <a:fillRect/>
          </a:stretch>
        </p:blipFill>
        <p:spPr>
          <a:xfrm>
            <a:off x="152400" y="1638300"/>
            <a:ext cx="8839200" cy="3581400"/>
          </a:xfrm>
          <a:prstGeom prst="rect">
            <a:avLst/>
          </a:prstGeom>
        </p:spPr>
      </p:pic>
    </p:spTree>
    <p:extLst>
      <p:ext uri="{BB962C8B-B14F-4D97-AF65-F5344CB8AC3E}">
        <p14:creationId xmlns:p14="http://schemas.microsoft.com/office/powerpoint/2010/main" val="42830739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9/6/2021</a:t>
            </a:r>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30</a:t>
            </a:fld>
            <a:endParaRPr lang="en-US" dirty="0"/>
          </a:p>
        </p:txBody>
      </p:sp>
      <p:sp>
        <p:nvSpPr>
          <p:cNvPr id="5" name="TextBox 4"/>
          <p:cNvSpPr txBox="1"/>
          <p:nvPr/>
        </p:nvSpPr>
        <p:spPr>
          <a:xfrm>
            <a:off x="304800" y="304800"/>
            <a:ext cx="8610600" cy="830997"/>
          </a:xfrm>
          <a:prstGeom prst="rect">
            <a:avLst/>
          </a:prstGeom>
          <a:noFill/>
        </p:spPr>
        <p:txBody>
          <a:bodyPr wrap="square" rtlCol="0">
            <a:spAutoFit/>
          </a:bodyPr>
          <a:lstStyle/>
          <a:p>
            <a:r>
              <a:rPr lang="en-US" sz="2400" b="1" dirty="0" err="1">
                <a:latin typeface="+mj-lt"/>
              </a:rPr>
              <a:t>Brachistochrone</a:t>
            </a:r>
            <a:r>
              <a:rPr lang="en-US" sz="2400" b="1" dirty="0">
                <a:latin typeface="+mj-lt"/>
              </a:rPr>
              <a:t> problem:   </a:t>
            </a:r>
            <a:r>
              <a:rPr lang="en-US" sz="2400" dirty="0">
                <a:latin typeface="+mj-lt"/>
              </a:rPr>
              <a:t>(solved by Newton in 1696)</a:t>
            </a:r>
            <a:endParaRPr lang="en-US" sz="2400" b="1" dirty="0">
              <a:latin typeface="+mj-lt"/>
            </a:endParaRPr>
          </a:p>
          <a:p>
            <a:r>
              <a:rPr lang="en-US" sz="2400" b="1" dirty="0">
                <a:latin typeface="+mj-lt"/>
              </a:rPr>
              <a:t>         </a:t>
            </a:r>
            <a:r>
              <a:rPr lang="en-US" dirty="0">
                <a:latin typeface="+mj-lt"/>
                <a:hlinkClick r:id="rId3"/>
              </a:rPr>
              <a:t>http://mathworld.wolfram.com/BrachistochroneProblem.html</a:t>
            </a:r>
            <a:endParaRPr lang="en-US" dirty="0">
              <a:latin typeface="+mj-lt"/>
            </a:endParaRPr>
          </a:p>
        </p:txBody>
      </p:sp>
      <p:sp>
        <p:nvSpPr>
          <p:cNvPr id="6" name="TextBox 5"/>
          <p:cNvSpPr txBox="1"/>
          <p:nvPr/>
        </p:nvSpPr>
        <p:spPr>
          <a:xfrm>
            <a:off x="5943600" y="1600200"/>
            <a:ext cx="2971800" cy="3416320"/>
          </a:xfrm>
          <a:prstGeom prst="rect">
            <a:avLst/>
          </a:prstGeom>
          <a:noFill/>
        </p:spPr>
        <p:txBody>
          <a:bodyPr wrap="square" rtlCol="0">
            <a:spAutoFit/>
          </a:bodyPr>
          <a:lstStyle/>
          <a:p>
            <a:r>
              <a:rPr lang="en-US" sz="2400" dirty="0">
                <a:latin typeface="+mj-lt"/>
              </a:rPr>
              <a:t>A particle of </a:t>
            </a:r>
            <a:r>
              <a:rPr lang="en-US" sz="2400" dirty="0"/>
              <a:t>weight </a:t>
            </a:r>
            <a:r>
              <a:rPr lang="en-US" sz="2400" i="1" dirty="0"/>
              <a:t>mg</a:t>
            </a:r>
            <a:r>
              <a:rPr lang="en-US" sz="2400" dirty="0"/>
              <a:t> travels </a:t>
            </a:r>
            <a:r>
              <a:rPr lang="en-US" sz="2400" dirty="0" err="1"/>
              <a:t>frictionlessly</a:t>
            </a:r>
            <a:r>
              <a:rPr lang="en-US" sz="2400" dirty="0"/>
              <a:t> down a path of shape </a:t>
            </a:r>
            <a:r>
              <a:rPr lang="en-US" sz="2400" i="1" dirty="0"/>
              <a:t>y(x). </a:t>
            </a:r>
            <a:r>
              <a:rPr lang="en-US" sz="2400" dirty="0">
                <a:latin typeface="+mj-lt"/>
              </a:rPr>
              <a:t>What is the shape of the path </a:t>
            </a:r>
            <a:r>
              <a:rPr lang="en-US" sz="2400" i="1" dirty="0">
                <a:latin typeface="+mj-lt"/>
              </a:rPr>
              <a:t>y(x)</a:t>
            </a:r>
            <a:r>
              <a:rPr lang="en-US" sz="2400" dirty="0">
                <a:latin typeface="+mj-lt"/>
              </a:rPr>
              <a:t> that minimizes the  travel time from</a:t>
            </a:r>
          </a:p>
          <a:p>
            <a:r>
              <a:rPr lang="en-US" sz="2400" i="1" dirty="0"/>
              <a:t>y(0)=0 </a:t>
            </a:r>
            <a:r>
              <a:rPr lang="en-US" sz="2400" dirty="0"/>
              <a:t>to </a:t>
            </a:r>
            <a:r>
              <a:rPr lang="en-US" sz="2400" i="1" dirty="0"/>
              <a:t>y(</a:t>
            </a:r>
            <a:r>
              <a:rPr lang="en-US" sz="2400" i="1" dirty="0">
                <a:latin typeface="Symbol" pitchFamily="18" charset="2"/>
              </a:rPr>
              <a:t>p</a:t>
            </a:r>
            <a:r>
              <a:rPr lang="en-US" sz="2400" i="1" dirty="0"/>
              <a:t>)=-</a:t>
            </a:r>
            <a:r>
              <a:rPr lang="en-US" sz="2400" i="1" dirty="0">
                <a:latin typeface="Symbol" pitchFamily="18" charset="2"/>
              </a:rPr>
              <a:t>2</a:t>
            </a:r>
            <a:r>
              <a:rPr lang="en-US" sz="2400" dirty="0">
                <a:latin typeface="+mj-lt"/>
              </a:rPr>
              <a:t> ? </a:t>
            </a:r>
          </a:p>
        </p:txBody>
      </p:sp>
      <p:pic>
        <p:nvPicPr>
          <p:cNvPr id="552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9550" y="1516380"/>
            <a:ext cx="558165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67406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9/6/2021</a:t>
            </a:r>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31</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070916137"/>
              </p:ext>
            </p:extLst>
          </p:nvPr>
        </p:nvGraphicFramePr>
        <p:xfrm>
          <a:off x="228600" y="139859"/>
          <a:ext cx="6691313" cy="6064635"/>
        </p:xfrm>
        <a:graphic>
          <a:graphicData uri="http://schemas.openxmlformats.org/presentationml/2006/ole">
            <mc:AlternateContent xmlns:mc="http://schemas.openxmlformats.org/markup-compatibility/2006">
              <mc:Choice xmlns:v="urn:schemas-microsoft-com:vml" Requires="v">
                <p:oleObj spid="_x0000_s56489" name="Equation" r:id="rId4" imgW="5168880" imgH="4686120" progId="Equation.DSMT4">
                  <p:embed/>
                </p:oleObj>
              </mc:Choice>
              <mc:Fallback>
                <p:oleObj name="Equation" r:id="rId4" imgW="5168880" imgH="4686120" progId="Equation.DSMT4">
                  <p:embed/>
                  <p:pic>
                    <p:nvPicPr>
                      <p:cNvPr id="0" name="Object 5"/>
                      <p:cNvPicPr>
                        <a:picLocks noChangeAspect="1" noChangeArrowheads="1"/>
                      </p:cNvPicPr>
                      <p:nvPr/>
                    </p:nvPicPr>
                    <p:blipFill>
                      <a:blip r:embed="rId5"/>
                      <a:srcRect/>
                      <a:stretch>
                        <a:fillRect/>
                      </a:stretch>
                    </p:blipFill>
                    <p:spPr bwMode="auto">
                      <a:xfrm>
                        <a:off x="228600" y="139859"/>
                        <a:ext cx="6691313" cy="6064635"/>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732264289"/>
              </p:ext>
            </p:extLst>
          </p:nvPr>
        </p:nvGraphicFramePr>
        <p:xfrm>
          <a:off x="4195506" y="2209799"/>
          <a:ext cx="4922336" cy="4329113"/>
        </p:xfrm>
        <a:graphic>
          <a:graphicData uri="http://schemas.openxmlformats.org/presentationml/2006/ole">
            <mc:AlternateContent xmlns:mc="http://schemas.openxmlformats.org/markup-compatibility/2006">
              <mc:Choice xmlns:v="urn:schemas-microsoft-com:vml" Requires="v">
                <p:oleObj spid="_x0000_s56490" name="Equation" r:id="rId6" imgW="4101840" imgH="3606480" progId="Equation.DSMT4">
                  <p:embed/>
                </p:oleObj>
              </mc:Choice>
              <mc:Fallback>
                <p:oleObj name="Equation" r:id="rId6" imgW="4101840" imgH="3606480" progId="Equation.DSMT4">
                  <p:embed/>
                  <p:pic>
                    <p:nvPicPr>
                      <p:cNvPr id="0" name="Object 4"/>
                      <p:cNvPicPr>
                        <a:picLocks noChangeAspect="1" noChangeArrowheads="1"/>
                      </p:cNvPicPr>
                      <p:nvPr/>
                    </p:nvPicPr>
                    <p:blipFill>
                      <a:blip r:embed="rId7"/>
                      <a:srcRect/>
                      <a:stretch>
                        <a:fillRect/>
                      </a:stretch>
                    </p:blipFill>
                    <p:spPr bwMode="auto">
                      <a:xfrm>
                        <a:off x="4195506" y="2209799"/>
                        <a:ext cx="4922336" cy="432911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695236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9/6/2021</a:t>
            </a:r>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32</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509673897"/>
              </p:ext>
            </p:extLst>
          </p:nvPr>
        </p:nvGraphicFramePr>
        <p:xfrm>
          <a:off x="771525" y="609600"/>
          <a:ext cx="6869113" cy="4513263"/>
        </p:xfrm>
        <a:graphic>
          <a:graphicData uri="http://schemas.openxmlformats.org/presentationml/2006/ole">
            <mc:AlternateContent xmlns:mc="http://schemas.openxmlformats.org/markup-compatibility/2006">
              <mc:Choice xmlns:v="urn:schemas-microsoft-com:vml" Requires="v">
                <p:oleObj spid="_x0000_s60482" name="数式" r:id="rId4" imgW="3555720" imgH="2336760" progId="Equation.3">
                  <p:embed/>
                </p:oleObj>
              </mc:Choice>
              <mc:Fallback>
                <p:oleObj name="数式" r:id="rId4" imgW="3555720" imgH="2336760" progId="Equation.3">
                  <p:embed/>
                  <p:pic>
                    <p:nvPicPr>
                      <p:cNvPr id="0" name=""/>
                      <p:cNvPicPr>
                        <a:picLocks noChangeAspect="1" noChangeArrowheads="1"/>
                      </p:cNvPicPr>
                      <p:nvPr/>
                    </p:nvPicPr>
                    <p:blipFill>
                      <a:blip r:embed="rId5"/>
                      <a:srcRect/>
                      <a:stretch>
                        <a:fillRect/>
                      </a:stretch>
                    </p:blipFill>
                    <p:spPr bwMode="auto">
                      <a:xfrm>
                        <a:off x="771525" y="609600"/>
                        <a:ext cx="6869113" cy="4513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449796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762000" y="3886200"/>
            <a:ext cx="6096000" cy="1905000"/>
            <a:chOff x="762000" y="3886200"/>
            <a:chExt cx="6096000" cy="1905000"/>
          </a:xfrm>
        </p:grpSpPr>
        <p:sp>
          <p:nvSpPr>
            <p:cNvPr id="9" name="Rectangle 8"/>
            <p:cNvSpPr/>
            <p:nvPr/>
          </p:nvSpPr>
          <p:spPr>
            <a:xfrm>
              <a:off x="1295400" y="4419600"/>
              <a:ext cx="3200400" cy="13716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762000" y="3886200"/>
              <a:ext cx="6096000" cy="461665"/>
            </a:xfrm>
            <a:prstGeom prst="rect">
              <a:avLst/>
            </a:prstGeom>
            <a:noFill/>
          </p:spPr>
          <p:txBody>
            <a:bodyPr wrap="square" rtlCol="0">
              <a:spAutoFit/>
            </a:bodyPr>
            <a:lstStyle/>
            <a:p>
              <a:r>
                <a:rPr lang="en-US" sz="2400" dirty="0">
                  <a:latin typeface="+mj-lt"/>
                </a:rPr>
                <a:t>Parametric equations for </a:t>
              </a:r>
              <a:r>
                <a:rPr lang="en-US" sz="2400" dirty="0" err="1">
                  <a:latin typeface="+mj-lt"/>
                </a:rPr>
                <a:t>Brachistochrone</a:t>
              </a:r>
              <a:r>
                <a:rPr lang="en-US" sz="2400" dirty="0">
                  <a:latin typeface="+mj-lt"/>
                </a:rPr>
                <a:t>:</a:t>
              </a:r>
            </a:p>
          </p:txBody>
        </p:sp>
        <p:graphicFrame>
          <p:nvGraphicFramePr>
            <p:cNvPr id="7" name="Object 6"/>
            <p:cNvGraphicFramePr>
              <a:graphicFrameLocks noChangeAspect="1"/>
            </p:cNvGraphicFramePr>
            <p:nvPr/>
          </p:nvGraphicFramePr>
          <p:xfrm>
            <a:off x="1295400" y="4347865"/>
            <a:ext cx="3152775" cy="1425413"/>
          </p:xfrm>
          <a:graphic>
            <a:graphicData uri="http://schemas.openxmlformats.org/presentationml/2006/ole">
              <mc:AlternateContent xmlns:mc="http://schemas.openxmlformats.org/markup-compatibility/2006">
                <mc:Choice xmlns:v="urn:schemas-microsoft-com:vml" Requires="v">
                  <p:oleObj spid="_x0000_s61634" name="数式" r:id="rId4" imgW="952200" imgH="431640" progId="Equation.3">
                    <p:embed/>
                  </p:oleObj>
                </mc:Choice>
                <mc:Fallback>
                  <p:oleObj name="数式" r:id="rId4" imgW="952200" imgH="431640" progId="Equation.3">
                    <p:embed/>
                    <p:pic>
                      <p:nvPicPr>
                        <p:cNvPr id="0" name=""/>
                        <p:cNvPicPr>
                          <a:picLocks noChangeAspect="1" noChangeArrowheads="1"/>
                        </p:cNvPicPr>
                        <p:nvPr/>
                      </p:nvPicPr>
                      <p:blipFill>
                        <a:blip r:embed="rId5"/>
                        <a:srcRect/>
                        <a:stretch>
                          <a:fillRect/>
                        </a:stretch>
                      </p:blipFill>
                      <p:spPr bwMode="auto">
                        <a:xfrm>
                          <a:off x="1295400" y="4347865"/>
                          <a:ext cx="3152775" cy="1425413"/>
                        </a:xfrm>
                        <a:prstGeom prst="rect">
                          <a:avLst/>
                        </a:prstGeom>
                        <a:noFill/>
                        <a:ln>
                          <a:noFill/>
                        </a:ln>
                      </p:spPr>
                    </p:pic>
                  </p:oleObj>
                </mc:Fallback>
              </mc:AlternateContent>
            </a:graphicData>
          </a:graphic>
        </p:graphicFrame>
      </p:grpSp>
      <p:sp>
        <p:nvSpPr>
          <p:cNvPr id="2" name="Date Placeholder 1"/>
          <p:cNvSpPr>
            <a:spLocks noGrp="1"/>
          </p:cNvSpPr>
          <p:nvPr>
            <p:ph type="dt" sz="half" idx="10"/>
          </p:nvPr>
        </p:nvSpPr>
        <p:spPr/>
        <p:txBody>
          <a:bodyPr/>
          <a:lstStyle/>
          <a:p>
            <a:r>
              <a:rPr lang="en-US"/>
              <a:t>9/6/2021</a:t>
            </a:r>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33</a:t>
            </a:fld>
            <a:endParaRPr lang="en-US" dirty="0"/>
          </a:p>
        </p:txBody>
      </p:sp>
      <p:graphicFrame>
        <p:nvGraphicFramePr>
          <p:cNvPr id="5" name="Object 4"/>
          <p:cNvGraphicFramePr>
            <a:graphicFrameLocks noChangeAspect="1"/>
          </p:cNvGraphicFramePr>
          <p:nvPr/>
        </p:nvGraphicFramePr>
        <p:xfrm>
          <a:off x="381000" y="304800"/>
          <a:ext cx="2992437" cy="3262313"/>
        </p:xfrm>
        <a:graphic>
          <a:graphicData uri="http://schemas.openxmlformats.org/presentationml/2006/ole">
            <mc:AlternateContent xmlns:mc="http://schemas.openxmlformats.org/markup-compatibility/2006">
              <mc:Choice xmlns:v="urn:schemas-microsoft-com:vml" Requires="v">
                <p:oleObj spid="_x0000_s61635" name="数式" r:id="rId6" imgW="1549080" imgH="1688760" progId="Equation.3">
                  <p:embed/>
                </p:oleObj>
              </mc:Choice>
              <mc:Fallback>
                <p:oleObj name="数式" r:id="rId6" imgW="1549080" imgH="1688760" progId="Equation.3">
                  <p:embed/>
                  <p:pic>
                    <p:nvPicPr>
                      <p:cNvPr id="0" name=""/>
                      <p:cNvPicPr>
                        <a:picLocks noChangeAspect="1" noChangeArrowheads="1"/>
                      </p:cNvPicPr>
                      <p:nvPr/>
                    </p:nvPicPr>
                    <p:blipFill>
                      <a:blip r:embed="rId7"/>
                      <a:srcRect/>
                      <a:stretch>
                        <a:fillRect/>
                      </a:stretch>
                    </p:blipFill>
                    <p:spPr bwMode="auto">
                      <a:xfrm>
                        <a:off x="381000" y="304800"/>
                        <a:ext cx="2992437" cy="326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nvGraphicFramePr>
        <p:xfrm>
          <a:off x="3784600" y="558800"/>
          <a:ext cx="4830763" cy="2740025"/>
        </p:xfrm>
        <a:graphic>
          <a:graphicData uri="http://schemas.openxmlformats.org/presentationml/2006/ole">
            <mc:AlternateContent xmlns:mc="http://schemas.openxmlformats.org/markup-compatibility/2006">
              <mc:Choice xmlns:v="urn:schemas-microsoft-com:vml" Requires="v">
                <p:oleObj spid="_x0000_s61636" name="数式" r:id="rId8" imgW="2501640" imgH="1422360" progId="Equation.3">
                  <p:embed/>
                </p:oleObj>
              </mc:Choice>
              <mc:Fallback>
                <p:oleObj name="数式" r:id="rId8" imgW="2501640" imgH="1422360" progId="Equation.3">
                  <p:embed/>
                  <p:pic>
                    <p:nvPicPr>
                      <p:cNvPr id="0" name=""/>
                      <p:cNvPicPr>
                        <a:picLocks noChangeAspect="1" noChangeArrowheads="1"/>
                      </p:cNvPicPr>
                      <p:nvPr/>
                    </p:nvPicPr>
                    <p:blipFill>
                      <a:blip r:embed="rId9"/>
                      <a:srcRect/>
                      <a:stretch>
                        <a:fillRect/>
                      </a:stretch>
                    </p:blipFill>
                    <p:spPr bwMode="auto">
                      <a:xfrm>
                        <a:off x="3784600" y="558800"/>
                        <a:ext cx="4830763" cy="274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876576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9/6/2021</a:t>
            </a:r>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34</a:t>
            </a:fld>
            <a:endParaRPr lang="en-US" dirty="0"/>
          </a:p>
        </p:txBody>
      </p:sp>
      <p:pic>
        <p:nvPicPr>
          <p:cNvPr id="6" name="Picture 5"/>
          <p:cNvPicPr>
            <a:picLocks noChangeAspect="1"/>
          </p:cNvPicPr>
          <p:nvPr/>
        </p:nvPicPr>
        <p:blipFill>
          <a:blip r:embed="rId3"/>
          <a:stretch>
            <a:fillRect/>
          </a:stretch>
        </p:blipFill>
        <p:spPr>
          <a:xfrm>
            <a:off x="1371600" y="1524000"/>
            <a:ext cx="6400800" cy="3810000"/>
          </a:xfrm>
          <a:prstGeom prst="rect">
            <a:avLst/>
          </a:prstGeom>
        </p:spPr>
      </p:pic>
      <p:sp>
        <p:nvSpPr>
          <p:cNvPr id="7" name="TextBox 6"/>
          <p:cNvSpPr txBox="1"/>
          <p:nvPr/>
        </p:nvSpPr>
        <p:spPr>
          <a:xfrm>
            <a:off x="762000" y="753560"/>
            <a:ext cx="7924800" cy="461665"/>
          </a:xfrm>
          <a:prstGeom prst="rect">
            <a:avLst/>
          </a:prstGeom>
          <a:noFill/>
        </p:spPr>
        <p:txBody>
          <a:bodyPr wrap="square" rtlCol="0">
            <a:spAutoFit/>
          </a:bodyPr>
          <a:lstStyle/>
          <a:p>
            <a:r>
              <a:rPr lang="en-US" sz="2400" dirty="0">
                <a:latin typeface="+mj-lt"/>
              </a:rPr>
              <a:t>plot([theta-sin(theta), cos(theta)-1, theta = 0 .. </a:t>
            </a:r>
            <a:r>
              <a:rPr lang="en-US" sz="2400">
                <a:latin typeface="+mj-lt"/>
              </a:rPr>
              <a:t>Pi])</a:t>
            </a:r>
            <a:endParaRPr lang="en-US" sz="2400" dirty="0">
              <a:latin typeface="+mj-lt"/>
            </a:endParaRPr>
          </a:p>
        </p:txBody>
      </p:sp>
      <p:sp>
        <p:nvSpPr>
          <p:cNvPr id="8" name="TextBox 7"/>
          <p:cNvSpPr txBox="1"/>
          <p:nvPr/>
        </p:nvSpPr>
        <p:spPr>
          <a:xfrm>
            <a:off x="304800" y="304800"/>
            <a:ext cx="8686800" cy="477193"/>
          </a:xfrm>
          <a:prstGeom prst="rect">
            <a:avLst/>
          </a:prstGeom>
          <a:noFill/>
        </p:spPr>
        <p:txBody>
          <a:bodyPr wrap="square" rtlCol="0">
            <a:spAutoFit/>
          </a:bodyPr>
          <a:lstStyle/>
          <a:p>
            <a:r>
              <a:rPr lang="en-US" sz="2400" dirty="0">
                <a:latin typeface="+mj-lt"/>
              </a:rPr>
              <a:t>Parametric plot --</a:t>
            </a:r>
          </a:p>
        </p:txBody>
      </p:sp>
      <p:sp>
        <p:nvSpPr>
          <p:cNvPr id="9" name="TextBox 8"/>
          <p:cNvSpPr txBox="1"/>
          <p:nvPr/>
        </p:nvSpPr>
        <p:spPr>
          <a:xfrm>
            <a:off x="1028700" y="2967335"/>
            <a:ext cx="990600" cy="584775"/>
          </a:xfrm>
          <a:prstGeom prst="rect">
            <a:avLst/>
          </a:prstGeom>
          <a:noFill/>
        </p:spPr>
        <p:txBody>
          <a:bodyPr wrap="square" rtlCol="0">
            <a:spAutoFit/>
          </a:bodyPr>
          <a:lstStyle/>
          <a:p>
            <a:r>
              <a:rPr lang="en-US" sz="3200" b="1" i="1" dirty="0">
                <a:latin typeface="+mj-lt"/>
              </a:rPr>
              <a:t>y</a:t>
            </a:r>
          </a:p>
        </p:txBody>
      </p:sp>
      <p:sp>
        <p:nvSpPr>
          <p:cNvPr id="10" name="TextBox 9"/>
          <p:cNvSpPr txBox="1"/>
          <p:nvPr/>
        </p:nvSpPr>
        <p:spPr>
          <a:xfrm>
            <a:off x="4572000" y="5105400"/>
            <a:ext cx="990600" cy="584775"/>
          </a:xfrm>
          <a:prstGeom prst="rect">
            <a:avLst/>
          </a:prstGeom>
          <a:noFill/>
        </p:spPr>
        <p:txBody>
          <a:bodyPr wrap="square" rtlCol="0">
            <a:spAutoFit/>
          </a:bodyPr>
          <a:lstStyle/>
          <a:p>
            <a:r>
              <a:rPr lang="en-US" sz="3200" b="1" i="1">
                <a:latin typeface="+mj-lt"/>
              </a:rPr>
              <a:t>x</a:t>
            </a:r>
            <a:endParaRPr lang="en-US" sz="3200" b="1" i="1" dirty="0">
              <a:latin typeface="+mj-lt"/>
            </a:endParaRPr>
          </a:p>
        </p:txBody>
      </p:sp>
    </p:spTree>
    <p:extLst>
      <p:ext uri="{BB962C8B-B14F-4D97-AF65-F5344CB8AC3E}">
        <p14:creationId xmlns:p14="http://schemas.microsoft.com/office/powerpoint/2010/main" val="1262255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47600F-4551-4F89-86A5-469DADA2AFFD}"/>
              </a:ext>
            </a:extLst>
          </p:cNvPr>
          <p:cNvSpPr>
            <a:spLocks noGrp="1"/>
          </p:cNvSpPr>
          <p:nvPr>
            <p:ph type="dt" sz="half" idx="10"/>
          </p:nvPr>
        </p:nvSpPr>
        <p:spPr/>
        <p:txBody>
          <a:bodyPr/>
          <a:lstStyle/>
          <a:p>
            <a:r>
              <a:rPr lang="en-US"/>
              <a:t>9/6/2021</a:t>
            </a:r>
            <a:endParaRPr lang="en-US" dirty="0"/>
          </a:p>
        </p:txBody>
      </p:sp>
      <p:sp>
        <p:nvSpPr>
          <p:cNvPr id="3" name="Footer Placeholder 2">
            <a:extLst>
              <a:ext uri="{FF2B5EF4-FFF2-40B4-BE49-F238E27FC236}">
                <a16:creationId xmlns:a16="http://schemas.microsoft.com/office/drawing/2014/main" id="{C5E1E4BE-121D-4ABB-8D9B-8C2C4EA77403}"/>
              </a:ext>
            </a:extLst>
          </p:cNvPr>
          <p:cNvSpPr>
            <a:spLocks noGrp="1"/>
          </p:cNvSpPr>
          <p:nvPr>
            <p:ph type="ftr" sz="quarter" idx="11"/>
          </p:nvPr>
        </p:nvSpPr>
        <p:spPr/>
        <p:txBody>
          <a:bodyPr/>
          <a:lstStyle/>
          <a:p>
            <a:r>
              <a:rPr lang="en-US"/>
              <a:t>PHY 711  Fall 2021 -- Lecture 7</a:t>
            </a:r>
            <a:endParaRPr lang="en-US" dirty="0"/>
          </a:p>
        </p:txBody>
      </p:sp>
      <p:sp>
        <p:nvSpPr>
          <p:cNvPr id="4" name="Slide Number Placeholder 3">
            <a:extLst>
              <a:ext uri="{FF2B5EF4-FFF2-40B4-BE49-F238E27FC236}">
                <a16:creationId xmlns:a16="http://schemas.microsoft.com/office/drawing/2014/main" id="{FBE5F425-4C03-4151-93C7-D6E770F748D9}"/>
              </a:ext>
            </a:extLst>
          </p:cNvPr>
          <p:cNvSpPr>
            <a:spLocks noGrp="1"/>
          </p:cNvSpPr>
          <p:nvPr>
            <p:ph type="sldNum" sz="quarter" idx="12"/>
          </p:nvPr>
        </p:nvSpPr>
        <p:spPr/>
        <p:txBody>
          <a:bodyPr/>
          <a:lstStyle/>
          <a:p>
            <a:fld id="{CE368B07-CEBF-4C80-90AF-53B34FA04CF3}" type="slidenum">
              <a:rPr lang="en-US" smtClean="0"/>
              <a:t>4</a:t>
            </a:fld>
            <a:endParaRPr lang="en-US" dirty="0"/>
          </a:p>
        </p:txBody>
      </p:sp>
      <p:sp>
        <p:nvSpPr>
          <p:cNvPr id="5" name="TextBox 4">
            <a:extLst>
              <a:ext uri="{FF2B5EF4-FFF2-40B4-BE49-F238E27FC236}">
                <a16:creationId xmlns:a16="http://schemas.microsoft.com/office/drawing/2014/main" id="{F56AAA0C-3F7A-46B3-87E5-931C0719829D}"/>
              </a:ext>
            </a:extLst>
          </p:cNvPr>
          <p:cNvSpPr txBox="1"/>
          <p:nvPr/>
        </p:nvSpPr>
        <p:spPr>
          <a:xfrm>
            <a:off x="457200" y="304800"/>
            <a:ext cx="8229600" cy="3416320"/>
          </a:xfrm>
          <a:prstGeom prst="rect">
            <a:avLst/>
          </a:prstGeom>
          <a:noFill/>
        </p:spPr>
        <p:txBody>
          <a:bodyPr wrap="square" rtlCol="0">
            <a:spAutoFit/>
          </a:bodyPr>
          <a:lstStyle/>
          <a:p>
            <a:r>
              <a:rPr lang="en-US" sz="2400" dirty="0">
                <a:latin typeface="+mj-lt"/>
              </a:rPr>
              <a:t>Your questions –</a:t>
            </a:r>
          </a:p>
          <a:p>
            <a:r>
              <a:rPr lang="en-US" sz="2400" dirty="0">
                <a:latin typeface="+mj-lt"/>
              </a:rPr>
              <a:t>From Can –</a:t>
            </a:r>
          </a:p>
          <a:p>
            <a:pPr lvl="1"/>
            <a:r>
              <a:rPr lang="en-US" dirty="0">
                <a:latin typeface="+mj-lt"/>
              </a:rPr>
              <a:t>1. </a:t>
            </a:r>
            <a:r>
              <a:rPr lang="en-US" dirty="0"/>
              <a:t>What kind of questions will be much easier to solve by </a:t>
            </a:r>
            <a:r>
              <a:rPr lang="en-US" dirty="0" err="1"/>
              <a:t>Lagrongian</a:t>
            </a:r>
            <a:r>
              <a:rPr lang="en-US" dirty="0"/>
              <a:t> than Newton？</a:t>
            </a:r>
          </a:p>
          <a:p>
            <a:br>
              <a:rPr lang="en-US" dirty="0"/>
            </a:br>
            <a:endParaRPr lang="en-US" dirty="0"/>
          </a:p>
          <a:p>
            <a:r>
              <a:rPr lang="en-US" sz="2400" dirty="0">
                <a:latin typeface="+mj-lt"/>
              </a:rPr>
              <a:t>From Owen –</a:t>
            </a:r>
          </a:p>
          <a:p>
            <a:pPr lvl="1"/>
            <a:r>
              <a:rPr lang="en-US" dirty="0"/>
              <a:t>1.  My previous understanding of the </a:t>
            </a:r>
            <a:r>
              <a:rPr lang="en-US" dirty="0" err="1"/>
              <a:t>Lagrangian</a:t>
            </a:r>
            <a:r>
              <a:rPr lang="en-US" dirty="0"/>
              <a:t> was that it is a fundamental concept in physics which, like the Hamiltonian, forms the basis for more advanced topics. Is this true? And if, so what to what other topics is the </a:t>
            </a:r>
            <a:r>
              <a:rPr lang="en-US" dirty="0" err="1"/>
              <a:t>Lagrangian</a:t>
            </a:r>
            <a:r>
              <a:rPr lang="en-US" dirty="0"/>
              <a:t> applied?</a:t>
            </a:r>
            <a:endParaRPr lang="en-US" dirty="0">
              <a:latin typeface="+mj-lt"/>
            </a:endParaRPr>
          </a:p>
        </p:txBody>
      </p:sp>
      <p:sp>
        <p:nvSpPr>
          <p:cNvPr id="6" name="TextBox 5">
            <a:extLst>
              <a:ext uri="{FF2B5EF4-FFF2-40B4-BE49-F238E27FC236}">
                <a16:creationId xmlns:a16="http://schemas.microsoft.com/office/drawing/2014/main" id="{FE103121-7FCE-4DE7-8D7C-A477CAB34FFA}"/>
              </a:ext>
            </a:extLst>
          </p:cNvPr>
          <p:cNvSpPr txBox="1"/>
          <p:nvPr/>
        </p:nvSpPr>
        <p:spPr>
          <a:xfrm>
            <a:off x="381000" y="4419600"/>
            <a:ext cx="8534400" cy="1015663"/>
          </a:xfrm>
          <a:prstGeom prst="rect">
            <a:avLst/>
          </a:prstGeom>
          <a:noFill/>
        </p:spPr>
        <p:txBody>
          <a:bodyPr wrap="square" rtlCol="0">
            <a:spAutoFit/>
          </a:bodyPr>
          <a:lstStyle/>
          <a:p>
            <a:r>
              <a:rPr lang="en-US" sz="2400" dirty="0">
                <a:latin typeface="+mj-lt"/>
              </a:rPr>
              <a:t>Comments –</a:t>
            </a:r>
          </a:p>
          <a:p>
            <a:pPr lvl="1"/>
            <a:r>
              <a:rPr lang="en-US" dirty="0">
                <a:latin typeface="+mj-lt"/>
              </a:rPr>
              <a:t>These are both very good questions dealing with the motivation and hierarchy of the </a:t>
            </a:r>
            <a:r>
              <a:rPr lang="en-US" dirty="0" err="1">
                <a:latin typeface="+mj-lt"/>
              </a:rPr>
              <a:t>Lagrangian</a:t>
            </a:r>
            <a:r>
              <a:rPr lang="en-US" dirty="0">
                <a:latin typeface="+mj-lt"/>
              </a:rPr>
              <a:t> formalism.      </a:t>
            </a:r>
          </a:p>
        </p:txBody>
      </p:sp>
    </p:spTree>
    <p:extLst>
      <p:ext uri="{BB962C8B-B14F-4D97-AF65-F5344CB8AC3E}">
        <p14:creationId xmlns:p14="http://schemas.microsoft.com/office/powerpoint/2010/main" val="2828494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1B0235-7F6C-43E7-9CA1-3DE015E17EC5}"/>
              </a:ext>
            </a:extLst>
          </p:cNvPr>
          <p:cNvSpPr>
            <a:spLocks noGrp="1"/>
          </p:cNvSpPr>
          <p:nvPr>
            <p:ph type="dt" sz="half" idx="10"/>
          </p:nvPr>
        </p:nvSpPr>
        <p:spPr/>
        <p:txBody>
          <a:bodyPr/>
          <a:lstStyle/>
          <a:p>
            <a:r>
              <a:rPr lang="en-US"/>
              <a:t>9/6/2021</a:t>
            </a:r>
            <a:endParaRPr lang="en-US" dirty="0"/>
          </a:p>
        </p:txBody>
      </p:sp>
      <p:sp>
        <p:nvSpPr>
          <p:cNvPr id="3" name="Footer Placeholder 2">
            <a:extLst>
              <a:ext uri="{FF2B5EF4-FFF2-40B4-BE49-F238E27FC236}">
                <a16:creationId xmlns:a16="http://schemas.microsoft.com/office/drawing/2014/main" id="{82E848E0-3839-431F-BF57-3C3BD1D67C21}"/>
              </a:ext>
            </a:extLst>
          </p:cNvPr>
          <p:cNvSpPr>
            <a:spLocks noGrp="1"/>
          </p:cNvSpPr>
          <p:nvPr>
            <p:ph type="ftr" sz="quarter" idx="11"/>
          </p:nvPr>
        </p:nvSpPr>
        <p:spPr/>
        <p:txBody>
          <a:bodyPr/>
          <a:lstStyle/>
          <a:p>
            <a:r>
              <a:rPr lang="en-US"/>
              <a:t>PHY 711  Fall 2021 -- Lecture 7</a:t>
            </a:r>
            <a:endParaRPr lang="en-US" dirty="0"/>
          </a:p>
        </p:txBody>
      </p:sp>
      <p:sp>
        <p:nvSpPr>
          <p:cNvPr id="4" name="Slide Number Placeholder 3">
            <a:extLst>
              <a:ext uri="{FF2B5EF4-FFF2-40B4-BE49-F238E27FC236}">
                <a16:creationId xmlns:a16="http://schemas.microsoft.com/office/drawing/2014/main" id="{87D8BC15-F68D-4B2F-969A-4C7DB993416C}"/>
              </a:ext>
            </a:extLst>
          </p:cNvPr>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a:extLst>
              <a:ext uri="{FF2B5EF4-FFF2-40B4-BE49-F238E27FC236}">
                <a16:creationId xmlns:a16="http://schemas.microsoft.com/office/drawing/2014/main" id="{2668389C-FDFD-4206-B3B0-25EFBF1E09D1}"/>
              </a:ext>
            </a:extLst>
          </p:cNvPr>
          <p:cNvSpPr txBox="1"/>
          <p:nvPr/>
        </p:nvSpPr>
        <p:spPr>
          <a:xfrm>
            <a:off x="304800" y="228600"/>
            <a:ext cx="8610600" cy="5909310"/>
          </a:xfrm>
          <a:prstGeom prst="rect">
            <a:avLst/>
          </a:prstGeom>
          <a:noFill/>
        </p:spPr>
        <p:txBody>
          <a:bodyPr wrap="square" rtlCol="0">
            <a:spAutoFit/>
          </a:bodyPr>
          <a:lstStyle/>
          <a:p>
            <a:r>
              <a:rPr lang="en-US" sz="2400" dirty="0">
                <a:latin typeface="+mj-lt"/>
              </a:rPr>
              <a:t>Comments on the motivation and hierarchy of the </a:t>
            </a:r>
            <a:r>
              <a:rPr lang="en-US" sz="2400" dirty="0" err="1">
                <a:latin typeface="+mj-lt"/>
              </a:rPr>
              <a:t>Lagrangian</a:t>
            </a:r>
            <a:r>
              <a:rPr lang="en-US" sz="2400" dirty="0">
                <a:latin typeface="+mj-lt"/>
              </a:rPr>
              <a:t> formalism.</a:t>
            </a:r>
          </a:p>
          <a:p>
            <a:endParaRPr lang="en-US" sz="2400" dirty="0">
              <a:latin typeface="+mj-lt"/>
            </a:endParaRPr>
          </a:p>
          <a:p>
            <a:pPr marL="800100" lvl="1" indent="-342900">
              <a:buFont typeface="Arial" panose="020B0604020202020204" pitchFamily="34" charset="0"/>
              <a:buChar char="•"/>
            </a:pPr>
            <a:r>
              <a:rPr lang="en-US" dirty="0">
                <a:latin typeface="+mj-lt"/>
              </a:rPr>
              <a:t>I would guess that there have been lots of formulations of the equations of motion throughout the history of mathematics and science and the main ones that have survived are Newton’s “laws”,  </a:t>
            </a:r>
            <a:r>
              <a:rPr lang="en-US" dirty="0" err="1">
                <a:latin typeface="+mj-lt"/>
              </a:rPr>
              <a:t>Lagrangian</a:t>
            </a:r>
            <a:r>
              <a:rPr lang="en-US" dirty="0">
                <a:latin typeface="+mj-lt"/>
              </a:rPr>
              <a:t> formalism, and Hamiltonian formalism.     Each are mathematically sound and physical verified and useful for analysis in various context.</a:t>
            </a:r>
          </a:p>
          <a:p>
            <a:pPr marL="800100" lvl="1" indent="-342900">
              <a:buFont typeface="Arial" panose="020B0604020202020204" pitchFamily="34" charset="0"/>
              <a:buChar char="•"/>
            </a:pPr>
            <a:r>
              <a:rPr lang="en-US" dirty="0" err="1"/>
              <a:t>Lagrangian</a:t>
            </a:r>
            <a:r>
              <a:rPr lang="en-US" dirty="0"/>
              <a:t> and Hamiltonian formalisms are more advanced because the mathematics is a little bit “harder” than Newton’s formulation.    As long as they are correctly applied, they should describe the same physics.   On the other hand, there are situations (like in quantum mechanics) where the </a:t>
            </a:r>
            <a:r>
              <a:rPr lang="en-US" dirty="0" err="1"/>
              <a:t>Lagrangian</a:t>
            </a:r>
            <a:r>
              <a:rPr lang="en-US" dirty="0"/>
              <a:t> and Hamiltonian formulations are preferred/needed.</a:t>
            </a:r>
          </a:p>
          <a:p>
            <a:pPr marL="800100" lvl="1" indent="-342900">
              <a:buFont typeface="Arial" panose="020B0604020202020204" pitchFamily="34" charset="0"/>
              <a:buChar char="•"/>
            </a:pPr>
            <a:r>
              <a:rPr lang="en-US" dirty="0">
                <a:latin typeface="+mj-lt"/>
              </a:rPr>
              <a:t>Once you become comfortable with the </a:t>
            </a:r>
            <a:r>
              <a:rPr lang="en-US" dirty="0" err="1">
                <a:latin typeface="+mj-lt"/>
              </a:rPr>
              <a:t>Lagrangian</a:t>
            </a:r>
            <a:r>
              <a:rPr lang="en-US" dirty="0">
                <a:latin typeface="+mj-lt"/>
              </a:rPr>
              <a:t> formulation, you may find that it is easier to use in analysis, particularly in complicated coordinate systems or when there are constraints on the motion.</a:t>
            </a:r>
          </a:p>
          <a:p>
            <a:pPr marL="800100" lvl="1" indent="-342900">
              <a:buFont typeface="Arial" panose="020B0604020202020204" pitchFamily="34" charset="0"/>
              <a:buChar char="•"/>
            </a:pPr>
            <a:r>
              <a:rPr lang="en-US" dirty="0">
                <a:latin typeface="+mj-lt"/>
              </a:rPr>
              <a:t>For now, a key motivation for the </a:t>
            </a:r>
            <a:r>
              <a:rPr lang="en-US" dirty="0" err="1">
                <a:latin typeface="+mj-lt"/>
              </a:rPr>
              <a:t>Lagrangian</a:t>
            </a:r>
            <a:r>
              <a:rPr lang="en-US" dirty="0">
                <a:latin typeface="+mj-lt"/>
              </a:rPr>
              <a:t> formalism is that it opens several powerful additional mathematical tools to the analysis of motion.</a:t>
            </a:r>
          </a:p>
          <a:p>
            <a:pPr marL="800100" lvl="1" indent="-342900">
              <a:buFont typeface="Arial" panose="020B0604020202020204" pitchFamily="34" charset="0"/>
              <a:buChar char="•"/>
            </a:pPr>
            <a:r>
              <a:rPr lang="en-US" dirty="0">
                <a:latin typeface="+mj-lt"/>
              </a:rPr>
              <a:t>Your textbook starts with a “derivation” of the </a:t>
            </a:r>
            <a:r>
              <a:rPr lang="en-US" dirty="0" err="1">
                <a:latin typeface="+mj-lt"/>
              </a:rPr>
              <a:t>Lagrangian</a:t>
            </a:r>
            <a:r>
              <a:rPr lang="en-US" dirty="0">
                <a:latin typeface="+mj-lt"/>
              </a:rPr>
              <a:t>, but we will first develop the abstract mathematical tools first.</a:t>
            </a:r>
          </a:p>
        </p:txBody>
      </p:sp>
    </p:spTree>
    <p:extLst>
      <p:ext uri="{BB962C8B-B14F-4D97-AF65-F5344CB8AC3E}">
        <p14:creationId xmlns:p14="http://schemas.microsoft.com/office/powerpoint/2010/main" val="37919944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A8B6A6-CC2C-4F66-B279-52D40B35286A}"/>
              </a:ext>
            </a:extLst>
          </p:cNvPr>
          <p:cNvSpPr>
            <a:spLocks noGrp="1"/>
          </p:cNvSpPr>
          <p:nvPr>
            <p:ph type="dt" sz="half" idx="10"/>
          </p:nvPr>
        </p:nvSpPr>
        <p:spPr/>
        <p:txBody>
          <a:bodyPr/>
          <a:lstStyle/>
          <a:p>
            <a:r>
              <a:rPr lang="en-US"/>
              <a:t>9/6/2021</a:t>
            </a:r>
            <a:endParaRPr lang="en-US" dirty="0"/>
          </a:p>
        </p:txBody>
      </p:sp>
      <p:sp>
        <p:nvSpPr>
          <p:cNvPr id="3" name="Footer Placeholder 2">
            <a:extLst>
              <a:ext uri="{FF2B5EF4-FFF2-40B4-BE49-F238E27FC236}">
                <a16:creationId xmlns:a16="http://schemas.microsoft.com/office/drawing/2014/main" id="{71DEE7FC-D1BD-4EF3-8011-2401478EB794}"/>
              </a:ext>
            </a:extLst>
          </p:cNvPr>
          <p:cNvSpPr>
            <a:spLocks noGrp="1"/>
          </p:cNvSpPr>
          <p:nvPr>
            <p:ph type="ftr" sz="quarter" idx="11"/>
          </p:nvPr>
        </p:nvSpPr>
        <p:spPr/>
        <p:txBody>
          <a:bodyPr/>
          <a:lstStyle/>
          <a:p>
            <a:r>
              <a:rPr lang="en-US"/>
              <a:t>PHY 711  Fall 2021 -- Lecture 7</a:t>
            </a:r>
            <a:endParaRPr lang="en-US" dirty="0"/>
          </a:p>
        </p:txBody>
      </p:sp>
      <p:sp>
        <p:nvSpPr>
          <p:cNvPr id="4" name="Slide Number Placeholder 3">
            <a:extLst>
              <a:ext uri="{FF2B5EF4-FFF2-40B4-BE49-F238E27FC236}">
                <a16:creationId xmlns:a16="http://schemas.microsoft.com/office/drawing/2014/main" id="{9958FD7D-50A5-41CD-84D2-BD460EAAA955}"/>
              </a:ext>
            </a:extLst>
          </p:cNvPr>
          <p:cNvSpPr>
            <a:spLocks noGrp="1"/>
          </p:cNvSpPr>
          <p:nvPr>
            <p:ph type="sldNum" sz="quarter" idx="12"/>
          </p:nvPr>
        </p:nvSpPr>
        <p:spPr/>
        <p:txBody>
          <a:bodyPr/>
          <a:lstStyle/>
          <a:p>
            <a:fld id="{CE368B07-CEBF-4C80-90AF-53B34FA04CF3}" type="slidenum">
              <a:rPr lang="en-US" smtClean="0"/>
              <a:t>6</a:t>
            </a:fld>
            <a:endParaRPr lang="en-US" dirty="0"/>
          </a:p>
        </p:txBody>
      </p:sp>
      <p:pic>
        <p:nvPicPr>
          <p:cNvPr id="6" name="Picture 5">
            <a:extLst>
              <a:ext uri="{FF2B5EF4-FFF2-40B4-BE49-F238E27FC236}">
                <a16:creationId xmlns:a16="http://schemas.microsoft.com/office/drawing/2014/main" id="{9D5A3B27-7C47-4CD3-8CFA-8E9870028C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685800"/>
            <a:ext cx="3076575" cy="4000500"/>
          </a:xfrm>
          <a:prstGeom prst="rect">
            <a:avLst/>
          </a:prstGeom>
        </p:spPr>
      </p:pic>
      <p:sp>
        <p:nvSpPr>
          <p:cNvPr id="7" name="TextBox 6">
            <a:extLst>
              <a:ext uri="{FF2B5EF4-FFF2-40B4-BE49-F238E27FC236}">
                <a16:creationId xmlns:a16="http://schemas.microsoft.com/office/drawing/2014/main" id="{9B36BE4F-9C0F-4729-892C-9C6B0FEFFC10}"/>
              </a:ext>
            </a:extLst>
          </p:cNvPr>
          <p:cNvSpPr txBox="1"/>
          <p:nvPr/>
        </p:nvSpPr>
        <p:spPr>
          <a:xfrm>
            <a:off x="4267200" y="463689"/>
            <a:ext cx="4495800" cy="5632311"/>
          </a:xfrm>
          <a:prstGeom prst="rect">
            <a:avLst/>
          </a:prstGeom>
          <a:noFill/>
        </p:spPr>
        <p:txBody>
          <a:bodyPr wrap="square" rtlCol="0">
            <a:spAutoFit/>
          </a:bodyPr>
          <a:lstStyle/>
          <a:p>
            <a:r>
              <a:rPr lang="en-US" sz="2400" dirty="0">
                <a:latin typeface="+mj-lt"/>
              </a:rPr>
              <a:t>According </a:t>
            </a:r>
            <a:r>
              <a:rPr lang="en-US" sz="2400" dirty="0" err="1">
                <a:latin typeface="+mj-lt"/>
              </a:rPr>
              <a:t>wikipedia</a:t>
            </a:r>
            <a:r>
              <a:rPr lang="en-US" sz="2400" dirty="0">
                <a:latin typeface="+mj-lt"/>
              </a:rPr>
              <a:t> –</a:t>
            </a:r>
          </a:p>
          <a:p>
            <a:r>
              <a:rPr lang="en-US" sz="2400" b="1" dirty="0"/>
              <a:t>Joseph-Louis Lagrange</a:t>
            </a:r>
            <a:r>
              <a:rPr lang="en-US" sz="2400" dirty="0"/>
              <a:t> (born </a:t>
            </a:r>
            <a:r>
              <a:rPr lang="en-US" sz="2400" b="1" dirty="0"/>
              <a:t>Giuseppe Luigi </a:t>
            </a:r>
            <a:r>
              <a:rPr lang="en-US" sz="2400" b="1" dirty="0" err="1"/>
              <a:t>Lagrangia</a:t>
            </a:r>
            <a:r>
              <a:rPr lang="en-US" sz="2400" dirty="0"/>
              <a:t> or </a:t>
            </a:r>
            <a:r>
              <a:rPr lang="en-US" sz="2400" b="1" dirty="0"/>
              <a:t>Giuseppe Ludovico De la Grange </a:t>
            </a:r>
            <a:r>
              <a:rPr lang="en-US" sz="2400" b="1" dirty="0" err="1"/>
              <a:t>Tournier</a:t>
            </a:r>
            <a:r>
              <a:rPr lang="en-US" sz="2400" dirty="0"/>
              <a:t>; 25 January 1736 – 10 April 1813), also reported as </a:t>
            </a:r>
            <a:r>
              <a:rPr lang="en-US" sz="2400" b="1" dirty="0"/>
              <a:t>Giuseppe Luigi Lagrange</a:t>
            </a:r>
            <a:r>
              <a:rPr lang="en-US" sz="2400" dirty="0"/>
              <a:t> or </a:t>
            </a:r>
            <a:r>
              <a:rPr lang="en-US" sz="2400" b="1" dirty="0" err="1"/>
              <a:t>Lagrangia</a:t>
            </a:r>
            <a:r>
              <a:rPr lang="en-US" sz="2400" dirty="0"/>
              <a:t>,</a:t>
            </a:r>
            <a:r>
              <a:rPr lang="en-US" sz="2400" baseline="30000" dirty="0"/>
              <a:t> </a:t>
            </a:r>
            <a:r>
              <a:rPr lang="en-US" sz="2400" dirty="0"/>
              <a:t>was an Italian mathematician and astronomer, later naturalized French. He made significant contributions to the fields of analysis, number theory, and both classical and celestial mechanics.</a:t>
            </a:r>
            <a:endParaRPr lang="en-US" sz="2400" dirty="0">
              <a:latin typeface="+mj-lt"/>
            </a:endParaRPr>
          </a:p>
        </p:txBody>
      </p:sp>
    </p:spTree>
    <p:extLst>
      <p:ext uri="{BB962C8B-B14F-4D97-AF65-F5344CB8AC3E}">
        <p14:creationId xmlns:p14="http://schemas.microsoft.com/office/powerpoint/2010/main" val="2149227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ECF1EFB-F4CA-4B5D-985B-49EBAC6C898D}"/>
              </a:ext>
            </a:extLst>
          </p:cNvPr>
          <p:cNvSpPr>
            <a:spLocks noGrp="1"/>
          </p:cNvSpPr>
          <p:nvPr>
            <p:ph type="dt" sz="half" idx="10"/>
          </p:nvPr>
        </p:nvSpPr>
        <p:spPr/>
        <p:txBody>
          <a:bodyPr/>
          <a:lstStyle/>
          <a:p>
            <a:r>
              <a:rPr lang="en-US"/>
              <a:t>9/6/2021</a:t>
            </a:r>
            <a:endParaRPr lang="en-US" dirty="0"/>
          </a:p>
        </p:txBody>
      </p:sp>
      <p:sp>
        <p:nvSpPr>
          <p:cNvPr id="3" name="Footer Placeholder 2">
            <a:extLst>
              <a:ext uri="{FF2B5EF4-FFF2-40B4-BE49-F238E27FC236}">
                <a16:creationId xmlns:a16="http://schemas.microsoft.com/office/drawing/2014/main" id="{56DE8E9B-2784-4A85-AF42-DADA578D8113}"/>
              </a:ext>
            </a:extLst>
          </p:cNvPr>
          <p:cNvSpPr>
            <a:spLocks noGrp="1"/>
          </p:cNvSpPr>
          <p:nvPr>
            <p:ph type="ftr" sz="quarter" idx="11"/>
          </p:nvPr>
        </p:nvSpPr>
        <p:spPr/>
        <p:txBody>
          <a:bodyPr/>
          <a:lstStyle/>
          <a:p>
            <a:r>
              <a:rPr lang="en-US"/>
              <a:t>PHY 711  Fall 2021 -- Lecture 7</a:t>
            </a:r>
            <a:endParaRPr lang="en-US" dirty="0"/>
          </a:p>
        </p:txBody>
      </p:sp>
      <p:sp>
        <p:nvSpPr>
          <p:cNvPr id="4" name="Slide Number Placeholder 3">
            <a:extLst>
              <a:ext uri="{FF2B5EF4-FFF2-40B4-BE49-F238E27FC236}">
                <a16:creationId xmlns:a16="http://schemas.microsoft.com/office/drawing/2014/main" id="{E19637E2-2FA5-4F54-996B-168B1B073923}"/>
              </a:ext>
            </a:extLst>
          </p:cNvPr>
          <p:cNvSpPr>
            <a:spLocks noGrp="1"/>
          </p:cNvSpPr>
          <p:nvPr>
            <p:ph type="sldNum" sz="quarter" idx="12"/>
          </p:nvPr>
        </p:nvSpPr>
        <p:spPr/>
        <p:txBody>
          <a:bodyPr/>
          <a:lstStyle/>
          <a:p>
            <a:fld id="{CE368B07-CEBF-4C80-90AF-53B34FA04CF3}" type="slidenum">
              <a:rPr lang="en-US" smtClean="0"/>
              <a:t>7</a:t>
            </a:fld>
            <a:endParaRPr lang="en-US" dirty="0"/>
          </a:p>
        </p:txBody>
      </p:sp>
      <p:pic>
        <p:nvPicPr>
          <p:cNvPr id="6" name="Picture 5">
            <a:extLst>
              <a:ext uri="{FF2B5EF4-FFF2-40B4-BE49-F238E27FC236}">
                <a16:creationId xmlns:a16="http://schemas.microsoft.com/office/drawing/2014/main" id="{23C19D20-44D2-4449-B767-20D14C3FFA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3348" y="609600"/>
            <a:ext cx="3533396" cy="4572000"/>
          </a:xfrm>
          <a:prstGeom prst="rect">
            <a:avLst/>
          </a:prstGeom>
        </p:spPr>
      </p:pic>
      <p:sp>
        <p:nvSpPr>
          <p:cNvPr id="7" name="TextBox 6">
            <a:extLst>
              <a:ext uri="{FF2B5EF4-FFF2-40B4-BE49-F238E27FC236}">
                <a16:creationId xmlns:a16="http://schemas.microsoft.com/office/drawing/2014/main" id="{AB4A16DE-A408-461F-80F3-AC9D57E2B107}"/>
              </a:ext>
            </a:extLst>
          </p:cNvPr>
          <p:cNvSpPr txBox="1"/>
          <p:nvPr/>
        </p:nvSpPr>
        <p:spPr>
          <a:xfrm>
            <a:off x="4114800" y="609600"/>
            <a:ext cx="4800600" cy="4985980"/>
          </a:xfrm>
          <a:prstGeom prst="rect">
            <a:avLst/>
          </a:prstGeom>
          <a:noFill/>
        </p:spPr>
        <p:txBody>
          <a:bodyPr wrap="square" rtlCol="0">
            <a:spAutoFit/>
          </a:bodyPr>
          <a:lstStyle/>
          <a:p>
            <a:r>
              <a:rPr lang="en-US" sz="2400" dirty="0">
                <a:latin typeface="+mj-lt"/>
              </a:rPr>
              <a:t>According to Wikipedia – </a:t>
            </a:r>
          </a:p>
          <a:p>
            <a:r>
              <a:rPr lang="en-US" b="1" dirty="0">
                <a:latin typeface="+mj-lt"/>
              </a:rPr>
              <a:t>Leonard Euler </a:t>
            </a:r>
            <a:r>
              <a:rPr lang="en-US" dirty="0">
                <a:latin typeface="+mj-lt"/>
              </a:rPr>
              <a:t>(April 7, 1707-September 18, 1783) </a:t>
            </a:r>
            <a:r>
              <a:rPr lang="en-US" dirty="0"/>
              <a:t>Swiss mathematician, physicist, astronomer, geographer, logician and engineer who founded the studies of graph theory and topology and made pioneering and influential discoveries in many other branches of mathematics such as analytic number theory, complex analysis, and infinitesimal calculus. He introduced much of modern mathematical terminology and notation, including the notion of a mathematical function. He is also known for his work in mechanics, fluid dynamics, optics, astronomy and music theory. </a:t>
            </a:r>
            <a:endParaRPr lang="en-US" dirty="0">
              <a:latin typeface="+mj-lt"/>
            </a:endParaRPr>
          </a:p>
          <a:p>
            <a:endParaRPr lang="en-US" dirty="0">
              <a:latin typeface="+mj-lt"/>
            </a:endParaRPr>
          </a:p>
          <a:p>
            <a:endParaRPr lang="en-US" sz="2400" dirty="0">
              <a:latin typeface="+mj-lt"/>
            </a:endParaRPr>
          </a:p>
        </p:txBody>
      </p:sp>
      <p:pic>
        <p:nvPicPr>
          <p:cNvPr id="74758" name="Picture 6" descr="About this sound">
            <a:hlinkClick r:id="rId3" tooltip="About this sound"/>
            <a:extLst>
              <a:ext uri="{FF2B5EF4-FFF2-40B4-BE49-F238E27FC236}">
                <a16:creationId xmlns:a16="http://schemas.microsoft.com/office/drawing/2014/main" id="{0EE722D5-6445-483A-84CB-FAD0FEB0B7D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57675" y="-136525"/>
            <a:ext cx="104775" cy="104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2595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2682895"/>
            <a:ext cx="683895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r>
              <a:rPr lang="en-US"/>
              <a:t>9/6/2021</a:t>
            </a:r>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p:cNvSpPr txBox="1"/>
          <p:nvPr/>
        </p:nvSpPr>
        <p:spPr>
          <a:xfrm>
            <a:off x="304800" y="381000"/>
            <a:ext cx="8686800" cy="1569660"/>
          </a:xfrm>
          <a:prstGeom prst="rect">
            <a:avLst/>
          </a:prstGeom>
          <a:noFill/>
        </p:spPr>
        <p:txBody>
          <a:bodyPr wrap="square" rtlCol="0">
            <a:spAutoFit/>
          </a:bodyPr>
          <a:lstStyle/>
          <a:p>
            <a:r>
              <a:rPr lang="en-US" sz="2400" dirty="0">
                <a:latin typeface="+mj-lt"/>
              </a:rPr>
              <a:t>In Chapter 3, the notion of </a:t>
            </a:r>
            <a:r>
              <a:rPr lang="en-US" sz="2400" dirty="0" err="1">
                <a:latin typeface="+mj-lt"/>
              </a:rPr>
              <a:t>Lagrangian</a:t>
            </a:r>
            <a:r>
              <a:rPr lang="en-US" sz="2400" dirty="0">
                <a:latin typeface="+mj-lt"/>
              </a:rPr>
              <a:t> dynamics is developed; reformulating Newton’s laws in terms of minimization of related functions.  In preparation, we need to develop a mathematical tool known as “the calculus of variation”.</a:t>
            </a:r>
          </a:p>
        </p:txBody>
      </p:sp>
      <p:sp>
        <p:nvSpPr>
          <p:cNvPr id="6" name="TextBox 5"/>
          <p:cNvSpPr txBox="1"/>
          <p:nvPr/>
        </p:nvSpPr>
        <p:spPr>
          <a:xfrm>
            <a:off x="1752600" y="2209800"/>
            <a:ext cx="5715000" cy="461665"/>
          </a:xfrm>
          <a:prstGeom prst="rect">
            <a:avLst/>
          </a:prstGeom>
          <a:noFill/>
        </p:spPr>
        <p:txBody>
          <a:bodyPr wrap="square" rtlCol="0">
            <a:spAutoFit/>
          </a:bodyPr>
          <a:lstStyle/>
          <a:p>
            <a:pPr algn="ctr"/>
            <a:r>
              <a:rPr lang="en-US" sz="2400" b="1" dirty="0">
                <a:latin typeface="+mj-lt"/>
              </a:rPr>
              <a:t>Minimization of a simple function</a:t>
            </a:r>
          </a:p>
        </p:txBody>
      </p:sp>
      <p:graphicFrame>
        <p:nvGraphicFramePr>
          <p:cNvPr id="7" name="Object 6"/>
          <p:cNvGraphicFramePr>
            <a:graphicFrameLocks noChangeAspect="1"/>
          </p:cNvGraphicFramePr>
          <p:nvPr>
            <p:extLst>
              <p:ext uri="{D42A27DB-BD31-4B8C-83A1-F6EECF244321}">
                <p14:modId xmlns:p14="http://schemas.microsoft.com/office/powerpoint/2010/main" val="225234480"/>
              </p:ext>
            </p:extLst>
          </p:nvPr>
        </p:nvGraphicFramePr>
        <p:xfrm>
          <a:off x="5715000" y="4171706"/>
          <a:ext cx="1390650" cy="1105388"/>
        </p:xfrm>
        <a:graphic>
          <a:graphicData uri="http://schemas.openxmlformats.org/presentationml/2006/ole">
            <mc:AlternateContent xmlns:mc="http://schemas.openxmlformats.org/markup-compatibility/2006">
              <mc:Choice xmlns:v="urn:schemas-microsoft-com:vml" Requires="v">
                <p:oleObj spid="_x0000_s45166" name="数式" r:id="rId5" imgW="495000" imgH="393480" progId="Equation.3">
                  <p:embed/>
                </p:oleObj>
              </mc:Choice>
              <mc:Fallback>
                <p:oleObj name="数式" r:id="rId5" imgW="495000" imgH="393480" progId="Equation.3">
                  <p:embed/>
                  <p:pic>
                    <p:nvPicPr>
                      <p:cNvPr id="0" name=""/>
                      <p:cNvPicPr/>
                      <p:nvPr/>
                    </p:nvPicPr>
                    <p:blipFill>
                      <a:blip r:embed="rId6"/>
                      <a:stretch>
                        <a:fillRect/>
                      </a:stretch>
                    </p:blipFill>
                    <p:spPr>
                      <a:xfrm>
                        <a:off x="5715000" y="4171706"/>
                        <a:ext cx="1390650" cy="1105388"/>
                      </a:xfrm>
                      <a:prstGeom prst="rect">
                        <a:avLst/>
                      </a:prstGeom>
                    </p:spPr>
                  </p:pic>
                </p:oleObj>
              </mc:Fallback>
            </mc:AlternateContent>
          </a:graphicData>
        </a:graphic>
      </p:graphicFrame>
      <p:cxnSp>
        <p:nvCxnSpPr>
          <p:cNvPr id="9" name="Straight Arrow Connector 8"/>
          <p:cNvCxnSpPr/>
          <p:nvPr/>
        </p:nvCxnSpPr>
        <p:spPr>
          <a:xfrm flipV="1">
            <a:off x="6705600" y="3886200"/>
            <a:ext cx="152400" cy="7620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7" idx="1"/>
          </p:cNvCxnSpPr>
          <p:nvPr/>
        </p:nvCxnSpPr>
        <p:spPr>
          <a:xfrm flipH="1">
            <a:off x="4038600" y="4724400"/>
            <a:ext cx="1676400" cy="8382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324600" y="3048000"/>
            <a:ext cx="1295400" cy="646331"/>
          </a:xfrm>
          <a:prstGeom prst="rect">
            <a:avLst/>
          </a:prstGeom>
          <a:noFill/>
        </p:spPr>
        <p:txBody>
          <a:bodyPr wrap="square" rtlCol="0">
            <a:spAutoFit/>
          </a:bodyPr>
          <a:lstStyle/>
          <a:p>
            <a:r>
              <a:rPr lang="en-US" dirty="0">
                <a:solidFill>
                  <a:srgbClr val="00B050"/>
                </a:solidFill>
                <a:latin typeface="+mj-lt"/>
              </a:rPr>
              <a:t>local minimum</a:t>
            </a:r>
          </a:p>
        </p:txBody>
      </p:sp>
      <p:sp>
        <p:nvSpPr>
          <p:cNvPr id="17" name="TextBox 16"/>
          <p:cNvSpPr txBox="1"/>
          <p:nvPr/>
        </p:nvSpPr>
        <p:spPr>
          <a:xfrm>
            <a:off x="3114675" y="4908649"/>
            <a:ext cx="1295400" cy="646331"/>
          </a:xfrm>
          <a:prstGeom prst="rect">
            <a:avLst/>
          </a:prstGeom>
          <a:noFill/>
        </p:spPr>
        <p:txBody>
          <a:bodyPr wrap="square" rtlCol="0">
            <a:spAutoFit/>
          </a:bodyPr>
          <a:lstStyle/>
          <a:p>
            <a:r>
              <a:rPr lang="en-US" dirty="0">
                <a:solidFill>
                  <a:srgbClr val="00B050"/>
                </a:solidFill>
                <a:latin typeface="+mj-lt"/>
              </a:rPr>
              <a:t>global minimum</a:t>
            </a:r>
          </a:p>
        </p:txBody>
      </p:sp>
    </p:spTree>
    <p:extLst>
      <p:ext uri="{BB962C8B-B14F-4D97-AF65-F5344CB8AC3E}">
        <p14:creationId xmlns:p14="http://schemas.microsoft.com/office/powerpoint/2010/main" val="17140920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2682895"/>
            <a:ext cx="683895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r>
              <a:rPr lang="en-US"/>
              <a:t>9/6/2021</a:t>
            </a:r>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sp>
        <p:nvSpPr>
          <p:cNvPr id="6" name="TextBox 5"/>
          <p:cNvSpPr txBox="1"/>
          <p:nvPr/>
        </p:nvSpPr>
        <p:spPr>
          <a:xfrm>
            <a:off x="1735455" y="304800"/>
            <a:ext cx="5715000" cy="461665"/>
          </a:xfrm>
          <a:prstGeom prst="rect">
            <a:avLst/>
          </a:prstGeom>
          <a:noFill/>
        </p:spPr>
        <p:txBody>
          <a:bodyPr wrap="square" rtlCol="0">
            <a:spAutoFit/>
          </a:bodyPr>
          <a:lstStyle/>
          <a:p>
            <a:pPr algn="ctr"/>
            <a:r>
              <a:rPr lang="en-US" sz="2400" b="1" dirty="0">
                <a:latin typeface="+mj-lt"/>
              </a:rPr>
              <a:t>Minimization of a simple function</a:t>
            </a:r>
          </a:p>
        </p:txBody>
      </p:sp>
      <p:graphicFrame>
        <p:nvGraphicFramePr>
          <p:cNvPr id="7" name="Object 6"/>
          <p:cNvGraphicFramePr>
            <a:graphicFrameLocks noChangeAspect="1"/>
          </p:cNvGraphicFramePr>
          <p:nvPr>
            <p:extLst>
              <p:ext uri="{D42A27DB-BD31-4B8C-83A1-F6EECF244321}">
                <p14:modId xmlns:p14="http://schemas.microsoft.com/office/powerpoint/2010/main" val="3964699503"/>
              </p:ext>
            </p:extLst>
          </p:nvPr>
        </p:nvGraphicFramePr>
        <p:xfrm>
          <a:off x="5715000" y="4171706"/>
          <a:ext cx="1390650" cy="1105388"/>
        </p:xfrm>
        <a:graphic>
          <a:graphicData uri="http://schemas.openxmlformats.org/presentationml/2006/ole">
            <mc:AlternateContent xmlns:mc="http://schemas.openxmlformats.org/markup-compatibility/2006">
              <mc:Choice xmlns:v="urn:schemas-microsoft-com:vml" Requires="v">
                <p:oleObj spid="_x0000_s46297" name="数式" r:id="rId5" imgW="495000" imgH="393480" progId="Equation.3">
                  <p:embed/>
                </p:oleObj>
              </mc:Choice>
              <mc:Fallback>
                <p:oleObj name="数式" r:id="rId5" imgW="495000" imgH="393480" progId="Equation.3">
                  <p:embed/>
                  <p:pic>
                    <p:nvPicPr>
                      <p:cNvPr id="0" name=""/>
                      <p:cNvPicPr/>
                      <p:nvPr/>
                    </p:nvPicPr>
                    <p:blipFill>
                      <a:blip r:embed="rId6"/>
                      <a:stretch>
                        <a:fillRect/>
                      </a:stretch>
                    </p:blipFill>
                    <p:spPr>
                      <a:xfrm>
                        <a:off x="5715000" y="4171706"/>
                        <a:ext cx="1390650" cy="1105388"/>
                      </a:xfrm>
                      <a:prstGeom prst="rect">
                        <a:avLst/>
                      </a:prstGeom>
                    </p:spPr>
                  </p:pic>
                </p:oleObj>
              </mc:Fallback>
            </mc:AlternateContent>
          </a:graphicData>
        </a:graphic>
      </p:graphicFrame>
      <p:cxnSp>
        <p:nvCxnSpPr>
          <p:cNvPr id="9" name="Straight Arrow Connector 8"/>
          <p:cNvCxnSpPr/>
          <p:nvPr/>
        </p:nvCxnSpPr>
        <p:spPr>
          <a:xfrm flipV="1">
            <a:off x="6705600" y="3886200"/>
            <a:ext cx="152400" cy="7620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7" idx="1"/>
          </p:cNvCxnSpPr>
          <p:nvPr/>
        </p:nvCxnSpPr>
        <p:spPr>
          <a:xfrm flipH="1">
            <a:off x="4038600" y="4724400"/>
            <a:ext cx="1676400" cy="8382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324600" y="3048000"/>
            <a:ext cx="1295400" cy="646331"/>
          </a:xfrm>
          <a:prstGeom prst="rect">
            <a:avLst/>
          </a:prstGeom>
          <a:noFill/>
        </p:spPr>
        <p:txBody>
          <a:bodyPr wrap="square" rtlCol="0">
            <a:spAutoFit/>
          </a:bodyPr>
          <a:lstStyle/>
          <a:p>
            <a:r>
              <a:rPr lang="en-US" dirty="0">
                <a:solidFill>
                  <a:srgbClr val="00B050"/>
                </a:solidFill>
                <a:latin typeface="+mj-lt"/>
              </a:rPr>
              <a:t>local minimum</a:t>
            </a:r>
          </a:p>
        </p:txBody>
      </p:sp>
      <p:sp>
        <p:nvSpPr>
          <p:cNvPr id="17" name="TextBox 16"/>
          <p:cNvSpPr txBox="1"/>
          <p:nvPr/>
        </p:nvSpPr>
        <p:spPr>
          <a:xfrm>
            <a:off x="3114675" y="4908649"/>
            <a:ext cx="1295400" cy="646331"/>
          </a:xfrm>
          <a:prstGeom prst="rect">
            <a:avLst/>
          </a:prstGeom>
          <a:noFill/>
        </p:spPr>
        <p:txBody>
          <a:bodyPr wrap="square" rtlCol="0">
            <a:spAutoFit/>
          </a:bodyPr>
          <a:lstStyle/>
          <a:p>
            <a:r>
              <a:rPr lang="en-US" dirty="0">
                <a:solidFill>
                  <a:srgbClr val="00B050"/>
                </a:solidFill>
                <a:latin typeface="+mj-lt"/>
              </a:rPr>
              <a:t>global minimum</a:t>
            </a:r>
          </a:p>
        </p:txBody>
      </p:sp>
      <p:graphicFrame>
        <p:nvGraphicFramePr>
          <p:cNvPr id="8" name="Object 7"/>
          <p:cNvGraphicFramePr>
            <a:graphicFrameLocks noChangeAspect="1"/>
          </p:cNvGraphicFramePr>
          <p:nvPr>
            <p:extLst>
              <p:ext uri="{D42A27DB-BD31-4B8C-83A1-F6EECF244321}">
                <p14:modId xmlns:p14="http://schemas.microsoft.com/office/powerpoint/2010/main" val="2046303644"/>
              </p:ext>
            </p:extLst>
          </p:nvPr>
        </p:nvGraphicFramePr>
        <p:xfrm>
          <a:off x="1755775" y="730250"/>
          <a:ext cx="6029325" cy="1860550"/>
        </p:xfrm>
        <a:graphic>
          <a:graphicData uri="http://schemas.openxmlformats.org/presentationml/2006/ole">
            <mc:AlternateContent xmlns:mc="http://schemas.openxmlformats.org/markup-compatibility/2006">
              <mc:Choice xmlns:v="urn:schemas-microsoft-com:vml" Requires="v">
                <p:oleObj spid="_x0000_s46298" name="数式" r:id="rId7" imgW="2755800" imgH="850680" progId="Equation.3">
                  <p:embed/>
                </p:oleObj>
              </mc:Choice>
              <mc:Fallback>
                <p:oleObj name="数式" r:id="rId7" imgW="2755800" imgH="850680" progId="Equation.3">
                  <p:embed/>
                  <p:pic>
                    <p:nvPicPr>
                      <p:cNvPr id="0" name="Object 6"/>
                      <p:cNvPicPr>
                        <a:picLocks noChangeAspect="1" noChangeArrowheads="1"/>
                      </p:cNvPicPr>
                      <p:nvPr/>
                    </p:nvPicPr>
                    <p:blipFill>
                      <a:blip r:embed="rId8"/>
                      <a:srcRect/>
                      <a:stretch>
                        <a:fillRect/>
                      </a:stretch>
                    </p:blipFill>
                    <p:spPr bwMode="auto">
                      <a:xfrm>
                        <a:off x="1755775" y="730250"/>
                        <a:ext cx="6029325" cy="186055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2017942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8456</TotalTime>
  <Words>1463</Words>
  <Application>Microsoft Office PowerPoint</Application>
  <PresentationFormat>On-screen Show (4:3)</PresentationFormat>
  <Paragraphs>221</Paragraphs>
  <Slides>34</Slides>
  <Notes>24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34</vt:i4>
      </vt:variant>
    </vt:vector>
  </HeadingPairs>
  <TitlesOfParts>
    <vt:vector size="40" baseType="lpstr">
      <vt:lpstr>Arial</vt:lpstr>
      <vt:lpstr>Calibri</vt:lpstr>
      <vt:lpstr>Symbol</vt:lpstr>
      <vt:lpstr>Office Theme</vt:lpstr>
      <vt:lpstr>数式</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403</cp:revision>
  <cp:lastPrinted>2020-09-08T01:45:51Z</cp:lastPrinted>
  <dcterms:created xsi:type="dcterms:W3CDTF">2012-01-10T18:32:24Z</dcterms:created>
  <dcterms:modified xsi:type="dcterms:W3CDTF">2021-09-06T15:05:09Z</dcterms:modified>
</cp:coreProperties>
</file>