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96" r:id="rId2"/>
    <p:sldId id="407" r:id="rId3"/>
    <p:sldId id="354" r:id="rId4"/>
    <p:sldId id="412" r:id="rId5"/>
    <p:sldId id="413" r:id="rId6"/>
    <p:sldId id="414" r:id="rId7"/>
    <p:sldId id="415" r:id="rId8"/>
    <p:sldId id="416" r:id="rId9"/>
    <p:sldId id="417" r:id="rId10"/>
    <p:sldId id="396" r:id="rId11"/>
    <p:sldId id="409" r:id="rId12"/>
    <p:sldId id="397" r:id="rId13"/>
    <p:sldId id="403" r:id="rId14"/>
    <p:sldId id="398" r:id="rId15"/>
    <p:sldId id="399" r:id="rId16"/>
    <p:sldId id="400" r:id="rId17"/>
    <p:sldId id="401" r:id="rId18"/>
    <p:sldId id="404" r:id="rId19"/>
    <p:sldId id="385" r:id="rId20"/>
    <p:sldId id="386" r:id="rId21"/>
    <p:sldId id="373" r:id="rId22"/>
    <p:sldId id="410" r:id="rId23"/>
    <p:sldId id="374" r:id="rId24"/>
    <p:sldId id="411" r:id="rId25"/>
    <p:sldId id="375" r:id="rId26"/>
    <p:sldId id="376" r:id="rId27"/>
    <p:sldId id="377" r:id="rId28"/>
    <p:sldId id="378" r:id="rId29"/>
    <p:sldId id="379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84" autoAdjust="0"/>
    <p:restoredTop sz="94660"/>
  </p:normalViewPr>
  <p:slideViewPr>
    <p:cSldViewPr>
      <p:cViewPr varScale="1">
        <p:scale>
          <a:sx n="77" d="100"/>
          <a:sy n="77" d="100"/>
        </p:scale>
        <p:origin x="8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continue to develop  notions of the calculations of variation.   Next time we will show how they may be applied to classical mechanics.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451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famous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79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curve will win the race?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26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 of the Euler-Lagrange equations.      The green equations look harder.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676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Calling the integration 2a is very convenient.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910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Very clever mathematics.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210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Visualization of the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386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did you do with your bet?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7266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equations to 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826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a good idea to remember these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2453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needing extra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16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one homework problem for this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5281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to minimize with a constraint.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0815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Applying the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7883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0812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solutions in (almost) convenient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219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again.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2715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now start to apply this mathematics to the physics of motion.    Here we map the variables that will apply.    A is called “action”.   L is called “</a:t>
            </a:r>
            <a:r>
              <a:rPr lang="en-US" dirty="0" err="1"/>
              <a:t>Lagrangian</a:t>
            </a:r>
            <a:r>
              <a:rPr lang="en-US" dirty="0"/>
              <a:t>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241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equations to 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04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Your homework problem is very similar to this.      Actually stopped at this slide.    Will continue discussion </a:t>
            </a:r>
            <a:r>
              <a:rPr lang="en-US"/>
              <a:t>on Wednesday.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40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another example of the use of calculus of variation.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08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these steps, the solution is found up to some constants.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865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756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Evaluating results for particular boundary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051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the equations we worked out last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55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1.png"/><Relationship Id="rId4" Type="http://schemas.openxmlformats.org/officeDocument/2006/relationships/hyperlink" Target="http://mathworld.wolfram.com/BrachistochroneProblem.html" TargetMode="External"/><Relationship Id="rId9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3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3.wmf"/><Relationship Id="rId4" Type="http://schemas.openxmlformats.org/officeDocument/2006/relationships/image" Target="../media/image14.png"/><Relationship Id="rId9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0940" y="609600"/>
            <a:ext cx="9067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for Lecture 8 – Chap. 3 F &amp; W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Calculus of variation </a:t>
            </a:r>
          </a:p>
          <a:p>
            <a:pPr lvl="2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Various examples – Area of lamp shade</a:t>
            </a:r>
          </a:p>
          <a:p>
            <a:pPr lvl="2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Brachistochrone problem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Calculus of variation with constraints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429220"/>
              </p:ext>
            </p:extLst>
          </p:nvPr>
        </p:nvGraphicFramePr>
        <p:xfrm>
          <a:off x="304800" y="61970"/>
          <a:ext cx="6400800" cy="2909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12" name="数式" r:id="rId4" imgW="3492360" imgH="1587240" progId="Equation.3">
                  <p:embed/>
                </p:oleObj>
              </mc:Choice>
              <mc:Fallback>
                <p:oleObj name="数式" r:id="rId4" imgW="3492360" imgH="1587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970"/>
                        <a:ext cx="6400800" cy="29098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305891"/>
              </p:ext>
            </p:extLst>
          </p:nvPr>
        </p:nvGraphicFramePr>
        <p:xfrm>
          <a:off x="228600" y="2825750"/>
          <a:ext cx="6400800" cy="372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13" name="数式" r:id="rId6" imgW="3314520" imgH="1930320" progId="Equation.3">
                  <p:embed/>
                </p:oleObj>
              </mc:Choice>
              <mc:Fallback>
                <p:oleObj name="数式" r:id="rId6" imgW="3314520" imgH="1930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25750"/>
                        <a:ext cx="6400800" cy="372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eft Arrow 6"/>
          <p:cNvSpPr/>
          <p:nvPr/>
        </p:nvSpPr>
        <p:spPr>
          <a:xfrm>
            <a:off x="4581427" y="2175922"/>
            <a:ext cx="533400" cy="457200"/>
          </a:xfrm>
          <a:prstGeom prst="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91882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Euler-Lagrange equation</a:t>
            </a:r>
          </a:p>
        </p:txBody>
      </p:sp>
      <p:sp>
        <p:nvSpPr>
          <p:cNvPr id="9" name="Left Arrow 8"/>
          <p:cNvSpPr/>
          <p:nvPr/>
        </p:nvSpPr>
        <p:spPr>
          <a:xfrm>
            <a:off x="4343400" y="5867400"/>
            <a:ext cx="533400" cy="457200"/>
          </a:xfrm>
          <a:prstGeom prst="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29200" y="5680501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Alternate Euler-Lagrange equation</a:t>
            </a:r>
          </a:p>
        </p:txBody>
      </p:sp>
    </p:spTree>
    <p:extLst>
      <p:ext uri="{BB962C8B-B14F-4D97-AF65-F5344CB8AC3E}">
        <p14:creationId xmlns:p14="http://schemas.microsoft.com/office/powerpoint/2010/main" val="4198951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FB73A8-7BF3-4A9D-AB1D-F9A01FAB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F2FF06-21B3-400D-A8CB-AEC63A4F3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3C4D-D8F2-498B-93A8-A317A085D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9F6F2A7-28E0-4B60-B02E-E8B66A732F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469429"/>
              </p:ext>
            </p:extLst>
          </p:nvPr>
        </p:nvGraphicFramePr>
        <p:xfrm>
          <a:off x="914400" y="1295400"/>
          <a:ext cx="6392862" cy="371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5" name="Equation" r:id="rId3" imgW="6393087" imgH="3718782" progId="Equation.DSMT4">
                  <p:embed/>
                </p:oleObj>
              </mc:Choice>
              <mc:Fallback>
                <p:oleObj name="Equation" r:id="rId3" imgW="6393087" imgH="3718782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29942C1-FC80-40F8-888C-3D8CFF4518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295400"/>
                        <a:ext cx="6392862" cy="3719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6B9E4B5-7119-4F8A-9D56-7214DA4E9F3F}"/>
              </a:ext>
            </a:extLst>
          </p:cNvPr>
          <p:cNvSpPr txBox="1"/>
          <p:nvPr/>
        </p:nvSpPr>
        <p:spPr>
          <a:xfrm>
            <a:off x="304800" y="304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few more steps --</a:t>
            </a:r>
          </a:p>
        </p:txBody>
      </p:sp>
    </p:spTree>
    <p:extLst>
      <p:ext uri="{BB962C8B-B14F-4D97-AF65-F5344CB8AC3E}">
        <p14:creationId xmlns:p14="http://schemas.microsoft.com/office/powerpoint/2010/main" val="2367913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Brachistochrone</a:t>
            </a:r>
            <a:r>
              <a:rPr lang="en-US" sz="2400" b="1" dirty="0">
                <a:latin typeface="+mj-lt"/>
              </a:rPr>
              <a:t> problem:   </a:t>
            </a:r>
            <a:r>
              <a:rPr lang="en-US" sz="2400" dirty="0">
                <a:latin typeface="+mj-lt"/>
              </a:rPr>
              <a:t>(solved by Newton in 1696)</a:t>
            </a:r>
            <a:endParaRPr lang="en-US" sz="2400" b="1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         </a:t>
            </a:r>
            <a:r>
              <a:rPr lang="en-US" dirty="0">
                <a:latin typeface="+mj-lt"/>
                <a:hlinkClick r:id="rId4"/>
              </a:rPr>
              <a:t>http://mathworld.wolfram.com/BrachistochroneProblem.html</a:t>
            </a:r>
            <a:endParaRPr lang="en-US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1600200"/>
            <a:ext cx="2971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particle of </a:t>
            </a:r>
            <a:r>
              <a:rPr lang="en-US" sz="2400" dirty="0"/>
              <a:t>weight </a:t>
            </a:r>
            <a:r>
              <a:rPr lang="en-US" sz="2400" i="1" dirty="0"/>
              <a:t>mg</a:t>
            </a:r>
            <a:r>
              <a:rPr lang="en-US" sz="2400" dirty="0"/>
              <a:t> travels </a:t>
            </a:r>
            <a:r>
              <a:rPr lang="en-US" sz="2400" dirty="0" err="1"/>
              <a:t>frictionlessly</a:t>
            </a:r>
            <a:r>
              <a:rPr lang="en-US" sz="2400" dirty="0"/>
              <a:t> down a path of shape </a:t>
            </a:r>
            <a:r>
              <a:rPr lang="en-US" sz="2400" i="1" dirty="0"/>
              <a:t>y(x). </a:t>
            </a:r>
            <a:r>
              <a:rPr lang="en-US" sz="2400" dirty="0">
                <a:latin typeface="+mj-lt"/>
              </a:rPr>
              <a:t>What is the shape of the path </a:t>
            </a:r>
            <a:r>
              <a:rPr lang="en-US" sz="2400" i="1" dirty="0">
                <a:latin typeface="+mj-lt"/>
              </a:rPr>
              <a:t>y(x)</a:t>
            </a:r>
            <a:r>
              <a:rPr lang="en-US" sz="2400" dirty="0">
                <a:latin typeface="+mj-lt"/>
              </a:rPr>
              <a:t> that minimizes the  travel time from</a:t>
            </a:r>
          </a:p>
          <a:p>
            <a:r>
              <a:rPr lang="en-US" sz="2400" i="1" dirty="0"/>
              <a:t>y(0)=0 </a:t>
            </a:r>
            <a:r>
              <a:rPr lang="en-US" sz="2400" dirty="0"/>
              <a:t>to </a:t>
            </a:r>
            <a:r>
              <a:rPr lang="en-US" sz="2400" i="1" dirty="0"/>
              <a:t>y(</a:t>
            </a:r>
            <a:r>
              <a:rPr lang="en-US" sz="2400" i="1" dirty="0">
                <a:latin typeface="Symbol" pitchFamily="18" charset="2"/>
              </a:rPr>
              <a:t>p</a:t>
            </a:r>
            <a:r>
              <a:rPr lang="en-US" sz="2400" i="1" dirty="0"/>
              <a:t>)=-</a:t>
            </a:r>
            <a:r>
              <a:rPr lang="en-US" sz="2400" i="1" dirty="0">
                <a:latin typeface="Symbol" pitchFamily="18" charset="2"/>
              </a:rPr>
              <a:t>2</a:t>
            </a:r>
            <a:r>
              <a:rPr lang="en-US" sz="2400" dirty="0">
                <a:latin typeface="+mj-lt"/>
              </a:rPr>
              <a:t> ? </a:t>
            </a:r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16380"/>
            <a:ext cx="55816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2D82FBEC-0A55-4F38-B12F-3FE39127BCF6}"/>
              </a:ext>
            </a:extLst>
          </p:cNvPr>
          <p:cNvSpPr/>
          <p:nvPr/>
        </p:nvSpPr>
        <p:spPr>
          <a:xfrm>
            <a:off x="1295400" y="16002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5EF7011-B777-4F12-813F-FD3EEC9D4C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587503"/>
              </p:ext>
            </p:extLst>
          </p:nvPr>
        </p:nvGraphicFramePr>
        <p:xfrm>
          <a:off x="209550" y="5105401"/>
          <a:ext cx="487045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6" name="Equation" r:id="rId6" imgW="2641320" imgH="609480" progId="Equation.DSMT4">
                  <p:embed/>
                </p:oleObj>
              </mc:Choice>
              <mc:Fallback>
                <p:oleObj name="Equation" r:id="rId6" imgW="26413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9550" y="5105401"/>
                        <a:ext cx="4870450" cy="112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09B5A47-5F45-4F2D-9B18-EEB51487B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898571"/>
              </p:ext>
            </p:extLst>
          </p:nvPr>
        </p:nvGraphicFramePr>
        <p:xfrm>
          <a:off x="1905000" y="1899412"/>
          <a:ext cx="3510947" cy="95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7" name="Equation" r:id="rId8" imgW="2323800" imgH="634680" progId="Equation.DSMT4">
                  <p:embed/>
                </p:oleObj>
              </mc:Choice>
              <mc:Fallback>
                <p:oleObj name="Equation" r:id="rId8" imgW="232380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05000" y="1899412"/>
                        <a:ext cx="3510947" cy="959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6740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101B69-CC5A-4CF1-8DA2-656A4160F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AB8266-C2D1-46A3-B1F4-B5CB7412D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B1685-784D-4972-9F2A-E7764D7E7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C61FFD-3738-4BF1-B5F7-3D926B844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838200"/>
            <a:ext cx="7696200" cy="37210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ECC33C-1ABA-4EF0-85FB-0F5EB1028E28}"/>
              </a:ext>
            </a:extLst>
          </p:cNvPr>
          <p:cNvSpPr txBox="1"/>
          <p:nvPr/>
        </p:nvSpPr>
        <p:spPr>
          <a:xfrm>
            <a:off x="76200" y="13652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Vote for your favorite path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B1318D-9EC7-4FA4-BF62-250E2A626C3B}"/>
              </a:ext>
            </a:extLst>
          </p:cNvPr>
          <p:cNvSpPr txBox="1"/>
          <p:nvPr/>
        </p:nvSpPr>
        <p:spPr>
          <a:xfrm>
            <a:off x="762000" y="4876800"/>
            <a:ext cx="571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Which gives the shortest time?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rgbClr val="00B050"/>
                </a:solidFill>
                <a:latin typeface="+mj-lt"/>
              </a:rPr>
              <a:t>Green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rgbClr val="FF0000"/>
                </a:solidFill>
                <a:latin typeface="+mj-lt"/>
              </a:rPr>
              <a:t>Red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rgbClr val="0070C0"/>
                </a:solidFill>
                <a:latin typeface="+mj-lt"/>
              </a:rPr>
              <a:t>Blue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AB5292-0D7D-4B3A-853B-AC63CA78CA0F}"/>
              </a:ext>
            </a:extLst>
          </p:cNvPr>
          <p:cNvSpPr txBox="1"/>
          <p:nvPr/>
        </p:nvSpPr>
        <p:spPr>
          <a:xfrm>
            <a:off x="4495800" y="59819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68BBA0-18C5-4B3B-B764-C58792A18478}"/>
              </a:ext>
            </a:extLst>
          </p:cNvPr>
          <p:cNvSpPr txBox="1"/>
          <p:nvPr/>
        </p:nvSpPr>
        <p:spPr>
          <a:xfrm>
            <a:off x="304800" y="26625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259283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680831"/>
              </p:ext>
            </p:extLst>
          </p:nvPr>
        </p:nvGraphicFramePr>
        <p:xfrm>
          <a:off x="228600" y="139859"/>
          <a:ext cx="6691313" cy="6064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4" name="Equation" r:id="rId4" imgW="5168880" imgH="4686120" progId="Equation.DSMT4">
                  <p:embed/>
                </p:oleObj>
              </mc:Choice>
              <mc:Fallback>
                <p:oleObj name="Equation" r:id="rId4" imgW="5168880" imgH="4686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39859"/>
                        <a:ext cx="6691313" cy="6064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589916"/>
              </p:ext>
            </p:extLst>
          </p:nvPr>
        </p:nvGraphicFramePr>
        <p:xfrm>
          <a:off x="4195506" y="2209799"/>
          <a:ext cx="4922336" cy="432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5" name="Equation" r:id="rId6" imgW="4101840" imgH="3606480" progId="Equation.DSMT4">
                  <p:embed/>
                </p:oleObj>
              </mc:Choice>
              <mc:Fallback>
                <p:oleObj name="Equation" r:id="rId6" imgW="4101840" imgH="3606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506" y="2209799"/>
                        <a:ext cx="4922336" cy="4329113"/>
                      </a:xfrm>
                      <a:prstGeom prst="rect">
                        <a:avLst/>
                      </a:prstGeom>
                      <a:solidFill>
                        <a:srgbClr val="00B050">
                          <a:alpha val="21000"/>
                        </a:srgb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523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673897"/>
              </p:ext>
            </p:extLst>
          </p:nvPr>
        </p:nvGraphicFramePr>
        <p:xfrm>
          <a:off x="771525" y="609600"/>
          <a:ext cx="6869113" cy="451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01" name="数式" r:id="rId4" imgW="3555720" imgH="2336760" progId="Equation.3">
                  <p:embed/>
                </p:oleObj>
              </mc:Choice>
              <mc:Fallback>
                <p:oleObj name="数式" r:id="rId4" imgW="3555720" imgH="2336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" y="609600"/>
                        <a:ext cx="6869113" cy="451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extLst>
              <a:ext uri="{FF2B5EF4-FFF2-40B4-BE49-F238E27FC236}">
                <a16:creationId xmlns:a16="http://schemas.microsoft.com/office/drawing/2014/main" id="{FBE434B0-621B-481A-ADFA-C9AB987EE211}"/>
              </a:ext>
            </a:extLst>
          </p:cNvPr>
          <p:cNvSpPr/>
          <p:nvPr/>
        </p:nvSpPr>
        <p:spPr>
          <a:xfrm>
            <a:off x="7096919" y="4343400"/>
            <a:ext cx="7620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6DC754-E3E5-4B2E-B4E1-D48479AB2403}"/>
              </a:ext>
            </a:extLst>
          </p:cNvPr>
          <p:cNvSpPr txBox="1"/>
          <p:nvPr/>
        </p:nvSpPr>
        <p:spPr>
          <a:xfrm>
            <a:off x="4545496" y="4768761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Question – why this choice?</a:t>
            </a:r>
          </a:p>
          <a:p>
            <a:r>
              <a:rPr lang="en-US" sz="2400" dirty="0">
                <a:latin typeface="+mj-lt"/>
              </a:rPr>
              <a:t>Answer – because the answer will be more beautiful. (Be sure that was not my cleverness.)</a:t>
            </a:r>
          </a:p>
        </p:txBody>
      </p:sp>
    </p:spTree>
    <p:extLst>
      <p:ext uri="{BB962C8B-B14F-4D97-AF65-F5344CB8AC3E}">
        <p14:creationId xmlns:p14="http://schemas.microsoft.com/office/powerpoint/2010/main" val="1244979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762000" y="3886200"/>
            <a:ext cx="6096000" cy="1905000"/>
            <a:chOff x="762000" y="3886200"/>
            <a:chExt cx="6096000" cy="1905000"/>
          </a:xfrm>
        </p:grpSpPr>
        <p:sp>
          <p:nvSpPr>
            <p:cNvPr id="9" name="Rectangle 8"/>
            <p:cNvSpPr/>
            <p:nvPr/>
          </p:nvSpPr>
          <p:spPr>
            <a:xfrm>
              <a:off x="1295400" y="4419600"/>
              <a:ext cx="3200400" cy="1371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000" y="3886200"/>
              <a:ext cx="609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Parametric equations for </a:t>
              </a:r>
              <a:r>
                <a:rPr lang="en-US" sz="2400" dirty="0" err="1">
                  <a:latin typeface="+mj-lt"/>
                </a:rPr>
                <a:t>Brachistochrone</a:t>
              </a:r>
              <a:r>
                <a:rPr lang="en-US" sz="2400" dirty="0">
                  <a:latin typeface="+mj-lt"/>
                </a:rPr>
                <a:t>:</a:t>
              </a: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1295400" y="4347865"/>
            <a:ext cx="3152775" cy="1425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135" name="数式" r:id="rId4" imgW="952200" imgH="431640" progId="Equation.3">
                    <p:embed/>
                  </p:oleObj>
                </mc:Choice>
                <mc:Fallback>
                  <p:oleObj name="数式" r:id="rId4" imgW="95220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400" y="4347865"/>
                          <a:ext cx="3152775" cy="1425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1000" y="304800"/>
          <a:ext cx="2992437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36" name="数式" r:id="rId6" imgW="1549080" imgH="1688760" progId="Equation.3">
                  <p:embed/>
                </p:oleObj>
              </mc:Choice>
              <mc:Fallback>
                <p:oleObj name="数式" r:id="rId6" imgW="1549080" imgH="1688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"/>
                        <a:ext cx="2992437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861151"/>
              </p:ext>
            </p:extLst>
          </p:nvPr>
        </p:nvGraphicFramePr>
        <p:xfrm>
          <a:off x="4114800" y="563212"/>
          <a:ext cx="4830763" cy="274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37" name="数式" r:id="rId8" imgW="2501640" imgH="1422360" progId="Equation.3">
                  <p:embed/>
                </p:oleObj>
              </mc:Choice>
              <mc:Fallback>
                <p:oleObj name="数式" r:id="rId8" imgW="250164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63212"/>
                        <a:ext cx="4830763" cy="2740025"/>
                      </a:xfrm>
                      <a:prstGeom prst="rect">
                        <a:avLst/>
                      </a:prstGeom>
                      <a:solidFill>
                        <a:srgbClr val="7030A0">
                          <a:alpha val="11000"/>
                        </a:srgb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57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524000"/>
            <a:ext cx="6400800" cy="381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0" y="75356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plot([theta-sin(theta), cos(theta)-1, theta = 0 .. </a:t>
            </a:r>
            <a:r>
              <a:rPr lang="en-US" sz="2400">
                <a:latin typeface="+mj-lt"/>
              </a:rPr>
              <a:t>Pi])</a:t>
            </a:r>
            <a:endParaRPr lang="en-US" sz="2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04800"/>
            <a:ext cx="8686800" cy="477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Parametric plot --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28700" y="2967335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+mj-lt"/>
              </a:rPr>
              <a:t>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0" y="51054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>
                <a:latin typeface="+mj-lt"/>
              </a:rPr>
              <a:t>x</a:t>
            </a:r>
            <a:endParaRPr lang="en-US" sz="32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2255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101B69-CC5A-4CF1-8DA2-656A4160F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AB8266-C2D1-46A3-B1F4-B5CB7412D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B1685-784D-4972-9F2A-E7764D7E7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C61FFD-3738-4BF1-B5F7-3D926B844D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4200" y="222895"/>
            <a:ext cx="5200879" cy="2514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ECC33C-1ABA-4EF0-85FB-0F5EB1028E28}"/>
              </a:ext>
            </a:extLst>
          </p:cNvPr>
          <p:cNvSpPr txBox="1"/>
          <p:nvPr/>
        </p:nvSpPr>
        <p:spPr>
          <a:xfrm>
            <a:off x="76200" y="13652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Checking the results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B5FCAD0-9780-406C-9919-2FF78EA4EE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538654"/>
              </p:ext>
            </p:extLst>
          </p:nvPr>
        </p:nvGraphicFramePr>
        <p:xfrm>
          <a:off x="398670" y="972840"/>
          <a:ext cx="26924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1" name="Equation" r:id="rId5" imgW="2692080" imgH="1104840" progId="Equation.DSMT4">
                  <p:embed/>
                </p:oleObj>
              </mc:Choice>
              <mc:Fallback>
                <p:oleObj name="Equation" r:id="rId5" imgW="2692080" imgH="11048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F8633E0-440D-4546-A959-D3704B60C2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8670" y="972840"/>
                        <a:ext cx="2692400" cy="110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0EC5D21-0E22-4A76-AC9A-287C1A7FB40A}"/>
              </a:ext>
            </a:extLst>
          </p:cNvPr>
          <p:cNvSpPr txBox="1"/>
          <p:nvPr/>
        </p:nvSpPr>
        <p:spPr>
          <a:xfrm>
            <a:off x="838200" y="32766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+mj-lt"/>
              </a:rPr>
              <a:t>T=infinite</a:t>
            </a:r>
          </a:p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T=5.2668</a:t>
            </a:r>
          </a:p>
          <a:p>
            <a:r>
              <a:rPr lang="en-US" sz="2400" b="1" dirty="0">
                <a:solidFill>
                  <a:srgbClr val="0070C0"/>
                </a:solidFill>
                <a:latin typeface="+mj-lt"/>
              </a:rPr>
              <a:t>T=4.4429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0D80080-2E01-4EC1-B506-C1FABA9CF6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737068"/>
              </p:ext>
            </p:extLst>
          </p:nvPr>
        </p:nvGraphicFramePr>
        <p:xfrm>
          <a:off x="3001963" y="3386138"/>
          <a:ext cx="3694112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2" name="Equation" r:id="rId7" imgW="1180800" imgH="444240" progId="Equation.DSMT4">
                  <p:embed/>
                </p:oleObj>
              </mc:Choice>
              <mc:Fallback>
                <p:oleObj name="Equation" r:id="rId7" imgW="11808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01963" y="3386138"/>
                        <a:ext cx="3694112" cy="1389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817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01273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the method of calculus of variation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950498"/>
              </p:ext>
            </p:extLst>
          </p:nvPr>
        </p:nvGraphicFramePr>
        <p:xfrm>
          <a:off x="695325" y="749300"/>
          <a:ext cx="8434388" cy="338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2" name="Equation" r:id="rId4" imgW="5397480" imgH="2171520" progId="Equation.DSMT4">
                  <p:embed/>
                </p:oleObj>
              </mc:Choice>
              <mc:Fallback>
                <p:oleObj name="Equation" r:id="rId4" imgW="5397480" imgH="2171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749300"/>
                        <a:ext cx="8434388" cy="338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738527"/>
              </p:ext>
            </p:extLst>
          </p:nvPr>
        </p:nvGraphicFramePr>
        <p:xfrm>
          <a:off x="716504" y="4197097"/>
          <a:ext cx="7750175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3" name="Equation" r:id="rId6" imgW="5206680" imgH="1206360" progId="Equation.DSMT4">
                  <p:embed/>
                </p:oleObj>
              </mc:Choice>
              <mc:Fallback>
                <p:oleObj name="Equation" r:id="rId6" imgW="520668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504" y="4197097"/>
                        <a:ext cx="7750175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784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21FB0CA-D86B-412A-A0CE-EEF56C3E4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029" y="0"/>
            <a:ext cx="7617941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CFBBDF-8E65-4A5B-B06C-9460BA3CF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964201-AB07-4FAD-B5BB-4E8EADEB9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A93A2-E09B-4F1D-981E-8A4E63E04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035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023534"/>
              </p:ext>
            </p:extLst>
          </p:nvPr>
        </p:nvGraphicFramePr>
        <p:xfrm>
          <a:off x="507380" y="2971800"/>
          <a:ext cx="6278563" cy="203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80" name="Equation" r:id="rId4" imgW="3251160" imgH="1054080" progId="Equation.DSMT4">
                  <p:embed/>
                </p:oleObj>
              </mc:Choice>
              <mc:Fallback>
                <p:oleObj name="Equation" r:id="rId4" imgW="325116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80" y="2971800"/>
                        <a:ext cx="6278563" cy="203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249984"/>
              </p:ext>
            </p:extLst>
          </p:nvPr>
        </p:nvGraphicFramePr>
        <p:xfrm>
          <a:off x="457199" y="284163"/>
          <a:ext cx="7243735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81" name="Equation" r:id="rId6" imgW="3555720" imgH="1206360" progId="Equation.DSMT4">
                  <p:embed/>
                </p:oleObj>
              </mc:Choice>
              <mc:Fallback>
                <p:oleObj name="Equation" r:id="rId6" imgW="355572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9" y="284163"/>
                        <a:ext cx="7243735" cy="2459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72583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100" y="1501081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Determine the shape </a:t>
            </a:r>
            <a:r>
              <a:rPr lang="en-US" sz="2400" i="1" dirty="0">
                <a:latin typeface="+mj-lt"/>
              </a:rPr>
              <a:t>y(x)</a:t>
            </a:r>
            <a:r>
              <a:rPr lang="en-US" sz="2400" dirty="0">
                <a:latin typeface="+mj-lt"/>
              </a:rPr>
              <a:t> of a rope of length L and mass density </a:t>
            </a:r>
            <a:r>
              <a:rPr lang="en-US" sz="2400" dirty="0">
                <a:latin typeface="Symbol" pitchFamily="18" charset="2"/>
              </a:rPr>
              <a:t>r</a:t>
            </a:r>
            <a:r>
              <a:rPr lang="en-US" sz="2400" dirty="0">
                <a:latin typeface="+mj-lt"/>
              </a:rPr>
              <a:t> hanging between two points</a:t>
            </a:r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67335"/>
            <a:ext cx="4933950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1600200" y="3043535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324600" y="5710535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2803096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  <a:r>
              <a:rPr lang="en-US" sz="2400" b="1" i="1" baseline="-25000" dirty="0">
                <a:latin typeface="+mj-lt"/>
              </a:rPr>
              <a:t>1 </a:t>
            </a:r>
            <a:r>
              <a:rPr lang="en-US" sz="2400" b="1" i="1" dirty="0">
                <a:latin typeface="+mj-lt"/>
              </a:rPr>
              <a:t>y</a:t>
            </a:r>
            <a:r>
              <a:rPr lang="en-US" sz="2400" b="1" i="1" baseline="-25000" dirty="0">
                <a:latin typeface="+mj-lt"/>
              </a:rPr>
              <a:t>1</a:t>
            </a:r>
            <a:endParaRPr lang="en-US" sz="2400" b="1" i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55581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  <a:r>
              <a:rPr lang="en-US" sz="2400" b="1" i="1" baseline="-25000" dirty="0">
                <a:latin typeface="+mj-lt"/>
              </a:rPr>
              <a:t>2 </a:t>
            </a:r>
            <a:r>
              <a:rPr lang="en-US" sz="2400" b="1" i="1" dirty="0">
                <a:latin typeface="+mj-lt"/>
              </a:rPr>
              <a:t>y</a:t>
            </a:r>
            <a:r>
              <a:rPr lang="en-US" sz="2400" b="1" i="1" baseline="-25000" dirty="0">
                <a:latin typeface="+mj-lt"/>
              </a:rPr>
              <a:t>2</a:t>
            </a:r>
            <a:endParaRPr lang="en-US" sz="2400" b="1" i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8128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optimization problem:</a:t>
            </a:r>
          </a:p>
        </p:txBody>
      </p:sp>
    </p:spTree>
    <p:extLst>
      <p:ext uri="{BB962C8B-B14F-4D97-AF65-F5344CB8AC3E}">
        <p14:creationId xmlns:p14="http://schemas.microsoft.com/office/powerpoint/2010/main" val="2436280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90A90B-C101-4AFE-8F88-59AD14771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AD817D-3B8C-47C3-BE2C-5FBCD9A1D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BDC571-20AF-4AA3-A835-4974896F4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2E253E-7260-47EF-9B48-B0A294844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447800"/>
            <a:ext cx="6076950" cy="4572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F71B983-944B-479D-B9C4-0795005FF693}"/>
              </a:ext>
            </a:extLst>
          </p:cNvPr>
          <p:cNvSpPr txBox="1"/>
          <p:nvPr/>
        </p:nvSpPr>
        <p:spPr>
          <a:xfrm>
            <a:off x="304800" y="13652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from internet --</a:t>
            </a:r>
          </a:p>
        </p:txBody>
      </p:sp>
    </p:spTree>
    <p:extLst>
      <p:ext uri="{BB962C8B-B14F-4D97-AF65-F5344CB8AC3E}">
        <p14:creationId xmlns:p14="http://schemas.microsoft.com/office/powerpoint/2010/main" val="4139844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506935"/>
              </p:ext>
            </p:extLst>
          </p:nvPr>
        </p:nvGraphicFramePr>
        <p:xfrm>
          <a:off x="619125" y="228600"/>
          <a:ext cx="7458075" cy="5670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14" name="数式" r:id="rId4" imgW="2565360" imgH="1955520" progId="Equation.3">
                  <p:embed/>
                </p:oleObj>
              </mc:Choice>
              <mc:Fallback>
                <p:oleObj name="数式" r:id="rId4" imgW="2565360" imgH="1955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228600"/>
                        <a:ext cx="7458075" cy="56705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 flipV="1">
            <a:off x="2438400" y="5867400"/>
            <a:ext cx="6858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00400" y="5788967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Lagrange multiplier</a:t>
            </a:r>
          </a:p>
        </p:txBody>
      </p:sp>
    </p:spTree>
    <p:extLst>
      <p:ext uri="{BB962C8B-B14F-4D97-AF65-F5344CB8AC3E}">
        <p14:creationId xmlns:p14="http://schemas.microsoft.com/office/powerpoint/2010/main" val="1386350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0ED07F-4242-47C4-BF0D-60FA7E4D2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F0FC14-B71C-490A-A101-939C720CF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37AF0-F894-4878-95E1-DD9780E8A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D4B4048-C079-4483-A109-49AE969539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521998"/>
              </p:ext>
            </p:extLst>
          </p:nvPr>
        </p:nvGraphicFramePr>
        <p:xfrm>
          <a:off x="263525" y="2239963"/>
          <a:ext cx="8615363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1" name="Equation" r:id="rId3" imgW="2323800" imgH="863280" progId="Equation.DSMT4">
                  <p:embed/>
                </p:oleObj>
              </mc:Choice>
              <mc:Fallback>
                <p:oleObj name="Equation" r:id="rId3" imgW="232380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3525" y="2239963"/>
                        <a:ext cx="8615363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74462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227551"/>
              </p:ext>
            </p:extLst>
          </p:nvPr>
        </p:nvGraphicFramePr>
        <p:xfrm>
          <a:off x="1066800" y="0"/>
          <a:ext cx="6798973" cy="637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37" name="数式" r:id="rId4" imgW="2730240" imgH="2565360" progId="Equation.3">
                  <p:embed/>
                </p:oleObj>
              </mc:Choice>
              <mc:Fallback>
                <p:oleObj name="数式" r:id="rId4" imgW="2730240" imgH="2565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0"/>
                        <a:ext cx="6798973" cy="637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148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363523"/>
              </p:ext>
            </p:extLst>
          </p:nvPr>
        </p:nvGraphicFramePr>
        <p:xfrm>
          <a:off x="381000" y="139700"/>
          <a:ext cx="6356350" cy="633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60" name="数式" r:id="rId4" imgW="2552400" imgH="2552400" progId="Equation.3">
                  <p:embed/>
                </p:oleObj>
              </mc:Choice>
              <mc:Fallback>
                <p:oleObj name="数式" r:id="rId4" imgW="2552400" imgH="255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39700"/>
                        <a:ext cx="6356350" cy="633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6851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440641"/>
              </p:ext>
            </p:extLst>
          </p:nvPr>
        </p:nvGraphicFramePr>
        <p:xfrm>
          <a:off x="871538" y="1147763"/>
          <a:ext cx="5375275" cy="431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84" name="数式" r:id="rId4" imgW="2158920" imgH="1739880" progId="Equation.3">
                  <p:embed/>
                </p:oleObj>
              </mc:Choice>
              <mc:Fallback>
                <p:oleObj name="数式" r:id="rId4" imgW="2158920" imgH="1739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1147763"/>
                        <a:ext cx="5375275" cy="431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37376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4242654"/>
              </p:ext>
            </p:extLst>
          </p:nvPr>
        </p:nvGraphicFramePr>
        <p:xfrm>
          <a:off x="762000" y="1271190"/>
          <a:ext cx="8167079" cy="4315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11" name="Equation" r:id="rId4" imgW="6362640" imgH="3365280" progId="Equation.DSMT4">
                  <p:embed/>
                </p:oleObj>
              </mc:Choice>
              <mc:Fallback>
                <p:oleObj name="Equation" r:id="rId4" imgW="6362640" imgH="33652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71190"/>
                        <a:ext cx="8167079" cy="43156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A530EFA-28B5-4946-9855-CF67A1DD33F9}"/>
              </a:ext>
            </a:extLst>
          </p:cNvPr>
          <p:cNvSpPr txBox="1"/>
          <p:nvPr/>
        </p:nvSpPr>
        <p:spPr>
          <a:xfrm>
            <a:off x="76200" y="4953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35156760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Application to particle dynamics – next time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295400"/>
              </p:ext>
            </p:extLst>
          </p:nvPr>
        </p:nvGraphicFramePr>
        <p:xfrm>
          <a:off x="971550" y="1447800"/>
          <a:ext cx="5581650" cy="4824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31" name="Equation" r:id="rId4" imgW="3124080" imgH="2705040" progId="Equation.DSMT4">
                  <p:embed/>
                </p:oleObj>
              </mc:Choice>
              <mc:Fallback>
                <p:oleObj name="Equation" r:id="rId4" imgW="3124080" imgH="2705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447800"/>
                        <a:ext cx="5581650" cy="48243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951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04800" y="5562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5A9C99-7FCE-4516-BA1E-169C355F6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50" y="557212"/>
            <a:ext cx="7429500" cy="574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01273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the method of calculus of variation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95325" y="749300"/>
          <a:ext cx="8434388" cy="338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4" name="Equation" r:id="rId4" imgW="5397480" imgH="2171520" progId="Equation.DSMT4">
                  <p:embed/>
                </p:oleObj>
              </mc:Choice>
              <mc:Fallback>
                <p:oleObj name="Equation" r:id="rId4" imgW="5397480" imgH="217152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749300"/>
                        <a:ext cx="8434388" cy="338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16504" y="4197097"/>
          <a:ext cx="7750175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5" name="Equation" r:id="rId6" imgW="5206680" imgH="1206360" progId="Equation.DSMT4">
                  <p:embed/>
                </p:oleObj>
              </mc:Choice>
              <mc:Fallback>
                <p:oleObj name="Equation" r:id="rId6" imgW="5206680" imgH="12063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504" y="4197097"/>
                        <a:ext cx="7750175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4887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831961"/>
              </p:ext>
            </p:extLst>
          </p:nvPr>
        </p:nvGraphicFramePr>
        <p:xfrm>
          <a:off x="183356" y="126586"/>
          <a:ext cx="8777288" cy="423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4" imgW="4152600" imgH="2006280" progId="Equation.DSMT4">
                  <p:embed/>
                </p:oleObj>
              </mc:Choice>
              <mc:Fallback>
                <p:oleObj name="Equation" r:id="rId4" imgW="4152600" imgH="20062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356" y="126586"/>
                        <a:ext cx="8777288" cy="423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424758"/>
              </p:ext>
            </p:extLst>
          </p:nvPr>
        </p:nvGraphicFramePr>
        <p:xfrm>
          <a:off x="705016" y="4094515"/>
          <a:ext cx="5864226" cy="222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6" imgW="4216320" imgH="1600200" progId="Equation.DSMT4">
                  <p:embed/>
                </p:oleObj>
              </mc:Choice>
              <mc:Fallback>
                <p:oleObj name="Equation" r:id="rId6" imgW="4216320" imgH="16002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16" y="4094515"/>
                        <a:ext cx="5864226" cy="222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077954"/>
              </p:ext>
            </p:extLst>
          </p:nvPr>
        </p:nvGraphicFramePr>
        <p:xfrm>
          <a:off x="3943350" y="5900353"/>
          <a:ext cx="1257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8" imgW="799920" imgH="266400" progId="Equation.DSMT4">
                  <p:embed/>
                </p:oleObj>
              </mc:Choice>
              <mc:Fallback>
                <p:oleObj name="Equation" r:id="rId8" imgW="799920" imgH="2664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43350" y="5900353"/>
                        <a:ext cx="1257300" cy="4191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8992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343400" y="2037694"/>
            <a:ext cx="4800600" cy="4843166"/>
            <a:chOff x="4343400" y="2037694"/>
            <a:chExt cx="4800600" cy="4843166"/>
          </a:xfrm>
        </p:grpSpPr>
        <p:grpSp>
          <p:nvGrpSpPr>
            <p:cNvPr id="10" name="Group 9"/>
            <p:cNvGrpSpPr/>
            <p:nvPr/>
          </p:nvGrpSpPr>
          <p:grpSpPr>
            <a:xfrm>
              <a:off x="4343400" y="2499359"/>
              <a:ext cx="4381500" cy="4381501"/>
              <a:chOff x="4762500" y="1371600"/>
              <a:chExt cx="4381500" cy="4381501"/>
            </a:xfrm>
          </p:grpSpPr>
          <p:pic>
            <p:nvPicPr>
              <p:cNvPr id="52226" name="Picture 2" descr="Ivory Bell Linen Lamp Shade 9x19x12.5 (Spider)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2500" y="1371600"/>
                <a:ext cx="4381500" cy="43815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7" name="Straight Arrow Connector 6"/>
              <p:cNvCxnSpPr/>
              <p:nvPr/>
            </p:nvCxnSpPr>
            <p:spPr>
              <a:xfrm flipV="1">
                <a:off x="6858000" y="1371600"/>
                <a:ext cx="0" cy="609600"/>
              </a:xfrm>
              <a:prstGeom prst="straightConnector1">
                <a:avLst/>
              </a:prstGeom>
              <a:ln w="508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6858000" y="1981200"/>
                <a:ext cx="0" cy="3124200"/>
              </a:xfrm>
              <a:prstGeom prst="line">
                <a:avLst/>
              </a:prstGeom>
              <a:ln w="5080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Arrow Connector 11"/>
            <p:cNvCxnSpPr/>
            <p:nvPr/>
          </p:nvCxnSpPr>
          <p:spPr>
            <a:xfrm flipV="1">
              <a:off x="6400800" y="5943600"/>
              <a:ext cx="2480310" cy="60959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172200" y="2037694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y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610600" y="532953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x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543800" y="28911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  <a:r>
              <a:rPr lang="en-US" sz="2400" b="1" i="1" baseline="-25000" dirty="0">
                <a:latin typeface="+mj-lt"/>
              </a:rPr>
              <a:t>i</a:t>
            </a:r>
            <a:r>
              <a:rPr lang="en-US" sz="2400" b="1" i="1" dirty="0">
                <a:latin typeface="+mj-lt"/>
              </a:rPr>
              <a:t>  </a:t>
            </a:r>
            <a:r>
              <a:rPr lang="en-US" sz="2400" b="1" i="1" dirty="0" err="1">
                <a:latin typeface="+mj-lt"/>
              </a:rPr>
              <a:t>y</a:t>
            </a:r>
            <a:r>
              <a:rPr lang="en-US" sz="2400" b="1" i="1" baseline="-25000" dirty="0" err="1">
                <a:latin typeface="+mj-lt"/>
              </a:rPr>
              <a:t>i</a:t>
            </a:r>
            <a:endParaRPr lang="en-US" sz="2400" b="1" i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53400" y="5867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latin typeface="+mj-lt"/>
              </a:rPr>
              <a:t>x</a:t>
            </a:r>
            <a:r>
              <a:rPr lang="en-US" sz="2400" b="1" i="1" baseline="-25000" dirty="0" err="1">
                <a:latin typeface="+mj-lt"/>
              </a:rPr>
              <a:t>f</a:t>
            </a:r>
            <a:r>
              <a:rPr lang="en-US" sz="2400" b="1" i="1" dirty="0">
                <a:latin typeface="+mj-lt"/>
              </a:rPr>
              <a:t>  </a:t>
            </a:r>
            <a:r>
              <a:rPr lang="en-US" sz="2400" b="1" i="1" dirty="0" err="1">
                <a:latin typeface="+mj-lt"/>
              </a:rPr>
              <a:t>y</a:t>
            </a:r>
            <a:r>
              <a:rPr lang="en-US" sz="2400" b="1" i="1" baseline="-25000" dirty="0" err="1">
                <a:latin typeface="+mj-lt"/>
              </a:rPr>
              <a:t>f</a:t>
            </a:r>
            <a:endParaRPr lang="en-US" sz="2400" b="1" i="1" dirty="0">
              <a:latin typeface="+mj-lt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361200"/>
              </p:ext>
            </p:extLst>
          </p:nvPr>
        </p:nvGraphicFramePr>
        <p:xfrm>
          <a:off x="357188" y="149225"/>
          <a:ext cx="8374062" cy="429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1" name="Equation" r:id="rId5" imgW="3962160" imgH="2031840" progId="Equation.DSMT4">
                  <p:embed/>
                </p:oleObj>
              </mc:Choice>
              <mc:Fallback>
                <p:oleObj name="Equation" r:id="rId5" imgW="3962160" imgH="20318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149225"/>
                        <a:ext cx="8374062" cy="429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8500" y="121582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Lamp shade shape </a:t>
            </a:r>
            <a:r>
              <a:rPr lang="en-US" sz="2400" i="1" dirty="0">
                <a:latin typeface="+mj-lt"/>
              </a:rPr>
              <a:t>y(x)</a:t>
            </a:r>
          </a:p>
        </p:txBody>
      </p:sp>
    </p:spTree>
    <p:extLst>
      <p:ext uri="{BB962C8B-B14F-4D97-AF65-F5344CB8AC3E}">
        <p14:creationId xmlns:p14="http://schemas.microsoft.com/office/powerpoint/2010/main" val="2052670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859798"/>
              </p:ext>
            </p:extLst>
          </p:nvPr>
        </p:nvGraphicFramePr>
        <p:xfrm>
          <a:off x="1219200" y="228600"/>
          <a:ext cx="5489575" cy="5996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5" name="Equation" r:id="rId4" imgW="3390840" imgH="3708360" progId="Equation.DSMT4">
                  <p:embed/>
                </p:oleObj>
              </mc:Choice>
              <mc:Fallback>
                <p:oleObj name="Equation" r:id="rId4" imgW="3390840" imgH="37083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8600"/>
                        <a:ext cx="5489575" cy="59963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2479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892" y="2811095"/>
            <a:ext cx="3810000" cy="3810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816102"/>
              </p:ext>
            </p:extLst>
          </p:nvPr>
        </p:nvGraphicFramePr>
        <p:xfrm>
          <a:off x="3798644" y="2816408"/>
          <a:ext cx="45466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1" name="Equation" r:id="rId5" imgW="2158920" imgH="723600" progId="Equation.DSMT4">
                  <p:embed/>
                </p:oleObj>
              </mc:Choice>
              <mc:Fallback>
                <p:oleObj name="Equation" r:id="rId5" imgW="2158920" imgH="7236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98644" y="2816408"/>
                        <a:ext cx="454660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3276967" y="3578408"/>
            <a:ext cx="533400" cy="53340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0789F7F-222B-428C-8A86-842DB1D26B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894452"/>
              </p:ext>
            </p:extLst>
          </p:nvPr>
        </p:nvGraphicFramePr>
        <p:xfrm>
          <a:off x="314325" y="236905"/>
          <a:ext cx="4552950" cy="163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2" name="Equation" r:id="rId7" imgW="3085920" imgH="1104840" progId="Equation.DSMT4">
                  <p:embed/>
                </p:oleObj>
              </mc:Choice>
              <mc:Fallback>
                <p:oleObj name="Equation" r:id="rId7" imgW="3085920" imgH="11048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50789F7F-222B-428C-8A86-842DB1D26B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4325" y="236905"/>
                        <a:ext cx="4552950" cy="1630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D6ACF97-B262-44AB-8356-6777A0E62F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663114"/>
              </p:ext>
            </p:extLst>
          </p:nvPr>
        </p:nvGraphicFramePr>
        <p:xfrm>
          <a:off x="1343025" y="2008188"/>
          <a:ext cx="44005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3" name="Equation" r:id="rId9" imgW="2095200" imgH="253800" progId="Equation.DSMT4">
                  <p:embed/>
                </p:oleObj>
              </mc:Choice>
              <mc:Fallback>
                <p:oleObj name="Equation" r:id="rId9" imgW="2095200" imgH="2538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9D6ACF97-B262-44AB-8356-6777A0E62F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43025" y="2008188"/>
                        <a:ext cx="44005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4151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609600"/>
            <a:ext cx="3810000" cy="3810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050895"/>
              </p:ext>
            </p:extLst>
          </p:nvPr>
        </p:nvGraphicFramePr>
        <p:xfrm>
          <a:off x="3657600" y="1066800"/>
          <a:ext cx="45466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9" name="Equation" r:id="rId5" imgW="2158920" imgH="723600" progId="Equation.DSMT4">
                  <p:embed/>
                </p:oleObj>
              </mc:Choice>
              <mc:Fallback>
                <p:oleObj name="Equation" r:id="rId5" imgW="2158920" imgH="7236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57600" y="1066800"/>
                        <a:ext cx="454660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3124200" y="1828800"/>
            <a:ext cx="533400" cy="53340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ED82148B-3143-4E17-B6BD-FDE6D2F74E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912807"/>
              </p:ext>
            </p:extLst>
          </p:nvPr>
        </p:nvGraphicFramePr>
        <p:xfrm>
          <a:off x="838200" y="4572732"/>
          <a:ext cx="7094538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0" name="Equation" r:id="rId7" imgW="3009600" imgH="736560" progId="Equation.DSMT4">
                  <p:embed/>
                </p:oleObj>
              </mc:Choice>
              <mc:Fallback>
                <p:oleObj name="Equation" r:id="rId7" imgW="3009600" imgH="7365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ED82148B-3143-4E17-B6BD-FDE6D2F74E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8200" y="4572732"/>
                        <a:ext cx="7094538" cy="173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6613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7491</TotalTime>
  <Words>803</Words>
  <Application>Microsoft Office PowerPoint</Application>
  <PresentationFormat>On-screen Show (4:3)</PresentationFormat>
  <Paragraphs>185</Paragraphs>
  <Slides>29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416</cp:revision>
  <cp:lastPrinted>2020-09-09T20:57:50Z</cp:lastPrinted>
  <dcterms:created xsi:type="dcterms:W3CDTF">2012-01-10T18:32:24Z</dcterms:created>
  <dcterms:modified xsi:type="dcterms:W3CDTF">2021-09-07T14:30:11Z</dcterms:modified>
</cp:coreProperties>
</file>