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407" r:id="rId3"/>
    <p:sldId id="354" r:id="rId4"/>
    <p:sldId id="418" r:id="rId5"/>
    <p:sldId id="412" r:id="rId6"/>
    <p:sldId id="413" r:id="rId7"/>
    <p:sldId id="414" r:id="rId8"/>
    <p:sldId id="415" r:id="rId9"/>
    <p:sldId id="416" r:id="rId10"/>
    <p:sldId id="417" r:id="rId11"/>
    <p:sldId id="396" r:id="rId12"/>
    <p:sldId id="409" r:id="rId13"/>
    <p:sldId id="397" r:id="rId14"/>
    <p:sldId id="403" r:id="rId15"/>
    <p:sldId id="398" r:id="rId16"/>
    <p:sldId id="399" r:id="rId17"/>
    <p:sldId id="400" r:id="rId18"/>
    <p:sldId id="401" r:id="rId19"/>
    <p:sldId id="404" r:id="rId20"/>
    <p:sldId id="385" r:id="rId21"/>
    <p:sldId id="386" r:id="rId22"/>
    <p:sldId id="373" r:id="rId23"/>
    <p:sldId id="410" r:id="rId24"/>
    <p:sldId id="374" r:id="rId25"/>
    <p:sldId id="411" r:id="rId26"/>
    <p:sldId id="375" r:id="rId27"/>
    <p:sldId id="376" r:id="rId28"/>
    <p:sldId id="377" r:id="rId29"/>
    <p:sldId id="378" r:id="rId30"/>
    <p:sldId id="379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77" d="100"/>
          <a:sy n="77" d="100"/>
        </p:scale>
        <p:origin x="5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to develop  notions of the calculations of variation.   Next time we will show how they may be applied to classical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famous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9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curve will win the race?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Euler-Lagrange equations.      The green equations look harder.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76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Calling the integration 2a is very convenient.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1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clever mathematics.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1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8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did you do with your bet?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6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82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good idea to remember these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45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needing extra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1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one homework problem for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8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minimize with a constraint.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81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88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1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solutions in (almost) convenient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19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5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now start to apply this mathematics to the physics of motion.    Here we map the variables that will apply.    A is called “action”.   L is called “</a:t>
            </a:r>
            <a:r>
              <a:rPr lang="en-US" dirty="0" err="1"/>
              <a:t>Lagrangian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1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homework problem is very similar to this.      Actually stopped at this slide.    Will continue discussion </a:t>
            </a:r>
            <a:r>
              <a:rPr lang="en-US"/>
              <a:t>on Wednesday.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0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another example of the use of calculus of variation.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8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these steps, the solution is found up to some constants.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6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5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results for particular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51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equations we worked out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5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png"/><Relationship Id="rId4" Type="http://schemas.openxmlformats.org/officeDocument/2006/relationships/hyperlink" Target="http://mathworld.wolfram.com/BrachistochroneProblem.html" TargetMode="External"/><Relationship Id="rId9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40" y="609600"/>
            <a:ext cx="906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8 – Chap. 3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Calculus of variation 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Various examples – Area of lamp shade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Brachistochrone problem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609600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050895"/>
              </p:ext>
            </p:extLst>
          </p:nvPr>
        </p:nvGraphicFramePr>
        <p:xfrm>
          <a:off x="3657600" y="1066800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1" name="Equation" r:id="rId5" imgW="2158920" imgH="723600" progId="Equation.DSMT4">
                  <p:embed/>
                </p:oleObj>
              </mc:Choice>
              <mc:Fallback>
                <p:oleObj name="Equation" r:id="rId5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1066800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124200" y="1828800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D82148B-3143-4E17-B6BD-FDE6D2F74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12807"/>
              </p:ext>
            </p:extLst>
          </p:nvPr>
        </p:nvGraphicFramePr>
        <p:xfrm>
          <a:off x="838200" y="4572732"/>
          <a:ext cx="7094538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2" name="Equation" r:id="rId7" imgW="3009600" imgH="736560" progId="Equation.DSMT4">
                  <p:embed/>
                </p:oleObj>
              </mc:Choice>
              <mc:Fallback>
                <p:oleObj name="Equation" r:id="rId7" imgW="3009600" imgH="736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D82148B-3143-4E17-B6BD-FDE6D2F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4572732"/>
                        <a:ext cx="7094538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61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4" name="数式" r:id="rId4" imgW="3492360" imgH="1587240" progId="Equation.3">
                  <p:embed/>
                </p:oleObj>
              </mc:Choice>
              <mc:Fallback>
                <p:oleObj name="数式" r:id="rId4" imgW="349236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5" name="数式" r:id="rId6" imgW="3314520" imgH="1930320" progId="Equation.3">
                  <p:embed/>
                </p:oleObj>
              </mc:Choice>
              <mc:Fallback>
                <p:oleObj name="数式" r:id="rId6" imgW="331452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B73A8-7BF3-4A9D-AB1D-F9A01FAB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2FF06-21B3-400D-A8CB-AEC63A4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3C4D-D8F2-498B-93A8-A317A085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9F6F2A7-28E0-4B60-B02E-E8B66A73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469429"/>
              </p:ext>
            </p:extLst>
          </p:nvPr>
        </p:nvGraphicFramePr>
        <p:xfrm>
          <a:off x="914400" y="1295400"/>
          <a:ext cx="6392862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1" name="Equation" r:id="rId3" imgW="6393087" imgH="3718782" progId="Equation.DSMT4">
                  <p:embed/>
                </p:oleObj>
              </mc:Choice>
              <mc:Fallback>
                <p:oleObj name="Equation" r:id="rId3" imgW="6393087" imgH="3718782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9942C1-FC80-40F8-888C-3D8CFF4518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6392862" cy="371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B9E4B5-7119-4F8A-9D56-7214DA4E9F3F}"/>
              </a:ext>
            </a:extLst>
          </p:cNvPr>
          <p:cNvSpPr txBox="1"/>
          <p:nvPr/>
        </p:nvSpPr>
        <p:spPr>
          <a:xfrm>
            <a:off x="304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few more steps --</a:t>
            </a:r>
          </a:p>
        </p:txBody>
      </p:sp>
    </p:spTree>
    <p:extLst>
      <p:ext uri="{BB962C8B-B14F-4D97-AF65-F5344CB8AC3E}">
        <p14:creationId xmlns:p14="http://schemas.microsoft.com/office/powerpoint/2010/main" val="236791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Brachistochrone</a:t>
            </a:r>
            <a:r>
              <a:rPr lang="en-US" sz="2400" b="1" dirty="0">
                <a:latin typeface="+mj-lt"/>
              </a:rPr>
              <a:t> problem:   </a:t>
            </a:r>
            <a:r>
              <a:rPr lang="en-US" sz="2400" dirty="0">
                <a:latin typeface="+mj-lt"/>
              </a:rPr>
              <a:t>(solved by Newton in 1696)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4"/>
              </a:rPr>
              <a:t>http://mathworld.wolfram.com/BrachistochroneProblem.html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particle of </a:t>
            </a:r>
            <a:r>
              <a:rPr lang="en-US" sz="2400" dirty="0"/>
              <a:t>weight </a:t>
            </a:r>
            <a:r>
              <a:rPr lang="en-US" sz="2400" i="1" dirty="0"/>
              <a:t>mg</a:t>
            </a:r>
            <a:r>
              <a:rPr lang="en-US" sz="2400" dirty="0"/>
              <a:t> travels </a:t>
            </a:r>
            <a:r>
              <a:rPr lang="en-US" sz="2400" dirty="0" err="1"/>
              <a:t>frictionlessly</a:t>
            </a:r>
            <a:r>
              <a:rPr lang="en-US" sz="2400" dirty="0"/>
              <a:t> down a path of shape </a:t>
            </a:r>
            <a:r>
              <a:rPr lang="en-US" sz="2400" i="1" dirty="0"/>
              <a:t>y(x). </a:t>
            </a:r>
            <a:r>
              <a:rPr lang="en-US" sz="2400" dirty="0">
                <a:latin typeface="+mj-lt"/>
              </a:rPr>
              <a:t>What is the shape of the path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that minimizes the  travel time from</a:t>
            </a:r>
          </a:p>
          <a:p>
            <a:r>
              <a:rPr lang="en-US" sz="2400" i="1" dirty="0"/>
              <a:t>y(0)=0 </a:t>
            </a:r>
            <a:r>
              <a:rPr lang="en-US" sz="2400" dirty="0"/>
              <a:t>to </a:t>
            </a:r>
            <a:r>
              <a:rPr lang="en-US" sz="2400" i="1" dirty="0"/>
              <a:t>y(</a:t>
            </a:r>
            <a:r>
              <a:rPr lang="en-US" sz="2400" i="1" dirty="0">
                <a:latin typeface="Symbol" pitchFamily="18" charset="2"/>
              </a:rPr>
              <a:t>p</a:t>
            </a:r>
            <a:r>
              <a:rPr lang="en-US" sz="2400" i="1" dirty="0"/>
              <a:t>)=-</a:t>
            </a:r>
            <a:r>
              <a:rPr lang="en-US" sz="2400" i="1" dirty="0">
                <a:latin typeface="Symbol" pitchFamily="18" charset="2"/>
              </a:rPr>
              <a:t>2</a:t>
            </a:r>
            <a:r>
              <a:rPr lang="en-US" sz="2400" dirty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D82FBEC-0A55-4F38-B12F-3FE39127BCF6}"/>
              </a:ext>
            </a:extLst>
          </p:cNvPr>
          <p:cNvSpPr/>
          <p:nvPr/>
        </p:nvSpPr>
        <p:spPr>
          <a:xfrm>
            <a:off x="1295400" y="1600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EF7011-B777-4F12-813F-FD3EEC9D4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587503"/>
              </p:ext>
            </p:extLst>
          </p:nvPr>
        </p:nvGraphicFramePr>
        <p:xfrm>
          <a:off x="209550" y="5105401"/>
          <a:ext cx="48704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8" name="Equation" r:id="rId6" imgW="2641320" imgH="609480" progId="Equation.DSMT4">
                  <p:embed/>
                </p:oleObj>
              </mc:Choice>
              <mc:Fallback>
                <p:oleObj name="Equation" r:id="rId6" imgW="2641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550" y="5105401"/>
                        <a:ext cx="4870450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9B5A47-5F45-4F2D-9B18-EEB51487B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898571"/>
              </p:ext>
            </p:extLst>
          </p:nvPr>
        </p:nvGraphicFramePr>
        <p:xfrm>
          <a:off x="1905000" y="1899412"/>
          <a:ext cx="3510947" cy="9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9" name="Equation" r:id="rId8" imgW="2323800" imgH="634680" progId="Equation.DSMT4">
                  <p:embed/>
                </p:oleObj>
              </mc:Choice>
              <mc:Fallback>
                <p:oleObj name="Equation" r:id="rId8" imgW="2323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5000" y="1899412"/>
                        <a:ext cx="3510947" cy="95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7696200" cy="3721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Vote for your favorite path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1318D-9EC7-4FA4-BF62-250E2A626C3B}"/>
              </a:ext>
            </a:extLst>
          </p:cNvPr>
          <p:cNvSpPr txBox="1"/>
          <p:nvPr/>
        </p:nvSpPr>
        <p:spPr>
          <a:xfrm>
            <a:off x="762000" y="4876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gives the shortest time?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B050"/>
                </a:solidFill>
                <a:latin typeface="+mj-lt"/>
              </a:rPr>
              <a:t>Green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Red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+mj-lt"/>
              </a:rPr>
              <a:t>Blue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AB5292-0D7D-4B3A-853B-AC63CA78CA0F}"/>
              </a:ext>
            </a:extLst>
          </p:cNvPr>
          <p:cNvSpPr txBox="1"/>
          <p:nvPr/>
        </p:nvSpPr>
        <p:spPr>
          <a:xfrm>
            <a:off x="4495800" y="5981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8BBA0-18C5-4B3B-B764-C58792A18478}"/>
              </a:ext>
            </a:extLst>
          </p:cNvPr>
          <p:cNvSpPr txBox="1"/>
          <p:nvPr/>
        </p:nvSpPr>
        <p:spPr>
          <a:xfrm>
            <a:off x="3048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59283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80831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6" name="Equation" r:id="rId4" imgW="5168880" imgH="4686120" progId="Equation.DSMT4">
                  <p:embed/>
                </p:oleObj>
              </mc:Choice>
              <mc:Fallback>
                <p:oleObj name="Equation" r:id="rId4" imgW="5168880" imgH="468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89916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7" name="Equation" r:id="rId6" imgW="4101840" imgH="3606480" progId="Equation.DSMT4">
                  <p:embed/>
                </p:oleObj>
              </mc:Choice>
              <mc:Fallback>
                <p:oleObj name="Equation" r:id="rId6" imgW="4101840" imgH="360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solidFill>
                        <a:srgbClr val="00B050">
                          <a:alpha val="2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7" name="数式" r:id="rId4" imgW="3555720" imgH="2336760" progId="Equation.3">
                  <p:embed/>
                </p:oleObj>
              </mc:Choice>
              <mc:Fallback>
                <p:oleObj name="数式" r:id="rId4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FBE434B0-621B-481A-ADFA-C9AB987EE211}"/>
              </a:ext>
            </a:extLst>
          </p:cNvPr>
          <p:cNvSpPr/>
          <p:nvPr/>
        </p:nvSpPr>
        <p:spPr>
          <a:xfrm>
            <a:off x="7096919" y="4343400"/>
            <a:ext cx="762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DC754-E3E5-4B2E-B4E1-D48479AB2403}"/>
              </a:ext>
            </a:extLst>
          </p:cNvPr>
          <p:cNvSpPr txBox="1"/>
          <p:nvPr/>
        </p:nvSpPr>
        <p:spPr>
          <a:xfrm>
            <a:off x="4545496" y="4768761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this choice?</a:t>
            </a:r>
          </a:p>
          <a:p>
            <a:r>
              <a:rPr lang="en-US" sz="2400" dirty="0">
                <a:latin typeface="+mj-lt"/>
              </a:rPr>
              <a:t>Answer – because the answer will be more beautiful. (Be sure that was not my cleverness.)</a:t>
            </a:r>
          </a:p>
        </p:txBody>
      </p:sp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Parametric equations for </a:t>
              </a:r>
              <a:r>
                <a:rPr lang="en-US" sz="2400" dirty="0" err="1">
                  <a:latin typeface="+mj-lt"/>
                </a:rPr>
                <a:t>Brachistochrone</a:t>
              </a:r>
              <a:r>
                <a:rPr lang="en-US" sz="2400" dirty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53" name="数式" r:id="rId4" imgW="952200" imgH="431640" progId="Equation.3">
                    <p:embed/>
                  </p:oleObj>
                </mc:Choice>
                <mc:Fallback>
                  <p:oleObj name="数式" r:id="rId4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4" name="数式" r:id="rId6" imgW="1549080" imgH="1688760" progId="Equation.3">
                  <p:embed/>
                </p:oleObj>
              </mc:Choice>
              <mc:Fallback>
                <p:oleObj name="数式" r:id="rId6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61151"/>
              </p:ext>
            </p:extLst>
          </p:nvPr>
        </p:nvGraphicFramePr>
        <p:xfrm>
          <a:off x="4114800" y="563212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5" name="数式" r:id="rId8" imgW="2501640" imgH="1422360" progId="Equation.3">
                  <p:embed/>
                </p:oleObj>
              </mc:Choice>
              <mc:Fallback>
                <p:oleObj name="数式" r:id="rId8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3212"/>
                        <a:ext cx="4830763" cy="2740025"/>
                      </a:xfrm>
                      <a:prstGeom prst="rect">
                        <a:avLst/>
                      </a:prstGeom>
                      <a:solidFill>
                        <a:srgbClr val="7030A0">
                          <a:alpha val="1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>
                <a:latin typeface="+mj-lt"/>
              </a:rPr>
              <a:t>Pi])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Parametric plot 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+mj-lt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latin typeface="+mj-lt"/>
              </a:rPr>
              <a:t>x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22895"/>
            <a:ext cx="5200879" cy="2514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Checking the results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5FCAD0-9780-406C-9919-2FF78EA4E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38654"/>
              </p:ext>
            </p:extLst>
          </p:nvPr>
        </p:nvGraphicFramePr>
        <p:xfrm>
          <a:off x="398670" y="972840"/>
          <a:ext cx="2692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3" name="Equation" r:id="rId5" imgW="2692080" imgH="1104840" progId="Equation.DSMT4">
                  <p:embed/>
                </p:oleObj>
              </mc:Choice>
              <mc:Fallback>
                <p:oleObj name="Equation" r:id="rId5" imgW="269208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F8633E0-440D-4546-A959-D3704B60C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8670" y="972840"/>
                        <a:ext cx="26924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EC5D21-0E22-4A76-AC9A-287C1A7FB40A}"/>
              </a:ext>
            </a:extLst>
          </p:cNvPr>
          <p:cNvSpPr txBox="1"/>
          <p:nvPr/>
        </p:nvSpPr>
        <p:spPr>
          <a:xfrm>
            <a:off x="838200" y="3276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T=infinite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T=5.2668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T=4.4429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D80080-2E01-4EC1-B506-C1FABA9CF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37068"/>
              </p:ext>
            </p:extLst>
          </p:nvPr>
        </p:nvGraphicFramePr>
        <p:xfrm>
          <a:off x="3001963" y="3386138"/>
          <a:ext cx="36941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4" name="Equation" r:id="rId7" imgW="1180800" imgH="444240" progId="Equation.DSMT4">
                  <p:embed/>
                </p:oleObj>
              </mc:Choice>
              <mc:Fallback>
                <p:oleObj name="Equation" r:id="rId7" imgW="1180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1963" y="3386138"/>
                        <a:ext cx="3694112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1FB0CA-D86B-412A-A0CE-EEF56C3E4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29" y="0"/>
            <a:ext cx="7617941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FBBDF-8E65-4A5B-B06C-9460BA3C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64201-AB07-4FAD-B5BB-4E8EADEB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A93A2-E09B-4F1D-981E-8A4E63E0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35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50498"/>
              </p:ext>
            </p:extLst>
          </p:nvPr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4" name="Equation" r:id="rId4" imgW="5397480" imgH="2171520" progId="Equation.DSMT4">
                  <p:embed/>
                </p:oleObj>
              </mc:Choice>
              <mc:Fallback>
                <p:oleObj name="Equation" r:id="rId4" imgW="5397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38527"/>
              </p:ext>
            </p:extLst>
          </p:nvPr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5" name="Equation" r:id="rId6" imgW="5206680" imgH="1206360" progId="Equation.DSMT4">
                  <p:embed/>
                </p:oleObj>
              </mc:Choice>
              <mc:Fallback>
                <p:oleObj name="Equation" r:id="rId6" imgW="52066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849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023534"/>
              </p:ext>
            </p:extLst>
          </p:nvPr>
        </p:nvGraphicFramePr>
        <p:xfrm>
          <a:off x="507380" y="2971800"/>
          <a:ext cx="6278563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2" name="Equation" r:id="rId4" imgW="3251160" imgH="1054080" progId="Equation.DSMT4">
                  <p:embed/>
                </p:oleObj>
              </mc:Choice>
              <mc:Fallback>
                <p:oleObj name="Equation" r:id="rId4" imgW="325116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0" y="2971800"/>
                        <a:ext cx="6278563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49984"/>
              </p:ext>
            </p:extLst>
          </p:nvPr>
        </p:nvGraphicFramePr>
        <p:xfrm>
          <a:off x="457199" y="284163"/>
          <a:ext cx="724373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3" name="Equation" r:id="rId6" imgW="3555720" imgH="1206360" progId="Equation.DSMT4">
                  <p:embed/>
                </p:oleObj>
              </mc:Choice>
              <mc:Fallback>
                <p:oleObj name="Equation" r:id="rId6" imgW="355572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84163"/>
                        <a:ext cx="7243735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258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150108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Determine the shape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of a rope of length L and mass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67335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3043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5710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80309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1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1</a:t>
            </a:r>
            <a:endParaRPr lang="en-US" sz="24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558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2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128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optimization problem:</a:t>
            </a: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0A90B-C101-4AFE-8F88-59AD1477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D817D-3B8C-47C3-BE2C-5FBCD9A1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DC571-20AF-4AA3-A835-4974896F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2E253E-7260-47EF-9B48-B0A294844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07695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71B983-944B-479D-B9C4-0795005FF693}"/>
              </a:ext>
            </a:extLst>
          </p:cNvPr>
          <p:cNvSpPr txBox="1"/>
          <p:nvPr/>
        </p:nvSpPr>
        <p:spPr>
          <a:xfrm>
            <a:off x="304800" y="1365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from internet --</a:t>
            </a:r>
          </a:p>
        </p:txBody>
      </p:sp>
    </p:spTree>
    <p:extLst>
      <p:ext uri="{BB962C8B-B14F-4D97-AF65-F5344CB8AC3E}">
        <p14:creationId xmlns:p14="http://schemas.microsoft.com/office/powerpoint/2010/main" val="4139844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0" name="数式" r:id="rId4" imgW="2565360" imgH="1955520" progId="Equation.3">
                  <p:embed/>
                </p:oleObj>
              </mc:Choice>
              <mc:Fallback>
                <p:oleObj name="数式" r:id="rId4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ED07F-4242-47C4-BF0D-60FA7E4D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0FC14-B71C-490A-A101-939C720C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7AF0-F894-4878-95E1-DD9780E8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B4048-C079-4483-A109-49AE96953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521998"/>
              </p:ext>
            </p:extLst>
          </p:nvPr>
        </p:nvGraphicFramePr>
        <p:xfrm>
          <a:off x="263525" y="2239963"/>
          <a:ext cx="86153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7" name="Equation" r:id="rId3" imgW="2323800" imgH="863280" progId="Equation.DSMT4">
                  <p:embed/>
                </p:oleObj>
              </mc:Choice>
              <mc:Fallback>
                <p:oleObj name="Equation" r:id="rId3" imgW="23238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525" y="2239963"/>
                        <a:ext cx="8615363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46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3" name="数式" r:id="rId4" imgW="2730240" imgH="2565360" progId="Equation.3">
                  <p:embed/>
                </p:oleObj>
              </mc:Choice>
              <mc:Fallback>
                <p:oleObj name="数式" r:id="rId4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6" name="数式" r:id="rId4" imgW="2552400" imgH="2552400" progId="Equation.3">
                  <p:embed/>
                </p:oleObj>
              </mc:Choice>
              <mc:Fallback>
                <p:oleObj name="数式" r:id="rId4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0" name="数式" r:id="rId4" imgW="2158920" imgH="1739880" progId="Equation.3">
                  <p:embed/>
                </p:oleObj>
              </mc:Choice>
              <mc:Fallback>
                <p:oleObj name="数式" r:id="rId4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242654"/>
              </p:ext>
            </p:extLst>
          </p:nvPr>
        </p:nvGraphicFramePr>
        <p:xfrm>
          <a:off x="762000" y="1271190"/>
          <a:ext cx="8167079" cy="431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7" name="Equation" r:id="rId4" imgW="6362640" imgH="3365280" progId="Equation.DSMT4">
                  <p:embed/>
                </p:oleObj>
              </mc:Choice>
              <mc:Fallback>
                <p:oleObj name="Equation" r:id="rId4" imgW="6362640" imgH="336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71190"/>
                        <a:ext cx="8167079" cy="4315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530EFA-28B5-4946-9855-CF67A1DD33F9}"/>
              </a:ext>
            </a:extLst>
          </p:cNvPr>
          <p:cNvSpPr txBox="1"/>
          <p:nvPr/>
        </p:nvSpPr>
        <p:spPr>
          <a:xfrm>
            <a:off x="76200" y="4953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5562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5A9C99-7FCE-4516-BA1E-169C355F6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557212"/>
            <a:ext cx="742950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 – next time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95400"/>
              </p:ext>
            </p:extLst>
          </p:nvPr>
        </p:nvGraphicFramePr>
        <p:xfrm>
          <a:off x="971550" y="1447800"/>
          <a:ext cx="5581650" cy="482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7" name="Equation" r:id="rId4" imgW="3124080" imgH="2705040" progId="Equation.DSMT4">
                  <p:embed/>
                </p:oleObj>
              </mc:Choice>
              <mc:Fallback>
                <p:oleObj name="Equation" r:id="rId4" imgW="3124080" imgH="2705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47800"/>
                        <a:ext cx="5581650" cy="4824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CA834-DE34-430C-9F05-FF630781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60783-B0D7-4D70-B142-D7D259D7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80B5A-A64D-476D-A87D-230C47BC8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6D94E-0F7A-4C7C-84DC-4B66D8136A9B}"/>
              </a:ext>
            </a:extLst>
          </p:cNvPr>
          <p:cNvSpPr txBox="1"/>
          <p:nvPr/>
        </p:nvSpPr>
        <p:spPr>
          <a:xfrm>
            <a:off x="457200" y="304800"/>
            <a:ext cx="838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Can –</a:t>
            </a:r>
          </a:p>
          <a:p>
            <a:pPr marL="342900" indent="-342900">
              <a:buAutoNum type="arabicPeriod"/>
            </a:pPr>
            <a:r>
              <a:rPr lang="en-US" dirty="0"/>
              <a:t>What type of problems that we can and can‘t use the method of calculus of variation to solve？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sz="2400" dirty="0"/>
              <a:t>Comment – Typically we need to optimize an integral involving an unknown function and its derivative.  This type of problem occurs in many contexts including mechanics.</a:t>
            </a:r>
          </a:p>
          <a:p>
            <a:pPr marL="457200" indent="-457200">
              <a:buAutoNum type="arabicPeriod"/>
            </a:pP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Wells –</a:t>
            </a:r>
          </a:p>
          <a:p>
            <a:pPr marL="342900" indent="-342900">
              <a:buAutoNum type="arabicPeriod"/>
            </a:pPr>
            <a:r>
              <a:rPr lang="en-US" dirty="0"/>
              <a:t>Is the Lagrange multiplier always a scalar?</a:t>
            </a:r>
          </a:p>
          <a:p>
            <a:pPr marL="342900" indent="-342900">
              <a:buAutoNum type="arabicPeriod"/>
            </a:pPr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Comment --  Lagrange multipliers in our examples are constant scalars, but they may be more complicated.</a:t>
            </a:r>
          </a:p>
        </p:txBody>
      </p:sp>
    </p:spTree>
    <p:extLst>
      <p:ext uri="{BB962C8B-B14F-4D97-AF65-F5344CB8AC3E}">
        <p14:creationId xmlns:p14="http://schemas.microsoft.com/office/powerpoint/2010/main" val="106176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6" name="Equation" r:id="rId4" imgW="5397480" imgH="2171520" progId="Equation.DSMT4">
                  <p:embed/>
                </p:oleObj>
              </mc:Choice>
              <mc:Fallback>
                <p:oleObj name="Equation" r:id="rId4" imgW="5397480" imgH="2171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7" name="Equation" r:id="rId6" imgW="5206680" imgH="1206360" progId="Equation.DSMT4">
                  <p:embed/>
                </p:oleObj>
              </mc:Choice>
              <mc:Fallback>
                <p:oleObj name="Equation" r:id="rId6" imgW="5206680" imgH="1206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88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31961"/>
              </p:ext>
            </p:extLst>
          </p:nvPr>
        </p:nvGraphicFramePr>
        <p:xfrm>
          <a:off x="183356" y="126586"/>
          <a:ext cx="8777288" cy="42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4152600" imgH="2006280" progId="Equation.DSMT4">
                  <p:embed/>
                </p:oleObj>
              </mc:Choice>
              <mc:Fallback>
                <p:oleObj name="Equation" r:id="rId4" imgW="4152600" imgH="2006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" y="126586"/>
                        <a:ext cx="8777288" cy="423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24758"/>
              </p:ext>
            </p:extLst>
          </p:nvPr>
        </p:nvGraphicFramePr>
        <p:xfrm>
          <a:off x="705016" y="4094515"/>
          <a:ext cx="5864226" cy="222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4216320" imgH="1600200" progId="Equation.DSMT4">
                  <p:embed/>
                </p:oleObj>
              </mc:Choice>
              <mc:Fallback>
                <p:oleObj name="Equation" r:id="rId6" imgW="4216320" imgH="1600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6" y="4094515"/>
                        <a:ext cx="5864226" cy="222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77954"/>
              </p:ext>
            </p:extLst>
          </p:nvPr>
        </p:nvGraphicFramePr>
        <p:xfrm>
          <a:off x="3943350" y="5900353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799920" imgH="266400" progId="Equation.DSMT4">
                  <p:embed/>
                </p:oleObj>
              </mc:Choice>
              <mc:Fallback>
                <p:oleObj name="Equation" r:id="rId8" imgW="799920" imgH="266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43350" y="5900353"/>
                        <a:ext cx="12573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i</a:t>
            </a:r>
            <a:endParaRPr lang="en-US" sz="2400" b="1" i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x</a:t>
            </a:r>
            <a:r>
              <a:rPr lang="en-US" sz="2400" b="1" i="1" baseline="-25000" dirty="0" err="1">
                <a:latin typeface="+mj-lt"/>
              </a:rPr>
              <a:t>f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361200"/>
              </p:ext>
            </p:extLst>
          </p:nvPr>
        </p:nvGraphicFramePr>
        <p:xfrm>
          <a:off x="357188" y="149225"/>
          <a:ext cx="8374062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5" imgW="3962160" imgH="2031840" progId="Equation.DSMT4">
                  <p:embed/>
                </p:oleObj>
              </mc:Choice>
              <mc:Fallback>
                <p:oleObj name="Equation" r:id="rId5" imgW="3962160" imgH="2031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49225"/>
                        <a:ext cx="8374062" cy="429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8500" y="12158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Lamp shade shape </a:t>
            </a:r>
            <a:r>
              <a:rPr lang="en-US" sz="2400" i="1" dirty="0">
                <a:latin typeface="+mj-lt"/>
              </a:rPr>
              <a:t>y(x)</a:t>
            </a:r>
          </a:p>
        </p:txBody>
      </p:sp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859798"/>
              </p:ext>
            </p:extLst>
          </p:nvPr>
        </p:nvGraphicFramePr>
        <p:xfrm>
          <a:off x="1219200" y="228600"/>
          <a:ext cx="5489575" cy="599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tion" r:id="rId4" imgW="3390840" imgH="3708360" progId="Equation.DSMT4">
                  <p:embed/>
                </p:oleObj>
              </mc:Choice>
              <mc:Fallback>
                <p:oleObj name="Equation" r:id="rId4" imgW="3390840" imgH="3708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"/>
                        <a:ext cx="5489575" cy="5996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892" y="2811095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816102"/>
              </p:ext>
            </p:extLst>
          </p:nvPr>
        </p:nvGraphicFramePr>
        <p:xfrm>
          <a:off x="3798644" y="2816408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9" name="Equation" r:id="rId5" imgW="2158920" imgH="723600" progId="Equation.DSMT4">
                  <p:embed/>
                </p:oleObj>
              </mc:Choice>
              <mc:Fallback>
                <p:oleObj name="Equation" r:id="rId5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8644" y="2816408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276967" y="3578408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0789F7F-222B-428C-8A86-842DB1D26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94452"/>
              </p:ext>
            </p:extLst>
          </p:nvPr>
        </p:nvGraphicFramePr>
        <p:xfrm>
          <a:off x="314325" y="236905"/>
          <a:ext cx="4552950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Equation" r:id="rId7" imgW="3085920" imgH="1104840" progId="Equation.DSMT4">
                  <p:embed/>
                </p:oleObj>
              </mc:Choice>
              <mc:Fallback>
                <p:oleObj name="Equation" r:id="rId7" imgW="308592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0789F7F-222B-428C-8A86-842DB1D26B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325" y="236905"/>
                        <a:ext cx="4552950" cy="163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D6ACF97-B262-44AB-8356-6777A0E62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32760"/>
              </p:ext>
            </p:extLst>
          </p:nvPr>
        </p:nvGraphicFramePr>
        <p:xfrm>
          <a:off x="1063625" y="1955800"/>
          <a:ext cx="49593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1" name="Equation" r:id="rId9" imgW="2361960" imgH="304560" progId="Equation.DSMT4">
                  <p:embed/>
                </p:oleObj>
              </mc:Choice>
              <mc:Fallback>
                <p:oleObj name="Equation" r:id="rId9" imgW="236196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D6ACF97-B262-44AB-8356-6777A0E62F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3625" y="1955800"/>
                        <a:ext cx="4959350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15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</TotalTime>
  <Words>874</Words>
  <Application>Microsoft Office PowerPoint</Application>
  <PresentationFormat>On-screen Show (4:3)</PresentationFormat>
  <Paragraphs>200</Paragraphs>
  <Slides>30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419</cp:revision>
  <cp:lastPrinted>2020-09-09T20:57:50Z</cp:lastPrinted>
  <dcterms:created xsi:type="dcterms:W3CDTF">2012-01-10T18:32:24Z</dcterms:created>
  <dcterms:modified xsi:type="dcterms:W3CDTF">2021-09-08T14:52:19Z</dcterms:modified>
</cp:coreProperties>
</file>