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96" r:id="rId2"/>
    <p:sldId id="354" r:id="rId3"/>
    <p:sldId id="415" r:id="rId4"/>
    <p:sldId id="416" r:id="rId5"/>
    <p:sldId id="378" r:id="rId6"/>
    <p:sldId id="379" r:id="rId7"/>
    <p:sldId id="389" r:id="rId8"/>
    <p:sldId id="390" r:id="rId9"/>
    <p:sldId id="391" r:id="rId10"/>
    <p:sldId id="392" r:id="rId11"/>
    <p:sldId id="393" r:id="rId12"/>
    <p:sldId id="394" r:id="rId13"/>
    <p:sldId id="396" r:id="rId14"/>
    <p:sldId id="397" r:id="rId15"/>
    <p:sldId id="398" r:id="rId16"/>
    <p:sldId id="399" r:id="rId17"/>
    <p:sldId id="400" r:id="rId18"/>
    <p:sldId id="401" r:id="rId19"/>
    <p:sldId id="402" r:id="rId20"/>
    <p:sldId id="403" r:id="rId21"/>
    <p:sldId id="404" r:id="rId22"/>
    <p:sldId id="405" r:id="rId23"/>
    <p:sldId id="406" r:id="rId24"/>
    <p:sldId id="407" r:id="rId25"/>
    <p:sldId id="408" r:id="rId26"/>
    <p:sldId id="409" r:id="rId27"/>
    <p:sldId id="411" r:id="rId28"/>
    <p:sldId id="412" r:id="rId29"/>
    <p:sldId id="413" r:id="rId30"/>
    <p:sldId id="414" r:id="rId3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83444" autoAdjust="0"/>
  </p:normalViewPr>
  <p:slideViewPr>
    <p:cSldViewPr>
      <p:cViewPr varScale="1">
        <p:scale>
          <a:sx n="68" d="100"/>
          <a:sy n="68" d="100"/>
        </p:scale>
        <p:origin x="826" y="38"/>
      </p:cViewPr>
      <p:guideLst>
        <p:guide orient="horz" pos="2160"/>
        <p:guide pos="2880"/>
      </p:guideLst>
    </p:cSldViewPr>
  </p:slideViewPr>
  <p:notesTextViewPr>
    <p:cViewPr>
      <p:scale>
        <a:sx n="1" d="1"/>
        <a:sy n="1" d="1"/>
      </p:scale>
      <p:origin x="0" y="0"/>
    </p:cViewPr>
  </p:notesTextViewPr>
  <p:sorterViewPr>
    <p:cViewPr>
      <p:scale>
        <a:sx n="174" d="100"/>
        <a:sy n="174"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6" Type="http://schemas.openxmlformats.org/officeDocument/2006/relationships/image" Target="../media/image30.wmf"/><Relationship Id="rId5" Type="http://schemas.openxmlformats.org/officeDocument/2006/relationships/image" Target="../media/image29.wmf"/><Relationship Id="rId4"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4" Type="http://schemas.openxmlformats.org/officeDocument/2006/relationships/image" Target="../media/image36.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4.wmf"/><Relationship Id="rId1" Type="http://schemas.openxmlformats.org/officeDocument/2006/relationships/image" Target="../media/image3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34.wmf"/><Relationship Id="rId1" Type="http://schemas.openxmlformats.org/officeDocument/2006/relationships/image" Target="../media/image41.wmf"/><Relationship Id="rId4" Type="http://schemas.openxmlformats.org/officeDocument/2006/relationships/image" Target="../media/image43.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34.wmf"/><Relationship Id="rId5" Type="http://schemas.openxmlformats.org/officeDocument/2006/relationships/image" Target="../media/image47.wmf"/><Relationship Id="rId4" Type="http://schemas.openxmlformats.org/officeDocument/2006/relationships/image" Target="../media/image46.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4.wmf"/><Relationship Id="rId1" Type="http://schemas.openxmlformats.org/officeDocument/2006/relationships/image" Target="../media/image34.wmf"/><Relationship Id="rId4" Type="http://schemas.openxmlformats.org/officeDocument/2006/relationships/image" Target="../media/image4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59.wmf"/><Relationship Id="rId1" Type="http://schemas.openxmlformats.org/officeDocument/2006/relationships/image" Target="../media/image5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9/10/2021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9/10/2021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to develop  notions of the calculations of variation and to start to show how they may be applied to classical mechanics.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689451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a:t>
            </a:r>
            <a:r>
              <a:rPr lang="en-US"/>
              <a:t>the minimization.</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154492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Previously we introduced the </a:t>
            </a:r>
            <a:r>
              <a:rPr lang="en-US" dirty="0" err="1"/>
              <a:t>Lagrangian</a:t>
            </a:r>
            <a:r>
              <a:rPr lang="en-US" dirty="0"/>
              <a:t> function without justification.    Here we follow a “derivation”  attributed to </a:t>
            </a:r>
            <a:r>
              <a:rPr lang="en-US" dirty="0" err="1"/>
              <a:t>d’Alembert</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979718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derivation is based on the notion of “generalized” coordinates which can be Cartesian coordinates or one of the many transformed coordinates, or even more “general” coordinates.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3230112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transformed coordinates.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0972817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start the derivation following </a:t>
            </a:r>
            <a:r>
              <a:rPr lang="en-US" dirty="0" err="1"/>
              <a:t>D’Alembert’s</a:t>
            </a:r>
            <a:r>
              <a:rPr lang="en-US" dirty="0"/>
              <a:t> arguments.     x</a:t>
            </a:r>
            <a:r>
              <a:rPr lang="en-US" baseline="-25000" dirty="0"/>
              <a:t>i</a:t>
            </a:r>
            <a:r>
              <a:rPr lang="en-US" baseline="0" dirty="0"/>
              <a:t> denotes the cartesian coordinate while q denotes the “generalized” coordinate.    In this slide we consider the potential energy terms.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4909176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the derivations we consider the kinetic energy contributions.</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870931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the derivation.</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346324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 from </a:t>
            </a:r>
            <a:r>
              <a:rPr lang="en-US" dirty="0" err="1"/>
              <a:t>D’Alembert’s</a:t>
            </a:r>
            <a:r>
              <a:rPr lang="en-US" dirty="0"/>
              <a:t> analysis.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3160865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Form of derived </a:t>
            </a:r>
            <a:r>
              <a:rPr lang="en-US" dirty="0" err="1"/>
              <a:t>Lagrangian</a:t>
            </a:r>
            <a:r>
              <a:rPr lang="en-US" dirty="0"/>
              <a:t>  provided that the potential does not depend on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76060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Having shown that the Euler-</a:t>
            </a:r>
            <a:r>
              <a:rPr lang="en-US" dirty="0" err="1"/>
              <a:t>Lagrangian</a:t>
            </a:r>
            <a:r>
              <a:rPr lang="en-US" dirty="0"/>
              <a:t> equations are consistent with Newton’s equations of motion, we can then infer that the integral of the </a:t>
            </a:r>
            <a:r>
              <a:rPr lang="en-US" dirty="0" err="1"/>
              <a:t>Lagrangian</a:t>
            </a:r>
            <a:r>
              <a:rPr lang="en-US" dirty="0"/>
              <a:t> is optimized as is consistent with Hamilton’s principle.    </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81947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one homework problem for this lecture.</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4775281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using the </a:t>
            </a:r>
            <a:r>
              <a:rPr lang="en-US" dirty="0" err="1"/>
              <a:t>Lagrangian</a:t>
            </a:r>
            <a:r>
              <a:rPr lang="en-US" dirty="0"/>
              <a:t> formalism for a simple pendulum.</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26091298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a:t>
            </a:r>
            <a:r>
              <a:rPr lang="en-US" dirty="0" err="1"/>
              <a:t>Lagrangian</a:t>
            </a:r>
            <a:r>
              <a:rPr lang="en-US" dirty="0"/>
              <a:t> formalism that we will encounter when we examine rigid body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122175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Harmonic oscillator example.     Here we again demonstrate the physical trajectory has the smallest “action”.</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25429075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Recipe for </a:t>
            </a:r>
            <a:r>
              <a:rPr lang="en-US" dirty="0" err="1"/>
              <a:t>Lagrangian</a:t>
            </a:r>
            <a:r>
              <a:rPr lang="en-US" dirty="0"/>
              <a:t> mechanics.</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24476023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restriction.</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32991622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a:t>
            </a:r>
            <a:r>
              <a:rPr lang="en-US" dirty="0" err="1"/>
              <a:t>Lagrangian</a:t>
            </a:r>
            <a:r>
              <a:rPr lang="en-US" dirty="0"/>
              <a:t> mechanics cannot treat all velocity dependent forces,    it is possible to extend the analysis for the case of  the Lorentz force.     This material is treated in Chapter 6, Section 33 of your textbook.      We are following the textbook’s units of </a:t>
            </a:r>
            <a:r>
              <a:rPr lang="en-US" dirty="0" err="1"/>
              <a:t>cgs</a:t>
            </a:r>
            <a:r>
              <a:rPr lang="en-US" dirty="0"/>
              <a:t> Gaussian units.  We will discuss this material on Monday.</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1888492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again.</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1592271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now start to apply this mathematics to the physics of motion.    Here we map the variables that will apply.    A is called “action”.   L is called “</a:t>
            </a:r>
            <a:r>
              <a:rPr lang="en-US" dirty="0" err="1"/>
              <a:t>Lagrangian</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676241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will show how Newton’s laws can be written in terms of the </a:t>
            </a:r>
            <a:r>
              <a:rPr lang="en-US" dirty="0" err="1"/>
              <a:t>Lagrangian</a:t>
            </a:r>
            <a:r>
              <a:rPr lang="en-US" dirty="0"/>
              <a:t> formalism.</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560077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Euler and Lagrange, we need to thank Hamilton as well.</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740698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977818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we will show that it works with these relationships and then we will justify how this might work.</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499044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Action is sometimes A and sometimes 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4087828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9/10/2021</a:t>
            </a:r>
            <a:endParaRPr lang="en-US" dirty="0"/>
          </a:p>
        </p:txBody>
      </p:sp>
      <p:sp>
        <p:nvSpPr>
          <p:cNvPr id="5" name="Footer Placeholder 4"/>
          <p:cNvSpPr>
            <a:spLocks noGrp="1"/>
          </p:cNvSpPr>
          <p:nvPr>
            <p:ph type="ftr" sz="quarter" idx="11"/>
          </p:nvPr>
        </p:nvSpPr>
        <p:spPr/>
        <p:txBody>
          <a:bodyPr/>
          <a:lstStyle/>
          <a:p>
            <a:r>
              <a:rPr lang="en-US"/>
              <a:t>PHY 711  Fall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9/10/2021</a:t>
            </a:r>
            <a:endParaRPr lang="en-US" dirty="0"/>
          </a:p>
        </p:txBody>
      </p:sp>
      <p:sp>
        <p:nvSpPr>
          <p:cNvPr id="5" name="Footer Placeholder 4"/>
          <p:cNvSpPr>
            <a:spLocks noGrp="1"/>
          </p:cNvSpPr>
          <p:nvPr>
            <p:ph type="ftr" sz="quarter" idx="11"/>
          </p:nvPr>
        </p:nvSpPr>
        <p:spPr/>
        <p:txBody>
          <a:bodyPr/>
          <a:lstStyle/>
          <a:p>
            <a:r>
              <a:rPr lang="en-US"/>
              <a:t>PHY 711  Fall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9/10/2021</a:t>
            </a:r>
            <a:endParaRPr lang="en-US" dirty="0"/>
          </a:p>
        </p:txBody>
      </p:sp>
      <p:sp>
        <p:nvSpPr>
          <p:cNvPr id="5" name="Footer Placeholder 4"/>
          <p:cNvSpPr>
            <a:spLocks noGrp="1"/>
          </p:cNvSpPr>
          <p:nvPr>
            <p:ph type="ftr" sz="quarter" idx="11"/>
          </p:nvPr>
        </p:nvSpPr>
        <p:spPr/>
        <p:txBody>
          <a:bodyPr/>
          <a:lstStyle/>
          <a:p>
            <a:r>
              <a:rPr lang="en-US"/>
              <a:t>PHY 711  Fall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9/10/2021</a:t>
            </a:r>
            <a:endParaRPr lang="en-US" dirty="0"/>
          </a:p>
        </p:txBody>
      </p:sp>
      <p:sp>
        <p:nvSpPr>
          <p:cNvPr id="5" name="Footer Placeholder 4"/>
          <p:cNvSpPr>
            <a:spLocks noGrp="1"/>
          </p:cNvSpPr>
          <p:nvPr>
            <p:ph type="ftr" sz="quarter" idx="11"/>
          </p:nvPr>
        </p:nvSpPr>
        <p:spPr/>
        <p:txBody>
          <a:bodyPr/>
          <a:lstStyle/>
          <a:p>
            <a:r>
              <a:rPr lang="en-US"/>
              <a:t>PHY 711  Fall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9/10/2021</a:t>
            </a:r>
            <a:endParaRPr lang="en-US" dirty="0"/>
          </a:p>
        </p:txBody>
      </p:sp>
      <p:sp>
        <p:nvSpPr>
          <p:cNvPr id="5" name="Footer Placeholder 4"/>
          <p:cNvSpPr>
            <a:spLocks noGrp="1"/>
          </p:cNvSpPr>
          <p:nvPr>
            <p:ph type="ftr" sz="quarter" idx="11"/>
          </p:nvPr>
        </p:nvSpPr>
        <p:spPr/>
        <p:txBody>
          <a:bodyPr/>
          <a:lstStyle/>
          <a:p>
            <a:r>
              <a:rPr lang="en-US"/>
              <a:t>PHY 711  Fall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9/10/2021</a:t>
            </a:r>
            <a:endParaRPr lang="en-US" dirty="0"/>
          </a:p>
        </p:txBody>
      </p:sp>
      <p:sp>
        <p:nvSpPr>
          <p:cNvPr id="6" name="Footer Placeholder 5"/>
          <p:cNvSpPr>
            <a:spLocks noGrp="1"/>
          </p:cNvSpPr>
          <p:nvPr>
            <p:ph type="ftr" sz="quarter" idx="11"/>
          </p:nvPr>
        </p:nvSpPr>
        <p:spPr/>
        <p:txBody>
          <a:bodyPr/>
          <a:lstStyle/>
          <a:p>
            <a:r>
              <a:rPr lang="en-US"/>
              <a:t>PHY 711  Fall 2021 --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9/10/2021</a:t>
            </a:r>
            <a:endParaRPr lang="en-US" dirty="0"/>
          </a:p>
        </p:txBody>
      </p:sp>
      <p:sp>
        <p:nvSpPr>
          <p:cNvPr id="8" name="Footer Placeholder 7"/>
          <p:cNvSpPr>
            <a:spLocks noGrp="1"/>
          </p:cNvSpPr>
          <p:nvPr>
            <p:ph type="ftr" sz="quarter" idx="11"/>
          </p:nvPr>
        </p:nvSpPr>
        <p:spPr/>
        <p:txBody>
          <a:bodyPr/>
          <a:lstStyle/>
          <a:p>
            <a:r>
              <a:rPr lang="en-US"/>
              <a:t>PHY 711  Fall 2021 -- Lecture 9</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9/10/2021</a:t>
            </a:r>
            <a:endParaRPr lang="en-US" dirty="0"/>
          </a:p>
        </p:txBody>
      </p:sp>
      <p:sp>
        <p:nvSpPr>
          <p:cNvPr id="4" name="Footer Placeholder 3"/>
          <p:cNvSpPr>
            <a:spLocks noGrp="1"/>
          </p:cNvSpPr>
          <p:nvPr>
            <p:ph type="ftr" sz="quarter" idx="11"/>
          </p:nvPr>
        </p:nvSpPr>
        <p:spPr/>
        <p:txBody>
          <a:bodyPr/>
          <a:lstStyle/>
          <a:p>
            <a:r>
              <a:rPr lang="en-US"/>
              <a:t>PHY 711  Fall 2021 -- Lecture 9</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9/10/2021</a:t>
            </a:r>
            <a:endParaRPr lang="en-US" dirty="0"/>
          </a:p>
        </p:txBody>
      </p:sp>
      <p:sp>
        <p:nvSpPr>
          <p:cNvPr id="6" name="Footer Placeholder 5"/>
          <p:cNvSpPr>
            <a:spLocks noGrp="1"/>
          </p:cNvSpPr>
          <p:nvPr>
            <p:ph type="ftr" sz="quarter" idx="11"/>
          </p:nvPr>
        </p:nvSpPr>
        <p:spPr/>
        <p:txBody>
          <a:bodyPr/>
          <a:lstStyle/>
          <a:p>
            <a:r>
              <a:rPr lang="en-US"/>
              <a:t>PHY 711  Fall 2021 --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9/10/2021</a:t>
            </a:r>
            <a:endParaRPr lang="en-US" dirty="0"/>
          </a:p>
        </p:txBody>
      </p:sp>
      <p:sp>
        <p:nvSpPr>
          <p:cNvPr id="6" name="Footer Placeholder 5"/>
          <p:cNvSpPr>
            <a:spLocks noGrp="1"/>
          </p:cNvSpPr>
          <p:nvPr>
            <p:ph type="ftr" sz="quarter" idx="11"/>
          </p:nvPr>
        </p:nvSpPr>
        <p:spPr/>
        <p:txBody>
          <a:bodyPr/>
          <a:lstStyle/>
          <a:p>
            <a:r>
              <a:rPr lang="en-US"/>
              <a:t>PHY 711  Fall 2021 --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9/10/2021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9</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9.w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11.wmf"/><Relationship Id="rId4" Type="http://schemas.openxmlformats.org/officeDocument/2006/relationships/oleObject" Target="../embeddings/oleObject7.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3.wmf"/><Relationship Id="rId4" Type="http://schemas.openxmlformats.org/officeDocument/2006/relationships/oleObject" Target="../embeddings/oleObject9.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4.wmf"/><Relationship Id="rId5" Type="http://schemas.openxmlformats.org/officeDocument/2006/relationships/oleObject" Target="../embeddings/oleObject10.bin"/><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notesSlide" Target="../notesSlides/notesSlide12.xml"/><Relationship Id="rId7" Type="http://schemas.openxmlformats.org/officeDocument/2006/relationships/oleObject" Target="../embeddings/oleObject12.bin"/><Relationship Id="rId12"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0.png"/><Relationship Id="rId11" Type="http://schemas.openxmlformats.org/officeDocument/2006/relationships/oleObject" Target="../embeddings/oleObject14.bin"/><Relationship Id="rId5" Type="http://schemas.openxmlformats.org/officeDocument/2006/relationships/image" Target="../media/image16.wmf"/><Relationship Id="rId10" Type="http://schemas.openxmlformats.org/officeDocument/2006/relationships/image" Target="../media/image18.wmf"/><Relationship Id="rId4" Type="http://schemas.openxmlformats.org/officeDocument/2006/relationships/oleObject" Target="../embeddings/oleObject11.bin"/><Relationship Id="rId9" Type="http://schemas.openxmlformats.org/officeDocument/2006/relationships/oleObject" Target="../embeddings/oleObject13.bin"/></Relationships>
</file>

<file path=ppt/slides/_rels/slide15.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notesSlide" Target="../notesSlides/notesSlide13.xml"/><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1.wmf"/><Relationship Id="rId5" Type="http://schemas.openxmlformats.org/officeDocument/2006/relationships/oleObject" Target="../embeddings/oleObject15.bin"/><Relationship Id="rId10" Type="http://schemas.openxmlformats.org/officeDocument/2006/relationships/image" Target="../media/image23.wmf"/><Relationship Id="rId4" Type="http://schemas.openxmlformats.org/officeDocument/2006/relationships/image" Target="../media/image24.png"/><Relationship Id="rId9" Type="http://schemas.openxmlformats.org/officeDocument/2006/relationships/oleObject" Target="../embeddings/oleObject17.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29.wmf"/><Relationship Id="rId3" Type="http://schemas.openxmlformats.org/officeDocument/2006/relationships/notesSlide" Target="../notesSlides/notesSlide14.xml"/><Relationship Id="rId7" Type="http://schemas.openxmlformats.org/officeDocument/2006/relationships/image" Target="../media/image26.wmf"/><Relationship Id="rId12"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9.bin"/><Relationship Id="rId11" Type="http://schemas.openxmlformats.org/officeDocument/2006/relationships/image" Target="../media/image28.wmf"/><Relationship Id="rId5" Type="http://schemas.openxmlformats.org/officeDocument/2006/relationships/image" Target="../media/image25.wmf"/><Relationship Id="rId15" Type="http://schemas.openxmlformats.org/officeDocument/2006/relationships/image" Target="../media/image30.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27.wmf"/><Relationship Id="rId14" Type="http://schemas.openxmlformats.org/officeDocument/2006/relationships/oleObject" Target="../embeddings/oleObject23.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31.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32.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notesSlide" Target="../notesSlides/notesSlide15.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7.bin"/><Relationship Id="rId11" Type="http://schemas.openxmlformats.org/officeDocument/2006/relationships/image" Target="../media/image36.wmf"/><Relationship Id="rId5" Type="http://schemas.openxmlformats.org/officeDocument/2006/relationships/image" Target="../media/image33.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35.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38.wmf"/><Relationship Id="rId5" Type="http://schemas.openxmlformats.org/officeDocument/2006/relationships/oleObject" Target="../embeddings/oleObject31.bin"/><Relationship Id="rId4" Type="http://schemas.openxmlformats.org/officeDocument/2006/relationships/image" Target="../media/image37.wmf"/></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16.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3.bin"/><Relationship Id="rId5" Type="http://schemas.openxmlformats.org/officeDocument/2006/relationships/image" Target="../media/image39.wmf"/><Relationship Id="rId4" Type="http://schemas.openxmlformats.org/officeDocument/2006/relationships/oleObject" Target="../embeddings/oleObject32.bin"/><Relationship Id="rId9" Type="http://schemas.openxmlformats.org/officeDocument/2006/relationships/image" Target="../media/image40.wmf"/></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17.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6.bin"/><Relationship Id="rId11" Type="http://schemas.openxmlformats.org/officeDocument/2006/relationships/image" Target="../media/image43.wmf"/><Relationship Id="rId5" Type="http://schemas.openxmlformats.org/officeDocument/2006/relationships/image" Target="../media/image41.wmf"/><Relationship Id="rId10" Type="http://schemas.openxmlformats.org/officeDocument/2006/relationships/oleObject" Target="../embeddings/oleObject38.bin"/><Relationship Id="rId4" Type="http://schemas.openxmlformats.org/officeDocument/2006/relationships/oleObject" Target="../embeddings/oleObject35.bin"/><Relationship Id="rId9" Type="http://schemas.openxmlformats.org/officeDocument/2006/relationships/image" Target="../media/image42.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image" Target="../media/image47.wmf"/><Relationship Id="rId3" Type="http://schemas.openxmlformats.org/officeDocument/2006/relationships/notesSlide" Target="../notesSlides/notesSlide18.xml"/><Relationship Id="rId7" Type="http://schemas.openxmlformats.org/officeDocument/2006/relationships/image" Target="../media/image44.wmf"/><Relationship Id="rId12" Type="http://schemas.openxmlformats.org/officeDocument/2006/relationships/oleObject" Target="../embeddings/oleObject43.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40.bin"/><Relationship Id="rId11" Type="http://schemas.openxmlformats.org/officeDocument/2006/relationships/image" Target="../media/image46.wmf"/><Relationship Id="rId5" Type="http://schemas.openxmlformats.org/officeDocument/2006/relationships/image" Target="../media/image34.wmf"/><Relationship Id="rId10" Type="http://schemas.openxmlformats.org/officeDocument/2006/relationships/oleObject" Target="../embeddings/oleObject42.bin"/><Relationship Id="rId4" Type="http://schemas.openxmlformats.org/officeDocument/2006/relationships/oleObject" Target="../embeddings/oleObject39.bin"/><Relationship Id="rId9" Type="http://schemas.openxmlformats.org/officeDocument/2006/relationships/image" Target="../media/image45.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46.bin"/><Relationship Id="rId3" Type="http://schemas.openxmlformats.org/officeDocument/2006/relationships/notesSlide" Target="../notesSlides/notesSlide19.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45.bin"/><Relationship Id="rId11" Type="http://schemas.openxmlformats.org/officeDocument/2006/relationships/image" Target="../media/image49.wmf"/><Relationship Id="rId5" Type="http://schemas.openxmlformats.org/officeDocument/2006/relationships/image" Target="../media/image34.wmf"/><Relationship Id="rId10" Type="http://schemas.openxmlformats.org/officeDocument/2006/relationships/oleObject" Target="../embeddings/oleObject47.bin"/><Relationship Id="rId4" Type="http://schemas.openxmlformats.org/officeDocument/2006/relationships/oleObject" Target="../embeddings/oleObject44.bin"/><Relationship Id="rId9" Type="http://schemas.openxmlformats.org/officeDocument/2006/relationships/image" Target="../media/image48.wmf"/></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51.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9.bin"/><Relationship Id="rId5" Type="http://schemas.openxmlformats.org/officeDocument/2006/relationships/image" Target="../media/image50.wmf"/><Relationship Id="rId4" Type="http://schemas.openxmlformats.org/officeDocument/2006/relationships/oleObject" Target="../embeddings/oleObject48.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53.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51.bin"/><Relationship Id="rId5" Type="http://schemas.openxmlformats.org/officeDocument/2006/relationships/image" Target="../media/image52.wmf"/><Relationship Id="rId4" Type="http://schemas.openxmlformats.org/officeDocument/2006/relationships/oleObject" Target="../embeddings/oleObject50.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54.wmf"/><Relationship Id="rId5" Type="http://schemas.openxmlformats.org/officeDocument/2006/relationships/oleObject" Target="../embeddings/oleObject52.bin"/><Relationship Id="rId4" Type="http://schemas.openxmlformats.org/officeDocument/2006/relationships/image" Target="../media/image55.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22.vml"/><Relationship Id="rId5" Type="http://schemas.openxmlformats.org/officeDocument/2006/relationships/image" Target="../media/image56.wmf"/><Relationship Id="rId4" Type="http://schemas.openxmlformats.org/officeDocument/2006/relationships/oleObject" Target="../embeddings/oleObject53.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57.wmf"/><Relationship Id="rId4" Type="http://schemas.openxmlformats.org/officeDocument/2006/relationships/oleObject" Target="../embeddings/oleObject54.bin"/></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59.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56.bin"/><Relationship Id="rId5" Type="http://schemas.openxmlformats.org/officeDocument/2006/relationships/image" Target="../media/image58.wmf"/><Relationship Id="rId4" Type="http://schemas.openxmlformats.org/officeDocument/2006/relationships/oleObject" Target="../embeddings/oleObject55.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www-history.mcs.st-and.ac.uk/Biographies/Hamilton.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irishpostalheritagegpo.wordpress.com/2017/06/08/william-rowan-hamilton-irish-mathematician-and-scientis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00940" y="609600"/>
            <a:ext cx="9067800" cy="6894195"/>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3200" b="1" dirty="0"/>
          </a:p>
          <a:p>
            <a:pPr algn="ctr"/>
            <a:r>
              <a:rPr lang="en-US" sz="3200" b="1" dirty="0"/>
              <a:t>Discussion of Lecture 9 – Chap. 3 F &amp; W</a:t>
            </a:r>
          </a:p>
          <a:p>
            <a:pPr algn="ctr"/>
            <a:endParaRPr lang="en-US" sz="3200" b="1" dirty="0">
              <a:solidFill>
                <a:schemeClr val="folHlink"/>
              </a:solidFill>
            </a:endParaRPr>
          </a:p>
          <a:p>
            <a:pPr marL="457200" lvl="2" algn="ctr">
              <a:spcBef>
                <a:spcPct val="50000"/>
              </a:spcBef>
            </a:pPr>
            <a:r>
              <a:rPr lang="en-US" sz="2800" b="1" dirty="0">
                <a:solidFill>
                  <a:schemeClr val="folHlink"/>
                </a:solidFill>
              </a:rPr>
              <a:t>Calculus of variation applied to classical mechanics</a:t>
            </a:r>
          </a:p>
          <a:p>
            <a:pPr lvl="2" indent="-457200">
              <a:spcBef>
                <a:spcPct val="50000"/>
              </a:spcBef>
              <a:buFont typeface="+mj-lt"/>
              <a:buAutoNum type="arabicPeriod"/>
            </a:pPr>
            <a:r>
              <a:rPr lang="en-US" sz="2400" b="1" dirty="0">
                <a:solidFill>
                  <a:schemeClr val="folHlink"/>
                </a:solidFill>
              </a:rPr>
              <a:t>Hamilton’s principle</a:t>
            </a:r>
          </a:p>
          <a:p>
            <a:pPr marL="971550" lvl="2" indent="-514350">
              <a:spcBef>
                <a:spcPct val="50000"/>
              </a:spcBef>
              <a:buFont typeface="+mj-lt"/>
              <a:buAutoNum type="arabicPeriod"/>
            </a:pPr>
            <a:r>
              <a:rPr lang="en-US" sz="2400" b="1" dirty="0" err="1">
                <a:solidFill>
                  <a:schemeClr val="folHlink"/>
                </a:solidFill>
              </a:rPr>
              <a:t>D’Alembert’s</a:t>
            </a:r>
            <a:r>
              <a:rPr lang="en-US" sz="2400" b="1" dirty="0">
                <a:solidFill>
                  <a:schemeClr val="folHlink"/>
                </a:solidFill>
              </a:rPr>
              <a:t> principle</a:t>
            </a:r>
          </a:p>
          <a:p>
            <a:pPr marL="971550" lvl="2" indent="-514350">
              <a:spcBef>
                <a:spcPct val="50000"/>
              </a:spcBef>
              <a:buFont typeface="+mj-lt"/>
              <a:buAutoNum type="arabicPeriod"/>
            </a:pPr>
            <a:r>
              <a:rPr lang="en-US" sz="2400" b="1" dirty="0">
                <a:solidFill>
                  <a:schemeClr val="folHlink"/>
                </a:solidFill>
              </a:rPr>
              <a:t>Lagrange’s equation in generalized coordinates</a:t>
            </a:r>
          </a:p>
          <a:p>
            <a:pPr lvl="2" indent="-457200">
              <a:spcBef>
                <a:spcPct val="50000"/>
              </a:spcBef>
              <a:buFont typeface="+mj-lt"/>
              <a:buAutoNum type="arabicPeriod"/>
            </a:pPr>
            <a:endParaRPr lang="en-US" sz="2400" b="1" dirty="0">
              <a:solidFill>
                <a:schemeClr val="folHlink"/>
              </a:solidFill>
            </a:endParaRPr>
          </a:p>
          <a:p>
            <a:pPr lvl="2" indent="-457200">
              <a:spcBef>
                <a:spcPct val="50000"/>
              </a:spcBef>
              <a:buFont typeface="+mj-lt"/>
              <a:buAutoNum type="arabicPeriod"/>
            </a:pPr>
            <a:endParaRPr lang="en-US" sz="24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596153288"/>
              </p:ext>
            </p:extLst>
          </p:nvPr>
        </p:nvGraphicFramePr>
        <p:xfrm>
          <a:off x="990600" y="381000"/>
          <a:ext cx="5251451" cy="1322387"/>
        </p:xfrm>
        <a:graphic>
          <a:graphicData uri="http://schemas.openxmlformats.org/presentationml/2006/ole">
            <mc:AlternateContent xmlns:mc="http://schemas.openxmlformats.org/markup-compatibility/2006">
              <mc:Choice xmlns:v="urn:schemas-microsoft-com:vml" Requires="v">
                <p:oleObj spid="_x0000_s76924" name="数式" r:id="rId4" imgW="2717640" imgH="685800" progId="Equation.3">
                  <p:embed/>
                </p:oleObj>
              </mc:Choice>
              <mc:Fallback>
                <p:oleObj name="数式" r:id="rId4" imgW="2717640" imgH="685800" progId="Equation.3">
                  <p:embed/>
                  <p:pic>
                    <p:nvPicPr>
                      <p:cNvPr id="0" name=""/>
                      <p:cNvPicPr>
                        <a:picLocks noChangeAspect="1" noChangeArrowheads="1"/>
                      </p:cNvPicPr>
                      <p:nvPr/>
                    </p:nvPicPr>
                    <p:blipFill>
                      <a:blip r:embed="rId5"/>
                      <a:srcRect/>
                      <a:stretch>
                        <a:fillRect/>
                      </a:stretch>
                    </p:blipFill>
                    <p:spPr bwMode="auto">
                      <a:xfrm>
                        <a:off x="990600" y="381000"/>
                        <a:ext cx="5251451"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7" name="Straight Arrow Connector 6"/>
          <p:cNvCxnSpPr/>
          <p:nvPr/>
        </p:nvCxnSpPr>
        <p:spPr>
          <a:xfrm flipV="1">
            <a:off x="2971800" y="1447800"/>
            <a:ext cx="228600" cy="9906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057400" y="2362200"/>
            <a:ext cx="1295400" cy="830997"/>
          </a:xfrm>
          <a:prstGeom prst="rect">
            <a:avLst/>
          </a:prstGeom>
          <a:noFill/>
        </p:spPr>
        <p:txBody>
          <a:bodyPr wrap="square" rtlCol="0">
            <a:spAutoFit/>
          </a:bodyPr>
          <a:lstStyle/>
          <a:p>
            <a:r>
              <a:rPr lang="en-US" sz="2400" dirty="0">
                <a:latin typeface="+mj-lt"/>
              </a:rPr>
              <a:t>Kinetic energy</a:t>
            </a:r>
          </a:p>
        </p:txBody>
      </p:sp>
      <p:cxnSp>
        <p:nvCxnSpPr>
          <p:cNvPr id="9" name="Straight Arrow Connector 8"/>
          <p:cNvCxnSpPr/>
          <p:nvPr/>
        </p:nvCxnSpPr>
        <p:spPr>
          <a:xfrm flipH="1" flipV="1">
            <a:off x="3733800" y="1371600"/>
            <a:ext cx="838200" cy="838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191000" y="2209800"/>
            <a:ext cx="1600200" cy="830997"/>
          </a:xfrm>
          <a:prstGeom prst="rect">
            <a:avLst/>
          </a:prstGeom>
          <a:noFill/>
        </p:spPr>
        <p:txBody>
          <a:bodyPr wrap="square" rtlCol="0">
            <a:spAutoFit/>
          </a:bodyPr>
          <a:lstStyle/>
          <a:p>
            <a:r>
              <a:rPr lang="en-US" sz="2400" dirty="0">
                <a:latin typeface="+mj-lt"/>
              </a:rPr>
              <a:t>Potential energy</a:t>
            </a:r>
          </a:p>
        </p:txBody>
      </p:sp>
      <p:graphicFrame>
        <p:nvGraphicFramePr>
          <p:cNvPr id="12" name="Object 11"/>
          <p:cNvGraphicFramePr>
            <a:graphicFrameLocks noChangeAspect="1"/>
          </p:cNvGraphicFramePr>
          <p:nvPr>
            <p:extLst>
              <p:ext uri="{D42A27DB-BD31-4B8C-83A1-F6EECF244321}">
                <p14:modId xmlns:p14="http://schemas.microsoft.com/office/powerpoint/2010/main" val="490240603"/>
              </p:ext>
            </p:extLst>
          </p:nvPr>
        </p:nvGraphicFramePr>
        <p:xfrm>
          <a:off x="433429" y="3136861"/>
          <a:ext cx="8253371" cy="3360738"/>
        </p:xfrm>
        <a:graphic>
          <a:graphicData uri="http://schemas.openxmlformats.org/presentationml/2006/ole">
            <mc:AlternateContent xmlns:mc="http://schemas.openxmlformats.org/markup-compatibility/2006">
              <mc:Choice xmlns:v="urn:schemas-microsoft-com:vml" Requires="v">
                <p:oleObj spid="_x0000_s76925" name="Equation" r:id="rId6" imgW="5321160" imgH="2171520" progId="Equation.DSMT4">
                  <p:embed/>
                </p:oleObj>
              </mc:Choice>
              <mc:Fallback>
                <p:oleObj name="Equation" r:id="rId6" imgW="5321160" imgH="2171520" progId="Equation.DSMT4">
                  <p:embed/>
                  <p:pic>
                    <p:nvPicPr>
                      <p:cNvPr id="0" name=""/>
                      <p:cNvPicPr>
                        <a:picLocks noChangeAspect="1" noChangeArrowheads="1"/>
                      </p:cNvPicPr>
                      <p:nvPr/>
                    </p:nvPicPr>
                    <p:blipFill>
                      <a:blip r:embed="rId7"/>
                      <a:srcRect/>
                      <a:stretch>
                        <a:fillRect/>
                      </a:stretch>
                    </p:blipFill>
                    <p:spPr bwMode="auto">
                      <a:xfrm>
                        <a:off x="433429" y="3136861"/>
                        <a:ext cx="8253371" cy="33607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2699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0158227"/>
              </p:ext>
            </p:extLst>
          </p:nvPr>
        </p:nvGraphicFramePr>
        <p:xfrm>
          <a:off x="990600" y="336946"/>
          <a:ext cx="7880973" cy="5907088"/>
        </p:xfrm>
        <a:graphic>
          <a:graphicData uri="http://schemas.openxmlformats.org/presentationml/2006/ole">
            <mc:AlternateContent xmlns:mc="http://schemas.openxmlformats.org/markup-compatibility/2006">
              <mc:Choice xmlns:v="urn:schemas-microsoft-com:vml" Requires="v">
                <p:oleObj spid="_x0000_s77948" name="Equation" r:id="rId4" imgW="4444920" imgH="3340080" progId="Equation.DSMT4">
                  <p:embed/>
                </p:oleObj>
              </mc:Choice>
              <mc:Fallback>
                <p:oleObj name="Equation" r:id="rId4" imgW="4444920" imgH="3340080" progId="Equation.DSMT4">
                  <p:embed/>
                  <p:pic>
                    <p:nvPicPr>
                      <p:cNvPr id="0" name=""/>
                      <p:cNvPicPr>
                        <a:picLocks noChangeAspect="1" noChangeArrowheads="1"/>
                      </p:cNvPicPr>
                      <p:nvPr/>
                    </p:nvPicPr>
                    <p:blipFill>
                      <a:blip r:embed="rId5"/>
                      <a:srcRect/>
                      <a:stretch>
                        <a:fillRect/>
                      </a:stretch>
                    </p:blipFill>
                    <p:spPr bwMode="auto">
                      <a:xfrm>
                        <a:off x="990600" y="336946"/>
                        <a:ext cx="7880973" cy="5907088"/>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135324240"/>
              </p:ext>
            </p:extLst>
          </p:nvPr>
        </p:nvGraphicFramePr>
        <p:xfrm>
          <a:off x="4403413" y="5334000"/>
          <a:ext cx="4299573" cy="814860"/>
        </p:xfrm>
        <a:graphic>
          <a:graphicData uri="http://schemas.openxmlformats.org/presentationml/2006/ole">
            <mc:AlternateContent xmlns:mc="http://schemas.openxmlformats.org/markup-compatibility/2006">
              <mc:Choice xmlns:v="urn:schemas-microsoft-com:vml" Requires="v">
                <p:oleObj spid="_x0000_s77949" name="数式" r:id="rId6" imgW="1269720" imgH="241200" progId="Equation.3">
                  <p:embed/>
                </p:oleObj>
              </mc:Choice>
              <mc:Fallback>
                <p:oleObj name="数式" r:id="rId6" imgW="1269720" imgH="241200" progId="Equation.3">
                  <p:embed/>
                  <p:pic>
                    <p:nvPicPr>
                      <p:cNvPr id="0" name=""/>
                      <p:cNvPicPr>
                        <a:picLocks noChangeAspect="1" noChangeArrowheads="1"/>
                      </p:cNvPicPr>
                      <p:nvPr/>
                    </p:nvPicPr>
                    <p:blipFill>
                      <a:blip r:embed="rId7"/>
                      <a:srcRect/>
                      <a:stretch>
                        <a:fillRect/>
                      </a:stretch>
                    </p:blipFill>
                    <p:spPr bwMode="auto">
                      <a:xfrm>
                        <a:off x="4403413" y="5334000"/>
                        <a:ext cx="4299573" cy="81486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079700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809661739"/>
              </p:ext>
            </p:extLst>
          </p:nvPr>
        </p:nvGraphicFramePr>
        <p:xfrm>
          <a:off x="914400" y="517080"/>
          <a:ext cx="7315200" cy="5823839"/>
        </p:xfrm>
        <a:graphic>
          <a:graphicData uri="http://schemas.openxmlformats.org/presentationml/2006/ole">
            <mc:AlternateContent xmlns:mc="http://schemas.openxmlformats.org/markup-compatibility/2006">
              <mc:Choice xmlns:v="urn:schemas-microsoft-com:vml" Requires="v">
                <p:oleObj spid="_x0000_s78911" name="Equation" r:id="rId4" imgW="5346360" imgH="4267080" progId="Equation.DSMT4">
                  <p:embed/>
                </p:oleObj>
              </mc:Choice>
              <mc:Fallback>
                <p:oleObj name="Equation" r:id="rId4" imgW="5346360" imgH="4267080" progId="Equation.DSMT4">
                  <p:embed/>
                  <p:pic>
                    <p:nvPicPr>
                      <p:cNvPr id="0" name=""/>
                      <p:cNvPicPr>
                        <a:picLocks noChangeAspect="1" noChangeArrowheads="1"/>
                      </p:cNvPicPr>
                      <p:nvPr/>
                    </p:nvPicPr>
                    <p:blipFill>
                      <a:blip r:embed="rId5"/>
                      <a:srcRect/>
                      <a:stretch>
                        <a:fillRect/>
                      </a:stretch>
                    </p:blipFill>
                    <p:spPr bwMode="auto">
                      <a:xfrm>
                        <a:off x="914400" y="517080"/>
                        <a:ext cx="7315200" cy="5823839"/>
                      </a:xfrm>
                      <a:prstGeom prst="rect">
                        <a:avLst/>
                      </a:prstGeom>
                      <a:noFill/>
                      <a:ln>
                        <a:noFill/>
                      </a:ln>
                    </p:spPr>
                  </p:pic>
                </p:oleObj>
              </mc:Fallback>
            </mc:AlternateContent>
          </a:graphicData>
        </a:graphic>
      </p:graphicFrame>
      <p:sp>
        <p:nvSpPr>
          <p:cNvPr id="6" name="Oval 5"/>
          <p:cNvSpPr/>
          <p:nvPr/>
        </p:nvSpPr>
        <p:spPr>
          <a:xfrm>
            <a:off x="3276600" y="5334000"/>
            <a:ext cx="2667000" cy="6096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445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pic>
        <p:nvPicPr>
          <p:cNvPr id="83970" name="Picture 2" descr="http://upload.wikimedia.org/wikipedia/commons/thumb/d/df/Alembert.jpg/330px-Alember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165" y="1143000"/>
            <a:ext cx="2095500" cy="26193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04800" y="35169"/>
            <a:ext cx="6400800" cy="830997"/>
          </a:xfrm>
          <a:prstGeom prst="rect">
            <a:avLst/>
          </a:prstGeom>
          <a:noFill/>
        </p:spPr>
        <p:txBody>
          <a:bodyPr wrap="square" rtlCol="0">
            <a:spAutoFit/>
          </a:bodyPr>
          <a:lstStyle/>
          <a:p>
            <a:r>
              <a:rPr lang="en-US" sz="2400" dirty="0">
                <a:latin typeface="+mj-lt"/>
              </a:rPr>
              <a:t>Jean </a:t>
            </a:r>
            <a:r>
              <a:rPr lang="en-US" sz="2400" dirty="0" err="1">
                <a:latin typeface="+mj-lt"/>
              </a:rPr>
              <a:t>d’Alembert</a:t>
            </a:r>
            <a:r>
              <a:rPr lang="en-US" sz="2400" dirty="0">
                <a:latin typeface="+mj-lt"/>
              </a:rPr>
              <a:t>  1717-1783</a:t>
            </a:r>
          </a:p>
          <a:p>
            <a:r>
              <a:rPr lang="en-US" sz="2400" dirty="0">
                <a:latin typeface="+mj-lt"/>
              </a:rPr>
              <a:t>      French mathematician and philosopher</a:t>
            </a:r>
          </a:p>
        </p:txBody>
      </p:sp>
      <p:sp>
        <p:nvSpPr>
          <p:cNvPr id="6" name="TextBox 5">
            <a:extLst>
              <a:ext uri="{FF2B5EF4-FFF2-40B4-BE49-F238E27FC236}">
                <a16:creationId xmlns:a16="http://schemas.microsoft.com/office/drawing/2014/main" id="{8B7416AF-8D83-4466-B6B2-A293E55500C2}"/>
              </a:ext>
            </a:extLst>
          </p:cNvPr>
          <p:cNvSpPr txBox="1"/>
          <p:nvPr/>
        </p:nvSpPr>
        <p:spPr>
          <a:xfrm>
            <a:off x="3505200" y="1295400"/>
            <a:ext cx="3886200" cy="1200329"/>
          </a:xfrm>
          <a:prstGeom prst="rect">
            <a:avLst/>
          </a:prstGeom>
          <a:noFill/>
        </p:spPr>
        <p:txBody>
          <a:bodyPr wrap="square" rtlCol="0">
            <a:spAutoFit/>
          </a:bodyPr>
          <a:lstStyle/>
          <a:p>
            <a:r>
              <a:rPr lang="en-US" sz="2400" dirty="0">
                <a:latin typeface="+mj-lt"/>
              </a:rPr>
              <a:t>“Deriving” </a:t>
            </a:r>
            <a:r>
              <a:rPr lang="en-US" sz="2400" dirty="0" err="1">
                <a:latin typeface="+mj-lt"/>
              </a:rPr>
              <a:t>Lagrangian</a:t>
            </a:r>
            <a:r>
              <a:rPr lang="en-US" sz="2400" dirty="0">
                <a:latin typeface="+mj-lt"/>
              </a:rPr>
              <a:t> mechanics from Newton’s laws. </a:t>
            </a:r>
          </a:p>
        </p:txBody>
      </p:sp>
      <p:graphicFrame>
        <p:nvGraphicFramePr>
          <p:cNvPr id="7" name="Object 6">
            <a:extLst>
              <a:ext uri="{FF2B5EF4-FFF2-40B4-BE49-F238E27FC236}">
                <a16:creationId xmlns:a16="http://schemas.microsoft.com/office/drawing/2014/main" id="{C9B1B91B-7884-44C1-82C6-895FBB8C40D2}"/>
              </a:ext>
            </a:extLst>
          </p:cNvPr>
          <p:cNvGraphicFramePr>
            <a:graphicFrameLocks noChangeAspect="1"/>
          </p:cNvGraphicFramePr>
          <p:nvPr>
            <p:extLst>
              <p:ext uri="{D42A27DB-BD31-4B8C-83A1-F6EECF244321}">
                <p14:modId xmlns:p14="http://schemas.microsoft.com/office/powerpoint/2010/main" val="3273554093"/>
              </p:ext>
            </p:extLst>
          </p:nvPr>
        </p:nvGraphicFramePr>
        <p:xfrm>
          <a:off x="1358900" y="3967650"/>
          <a:ext cx="6870700" cy="2446020"/>
        </p:xfrm>
        <a:graphic>
          <a:graphicData uri="http://schemas.openxmlformats.org/presentationml/2006/ole">
            <mc:AlternateContent xmlns:mc="http://schemas.openxmlformats.org/markup-compatibility/2006">
              <mc:Choice xmlns:v="urn:schemas-microsoft-com:vml" Requires="v">
                <p:oleObj spid="_x0000_s1036" name="Equation" r:id="rId5" imgW="6032160" imgH="2171520" progId="Equation.DSMT4">
                  <p:embed/>
                </p:oleObj>
              </mc:Choice>
              <mc:Fallback>
                <p:oleObj name="Equation" r:id="rId5" imgW="6032160" imgH="2171520" progId="Equation.DSMT4">
                  <p:embed/>
                  <p:pic>
                    <p:nvPicPr>
                      <p:cNvPr id="7" name="Object 6">
                        <a:extLst>
                          <a:ext uri="{FF2B5EF4-FFF2-40B4-BE49-F238E27FC236}">
                            <a16:creationId xmlns:a16="http://schemas.microsoft.com/office/drawing/2014/main" id="{C9B1B91B-7884-44C1-82C6-895FBB8C40D2}"/>
                          </a:ext>
                        </a:extLst>
                      </p:cNvPr>
                      <p:cNvPicPr/>
                      <p:nvPr/>
                    </p:nvPicPr>
                    <p:blipFill>
                      <a:blip r:embed="rId6"/>
                      <a:stretch>
                        <a:fillRect/>
                      </a:stretch>
                    </p:blipFill>
                    <p:spPr>
                      <a:xfrm>
                        <a:off x="1358900" y="3967650"/>
                        <a:ext cx="6870700" cy="2446020"/>
                      </a:xfrm>
                      <a:prstGeom prst="rect">
                        <a:avLst/>
                      </a:prstGeom>
                    </p:spPr>
                  </p:pic>
                </p:oleObj>
              </mc:Fallback>
            </mc:AlternateContent>
          </a:graphicData>
        </a:graphic>
      </p:graphicFrame>
    </p:spTree>
    <p:extLst>
      <p:ext uri="{BB962C8B-B14F-4D97-AF65-F5344CB8AC3E}">
        <p14:creationId xmlns:p14="http://schemas.microsoft.com/office/powerpoint/2010/main" val="303650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847367693"/>
              </p:ext>
            </p:extLst>
          </p:nvPr>
        </p:nvGraphicFramePr>
        <p:xfrm>
          <a:off x="596900" y="457200"/>
          <a:ext cx="8022772" cy="838200"/>
        </p:xfrm>
        <a:graphic>
          <a:graphicData uri="http://schemas.openxmlformats.org/presentationml/2006/ole">
            <mc:AlternateContent xmlns:mc="http://schemas.openxmlformats.org/markup-compatibility/2006">
              <mc:Choice xmlns:v="urn:schemas-microsoft-com:vml" Requires="v">
                <p:oleObj spid="_x0000_s92201" name="Equation" r:id="rId4" imgW="5956200" imgH="622080" progId="Equation.DSMT4">
                  <p:embed/>
                </p:oleObj>
              </mc:Choice>
              <mc:Fallback>
                <p:oleObj name="Equation" r:id="rId4" imgW="5956200" imgH="622080" progId="Equation.DSMT4">
                  <p:embed/>
                  <p:pic>
                    <p:nvPicPr>
                      <p:cNvPr id="5" name="Object 4"/>
                      <p:cNvPicPr/>
                      <p:nvPr/>
                    </p:nvPicPr>
                    <p:blipFill>
                      <a:blip r:embed="rId5"/>
                      <a:stretch>
                        <a:fillRect/>
                      </a:stretch>
                    </p:blipFill>
                    <p:spPr>
                      <a:xfrm>
                        <a:off x="596900" y="457200"/>
                        <a:ext cx="8022772" cy="838200"/>
                      </a:xfrm>
                      <a:prstGeom prst="rect">
                        <a:avLst/>
                      </a:prstGeom>
                    </p:spPr>
                  </p:pic>
                </p:oleObj>
              </mc:Fallback>
            </mc:AlternateContent>
          </a:graphicData>
        </a:graphic>
      </p:graphicFrame>
      <p:pic>
        <p:nvPicPr>
          <p:cNvPr id="6" name="Picture 5"/>
          <p:cNvPicPr>
            <a:picLocks noChangeAspect="1"/>
          </p:cNvPicPr>
          <p:nvPr/>
        </p:nvPicPr>
        <p:blipFill>
          <a:blip r:embed="rId6"/>
          <a:stretch>
            <a:fillRect/>
          </a:stretch>
        </p:blipFill>
        <p:spPr>
          <a:xfrm>
            <a:off x="-152400" y="1922223"/>
            <a:ext cx="6875032" cy="3886200"/>
          </a:xfrm>
          <a:prstGeom prst="rect">
            <a:avLst/>
          </a:prstGeom>
        </p:spPr>
      </p:pic>
      <p:sp>
        <p:nvSpPr>
          <p:cNvPr id="8" name="TextBox 7"/>
          <p:cNvSpPr txBox="1"/>
          <p:nvPr/>
        </p:nvSpPr>
        <p:spPr>
          <a:xfrm>
            <a:off x="304800" y="5763883"/>
            <a:ext cx="8382000" cy="461665"/>
          </a:xfrm>
          <a:prstGeom prst="rect">
            <a:avLst/>
          </a:prstGeom>
          <a:noFill/>
        </p:spPr>
        <p:txBody>
          <a:bodyPr wrap="square" rtlCol="0">
            <a:spAutoFit/>
          </a:bodyPr>
          <a:lstStyle/>
          <a:p>
            <a:r>
              <a:rPr lang="en-US" sz="2400" dirty="0">
                <a:latin typeface="+mj-lt"/>
              </a:rPr>
              <a:t>(Figure taken from 8.02 handout from MIT.)</a:t>
            </a:r>
          </a:p>
        </p:txBody>
      </p:sp>
      <p:graphicFrame>
        <p:nvGraphicFramePr>
          <p:cNvPr id="9" name="Object 8"/>
          <p:cNvGraphicFramePr>
            <a:graphicFrameLocks noChangeAspect="1"/>
          </p:cNvGraphicFramePr>
          <p:nvPr>
            <p:extLst>
              <p:ext uri="{D42A27DB-BD31-4B8C-83A1-F6EECF244321}">
                <p14:modId xmlns:p14="http://schemas.microsoft.com/office/powerpoint/2010/main" val="3085694470"/>
              </p:ext>
            </p:extLst>
          </p:nvPr>
        </p:nvGraphicFramePr>
        <p:xfrm>
          <a:off x="5867400" y="1466892"/>
          <a:ext cx="2514600" cy="1214437"/>
        </p:xfrm>
        <a:graphic>
          <a:graphicData uri="http://schemas.openxmlformats.org/presentationml/2006/ole">
            <mc:AlternateContent xmlns:mc="http://schemas.openxmlformats.org/markup-compatibility/2006">
              <mc:Choice xmlns:v="urn:schemas-microsoft-com:vml" Requires="v">
                <p:oleObj spid="_x0000_s92202" name="Equation" r:id="rId7" imgW="1866600" imgH="901440" progId="Equation.DSMT4">
                  <p:embed/>
                </p:oleObj>
              </mc:Choice>
              <mc:Fallback>
                <p:oleObj name="Equation" r:id="rId7" imgW="1866600" imgH="901440" progId="Equation.DSMT4">
                  <p:embed/>
                  <p:pic>
                    <p:nvPicPr>
                      <p:cNvPr id="9" name="Object 8"/>
                      <p:cNvPicPr/>
                      <p:nvPr/>
                    </p:nvPicPr>
                    <p:blipFill>
                      <a:blip r:embed="rId8"/>
                      <a:stretch>
                        <a:fillRect/>
                      </a:stretch>
                    </p:blipFill>
                    <p:spPr>
                      <a:xfrm>
                        <a:off x="5867400" y="1466892"/>
                        <a:ext cx="2514600" cy="1214437"/>
                      </a:xfrm>
                      <a:prstGeom prst="rect">
                        <a:avLst/>
                      </a:prstGeom>
                    </p:spPr>
                  </p:pic>
                </p:oleObj>
              </mc:Fallback>
            </mc:AlternateContent>
          </a:graphicData>
        </a:graphic>
      </p:graphicFrame>
      <p:sp>
        <p:nvSpPr>
          <p:cNvPr id="10" name="TextBox 9"/>
          <p:cNvSpPr txBox="1"/>
          <p:nvPr/>
        </p:nvSpPr>
        <p:spPr>
          <a:xfrm>
            <a:off x="990600" y="1524000"/>
            <a:ext cx="4876800" cy="457200"/>
          </a:xfrm>
          <a:prstGeom prst="rect">
            <a:avLst/>
          </a:prstGeom>
          <a:noFill/>
        </p:spPr>
        <p:txBody>
          <a:bodyPr wrap="square" rtlCol="0">
            <a:spAutoFit/>
          </a:bodyPr>
          <a:lstStyle/>
          <a:p>
            <a:r>
              <a:rPr lang="en-US" sz="2400" dirty="0">
                <a:latin typeface="+mj-lt"/>
              </a:rPr>
              <a:t>Cylindrical coordinates</a:t>
            </a:r>
          </a:p>
        </p:txBody>
      </p:sp>
      <p:graphicFrame>
        <p:nvGraphicFramePr>
          <p:cNvPr id="11" name="Object 10"/>
          <p:cNvGraphicFramePr>
            <a:graphicFrameLocks noChangeAspect="1"/>
          </p:cNvGraphicFramePr>
          <p:nvPr>
            <p:extLst>
              <p:ext uri="{D42A27DB-BD31-4B8C-83A1-F6EECF244321}">
                <p14:modId xmlns:p14="http://schemas.microsoft.com/office/powerpoint/2010/main" val="2416088702"/>
              </p:ext>
            </p:extLst>
          </p:nvPr>
        </p:nvGraphicFramePr>
        <p:xfrm>
          <a:off x="5867400" y="2808247"/>
          <a:ext cx="2052637" cy="1368425"/>
        </p:xfrm>
        <a:graphic>
          <a:graphicData uri="http://schemas.openxmlformats.org/presentationml/2006/ole">
            <mc:AlternateContent xmlns:mc="http://schemas.openxmlformats.org/markup-compatibility/2006">
              <mc:Choice xmlns:v="urn:schemas-microsoft-com:vml" Requires="v">
                <p:oleObj spid="_x0000_s92203" name="Equation" r:id="rId9" imgW="1523880" imgH="1015920" progId="Equation.DSMT4">
                  <p:embed/>
                </p:oleObj>
              </mc:Choice>
              <mc:Fallback>
                <p:oleObj name="Equation" r:id="rId9" imgW="1523880" imgH="1015920" progId="Equation.DSMT4">
                  <p:embed/>
                  <p:pic>
                    <p:nvPicPr>
                      <p:cNvPr id="11" name="Object 10"/>
                      <p:cNvPicPr/>
                      <p:nvPr/>
                    </p:nvPicPr>
                    <p:blipFill>
                      <a:blip r:embed="rId10"/>
                      <a:stretch>
                        <a:fillRect/>
                      </a:stretch>
                    </p:blipFill>
                    <p:spPr>
                      <a:xfrm>
                        <a:off x="5867400" y="2808247"/>
                        <a:ext cx="2052637" cy="136842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B0C0058-B851-4341-B724-AF8359618321}"/>
              </a:ext>
            </a:extLst>
          </p:cNvPr>
          <p:cNvGraphicFramePr>
            <a:graphicFrameLocks noChangeAspect="1"/>
          </p:cNvGraphicFramePr>
          <p:nvPr>
            <p:extLst>
              <p:ext uri="{D42A27DB-BD31-4B8C-83A1-F6EECF244321}">
                <p14:modId xmlns:p14="http://schemas.microsoft.com/office/powerpoint/2010/main" val="2010963831"/>
              </p:ext>
            </p:extLst>
          </p:nvPr>
        </p:nvGraphicFramePr>
        <p:xfrm>
          <a:off x="4063256" y="4384395"/>
          <a:ext cx="4979888" cy="838199"/>
        </p:xfrm>
        <a:graphic>
          <a:graphicData uri="http://schemas.openxmlformats.org/presentationml/2006/ole">
            <mc:AlternateContent xmlns:mc="http://schemas.openxmlformats.org/markup-compatibility/2006">
              <mc:Choice xmlns:v="urn:schemas-microsoft-com:vml" Requires="v">
                <p:oleObj spid="_x0000_s92204" name="Equation" r:id="rId11" imgW="2565360" imgH="431640" progId="Equation.DSMT4">
                  <p:embed/>
                </p:oleObj>
              </mc:Choice>
              <mc:Fallback>
                <p:oleObj name="Equation" r:id="rId11" imgW="2565360" imgH="431640" progId="Equation.DSMT4">
                  <p:embed/>
                  <p:pic>
                    <p:nvPicPr>
                      <p:cNvPr id="7" name="Object 6">
                        <a:extLst>
                          <a:ext uri="{FF2B5EF4-FFF2-40B4-BE49-F238E27FC236}">
                            <a16:creationId xmlns:a16="http://schemas.microsoft.com/office/drawing/2014/main" id="{FB0C0058-B851-4341-B724-AF8359618321}"/>
                          </a:ext>
                        </a:extLst>
                      </p:cNvPr>
                      <p:cNvPicPr/>
                      <p:nvPr/>
                    </p:nvPicPr>
                    <p:blipFill>
                      <a:blip r:embed="rId12"/>
                      <a:stretch>
                        <a:fillRect/>
                      </a:stretch>
                    </p:blipFill>
                    <p:spPr>
                      <a:xfrm>
                        <a:off x="4063256" y="4384395"/>
                        <a:ext cx="4979888" cy="838199"/>
                      </a:xfrm>
                      <a:prstGeom prst="rect">
                        <a:avLst/>
                      </a:prstGeom>
                    </p:spPr>
                  </p:pic>
                </p:oleObj>
              </mc:Fallback>
            </mc:AlternateContent>
          </a:graphicData>
        </a:graphic>
      </p:graphicFrame>
    </p:spTree>
    <p:extLst>
      <p:ext uri="{BB962C8B-B14F-4D97-AF65-F5344CB8AC3E}">
        <p14:creationId xmlns:p14="http://schemas.microsoft.com/office/powerpoint/2010/main" val="1158420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pic>
        <p:nvPicPr>
          <p:cNvPr id="5" name="Picture 4"/>
          <p:cNvPicPr>
            <a:picLocks noChangeAspect="1"/>
          </p:cNvPicPr>
          <p:nvPr/>
        </p:nvPicPr>
        <p:blipFill>
          <a:blip r:embed="rId4"/>
          <a:stretch>
            <a:fillRect/>
          </a:stretch>
        </p:blipFill>
        <p:spPr>
          <a:xfrm>
            <a:off x="554831" y="1676400"/>
            <a:ext cx="4071938" cy="3813402"/>
          </a:xfrm>
          <a:prstGeom prst="rect">
            <a:avLst/>
          </a:prstGeom>
        </p:spPr>
      </p:pic>
      <p:sp>
        <p:nvSpPr>
          <p:cNvPr id="6" name="TextBox 5"/>
          <p:cNvSpPr txBox="1"/>
          <p:nvPr/>
        </p:nvSpPr>
        <p:spPr>
          <a:xfrm>
            <a:off x="838200" y="1014526"/>
            <a:ext cx="4876800" cy="457200"/>
          </a:xfrm>
          <a:prstGeom prst="rect">
            <a:avLst/>
          </a:prstGeom>
          <a:noFill/>
        </p:spPr>
        <p:txBody>
          <a:bodyPr wrap="square" rtlCol="0">
            <a:spAutoFit/>
          </a:bodyPr>
          <a:lstStyle/>
          <a:p>
            <a:r>
              <a:rPr lang="en-US" sz="2400" dirty="0">
                <a:latin typeface="+mj-lt"/>
              </a:rPr>
              <a:t>Spherical coordinates</a:t>
            </a:r>
          </a:p>
        </p:txBody>
      </p:sp>
      <p:sp>
        <p:nvSpPr>
          <p:cNvPr id="7" name="TextBox 6"/>
          <p:cNvSpPr txBox="1"/>
          <p:nvPr/>
        </p:nvSpPr>
        <p:spPr>
          <a:xfrm>
            <a:off x="304800" y="5791200"/>
            <a:ext cx="8382000" cy="461665"/>
          </a:xfrm>
          <a:prstGeom prst="rect">
            <a:avLst/>
          </a:prstGeom>
          <a:noFill/>
        </p:spPr>
        <p:txBody>
          <a:bodyPr wrap="square" rtlCol="0">
            <a:spAutoFit/>
          </a:bodyPr>
          <a:lstStyle/>
          <a:p>
            <a:r>
              <a:rPr lang="en-US" sz="2400" dirty="0">
                <a:latin typeface="+mj-lt"/>
              </a:rPr>
              <a:t>(Figure taken from 8.02 handout from MIT.)</a:t>
            </a:r>
          </a:p>
        </p:txBody>
      </p:sp>
      <p:graphicFrame>
        <p:nvGraphicFramePr>
          <p:cNvPr id="8" name="Object 7"/>
          <p:cNvGraphicFramePr>
            <a:graphicFrameLocks noChangeAspect="1"/>
          </p:cNvGraphicFramePr>
          <p:nvPr>
            <p:extLst>
              <p:ext uri="{D42A27DB-BD31-4B8C-83A1-F6EECF244321}">
                <p14:modId xmlns:p14="http://schemas.microsoft.com/office/powerpoint/2010/main" val="1050878413"/>
              </p:ext>
            </p:extLst>
          </p:nvPr>
        </p:nvGraphicFramePr>
        <p:xfrm>
          <a:off x="5017121" y="588570"/>
          <a:ext cx="3265488" cy="1281112"/>
        </p:xfrm>
        <a:graphic>
          <a:graphicData uri="http://schemas.openxmlformats.org/presentationml/2006/ole">
            <mc:AlternateContent xmlns:mc="http://schemas.openxmlformats.org/markup-compatibility/2006">
              <mc:Choice xmlns:v="urn:schemas-microsoft-com:vml" Requires="v">
                <p:oleObj spid="_x0000_s93215" name="Equation" r:id="rId5" imgW="2425680" imgH="952200" progId="Equation.DSMT4">
                  <p:embed/>
                </p:oleObj>
              </mc:Choice>
              <mc:Fallback>
                <p:oleObj name="Equation" r:id="rId5" imgW="2425680" imgH="952200" progId="Equation.DSMT4">
                  <p:embed/>
                  <p:pic>
                    <p:nvPicPr>
                      <p:cNvPr id="8" name="Object 7"/>
                      <p:cNvPicPr/>
                      <p:nvPr/>
                    </p:nvPicPr>
                    <p:blipFill>
                      <a:blip r:embed="rId6"/>
                      <a:stretch>
                        <a:fillRect/>
                      </a:stretch>
                    </p:blipFill>
                    <p:spPr>
                      <a:xfrm>
                        <a:off x="5017121" y="588570"/>
                        <a:ext cx="3265488" cy="1281112"/>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902471819"/>
              </p:ext>
            </p:extLst>
          </p:nvPr>
        </p:nvGraphicFramePr>
        <p:xfrm>
          <a:off x="5023747" y="1897682"/>
          <a:ext cx="2803525" cy="2119312"/>
        </p:xfrm>
        <a:graphic>
          <a:graphicData uri="http://schemas.openxmlformats.org/presentationml/2006/ole">
            <mc:AlternateContent xmlns:mc="http://schemas.openxmlformats.org/markup-compatibility/2006">
              <mc:Choice xmlns:v="urn:schemas-microsoft-com:vml" Requires="v">
                <p:oleObj spid="_x0000_s93216" name="Equation" r:id="rId7" imgW="2082600" imgH="1574640" progId="Equation.DSMT4">
                  <p:embed/>
                </p:oleObj>
              </mc:Choice>
              <mc:Fallback>
                <p:oleObj name="Equation" r:id="rId7" imgW="2082600" imgH="1574640" progId="Equation.DSMT4">
                  <p:embed/>
                  <p:pic>
                    <p:nvPicPr>
                      <p:cNvPr id="9" name="Object 8"/>
                      <p:cNvPicPr/>
                      <p:nvPr/>
                    </p:nvPicPr>
                    <p:blipFill>
                      <a:blip r:embed="rId8"/>
                      <a:stretch>
                        <a:fillRect/>
                      </a:stretch>
                    </p:blipFill>
                    <p:spPr>
                      <a:xfrm>
                        <a:off x="5023747" y="1897682"/>
                        <a:ext cx="2803525" cy="211931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6079195D-AFCC-461C-9344-425EA7B44C01}"/>
              </a:ext>
            </a:extLst>
          </p:cNvPr>
          <p:cNvGraphicFramePr>
            <a:graphicFrameLocks noChangeAspect="1"/>
          </p:cNvGraphicFramePr>
          <p:nvPr>
            <p:extLst>
              <p:ext uri="{D42A27DB-BD31-4B8C-83A1-F6EECF244321}">
                <p14:modId xmlns:p14="http://schemas.microsoft.com/office/powerpoint/2010/main" val="21167047"/>
              </p:ext>
            </p:extLst>
          </p:nvPr>
        </p:nvGraphicFramePr>
        <p:xfrm>
          <a:off x="3730625" y="4121150"/>
          <a:ext cx="4930775" cy="838200"/>
        </p:xfrm>
        <a:graphic>
          <a:graphicData uri="http://schemas.openxmlformats.org/presentationml/2006/ole">
            <mc:AlternateContent xmlns:mc="http://schemas.openxmlformats.org/markup-compatibility/2006">
              <mc:Choice xmlns:v="urn:schemas-microsoft-com:vml" Requires="v">
                <p:oleObj spid="_x0000_s93217" name="Equation" r:id="rId9" imgW="2539800" imgH="431640" progId="Equation.DSMT4">
                  <p:embed/>
                </p:oleObj>
              </mc:Choice>
              <mc:Fallback>
                <p:oleObj name="Equation" r:id="rId9" imgW="2539800" imgH="431640" progId="Equation.DSMT4">
                  <p:embed/>
                  <p:pic>
                    <p:nvPicPr>
                      <p:cNvPr id="10" name="Object 9">
                        <a:extLst>
                          <a:ext uri="{FF2B5EF4-FFF2-40B4-BE49-F238E27FC236}">
                            <a16:creationId xmlns:a16="http://schemas.microsoft.com/office/drawing/2014/main" id="{6079195D-AFCC-461C-9344-425EA7B44C01}"/>
                          </a:ext>
                        </a:extLst>
                      </p:cNvPr>
                      <p:cNvPicPr/>
                      <p:nvPr/>
                    </p:nvPicPr>
                    <p:blipFill>
                      <a:blip r:embed="rId10"/>
                      <a:stretch>
                        <a:fillRect/>
                      </a:stretch>
                    </p:blipFill>
                    <p:spPr>
                      <a:xfrm>
                        <a:off x="3730625" y="4121150"/>
                        <a:ext cx="4930775" cy="838200"/>
                      </a:xfrm>
                      <a:prstGeom prst="rect">
                        <a:avLst/>
                      </a:prstGeom>
                    </p:spPr>
                  </p:pic>
                </p:oleObj>
              </mc:Fallback>
            </mc:AlternateContent>
          </a:graphicData>
        </a:graphic>
      </p:graphicFrame>
    </p:spTree>
    <p:extLst>
      <p:ext uri="{BB962C8B-B14F-4D97-AF65-F5344CB8AC3E}">
        <p14:creationId xmlns:p14="http://schemas.microsoft.com/office/powerpoint/2010/main" val="1756842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pSp>
        <p:nvGrpSpPr>
          <p:cNvPr id="12" name="Group 11"/>
          <p:cNvGrpSpPr/>
          <p:nvPr/>
        </p:nvGrpSpPr>
        <p:grpSpPr>
          <a:xfrm>
            <a:off x="1371600" y="201269"/>
            <a:ext cx="7173982" cy="1784352"/>
            <a:chOff x="685800" y="-492762"/>
            <a:chExt cx="7173982" cy="1784352"/>
          </a:xfrm>
        </p:grpSpPr>
        <p:sp>
          <p:nvSpPr>
            <p:cNvPr id="5" name="Oval 4"/>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815100586"/>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94269" name="数式" r:id="rId4" imgW="190440" imgH="177480" progId="Equation.3">
                    <p:embed/>
                  </p:oleObj>
                </mc:Choice>
                <mc:Fallback>
                  <p:oleObj name="数式" r:id="rId4" imgW="190440" imgH="177480" progId="Equation.3">
                    <p:embed/>
                    <p:pic>
                      <p:nvPicPr>
                        <p:cNvPr id="8" name="Object 7"/>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218112219"/>
                </p:ext>
              </p:extLst>
            </p:nvPr>
          </p:nvGraphicFramePr>
          <p:xfrm>
            <a:off x="4887982" y="-492762"/>
            <a:ext cx="2971800" cy="925513"/>
          </p:xfrm>
          <a:graphic>
            <a:graphicData uri="http://schemas.openxmlformats.org/presentationml/2006/ole">
              <mc:AlternateContent xmlns:mc="http://schemas.openxmlformats.org/markup-compatibility/2006">
                <mc:Choice xmlns:v="urn:schemas-microsoft-com:vml" Requires="v">
                  <p:oleObj spid="_x0000_s94270" name="Equation" r:id="rId6" imgW="1536480" imgH="482400" progId="Equation.DSMT4">
                    <p:embed/>
                  </p:oleObj>
                </mc:Choice>
                <mc:Fallback>
                  <p:oleObj name="Equation" r:id="rId6" imgW="1536480" imgH="482400" progId="Equation.DSMT4">
                    <p:embed/>
                    <p:pic>
                      <p:nvPicPr>
                        <p:cNvPr id="9" name="Object 8"/>
                        <p:cNvPicPr>
                          <a:picLocks noChangeAspect="1" noChangeArrowheads="1"/>
                        </p:cNvPicPr>
                        <p:nvPr/>
                      </p:nvPicPr>
                      <p:blipFill>
                        <a:blip r:embed="rId7"/>
                        <a:srcRect/>
                        <a:stretch>
                          <a:fillRect/>
                        </a:stretch>
                      </p:blipFill>
                      <p:spPr bwMode="auto">
                        <a:xfrm>
                          <a:off x="4887982" y="-492762"/>
                          <a:ext cx="29718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0" name="Object 9"/>
          <p:cNvGraphicFramePr>
            <a:graphicFrameLocks noChangeAspect="1"/>
          </p:cNvGraphicFramePr>
          <p:nvPr>
            <p:extLst>
              <p:ext uri="{D42A27DB-BD31-4B8C-83A1-F6EECF244321}">
                <p14:modId xmlns:p14="http://schemas.microsoft.com/office/powerpoint/2010/main" val="3460208818"/>
              </p:ext>
            </p:extLst>
          </p:nvPr>
        </p:nvGraphicFramePr>
        <p:xfrm>
          <a:off x="666750" y="2835275"/>
          <a:ext cx="5011738" cy="3413125"/>
        </p:xfrm>
        <a:graphic>
          <a:graphicData uri="http://schemas.openxmlformats.org/presentationml/2006/ole">
            <mc:AlternateContent xmlns:mc="http://schemas.openxmlformats.org/markup-compatibility/2006">
              <mc:Choice xmlns:v="urn:schemas-microsoft-com:vml" Requires="v">
                <p:oleObj spid="_x0000_s94271" name="数式" r:id="rId8" imgW="2590560" imgH="1777680" progId="Equation.3">
                  <p:embed/>
                </p:oleObj>
              </mc:Choice>
              <mc:Fallback>
                <p:oleObj name="数式" r:id="rId8" imgW="2590560" imgH="1777680" progId="Equation.3">
                  <p:embed/>
                  <p:pic>
                    <p:nvPicPr>
                      <p:cNvPr id="10" name="Object 9"/>
                      <p:cNvPicPr>
                        <a:picLocks noChangeAspect="1" noChangeArrowheads="1"/>
                      </p:cNvPicPr>
                      <p:nvPr/>
                    </p:nvPicPr>
                    <p:blipFill>
                      <a:blip r:embed="rId9"/>
                      <a:srcRect/>
                      <a:stretch>
                        <a:fillRect/>
                      </a:stretch>
                    </p:blipFill>
                    <p:spPr bwMode="auto">
                      <a:xfrm>
                        <a:off x="666750" y="2835275"/>
                        <a:ext cx="5011738" cy="341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426720" y="535632"/>
            <a:ext cx="7543800" cy="461665"/>
          </a:xfrm>
          <a:prstGeom prst="rect">
            <a:avLst/>
          </a:prstGeom>
          <a:noFill/>
        </p:spPr>
        <p:txBody>
          <a:bodyPr wrap="square" rtlCol="0">
            <a:spAutoFit/>
          </a:bodyPr>
          <a:lstStyle/>
          <a:p>
            <a:r>
              <a:rPr lang="en-US" sz="2400" dirty="0" err="1">
                <a:latin typeface="+mj-lt"/>
              </a:rPr>
              <a:t>D’Alembert’s</a:t>
            </a:r>
            <a:r>
              <a:rPr lang="en-US" sz="2400" dirty="0">
                <a:latin typeface="+mj-lt"/>
              </a:rPr>
              <a:t> principle:</a:t>
            </a:r>
          </a:p>
        </p:txBody>
      </p:sp>
      <p:graphicFrame>
        <p:nvGraphicFramePr>
          <p:cNvPr id="13" name="Object 12">
            <a:extLst>
              <a:ext uri="{FF2B5EF4-FFF2-40B4-BE49-F238E27FC236}">
                <a16:creationId xmlns:a16="http://schemas.microsoft.com/office/drawing/2014/main" id="{EF482799-EA59-4BB4-8099-C74439C03332}"/>
              </a:ext>
            </a:extLst>
          </p:cNvPr>
          <p:cNvGraphicFramePr>
            <a:graphicFrameLocks noChangeAspect="1"/>
          </p:cNvGraphicFramePr>
          <p:nvPr>
            <p:extLst>
              <p:ext uri="{D42A27DB-BD31-4B8C-83A1-F6EECF244321}">
                <p14:modId xmlns:p14="http://schemas.microsoft.com/office/powerpoint/2010/main" val="593814471"/>
              </p:ext>
            </p:extLst>
          </p:nvPr>
        </p:nvGraphicFramePr>
        <p:xfrm>
          <a:off x="1088231" y="2095061"/>
          <a:ext cx="3911040" cy="406080"/>
        </p:xfrm>
        <a:graphic>
          <a:graphicData uri="http://schemas.openxmlformats.org/presentationml/2006/ole">
            <mc:AlternateContent xmlns:mc="http://schemas.openxmlformats.org/markup-compatibility/2006">
              <mc:Choice xmlns:v="urn:schemas-microsoft-com:vml" Requires="v">
                <p:oleObj spid="_x0000_s94272" name="Equation" r:id="rId10" imgW="1955520" imgH="203040" progId="Equation.DSMT4">
                  <p:embed/>
                </p:oleObj>
              </mc:Choice>
              <mc:Fallback>
                <p:oleObj name="Equation" r:id="rId10" imgW="1955520" imgH="203040" progId="Equation.DSMT4">
                  <p:embed/>
                  <p:pic>
                    <p:nvPicPr>
                      <p:cNvPr id="13" name="Object 12">
                        <a:extLst>
                          <a:ext uri="{FF2B5EF4-FFF2-40B4-BE49-F238E27FC236}">
                            <a16:creationId xmlns:a16="http://schemas.microsoft.com/office/drawing/2014/main" id="{EF482799-EA59-4BB4-8099-C74439C03332}"/>
                          </a:ext>
                        </a:extLst>
                      </p:cNvPr>
                      <p:cNvPicPr/>
                      <p:nvPr/>
                    </p:nvPicPr>
                    <p:blipFill>
                      <a:blip r:embed="rId11"/>
                      <a:stretch>
                        <a:fillRect/>
                      </a:stretch>
                    </p:blipFill>
                    <p:spPr>
                      <a:xfrm>
                        <a:off x="1088231" y="2095061"/>
                        <a:ext cx="3911040" cy="40608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986A204E-F737-401E-A1FC-D614DF058FAE}"/>
              </a:ext>
            </a:extLst>
          </p:cNvPr>
          <p:cNvGraphicFramePr>
            <a:graphicFrameLocks noChangeAspect="1"/>
          </p:cNvGraphicFramePr>
          <p:nvPr>
            <p:extLst>
              <p:ext uri="{D42A27DB-BD31-4B8C-83A1-F6EECF244321}">
                <p14:modId xmlns:p14="http://schemas.microsoft.com/office/powerpoint/2010/main" val="1549475285"/>
              </p:ext>
            </p:extLst>
          </p:nvPr>
        </p:nvGraphicFramePr>
        <p:xfrm>
          <a:off x="5610225" y="2095500"/>
          <a:ext cx="3073400" cy="1100138"/>
        </p:xfrm>
        <a:graphic>
          <a:graphicData uri="http://schemas.openxmlformats.org/presentationml/2006/ole">
            <mc:AlternateContent xmlns:mc="http://schemas.openxmlformats.org/markup-compatibility/2006">
              <mc:Choice xmlns:v="urn:schemas-microsoft-com:vml" Requires="v">
                <p:oleObj spid="_x0000_s94273" name="Equation" r:id="rId12" imgW="1701720" imgH="609480" progId="Equation.DSMT4">
                  <p:embed/>
                </p:oleObj>
              </mc:Choice>
              <mc:Fallback>
                <p:oleObj name="Equation" r:id="rId12" imgW="1701720" imgH="609480" progId="Equation.DSMT4">
                  <p:embed/>
                  <p:pic>
                    <p:nvPicPr>
                      <p:cNvPr id="14" name="Object 13">
                        <a:extLst>
                          <a:ext uri="{FF2B5EF4-FFF2-40B4-BE49-F238E27FC236}">
                            <a16:creationId xmlns:a16="http://schemas.microsoft.com/office/drawing/2014/main" id="{986A204E-F737-401E-A1FC-D614DF058FAE}"/>
                          </a:ext>
                        </a:extLst>
                      </p:cNvPr>
                      <p:cNvPicPr/>
                      <p:nvPr/>
                    </p:nvPicPr>
                    <p:blipFill>
                      <a:blip r:embed="rId13"/>
                      <a:stretch>
                        <a:fillRect/>
                      </a:stretch>
                    </p:blipFill>
                    <p:spPr>
                      <a:xfrm>
                        <a:off x="5610225" y="2095500"/>
                        <a:ext cx="3073400" cy="1100138"/>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C7EE47AD-0DF2-450A-B7AC-9348DBD3A0D4}"/>
              </a:ext>
            </a:extLst>
          </p:cNvPr>
          <p:cNvGraphicFramePr>
            <a:graphicFrameLocks noChangeAspect="1"/>
          </p:cNvGraphicFramePr>
          <p:nvPr>
            <p:extLst>
              <p:ext uri="{D42A27DB-BD31-4B8C-83A1-F6EECF244321}">
                <p14:modId xmlns:p14="http://schemas.microsoft.com/office/powerpoint/2010/main" val="1859390510"/>
              </p:ext>
            </p:extLst>
          </p:nvPr>
        </p:nvGraphicFramePr>
        <p:xfrm>
          <a:off x="5533160" y="1174091"/>
          <a:ext cx="3139001" cy="912188"/>
        </p:xfrm>
        <a:graphic>
          <a:graphicData uri="http://schemas.openxmlformats.org/presentationml/2006/ole">
            <mc:AlternateContent xmlns:mc="http://schemas.openxmlformats.org/markup-compatibility/2006">
              <mc:Choice xmlns:v="urn:schemas-microsoft-com:vml" Requires="v">
                <p:oleObj spid="_x0000_s94274" name="Equation" r:id="rId14" imgW="1485720" imgH="431640" progId="Equation.DSMT4">
                  <p:embed/>
                </p:oleObj>
              </mc:Choice>
              <mc:Fallback>
                <p:oleObj name="Equation" r:id="rId14" imgW="1485720" imgH="431640" progId="Equation.DSMT4">
                  <p:embed/>
                  <p:pic>
                    <p:nvPicPr>
                      <p:cNvPr id="15" name="Object 14">
                        <a:extLst>
                          <a:ext uri="{FF2B5EF4-FFF2-40B4-BE49-F238E27FC236}">
                            <a16:creationId xmlns:a16="http://schemas.microsoft.com/office/drawing/2014/main" id="{C7EE47AD-0DF2-450A-B7AC-9348DBD3A0D4}"/>
                          </a:ext>
                        </a:extLst>
                      </p:cNvPr>
                      <p:cNvPicPr/>
                      <p:nvPr/>
                    </p:nvPicPr>
                    <p:blipFill>
                      <a:blip r:embed="rId15"/>
                      <a:stretch>
                        <a:fillRect/>
                      </a:stretch>
                    </p:blipFill>
                    <p:spPr>
                      <a:xfrm>
                        <a:off x="5533160" y="1174091"/>
                        <a:ext cx="3139001" cy="912188"/>
                      </a:xfrm>
                      <a:prstGeom prst="rect">
                        <a:avLst/>
                      </a:prstGeom>
                    </p:spPr>
                  </p:pic>
                </p:oleObj>
              </mc:Fallback>
            </mc:AlternateContent>
          </a:graphicData>
        </a:graphic>
      </p:graphicFrame>
    </p:spTree>
    <p:extLst>
      <p:ext uri="{BB962C8B-B14F-4D97-AF65-F5344CB8AC3E}">
        <p14:creationId xmlns:p14="http://schemas.microsoft.com/office/powerpoint/2010/main" val="4268777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A7C930-8C27-4663-ADE5-71FA9AEA8C88}"/>
              </a:ext>
            </a:extLst>
          </p:cNvPr>
          <p:cNvSpPr>
            <a:spLocks noGrp="1"/>
          </p:cNvSpPr>
          <p:nvPr>
            <p:ph type="dt" sz="half" idx="10"/>
          </p:nvPr>
        </p:nvSpPr>
        <p:spPr/>
        <p:txBody>
          <a:bodyPr/>
          <a:lstStyle/>
          <a:p>
            <a:r>
              <a:rPr lang="en-US"/>
              <a:t>9/10/2021</a:t>
            </a:r>
            <a:endParaRPr lang="en-US" dirty="0"/>
          </a:p>
        </p:txBody>
      </p:sp>
      <p:sp>
        <p:nvSpPr>
          <p:cNvPr id="3" name="Footer Placeholder 2">
            <a:extLst>
              <a:ext uri="{FF2B5EF4-FFF2-40B4-BE49-F238E27FC236}">
                <a16:creationId xmlns:a16="http://schemas.microsoft.com/office/drawing/2014/main" id="{70D3ED90-FC2F-416A-B090-33E3120BC237}"/>
              </a:ext>
            </a:extLst>
          </p:cNvPr>
          <p:cNvSpPr>
            <a:spLocks noGrp="1"/>
          </p:cNvSpPr>
          <p:nvPr>
            <p:ph type="ftr" sz="quarter" idx="11"/>
          </p:nvPr>
        </p:nvSpPr>
        <p:spPr/>
        <p:txBody>
          <a:bodyPr/>
          <a:lstStyle/>
          <a:p>
            <a:r>
              <a:rPr lang="en-US"/>
              <a:t>PHY 711  Fall 2021 -- Lecture 9</a:t>
            </a:r>
            <a:endParaRPr lang="en-US" dirty="0"/>
          </a:p>
        </p:txBody>
      </p:sp>
      <p:sp>
        <p:nvSpPr>
          <p:cNvPr id="4" name="Slide Number Placeholder 3">
            <a:extLst>
              <a:ext uri="{FF2B5EF4-FFF2-40B4-BE49-F238E27FC236}">
                <a16:creationId xmlns:a16="http://schemas.microsoft.com/office/drawing/2014/main" id="{3321930E-6601-4DEE-82C3-0B0A7B44C08B}"/>
              </a:ext>
            </a:extLst>
          </p:cNvPr>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6" name="Object 5">
            <a:extLst>
              <a:ext uri="{FF2B5EF4-FFF2-40B4-BE49-F238E27FC236}">
                <a16:creationId xmlns:a16="http://schemas.microsoft.com/office/drawing/2014/main" id="{55A48BFB-2D39-46FD-9BDB-41726F1B12AC}"/>
              </a:ext>
            </a:extLst>
          </p:cNvPr>
          <p:cNvGraphicFramePr>
            <a:graphicFrameLocks noChangeAspect="1"/>
          </p:cNvGraphicFramePr>
          <p:nvPr>
            <p:extLst>
              <p:ext uri="{D42A27DB-BD31-4B8C-83A1-F6EECF244321}">
                <p14:modId xmlns:p14="http://schemas.microsoft.com/office/powerpoint/2010/main" val="3923828607"/>
              </p:ext>
            </p:extLst>
          </p:nvPr>
        </p:nvGraphicFramePr>
        <p:xfrm>
          <a:off x="126999" y="2286000"/>
          <a:ext cx="9017001" cy="3962400"/>
        </p:xfrm>
        <a:graphic>
          <a:graphicData uri="http://schemas.openxmlformats.org/presentationml/2006/ole">
            <mc:AlternateContent xmlns:mc="http://schemas.openxmlformats.org/markup-compatibility/2006">
              <mc:Choice xmlns:v="urn:schemas-microsoft-com:vml" Requires="v">
                <p:oleObj spid="_x0000_s95244" name="Equation" r:id="rId3" imgW="4508280" imgH="1981080" progId="Equation.DSMT4">
                  <p:embed/>
                </p:oleObj>
              </mc:Choice>
              <mc:Fallback>
                <p:oleObj name="Equation" r:id="rId3" imgW="4508280" imgH="1981080" progId="Equation.DSMT4">
                  <p:embed/>
                  <p:pic>
                    <p:nvPicPr>
                      <p:cNvPr id="6" name="Object 5">
                        <a:extLst>
                          <a:ext uri="{FF2B5EF4-FFF2-40B4-BE49-F238E27FC236}">
                            <a16:creationId xmlns:a16="http://schemas.microsoft.com/office/drawing/2014/main" id="{55A48BFB-2D39-46FD-9BDB-41726F1B12AC}"/>
                          </a:ext>
                        </a:extLst>
                      </p:cNvPr>
                      <p:cNvPicPr/>
                      <p:nvPr/>
                    </p:nvPicPr>
                    <p:blipFill>
                      <a:blip r:embed="rId4"/>
                      <a:stretch>
                        <a:fillRect/>
                      </a:stretch>
                    </p:blipFill>
                    <p:spPr>
                      <a:xfrm>
                        <a:off x="126999" y="2286000"/>
                        <a:ext cx="9017001" cy="39624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AA01DEF5-C10E-4905-BC31-92F49C5C95FC}"/>
              </a:ext>
            </a:extLst>
          </p:cNvPr>
          <p:cNvSpPr txBox="1"/>
          <p:nvPr/>
        </p:nvSpPr>
        <p:spPr>
          <a:xfrm>
            <a:off x="113747" y="152400"/>
            <a:ext cx="8801653" cy="1938992"/>
          </a:xfrm>
          <a:prstGeom prst="rect">
            <a:avLst/>
          </a:prstGeom>
          <a:noFill/>
        </p:spPr>
        <p:txBody>
          <a:bodyPr wrap="square" rtlCol="0">
            <a:spAutoFit/>
          </a:bodyPr>
          <a:lstStyle/>
          <a:p>
            <a:r>
              <a:rPr lang="en-US" sz="2400" dirty="0">
                <a:latin typeface="+mj-lt"/>
              </a:rPr>
              <a:t>You might ask why we need “generalized” coordinates. In fact, Cartesian coordinates are often just fine, but using the more flexible possibilities reveals important aspects of the formalism. Cartesian coordinates are a special case of generalized coordinates.</a:t>
            </a:r>
          </a:p>
        </p:txBody>
      </p:sp>
    </p:spTree>
    <p:extLst>
      <p:ext uri="{BB962C8B-B14F-4D97-AF65-F5344CB8AC3E}">
        <p14:creationId xmlns:p14="http://schemas.microsoft.com/office/powerpoint/2010/main" val="2616116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6EA90A-9095-44D6-8F05-ADD0A00DFEBB}"/>
              </a:ext>
            </a:extLst>
          </p:cNvPr>
          <p:cNvSpPr>
            <a:spLocks noGrp="1"/>
          </p:cNvSpPr>
          <p:nvPr>
            <p:ph type="dt" sz="half" idx="10"/>
          </p:nvPr>
        </p:nvSpPr>
        <p:spPr/>
        <p:txBody>
          <a:bodyPr/>
          <a:lstStyle/>
          <a:p>
            <a:r>
              <a:rPr lang="en-US"/>
              <a:t>9/10/2021</a:t>
            </a:r>
            <a:endParaRPr lang="en-US" dirty="0"/>
          </a:p>
        </p:txBody>
      </p:sp>
      <p:sp>
        <p:nvSpPr>
          <p:cNvPr id="3" name="Footer Placeholder 2">
            <a:extLst>
              <a:ext uri="{FF2B5EF4-FFF2-40B4-BE49-F238E27FC236}">
                <a16:creationId xmlns:a16="http://schemas.microsoft.com/office/drawing/2014/main" id="{E3C55CDD-2F0F-4EA2-B260-6A7BCEB03F6A}"/>
              </a:ext>
            </a:extLst>
          </p:cNvPr>
          <p:cNvSpPr>
            <a:spLocks noGrp="1"/>
          </p:cNvSpPr>
          <p:nvPr>
            <p:ph type="ftr" sz="quarter" idx="11"/>
          </p:nvPr>
        </p:nvSpPr>
        <p:spPr/>
        <p:txBody>
          <a:bodyPr/>
          <a:lstStyle/>
          <a:p>
            <a:r>
              <a:rPr lang="en-US"/>
              <a:t>PHY 711  Fall 2021 -- Lecture 9</a:t>
            </a:r>
            <a:endParaRPr lang="en-US" dirty="0"/>
          </a:p>
        </p:txBody>
      </p:sp>
      <p:sp>
        <p:nvSpPr>
          <p:cNvPr id="4" name="Slide Number Placeholder 3">
            <a:extLst>
              <a:ext uri="{FF2B5EF4-FFF2-40B4-BE49-F238E27FC236}">
                <a16:creationId xmlns:a16="http://schemas.microsoft.com/office/drawing/2014/main" id="{EA862803-A866-4D8F-B481-90073CE4063C}"/>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52390A7C-8A53-4C22-A8DA-1FD3E54C3A25}"/>
              </a:ext>
            </a:extLst>
          </p:cNvPr>
          <p:cNvSpPr txBox="1"/>
          <p:nvPr/>
        </p:nvSpPr>
        <p:spPr>
          <a:xfrm>
            <a:off x="609600" y="381000"/>
            <a:ext cx="6705600" cy="461665"/>
          </a:xfrm>
          <a:prstGeom prst="rect">
            <a:avLst/>
          </a:prstGeom>
          <a:noFill/>
        </p:spPr>
        <p:txBody>
          <a:bodyPr wrap="square" rtlCol="0">
            <a:spAutoFit/>
          </a:bodyPr>
          <a:lstStyle/>
          <a:p>
            <a:r>
              <a:rPr lang="en-US" sz="2400" dirty="0">
                <a:latin typeface="+mj-lt"/>
              </a:rPr>
              <a:t>Summary up to now --</a:t>
            </a:r>
          </a:p>
        </p:txBody>
      </p:sp>
      <p:graphicFrame>
        <p:nvGraphicFramePr>
          <p:cNvPr id="6" name="Object 5">
            <a:extLst>
              <a:ext uri="{FF2B5EF4-FFF2-40B4-BE49-F238E27FC236}">
                <a16:creationId xmlns:a16="http://schemas.microsoft.com/office/drawing/2014/main" id="{FF75C2E4-320A-4235-AEDC-C7A75F3839DB}"/>
              </a:ext>
            </a:extLst>
          </p:cNvPr>
          <p:cNvGraphicFramePr>
            <a:graphicFrameLocks noChangeAspect="1"/>
          </p:cNvGraphicFramePr>
          <p:nvPr>
            <p:extLst>
              <p:ext uri="{D42A27DB-BD31-4B8C-83A1-F6EECF244321}">
                <p14:modId xmlns:p14="http://schemas.microsoft.com/office/powerpoint/2010/main" val="407764700"/>
              </p:ext>
            </p:extLst>
          </p:nvPr>
        </p:nvGraphicFramePr>
        <p:xfrm>
          <a:off x="1086793" y="875795"/>
          <a:ext cx="6205216" cy="3148012"/>
        </p:xfrm>
        <a:graphic>
          <a:graphicData uri="http://schemas.openxmlformats.org/presentationml/2006/ole">
            <mc:AlternateContent xmlns:mc="http://schemas.openxmlformats.org/markup-compatibility/2006">
              <mc:Choice xmlns:v="urn:schemas-microsoft-com:vml" Requires="v">
                <p:oleObj spid="_x0000_s96267" name="Equation" r:id="rId3" imgW="2603160" imgH="1320480" progId="Equation.DSMT4">
                  <p:embed/>
                </p:oleObj>
              </mc:Choice>
              <mc:Fallback>
                <p:oleObj name="Equation" r:id="rId3" imgW="2603160" imgH="1320480" progId="Equation.DSMT4">
                  <p:embed/>
                  <p:pic>
                    <p:nvPicPr>
                      <p:cNvPr id="6" name="Object 5">
                        <a:extLst>
                          <a:ext uri="{FF2B5EF4-FFF2-40B4-BE49-F238E27FC236}">
                            <a16:creationId xmlns:a16="http://schemas.microsoft.com/office/drawing/2014/main" id="{FF75C2E4-320A-4235-AEDC-C7A75F3839DB}"/>
                          </a:ext>
                        </a:extLst>
                      </p:cNvPr>
                      <p:cNvPicPr/>
                      <p:nvPr/>
                    </p:nvPicPr>
                    <p:blipFill>
                      <a:blip r:embed="rId4"/>
                      <a:stretch>
                        <a:fillRect/>
                      </a:stretch>
                    </p:blipFill>
                    <p:spPr>
                      <a:xfrm>
                        <a:off x="1086793" y="875795"/>
                        <a:ext cx="6205216" cy="3148012"/>
                      </a:xfrm>
                      <a:prstGeom prst="rect">
                        <a:avLst/>
                      </a:prstGeom>
                    </p:spPr>
                  </p:pic>
                </p:oleObj>
              </mc:Fallback>
            </mc:AlternateContent>
          </a:graphicData>
        </a:graphic>
      </p:graphicFrame>
    </p:spTree>
    <p:extLst>
      <p:ext uri="{BB962C8B-B14F-4D97-AF65-F5344CB8AC3E}">
        <p14:creationId xmlns:p14="http://schemas.microsoft.com/office/powerpoint/2010/main" val="2045898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5465367"/>
              </p:ext>
            </p:extLst>
          </p:nvPr>
        </p:nvGraphicFramePr>
        <p:xfrm>
          <a:off x="1017588" y="1168400"/>
          <a:ext cx="6605587" cy="4775200"/>
        </p:xfrm>
        <a:graphic>
          <a:graphicData uri="http://schemas.openxmlformats.org/presentationml/2006/ole">
            <mc:AlternateContent xmlns:mc="http://schemas.openxmlformats.org/markup-compatibility/2006">
              <mc:Choice xmlns:v="urn:schemas-microsoft-com:vml" Requires="v">
                <p:oleObj spid="_x0000_s97321" name="Equation" r:id="rId4" imgW="3416040" imgH="2489040" progId="Equation.DSMT4">
                  <p:embed/>
                </p:oleObj>
              </mc:Choice>
              <mc:Fallback>
                <p:oleObj name="Equation" r:id="rId4" imgW="3416040" imgH="2489040" progId="Equation.DSMT4">
                  <p:embed/>
                  <p:pic>
                    <p:nvPicPr>
                      <p:cNvPr id="5" name="Object 4"/>
                      <p:cNvPicPr>
                        <a:picLocks noChangeAspect="1" noChangeArrowheads="1"/>
                      </p:cNvPicPr>
                      <p:nvPr/>
                    </p:nvPicPr>
                    <p:blipFill>
                      <a:blip r:embed="rId5"/>
                      <a:srcRect/>
                      <a:stretch>
                        <a:fillRect/>
                      </a:stretch>
                    </p:blipFill>
                    <p:spPr bwMode="auto">
                      <a:xfrm>
                        <a:off x="1017588" y="1168400"/>
                        <a:ext cx="6605587" cy="477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685800" y="269875"/>
            <a:ext cx="6729413" cy="1021715"/>
            <a:chOff x="685800" y="269875"/>
            <a:chExt cx="6729413" cy="102171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327354738"/>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97322" name="数式" r:id="rId6" imgW="190440" imgH="177480" progId="Equation.3">
                    <p:embed/>
                  </p:oleObj>
                </mc:Choice>
                <mc:Fallback>
                  <p:oleObj name="数式" r:id="rId6" imgW="190440" imgH="177480" progId="Equation.3">
                    <p:embed/>
                    <p:pic>
                      <p:nvPicPr>
                        <p:cNvPr id="10" name="Object 9"/>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723018744"/>
                </p:ext>
              </p:extLst>
            </p:nvPr>
          </p:nvGraphicFramePr>
          <p:xfrm>
            <a:off x="4443413" y="269875"/>
            <a:ext cx="2971800" cy="925513"/>
          </p:xfrm>
          <a:graphic>
            <a:graphicData uri="http://schemas.openxmlformats.org/presentationml/2006/ole">
              <mc:AlternateContent xmlns:mc="http://schemas.openxmlformats.org/markup-compatibility/2006">
                <mc:Choice xmlns:v="urn:schemas-microsoft-com:vml" Requires="v">
                  <p:oleObj spid="_x0000_s97323" name="Equation" r:id="rId8" imgW="1536480" imgH="482400" progId="Equation.DSMT4">
                    <p:embed/>
                  </p:oleObj>
                </mc:Choice>
                <mc:Fallback>
                  <p:oleObj name="Equation" r:id="rId8" imgW="1536480" imgH="482400" progId="Equation.DSMT4">
                    <p:embed/>
                    <p:pic>
                      <p:nvPicPr>
                        <p:cNvPr id="11" name="Object 10"/>
                        <p:cNvPicPr>
                          <a:picLocks noChangeAspect="1" noChangeArrowheads="1"/>
                        </p:cNvPicPr>
                        <p:nvPr/>
                      </p:nvPicPr>
                      <p:blipFill>
                        <a:blip r:embed="rId9"/>
                        <a:srcRect/>
                        <a:stretch>
                          <a:fillRect/>
                        </a:stretch>
                      </p:blipFill>
                      <p:spPr bwMode="auto">
                        <a:xfrm>
                          <a:off x="4443413" y="269875"/>
                          <a:ext cx="29718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374132575"/>
              </p:ext>
            </p:extLst>
          </p:nvPr>
        </p:nvGraphicFramePr>
        <p:xfrm>
          <a:off x="6828138" y="730880"/>
          <a:ext cx="1083581" cy="1501805"/>
        </p:xfrm>
        <a:graphic>
          <a:graphicData uri="http://schemas.openxmlformats.org/presentationml/2006/ole">
            <mc:AlternateContent xmlns:mc="http://schemas.openxmlformats.org/markup-compatibility/2006">
              <mc:Choice xmlns:v="urn:schemas-microsoft-com:vml" Requires="v">
                <p:oleObj spid="_x0000_s97324" name="Equation" r:id="rId10" imgW="723600" imgH="1002960" progId="Equation.DSMT4">
                  <p:embed/>
                </p:oleObj>
              </mc:Choice>
              <mc:Fallback>
                <p:oleObj name="Equation" r:id="rId10" imgW="723600" imgH="1002960" progId="Equation.DSMT4">
                  <p:embed/>
                  <p:pic>
                    <p:nvPicPr>
                      <p:cNvPr id="12" name="Object 11"/>
                      <p:cNvPicPr/>
                      <p:nvPr/>
                    </p:nvPicPr>
                    <p:blipFill>
                      <a:blip r:embed="rId11"/>
                      <a:stretch>
                        <a:fillRect/>
                      </a:stretch>
                    </p:blipFill>
                    <p:spPr>
                      <a:xfrm>
                        <a:off x="6828138" y="730880"/>
                        <a:ext cx="1083581" cy="1501805"/>
                      </a:xfrm>
                      <a:prstGeom prst="rect">
                        <a:avLst/>
                      </a:prstGeom>
                    </p:spPr>
                  </p:pic>
                </p:oleObj>
              </mc:Fallback>
            </mc:AlternateContent>
          </a:graphicData>
        </a:graphic>
      </p:graphicFrame>
    </p:spTree>
    <p:extLst>
      <p:ext uri="{BB962C8B-B14F-4D97-AF65-F5344CB8AC3E}">
        <p14:creationId xmlns:p14="http://schemas.microsoft.com/office/powerpoint/2010/main" val="4050775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pic>
        <p:nvPicPr>
          <p:cNvPr id="8" name="Picture 7">
            <a:extLst>
              <a:ext uri="{FF2B5EF4-FFF2-40B4-BE49-F238E27FC236}">
                <a16:creationId xmlns:a16="http://schemas.microsoft.com/office/drawing/2014/main" id="{AE7EB0E5-29C4-4DCA-B39B-67238B8C6468}"/>
              </a:ext>
            </a:extLst>
          </p:cNvPr>
          <p:cNvPicPr>
            <a:picLocks noChangeAspect="1"/>
          </p:cNvPicPr>
          <p:nvPr/>
        </p:nvPicPr>
        <p:blipFill>
          <a:blip r:embed="rId3"/>
          <a:stretch>
            <a:fillRect/>
          </a:stretch>
        </p:blipFill>
        <p:spPr>
          <a:xfrm>
            <a:off x="304800" y="1371600"/>
            <a:ext cx="8727950" cy="3917880"/>
          </a:xfrm>
          <a:prstGeom prst="rect">
            <a:avLst/>
          </a:prstGeom>
        </p:spPr>
      </p:pic>
      <p:sp>
        <p:nvSpPr>
          <p:cNvPr id="5" name="Right Arrow 4"/>
          <p:cNvSpPr/>
          <p:nvPr/>
        </p:nvSpPr>
        <p:spPr>
          <a:xfrm>
            <a:off x="0" y="48006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70F60-42D5-4F36-949A-8FAB96881AD4}"/>
              </a:ext>
            </a:extLst>
          </p:cNvPr>
          <p:cNvSpPr>
            <a:spLocks noGrp="1"/>
          </p:cNvSpPr>
          <p:nvPr>
            <p:ph type="dt" sz="half" idx="10"/>
          </p:nvPr>
        </p:nvSpPr>
        <p:spPr/>
        <p:txBody>
          <a:bodyPr/>
          <a:lstStyle/>
          <a:p>
            <a:r>
              <a:rPr lang="en-US"/>
              <a:t>9/10/2021</a:t>
            </a:r>
            <a:endParaRPr lang="en-US" dirty="0"/>
          </a:p>
        </p:txBody>
      </p:sp>
      <p:sp>
        <p:nvSpPr>
          <p:cNvPr id="3" name="Footer Placeholder 2">
            <a:extLst>
              <a:ext uri="{FF2B5EF4-FFF2-40B4-BE49-F238E27FC236}">
                <a16:creationId xmlns:a16="http://schemas.microsoft.com/office/drawing/2014/main" id="{ADED0A30-609A-49BF-B9CF-18456CA0816C}"/>
              </a:ext>
            </a:extLst>
          </p:cNvPr>
          <p:cNvSpPr>
            <a:spLocks noGrp="1"/>
          </p:cNvSpPr>
          <p:nvPr>
            <p:ph type="ftr" sz="quarter" idx="11"/>
          </p:nvPr>
        </p:nvSpPr>
        <p:spPr/>
        <p:txBody>
          <a:bodyPr/>
          <a:lstStyle/>
          <a:p>
            <a:r>
              <a:rPr lang="en-US"/>
              <a:t>PHY 711  Fall 2021 -- Lecture 9</a:t>
            </a:r>
            <a:endParaRPr lang="en-US" dirty="0"/>
          </a:p>
        </p:txBody>
      </p:sp>
      <p:sp>
        <p:nvSpPr>
          <p:cNvPr id="4" name="Slide Number Placeholder 3">
            <a:extLst>
              <a:ext uri="{FF2B5EF4-FFF2-40B4-BE49-F238E27FC236}">
                <a16:creationId xmlns:a16="http://schemas.microsoft.com/office/drawing/2014/main" id="{45BCBF5E-6B5D-4FCD-BC9A-8770FAE5DE86}"/>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25A4EDC5-D4E0-4472-90B8-5392CB4642F7}"/>
              </a:ext>
            </a:extLst>
          </p:cNvPr>
          <p:cNvSpPr txBox="1"/>
          <p:nvPr/>
        </p:nvSpPr>
        <p:spPr>
          <a:xfrm>
            <a:off x="838200" y="381000"/>
            <a:ext cx="7315200" cy="461665"/>
          </a:xfrm>
          <a:prstGeom prst="rect">
            <a:avLst/>
          </a:prstGeom>
          <a:noFill/>
        </p:spPr>
        <p:txBody>
          <a:bodyPr wrap="square" rtlCol="0">
            <a:spAutoFit/>
          </a:bodyPr>
          <a:lstStyle/>
          <a:p>
            <a:r>
              <a:rPr lang="en-US" sz="2400" dirty="0">
                <a:latin typeface="+mj-lt"/>
              </a:rPr>
              <a:t>Some details</a:t>
            </a:r>
          </a:p>
        </p:txBody>
      </p:sp>
      <p:graphicFrame>
        <p:nvGraphicFramePr>
          <p:cNvPr id="6" name="Object 5">
            <a:extLst>
              <a:ext uri="{FF2B5EF4-FFF2-40B4-BE49-F238E27FC236}">
                <a16:creationId xmlns:a16="http://schemas.microsoft.com/office/drawing/2014/main" id="{28E33494-5EDD-4EE9-806C-6051195B2AAA}"/>
              </a:ext>
            </a:extLst>
          </p:cNvPr>
          <p:cNvGraphicFramePr>
            <a:graphicFrameLocks noChangeAspect="1"/>
          </p:cNvGraphicFramePr>
          <p:nvPr>
            <p:extLst>
              <p:ext uri="{D42A27DB-BD31-4B8C-83A1-F6EECF244321}">
                <p14:modId xmlns:p14="http://schemas.microsoft.com/office/powerpoint/2010/main" val="3899620950"/>
              </p:ext>
            </p:extLst>
          </p:nvPr>
        </p:nvGraphicFramePr>
        <p:xfrm>
          <a:off x="1122946" y="1185565"/>
          <a:ext cx="6136105" cy="1143000"/>
        </p:xfrm>
        <a:graphic>
          <a:graphicData uri="http://schemas.openxmlformats.org/presentationml/2006/ole">
            <mc:AlternateContent xmlns:mc="http://schemas.openxmlformats.org/markup-compatibility/2006">
              <mc:Choice xmlns:v="urn:schemas-microsoft-com:vml" Requires="v">
                <p:oleObj spid="_x0000_s98325" name="Equation" r:id="rId3" imgW="2590560" imgH="482400" progId="Equation.DSMT4">
                  <p:embed/>
                </p:oleObj>
              </mc:Choice>
              <mc:Fallback>
                <p:oleObj name="Equation" r:id="rId3" imgW="2590560" imgH="482400" progId="Equation.DSMT4">
                  <p:embed/>
                  <p:pic>
                    <p:nvPicPr>
                      <p:cNvPr id="6" name="Object 5">
                        <a:extLst>
                          <a:ext uri="{FF2B5EF4-FFF2-40B4-BE49-F238E27FC236}">
                            <a16:creationId xmlns:a16="http://schemas.microsoft.com/office/drawing/2014/main" id="{28E33494-5EDD-4EE9-806C-6051195B2AAA}"/>
                          </a:ext>
                        </a:extLst>
                      </p:cNvPr>
                      <p:cNvPicPr/>
                      <p:nvPr/>
                    </p:nvPicPr>
                    <p:blipFill>
                      <a:blip r:embed="rId4"/>
                      <a:stretch>
                        <a:fillRect/>
                      </a:stretch>
                    </p:blipFill>
                    <p:spPr>
                      <a:xfrm>
                        <a:off x="1122946" y="1185565"/>
                        <a:ext cx="6136105" cy="11430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9FC70615-641C-4F85-A66F-7EFBF06283CD}"/>
              </a:ext>
            </a:extLst>
          </p:cNvPr>
          <p:cNvSpPr txBox="1"/>
          <p:nvPr/>
        </p:nvSpPr>
        <p:spPr>
          <a:xfrm>
            <a:off x="321365" y="2266950"/>
            <a:ext cx="7848600" cy="1569660"/>
          </a:xfrm>
          <a:prstGeom prst="rect">
            <a:avLst/>
          </a:prstGeom>
          <a:noFill/>
        </p:spPr>
        <p:txBody>
          <a:bodyPr wrap="square" rtlCol="0">
            <a:spAutoFit/>
          </a:bodyPr>
          <a:lstStyle/>
          <a:p>
            <a:r>
              <a:rPr lang="en-US" sz="2400" dirty="0">
                <a:latin typeface="+mj-lt"/>
              </a:rPr>
              <a:t>You may be still wondering why we need to introduce “generalized”  coordinates when cartesian coordinates are an example.     What the generalized coordinates allow us to show is that </a:t>
            </a:r>
          </a:p>
        </p:txBody>
      </p:sp>
      <p:graphicFrame>
        <p:nvGraphicFramePr>
          <p:cNvPr id="8" name="Object 7">
            <a:extLst>
              <a:ext uri="{FF2B5EF4-FFF2-40B4-BE49-F238E27FC236}">
                <a16:creationId xmlns:a16="http://schemas.microsoft.com/office/drawing/2014/main" id="{55AA34CE-3AFD-4078-86DB-F999109E2E07}"/>
              </a:ext>
            </a:extLst>
          </p:cNvPr>
          <p:cNvGraphicFramePr>
            <a:graphicFrameLocks noChangeAspect="1"/>
          </p:cNvGraphicFramePr>
          <p:nvPr>
            <p:extLst>
              <p:ext uri="{D42A27DB-BD31-4B8C-83A1-F6EECF244321}">
                <p14:modId xmlns:p14="http://schemas.microsoft.com/office/powerpoint/2010/main" val="105607891"/>
              </p:ext>
            </p:extLst>
          </p:nvPr>
        </p:nvGraphicFramePr>
        <p:xfrm>
          <a:off x="533400" y="3931363"/>
          <a:ext cx="4640263" cy="1973263"/>
        </p:xfrm>
        <a:graphic>
          <a:graphicData uri="http://schemas.openxmlformats.org/presentationml/2006/ole">
            <mc:AlternateContent xmlns:mc="http://schemas.openxmlformats.org/markup-compatibility/2006">
              <mc:Choice xmlns:v="urn:schemas-microsoft-com:vml" Requires="v">
                <p:oleObj spid="_x0000_s98326" name="Equation" r:id="rId5" imgW="2400120" imgH="1028520" progId="Equation.DSMT4">
                  <p:embed/>
                </p:oleObj>
              </mc:Choice>
              <mc:Fallback>
                <p:oleObj name="Equation" r:id="rId5" imgW="2400120" imgH="1028520" progId="Equation.DSMT4">
                  <p:embed/>
                  <p:pic>
                    <p:nvPicPr>
                      <p:cNvPr id="8" name="Object 7">
                        <a:extLst>
                          <a:ext uri="{FF2B5EF4-FFF2-40B4-BE49-F238E27FC236}">
                            <a16:creationId xmlns:a16="http://schemas.microsoft.com/office/drawing/2014/main" id="{55AA34CE-3AFD-4078-86DB-F999109E2E07}"/>
                          </a:ext>
                        </a:extLst>
                      </p:cNvPr>
                      <p:cNvPicPr>
                        <a:picLocks noChangeAspect="1" noChangeArrowheads="1"/>
                      </p:cNvPicPr>
                      <p:nvPr/>
                    </p:nvPicPr>
                    <p:blipFill>
                      <a:blip r:embed="rId6"/>
                      <a:srcRect/>
                      <a:stretch>
                        <a:fillRect/>
                      </a:stretch>
                    </p:blipFill>
                    <p:spPr bwMode="auto">
                      <a:xfrm>
                        <a:off x="533400" y="3931363"/>
                        <a:ext cx="4640263" cy="197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6109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84664358"/>
              </p:ext>
            </p:extLst>
          </p:nvPr>
        </p:nvGraphicFramePr>
        <p:xfrm>
          <a:off x="1066800" y="1981200"/>
          <a:ext cx="6400800" cy="3803976"/>
        </p:xfrm>
        <a:graphic>
          <a:graphicData uri="http://schemas.openxmlformats.org/presentationml/2006/ole">
            <mc:AlternateContent xmlns:mc="http://schemas.openxmlformats.org/markup-compatibility/2006">
              <mc:Choice xmlns:v="urn:schemas-microsoft-com:vml" Requires="v">
                <p:oleObj spid="_x0000_s99359" name="Equation" r:id="rId4" imgW="5067000" imgH="3035160" progId="Equation.DSMT4">
                  <p:embed/>
                </p:oleObj>
              </mc:Choice>
              <mc:Fallback>
                <p:oleObj name="Equation" r:id="rId4" imgW="5067000" imgH="3035160" progId="Equation.DSMT4">
                  <p:embed/>
                  <p:pic>
                    <p:nvPicPr>
                      <p:cNvPr id="5" name="Object 4"/>
                      <p:cNvPicPr>
                        <a:picLocks noChangeAspect="1" noChangeArrowheads="1"/>
                      </p:cNvPicPr>
                      <p:nvPr/>
                    </p:nvPicPr>
                    <p:blipFill>
                      <a:blip r:embed="rId5"/>
                      <a:srcRect/>
                      <a:stretch>
                        <a:fillRect/>
                      </a:stretch>
                    </p:blipFill>
                    <p:spPr bwMode="auto">
                      <a:xfrm>
                        <a:off x="1066800" y="1981200"/>
                        <a:ext cx="6400800" cy="3803976"/>
                      </a:xfrm>
                      <a:prstGeom prst="rect">
                        <a:avLst/>
                      </a:prstGeom>
                      <a:noFill/>
                      <a:ln>
                        <a:noFill/>
                      </a:ln>
                    </p:spPr>
                  </p:pic>
                </p:oleObj>
              </mc:Fallback>
            </mc:AlternateContent>
          </a:graphicData>
        </a:graphic>
      </p:graphicFrame>
      <p:grpSp>
        <p:nvGrpSpPr>
          <p:cNvPr id="6" name="Group 5"/>
          <p:cNvGrpSpPr/>
          <p:nvPr/>
        </p:nvGrpSpPr>
        <p:grpSpPr>
          <a:xfrm>
            <a:off x="685800" y="457200"/>
            <a:ext cx="3048000" cy="834390"/>
            <a:chOff x="685800" y="457200"/>
            <a:chExt cx="3048000" cy="834390"/>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327354738"/>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99360" name="数式" r:id="rId6" imgW="190440" imgH="177480" progId="Equation.3">
                    <p:embed/>
                  </p:oleObj>
                </mc:Choice>
                <mc:Fallback>
                  <p:oleObj name="数式" r:id="rId6" imgW="190440" imgH="177480" progId="Equation.3">
                    <p:embed/>
                    <p:pic>
                      <p:nvPicPr>
                        <p:cNvPr id="10" name="Object 9"/>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3" name="Down Arrow 12"/>
          <p:cNvSpPr/>
          <p:nvPr/>
        </p:nvSpPr>
        <p:spPr>
          <a:xfrm>
            <a:off x="2362200" y="4495800"/>
            <a:ext cx="609600" cy="685800"/>
          </a:xfrm>
          <a:prstGeom prst="down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rot="20208337">
            <a:off x="3962400" y="4495800"/>
            <a:ext cx="609600" cy="685800"/>
          </a:xfrm>
          <a:prstGeom prst="down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065776216"/>
              </p:ext>
            </p:extLst>
          </p:nvPr>
        </p:nvGraphicFramePr>
        <p:xfrm>
          <a:off x="4602926" y="762000"/>
          <a:ext cx="3068712" cy="695255"/>
        </p:xfrm>
        <a:graphic>
          <a:graphicData uri="http://schemas.openxmlformats.org/presentationml/2006/ole">
            <mc:AlternateContent xmlns:mc="http://schemas.openxmlformats.org/markup-compatibility/2006">
              <mc:Choice xmlns:v="urn:schemas-microsoft-com:vml" Requires="v">
                <p:oleObj spid="_x0000_s99361" name="Equation" r:id="rId8" imgW="1625400" imgH="368280" progId="Equation.DSMT4">
                  <p:embed/>
                </p:oleObj>
              </mc:Choice>
              <mc:Fallback>
                <p:oleObj name="Equation" r:id="rId8" imgW="1625400" imgH="368280" progId="Equation.DSMT4">
                  <p:embed/>
                  <p:pic>
                    <p:nvPicPr>
                      <p:cNvPr id="11" name="Object 10"/>
                      <p:cNvPicPr/>
                      <p:nvPr/>
                    </p:nvPicPr>
                    <p:blipFill>
                      <a:blip r:embed="rId9"/>
                      <a:stretch>
                        <a:fillRect/>
                      </a:stretch>
                    </p:blipFill>
                    <p:spPr>
                      <a:xfrm>
                        <a:off x="4602926" y="762000"/>
                        <a:ext cx="3068712" cy="695255"/>
                      </a:xfrm>
                      <a:prstGeom prst="rect">
                        <a:avLst/>
                      </a:prstGeom>
                    </p:spPr>
                  </p:pic>
                </p:oleObj>
              </mc:Fallback>
            </mc:AlternateContent>
          </a:graphicData>
        </a:graphic>
      </p:graphicFrame>
    </p:spTree>
    <p:extLst>
      <p:ext uri="{BB962C8B-B14F-4D97-AF65-F5344CB8AC3E}">
        <p14:creationId xmlns:p14="http://schemas.microsoft.com/office/powerpoint/2010/main" val="2317286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76211722"/>
              </p:ext>
            </p:extLst>
          </p:nvPr>
        </p:nvGraphicFramePr>
        <p:xfrm>
          <a:off x="533400" y="1291590"/>
          <a:ext cx="5500687" cy="2679700"/>
        </p:xfrm>
        <a:graphic>
          <a:graphicData uri="http://schemas.openxmlformats.org/presentationml/2006/ole">
            <mc:AlternateContent xmlns:mc="http://schemas.openxmlformats.org/markup-compatibility/2006">
              <mc:Choice xmlns:v="urn:schemas-microsoft-com:vml" Requires="v">
                <p:oleObj spid="_x0000_s100393" name="数式" r:id="rId4" imgW="2844720" imgH="1396800" progId="Equation.3">
                  <p:embed/>
                </p:oleObj>
              </mc:Choice>
              <mc:Fallback>
                <p:oleObj name="数式" r:id="rId4" imgW="2844720" imgH="1396800" progId="Equation.3">
                  <p:embed/>
                  <p:pic>
                    <p:nvPicPr>
                      <p:cNvPr id="5" name="Object 4"/>
                      <p:cNvPicPr>
                        <a:picLocks noChangeAspect="1" noChangeArrowheads="1"/>
                      </p:cNvPicPr>
                      <p:nvPr/>
                    </p:nvPicPr>
                    <p:blipFill>
                      <a:blip r:embed="rId5"/>
                      <a:srcRect/>
                      <a:stretch>
                        <a:fillRect/>
                      </a:stretch>
                    </p:blipFill>
                    <p:spPr bwMode="auto">
                      <a:xfrm>
                        <a:off x="533400" y="1291590"/>
                        <a:ext cx="5500687" cy="26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685800" y="269875"/>
            <a:ext cx="6729413" cy="1021715"/>
            <a:chOff x="685800" y="269875"/>
            <a:chExt cx="6729413" cy="102171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658505015"/>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100394" name="数式" r:id="rId6" imgW="190440" imgH="177480" progId="Equation.3">
                    <p:embed/>
                  </p:oleObj>
                </mc:Choice>
                <mc:Fallback>
                  <p:oleObj name="数式" r:id="rId6" imgW="190440" imgH="177480" progId="Equation.3">
                    <p:embed/>
                    <p:pic>
                      <p:nvPicPr>
                        <p:cNvPr id="10" name="Object 9"/>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620657334"/>
                </p:ext>
              </p:extLst>
            </p:nvPr>
          </p:nvGraphicFramePr>
          <p:xfrm>
            <a:off x="4443413" y="269875"/>
            <a:ext cx="2971800" cy="925513"/>
          </p:xfrm>
          <a:graphic>
            <a:graphicData uri="http://schemas.openxmlformats.org/presentationml/2006/ole">
              <mc:AlternateContent xmlns:mc="http://schemas.openxmlformats.org/markup-compatibility/2006">
                <mc:Choice xmlns:v="urn:schemas-microsoft-com:vml" Requires="v">
                  <p:oleObj spid="_x0000_s100395" name="Equation" r:id="rId8" imgW="1536480" imgH="482400" progId="Equation.DSMT4">
                    <p:embed/>
                  </p:oleObj>
                </mc:Choice>
                <mc:Fallback>
                  <p:oleObj name="Equation" r:id="rId8" imgW="1536480" imgH="482400" progId="Equation.DSMT4">
                    <p:embed/>
                    <p:pic>
                      <p:nvPicPr>
                        <p:cNvPr id="11" name="Object 10"/>
                        <p:cNvPicPr>
                          <a:picLocks noChangeAspect="1" noChangeArrowheads="1"/>
                        </p:cNvPicPr>
                        <p:nvPr/>
                      </p:nvPicPr>
                      <p:blipFill>
                        <a:blip r:embed="rId9"/>
                        <a:srcRect/>
                        <a:stretch>
                          <a:fillRect/>
                        </a:stretch>
                      </p:blipFill>
                      <p:spPr bwMode="auto">
                        <a:xfrm>
                          <a:off x="4443413" y="269875"/>
                          <a:ext cx="29718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3029021318"/>
              </p:ext>
            </p:extLst>
          </p:nvPr>
        </p:nvGraphicFramePr>
        <p:xfrm>
          <a:off x="393292" y="3759765"/>
          <a:ext cx="8052615" cy="2629218"/>
        </p:xfrm>
        <a:graphic>
          <a:graphicData uri="http://schemas.openxmlformats.org/presentationml/2006/ole">
            <mc:AlternateContent xmlns:mc="http://schemas.openxmlformats.org/markup-compatibility/2006">
              <mc:Choice xmlns:v="urn:schemas-microsoft-com:vml" Requires="v">
                <p:oleObj spid="_x0000_s100396" name="Equation" r:id="rId10" imgW="5206680" imgH="1714320" progId="Equation.DSMT4">
                  <p:embed/>
                </p:oleObj>
              </mc:Choice>
              <mc:Fallback>
                <p:oleObj name="Equation" r:id="rId10" imgW="5206680" imgH="1714320" progId="Equation.DSMT4">
                  <p:embed/>
                  <p:pic>
                    <p:nvPicPr>
                      <p:cNvPr id="12" name="Object 11"/>
                      <p:cNvPicPr>
                        <a:picLocks noChangeAspect="1" noChangeArrowheads="1"/>
                      </p:cNvPicPr>
                      <p:nvPr/>
                    </p:nvPicPr>
                    <p:blipFill>
                      <a:blip r:embed="rId11"/>
                      <a:srcRect/>
                      <a:stretch>
                        <a:fillRect/>
                      </a:stretch>
                    </p:blipFill>
                    <p:spPr bwMode="auto">
                      <a:xfrm>
                        <a:off x="393292" y="3759765"/>
                        <a:ext cx="8052615" cy="262921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620577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5181600" y="4838700"/>
            <a:ext cx="3276600" cy="1447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pSp>
        <p:nvGrpSpPr>
          <p:cNvPr id="6" name="Group 5"/>
          <p:cNvGrpSpPr/>
          <p:nvPr/>
        </p:nvGrpSpPr>
        <p:grpSpPr>
          <a:xfrm>
            <a:off x="685800" y="31813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001256371"/>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101427" name="数式" r:id="rId4" imgW="190440" imgH="177480" progId="Equation.3">
                    <p:embed/>
                  </p:oleObj>
                </mc:Choice>
                <mc:Fallback>
                  <p:oleObj name="数式" r:id="rId4" imgW="190440" imgH="177480" progId="Equation.3">
                    <p:embed/>
                    <p:pic>
                      <p:nvPicPr>
                        <p:cNvPr id="10" name="Object 9"/>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95584102"/>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101428" name="数式" r:id="rId6" imgW="1562040" imgH="431640" progId="Equation.3">
                    <p:embed/>
                  </p:oleObj>
                </mc:Choice>
                <mc:Fallback>
                  <p:oleObj name="数式" r:id="rId6" imgW="1562040" imgH="431640" progId="Equation.3">
                    <p:embed/>
                    <p:pic>
                      <p:nvPicPr>
                        <p:cNvPr id="11" name="Object 10"/>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191694057"/>
              </p:ext>
            </p:extLst>
          </p:nvPr>
        </p:nvGraphicFramePr>
        <p:xfrm>
          <a:off x="909637" y="1545685"/>
          <a:ext cx="7019925" cy="2983833"/>
        </p:xfrm>
        <a:graphic>
          <a:graphicData uri="http://schemas.openxmlformats.org/presentationml/2006/ole">
            <mc:AlternateContent xmlns:mc="http://schemas.openxmlformats.org/markup-compatibility/2006">
              <mc:Choice xmlns:v="urn:schemas-microsoft-com:vml" Requires="v">
                <p:oleObj spid="_x0000_s101429" name="Equation" r:id="rId8" imgW="5130720" imgH="2197080" progId="Equation.DSMT4">
                  <p:embed/>
                </p:oleObj>
              </mc:Choice>
              <mc:Fallback>
                <p:oleObj name="Equation" r:id="rId8" imgW="5130720" imgH="2197080" progId="Equation.DSMT4">
                  <p:embed/>
                  <p:pic>
                    <p:nvPicPr>
                      <p:cNvPr id="12" name="Object 11"/>
                      <p:cNvPicPr>
                        <a:picLocks noChangeAspect="1" noChangeArrowheads="1"/>
                      </p:cNvPicPr>
                      <p:nvPr/>
                    </p:nvPicPr>
                    <p:blipFill>
                      <a:blip r:embed="rId9"/>
                      <a:srcRect/>
                      <a:stretch>
                        <a:fillRect/>
                      </a:stretch>
                    </p:blipFill>
                    <p:spPr bwMode="auto">
                      <a:xfrm>
                        <a:off x="909637" y="1545685"/>
                        <a:ext cx="7019925" cy="2983833"/>
                      </a:xfrm>
                      <a:prstGeom prst="rect">
                        <a:avLst/>
                      </a:prstGeom>
                      <a:noFill/>
                      <a:ln>
                        <a:noFill/>
                      </a:ln>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533867815"/>
              </p:ext>
            </p:extLst>
          </p:nvPr>
        </p:nvGraphicFramePr>
        <p:xfrm>
          <a:off x="5181600" y="4928393"/>
          <a:ext cx="3268663" cy="1268413"/>
        </p:xfrm>
        <a:graphic>
          <a:graphicData uri="http://schemas.openxmlformats.org/presentationml/2006/ole">
            <mc:AlternateContent xmlns:mc="http://schemas.openxmlformats.org/markup-compatibility/2006">
              <mc:Choice xmlns:v="urn:schemas-microsoft-com:vml" Requires="v">
                <p:oleObj spid="_x0000_s101430" name="数式" r:id="rId10" imgW="1688760" imgH="660240" progId="Equation.3">
                  <p:embed/>
                </p:oleObj>
              </mc:Choice>
              <mc:Fallback>
                <p:oleObj name="数式" r:id="rId10" imgW="1688760" imgH="660240" progId="Equation.3">
                  <p:embed/>
                  <p:pic>
                    <p:nvPicPr>
                      <p:cNvPr id="13" name="Object 12"/>
                      <p:cNvPicPr>
                        <a:picLocks noChangeAspect="1" noChangeArrowheads="1"/>
                      </p:cNvPicPr>
                      <p:nvPr/>
                    </p:nvPicPr>
                    <p:blipFill>
                      <a:blip r:embed="rId11"/>
                      <a:srcRect/>
                      <a:stretch>
                        <a:fillRect/>
                      </a:stretch>
                    </p:blipFill>
                    <p:spPr bwMode="auto">
                      <a:xfrm>
                        <a:off x="5181600" y="4928393"/>
                        <a:ext cx="326866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62964308"/>
              </p:ext>
            </p:extLst>
          </p:nvPr>
        </p:nvGraphicFramePr>
        <p:xfrm>
          <a:off x="457200" y="5156834"/>
          <a:ext cx="4275234" cy="811530"/>
        </p:xfrm>
        <a:graphic>
          <a:graphicData uri="http://schemas.openxmlformats.org/presentationml/2006/ole">
            <mc:AlternateContent xmlns:mc="http://schemas.openxmlformats.org/markup-compatibility/2006">
              <mc:Choice xmlns:v="urn:schemas-microsoft-com:vml" Requires="v">
                <p:oleObj spid="_x0000_s101431" name="数式" r:id="rId12" imgW="1193760" imgH="228600" progId="Equation.3">
                  <p:embed/>
                </p:oleObj>
              </mc:Choice>
              <mc:Fallback>
                <p:oleObj name="数式" r:id="rId12" imgW="1193760" imgH="228600" progId="Equation.3">
                  <p:embed/>
                  <p:pic>
                    <p:nvPicPr>
                      <p:cNvPr id="5" name="Object 4"/>
                      <p:cNvPicPr>
                        <a:picLocks noChangeAspect="1" noChangeArrowheads="1"/>
                      </p:cNvPicPr>
                      <p:nvPr/>
                    </p:nvPicPr>
                    <p:blipFill>
                      <a:blip r:embed="rId13"/>
                      <a:srcRect/>
                      <a:stretch>
                        <a:fillRect/>
                      </a:stretch>
                    </p:blipFill>
                    <p:spPr bwMode="auto">
                      <a:xfrm>
                        <a:off x="457200" y="5156834"/>
                        <a:ext cx="4275234" cy="81153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72580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pSp>
        <p:nvGrpSpPr>
          <p:cNvPr id="6" name="Group 5"/>
          <p:cNvGrpSpPr/>
          <p:nvPr/>
        </p:nvGrpSpPr>
        <p:grpSpPr>
          <a:xfrm>
            <a:off x="685800" y="31813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567441833"/>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102441" name="数式" r:id="rId4" imgW="190440" imgH="177480" progId="Equation.3">
                    <p:embed/>
                  </p:oleObj>
                </mc:Choice>
                <mc:Fallback>
                  <p:oleObj name="数式" r:id="rId4" imgW="190440" imgH="177480" progId="Equation.3">
                    <p:embed/>
                    <p:pic>
                      <p:nvPicPr>
                        <p:cNvPr id="10" name="Object 9"/>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796884506"/>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102442" name="数式" r:id="rId6" imgW="1562040" imgH="431640" progId="Equation.3">
                    <p:embed/>
                  </p:oleObj>
                </mc:Choice>
                <mc:Fallback>
                  <p:oleObj name="数式" r:id="rId6" imgW="1562040" imgH="431640" progId="Equation.3">
                    <p:embed/>
                    <p:pic>
                      <p:nvPicPr>
                        <p:cNvPr id="11" name="Object 10"/>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577817262"/>
              </p:ext>
            </p:extLst>
          </p:nvPr>
        </p:nvGraphicFramePr>
        <p:xfrm>
          <a:off x="1250951" y="1911350"/>
          <a:ext cx="5835650" cy="2827338"/>
        </p:xfrm>
        <a:graphic>
          <a:graphicData uri="http://schemas.openxmlformats.org/presentationml/2006/ole">
            <mc:AlternateContent xmlns:mc="http://schemas.openxmlformats.org/markup-compatibility/2006">
              <mc:Choice xmlns:v="urn:schemas-microsoft-com:vml" Requires="v">
                <p:oleObj spid="_x0000_s102443" name="数式" r:id="rId8" imgW="3213000" imgH="1473120" progId="Equation.3">
                  <p:embed/>
                </p:oleObj>
              </mc:Choice>
              <mc:Fallback>
                <p:oleObj name="数式" r:id="rId8" imgW="3213000" imgH="1473120" progId="Equation.3">
                  <p:embed/>
                  <p:pic>
                    <p:nvPicPr>
                      <p:cNvPr id="12" name="Object 11"/>
                      <p:cNvPicPr>
                        <a:picLocks noChangeAspect="1" noChangeArrowheads="1"/>
                      </p:cNvPicPr>
                      <p:nvPr/>
                    </p:nvPicPr>
                    <p:blipFill>
                      <a:blip r:embed="rId9"/>
                      <a:srcRect/>
                      <a:stretch>
                        <a:fillRect/>
                      </a:stretch>
                    </p:blipFill>
                    <p:spPr bwMode="auto">
                      <a:xfrm>
                        <a:off x="1250951" y="1911350"/>
                        <a:ext cx="5835650" cy="2827338"/>
                      </a:xfrm>
                      <a:prstGeom prst="rect">
                        <a:avLst/>
                      </a:prstGeom>
                      <a:noFill/>
                      <a:ln>
                        <a:noFill/>
                      </a:ln>
                    </p:spPr>
                  </p:pic>
                </p:oleObj>
              </mc:Fallback>
            </mc:AlternateContent>
          </a:graphicData>
        </a:graphic>
      </p:graphicFrame>
      <p:sp>
        <p:nvSpPr>
          <p:cNvPr id="5" name="TextBox 4"/>
          <p:cNvSpPr txBox="1"/>
          <p:nvPr/>
        </p:nvSpPr>
        <p:spPr>
          <a:xfrm>
            <a:off x="762000" y="4589889"/>
            <a:ext cx="6781800" cy="830997"/>
          </a:xfrm>
          <a:prstGeom prst="rect">
            <a:avLst/>
          </a:prstGeom>
          <a:noFill/>
        </p:spPr>
        <p:txBody>
          <a:bodyPr wrap="square" rtlCol="0">
            <a:spAutoFit/>
          </a:bodyPr>
          <a:lstStyle/>
          <a:p>
            <a:r>
              <a:rPr lang="en-US" sz="2400" dirty="0">
                <a:latin typeface="+mj-lt"/>
                <a:sym typeface="Wingdings" panose="05000000000000000000" pitchFamily="2" charset="2"/>
              </a:rPr>
              <a:t>Hamilton’s principle from the “backwards” application of the Euler-Lagrange equations --</a:t>
            </a:r>
            <a:endParaRPr lang="en-US" sz="2400" dirty="0">
              <a:latin typeface="+mj-lt"/>
            </a:endParaRPr>
          </a:p>
        </p:txBody>
      </p:sp>
      <p:graphicFrame>
        <p:nvGraphicFramePr>
          <p:cNvPr id="13" name="Object 12">
            <a:extLst>
              <a:ext uri="{FF2B5EF4-FFF2-40B4-BE49-F238E27FC236}">
                <a16:creationId xmlns:a16="http://schemas.microsoft.com/office/drawing/2014/main" id="{9D584F45-2C5D-49D3-BDCC-DAE24F504E3E}"/>
              </a:ext>
            </a:extLst>
          </p:cNvPr>
          <p:cNvGraphicFramePr>
            <a:graphicFrameLocks noChangeAspect="1"/>
          </p:cNvGraphicFramePr>
          <p:nvPr>
            <p:extLst>
              <p:ext uri="{D42A27DB-BD31-4B8C-83A1-F6EECF244321}">
                <p14:modId xmlns:p14="http://schemas.microsoft.com/office/powerpoint/2010/main" val="2829688887"/>
              </p:ext>
            </p:extLst>
          </p:nvPr>
        </p:nvGraphicFramePr>
        <p:xfrm>
          <a:off x="1277454" y="5509854"/>
          <a:ext cx="3904145" cy="899136"/>
        </p:xfrm>
        <a:graphic>
          <a:graphicData uri="http://schemas.openxmlformats.org/presentationml/2006/ole">
            <mc:AlternateContent xmlns:mc="http://schemas.openxmlformats.org/markup-compatibility/2006">
              <mc:Choice xmlns:v="urn:schemas-microsoft-com:vml" Requires="v">
                <p:oleObj spid="_x0000_s102444" name="Equation" r:id="rId10" imgW="2095200" imgH="482400" progId="Equation.DSMT4">
                  <p:embed/>
                </p:oleObj>
              </mc:Choice>
              <mc:Fallback>
                <p:oleObj name="Equation" r:id="rId10" imgW="2095200" imgH="482400" progId="Equation.DSMT4">
                  <p:embed/>
                  <p:pic>
                    <p:nvPicPr>
                      <p:cNvPr id="13" name="Object 12">
                        <a:extLst>
                          <a:ext uri="{FF2B5EF4-FFF2-40B4-BE49-F238E27FC236}">
                            <a16:creationId xmlns:a16="http://schemas.microsoft.com/office/drawing/2014/main" id="{9D584F45-2C5D-49D3-BDCC-DAE24F504E3E}"/>
                          </a:ext>
                        </a:extLst>
                      </p:cNvPr>
                      <p:cNvPicPr/>
                      <p:nvPr/>
                    </p:nvPicPr>
                    <p:blipFill>
                      <a:blip r:embed="rId11"/>
                      <a:stretch>
                        <a:fillRect/>
                      </a:stretch>
                    </p:blipFill>
                    <p:spPr>
                      <a:xfrm>
                        <a:off x="1277454" y="5509854"/>
                        <a:ext cx="3904145" cy="899136"/>
                      </a:xfrm>
                      <a:prstGeom prst="rect">
                        <a:avLst/>
                      </a:prstGeom>
                    </p:spPr>
                  </p:pic>
                </p:oleObj>
              </mc:Fallback>
            </mc:AlternateContent>
          </a:graphicData>
        </a:graphic>
      </p:graphicFrame>
    </p:spTree>
    <p:extLst>
      <p:ext uri="{BB962C8B-B14F-4D97-AF65-F5344CB8AC3E}">
        <p14:creationId xmlns:p14="http://schemas.microsoft.com/office/powerpoint/2010/main" val="1838558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77756620"/>
              </p:ext>
            </p:extLst>
          </p:nvPr>
        </p:nvGraphicFramePr>
        <p:xfrm>
          <a:off x="533400" y="457200"/>
          <a:ext cx="6804025" cy="1268412"/>
        </p:xfrm>
        <a:graphic>
          <a:graphicData uri="http://schemas.openxmlformats.org/presentationml/2006/ole">
            <mc:AlternateContent xmlns:mc="http://schemas.openxmlformats.org/markup-compatibility/2006">
              <mc:Choice xmlns:v="urn:schemas-microsoft-com:vml" Requires="v">
                <p:oleObj spid="_x0000_s103445" name="数式" r:id="rId4" imgW="3517560" imgH="660240" progId="Equation.3">
                  <p:embed/>
                </p:oleObj>
              </mc:Choice>
              <mc:Fallback>
                <p:oleObj name="数式" r:id="rId4" imgW="3517560" imgH="660240" progId="Equation.3">
                  <p:embed/>
                  <p:pic>
                    <p:nvPicPr>
                      <p:cNvPr id="5" name="Object 4"/>
                      <p:cNvPicPr>
                        <a:picLocks noChangeAspect="1" noChangeArrowheads="1"/>
                      </p:cNvPicPr>
                      <p:nvPr/>
                    </p:nvPicPr>
                    <p:blipFill>
                      <a:blip r:embed="rId5"/>
                      <a:srcRect/>
                      <a:stretch>
                        <a:fillRect/>
                      </a:stretch>
                    </p:blipFill>
                    <p:spPr bwMode="auto">
                      <a:xfrm>
                        <a:off x="533400" y="457200"/>
                        <a:ext cx="6804025" cy="126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33400" y="2133600"/>
            <a:ext cx="5257800" cy="461665"/>
          </a:xfrm>
          <a:prstGeom prst="rect">
            <a:avLst/>
          </a:prstGeom>
          <a:noFill/>
        </p:spPr>
        <p:txBody>
          <a:bodyPr wrap="square" rtlCol="0">
            <a:spAutoFit/>
          </a:bodyPr>
          <a:lstStyle/>
          <a:p>
            <a:r>
              <a:rPr lang="en-US" sz="2400" dirty="0">
                <a:latin typeface="+mj-lt"/>
              </a:rPr>
              <a:t>Example:</a:t>
            </a:r>
          </a:p>
        </p:txBody>
      </p:sp>
      <p:cxnSp>
        <p:nvCxnSpPr>
          <p:cNvPr id="8" name="Straight Connector 7"/>
          <p:cNvCxnSpPr/>
          <p:nvPr/>
        </p:nvCxnSpPr>
        <p:spPr>
          <a:xfrm>
            <a:off x="990600" y="2971800"/>
            <a:ext cx="0" cy="213360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990600" y="2971800"/>
            <a:ext cx="1219200" cy="1295400"/>
          </a:xfrm>
          <a:prstGeom prst="line">
            <a:avLst/>
          </a:prstGeom>
          <a:ln w="38100">
            <a:solidFill>
              <a:srgbClr val="C00000"/>
            </a:solidFill>
            <a:prstDash val="solid"/>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2068830" y="4110990"/>
            <a:ext cx="274320" cy="27432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143000" y="3505200"/>
            <a:ext cx="381000" cy="461665"/>
          </a:xfrm>
          <a:prstGeom prst="rect">
            <a:avLst/>
          </a:prstGeom>
          <a:noFill/>
        </p:spPr>
        <p:txBody>
          <a:bodyPr wrap="square" rtlCol="0">
            <a:spAutoFit/>
          </a:bodyPr>
          <a:lstStyle/>
          <a:p>
            <a:r>
              <a:rPr lang="en-US" sz="2400" dirty="0">
                <a:latin typeface="Symbol" pitchFamily="18" charset="2"/>
              </a:rPr>
              <a:t>q</a:t>
            </a:r>
          </a:p>
        </p:txBody>
      </p:sp>
      <p:sp>
        <p:nvSpPr>
          <p:cNvPr id="13" name="TextBox 12"/>
          <p:cNvSpPr txBox="1"/>
          <p:nvPr/>
        </p:nvSpPr>
        <p:spPr>
          <a:xfrm>
            <a:off x="1821180" y="2975610"/>
            <a:ext cx="495300" cy="461665"/>
          </a:xfrm>
          <a:prstGeom prst="rect">
            <a:avLst/>
          </a:prstGeom>
          <a:noFill/>
        </p:spPr>
        <p:txBody>
          <a:bodyPr wrap="square" rtlCol="0">
            <a:spAutoFit/>
          </a:bodyPr>
          <a:lstStyle/>
          <a:p>
            <a:r>
              <a:rPr lang="en-US" sz="2400" dirty="0">
                <a:latin typeface="+mj-lt"/>
              </a:rPr>
              <a:t>d</a:t>
            </a:r>
          </a:p>
        </p:txBody>
      </p:sp>
      <p:sp>
        <p:nvSpPr>
          <p:cNvPr id="14" name="Right Brace 13"/>
          <p:cNvSpPr/>
          <p:nvPr/>
        </p:nvSpPr>
        <p:spPr>
          <a:xfrm rot="18954615">
            <a:off x="1668779" y="2469945"/>
            <a:ext cx="304800" cy="193465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2447748871"/>
              </p:ext>
            </p:extLst>
          </p:nvPr>
        </p:nvGraphicFramePr>
        <p:xfrm>
          <a:off x="2743683" y="3455251"/>
          <a:ext cx="6146552" cy="2386013"/>
        </p:xfrm>
        <a:graphic>
          <a:graphicData uri="http://schemas.openxmlformats.org/presentationml/2006/ole">
            <mc:AlternateContent xmlns:mc="http://schemas.openxmlformats.org/markup-compatibility/2006">
              <mc:Choice xmlns:v="urn:schemas-microsoft-com:vml" Requires="v">
                <p:oleObj spid="_x0000_s103446" name="Equation" r:id="rId6" imgW="4419360" imgH="1726920" progId="Equation.DSMT4">
                  <p:embed/>
                </p:oleObj>
              </mc:Choice>
              <mc:Fallback>
                <p:oleObj name="Equation" r:id="rId6" imgW="4419360" imgH="1726920" progId="Equation.DSMT4">
                  <p:embed/>
                  <p:pic>
                    <p:nvPicPr>
                      <p:cNvPr id="15" name="Object 14"/>
                      <p:cNvPicPr>
                        <a:picLocks noChangeAspect="1" noChangeArrowheads="1"/>
                      </p:cNvPicPr>
                      <p:nvPr/>
                    </p:nvPicPr>
                    <p:blipFill>
                      <a:blip r:embed="rId7"/>
                      <a:srcRect/>
                      <a:stretch>
                        <a:fillRect/>
                      </a:stretch>
                    </p:blipFill>
                    <p:spPr bwMode="auto">
                      <a:xfrm>
                        <a:off x="2743683" y="3455251"/>
                        <a:ext cx="6146552" cy="23860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0076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93522334"/>
              </p:ext>
            </p:extLst>
          </p:nvPr>
        </p:nvGraphicFramePr>
        <p:xfrm>
          <a:off x="126999" y="1600200"/>
          <a:ext cx="8940801" cy="1804987"/>
        </p:xfrm>
        <a:graphic>
          <a:graphicData uri="http://schemas.openxmlformats.org/presentationml/2006/ole">
            <mc:AlternateContent xmlns:mc="http://schemas.openxmlformats.org/markup-compatibility/2006">
              <mc:Choice xmlns:v="urn:schemas-microsoft-com:vml" Requires="v">
                <p:oleObj spid="_x0000_s104469" name="数式" r:id="rId4" imgW="4622760" imgH="939600" progId="Equation.3">
                  <p:embed/>
                </p:oleObj>
              </mc:Choice>
              <mc:Fallback>
                <p:oleObj name="数式" r:id="rId4" imgW="4622760" imgH="939600" progId="Equation.3">
                  <p:embed/>
                  <p:pic>
                    <p:nvPicPr>
                      <p:cNvPr id="5" name="Object 4"/>
                      <p:cNvPicPr>
                        <a:picLocks noChangeAspect="1" noChangeArrowheads="1"/>
                      </p:cNvPicPr>
                      <p:nvPr/>
                    </p:nvPicPr>
                    <p:blipFill>
                      <a:blip r:embed="rId5"/>
                      <a:srcRect/>
                      <a:stretch>
                        <a:fillRect/>
                      </a:stretch>
                    </p:blipFill>
                    <p:spPr bwMode="auto">
                      <a:xfrm>
                        <a:off x="126999" y="1600200"/>
                        <a:ext cx="8940801" cy="180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80100915"/>
              </p:ext>
            </p:extLst>
          </p:nvPr>
        </p:nvGraphicFramePr>
        <p:xfrm>
          <a:off x="762000" y="3733800"/>
          <a:ext cx="6085332" cy="2514600"/>
        </p:xfrm>
        <a:graphic>
          <a:graphicData uri="http://schemas.openxmlformats.org/presentationml/2006/ole">
            <mc:AlternateContent xmlns:mc="http://schemas.openxmlformats.org/markup-compatibility/2006">
              <mc:Choice xmlns:v="urn:schemas-microsoft-com:vml" Requires="v">
                <p:oleObj spid="_x0000_s104470" name="Equation" r:id="rId6" imgW="4609800" imgH="1904760" progId="Equation.DSMT4">
                  <p:embed/>
                </p:oleObj>
              </mc:Choice>
              <mc:Fallback>
                <p:oleObj name="Equation" r:id="rId6" imgW="4609800" imgH="1904760" progId="Equation.DSMT4">
                  <p:embed/>
                  <p:pic>
                    <p:nvPicPr>
                      <p:cNvPr id="6" name="Object 5"/>
                      <p:cNvPicPr/>
                      <p:nvPr/>
                    </p:nvPicPr>
                    <p:blipFill>
                      <a:blip r:embed="rId7"/>
                      <a:stretch>
                        <a:fillRect/>
                      </a:stretch>
                    </p:blipFill>
                    <p:spPr>
                      <a:xfrm>
                        <a:off x="762000" y="3733800"/>
                        <a:ext cx="6085332" cy="2514600"/>
                      </a:xfrm>
                      <a:prstGeom prst="rect">
                        <a:avLst/>
                      </a:prstGeom>
                    </p:spPr>
                  </p:pic>
                </p:oleObj>
              </mc:Fallback>
            </mc:AlternateContent>
          </a:graphicData>
        </a:graphic>
      </p:graphicFrame>
    </p:spTree>
    <p:extLst>
      <p:ext uri="{BB962C8B-B14F-4D97-AF65-F5344CB8AC3E}">
        <p14:creationId xmlns:p14="http://schemas.microsoft.com/office/powerpoint/2010/main" val="3750476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4"/>
          <a:stretch>
            <a:fillRect/>
          </a:stretch>
        </p:blipFill>
        <p:spPr>
          <a:xfrm>
            <a:off x="342900" y="2971800"/>
            <a:ext cx="8458200" cy="3810000"/>
          </a:xfrm>
          <a:prstGeom prst="rect">
            <a:avLst/>
          </a:prstGeom>
        </p:spPr>
      </p:pic>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228600" y="0"/>
            <a:ext cx="7315200" cy="461665"/>
          </a:xfrm>
          <a:prstGeom prst="rect">
            <a:avLst/>
          </a:prstGeom>
          <a:noFill/>
        </p:spPr>
        <p:txBody>
          <a:bodyPr wrap="square" rtlCol="0">
            <a:spAutoFit/>
          </a:bodyPr>
          <a:lstStyle/>
          <a:p>
            <a:r>
              <a:rPr lang="en-US" sz="2400" dirty="0">
                <a:latin typeface="+mj-lt"/>
              </a:rPr>
              <a:t>Example – simple harmonic oscillator</a:t>
            </a:r>
          </a:p>
        </p:txBody>
      </p:sp>
      <p:graphicFrame>
        <p:nvGraphicFramePr>
          <p:cNvPr id="6" name="Object 5"/>
          <p:cNvGraphicFramePr>
            <a:graphicFrameLocks noChangeAspect="1"/>
          </p:cNvGraphicFramePr>
          <p:nvPr>
            <p:extLst>
              <p:ext uri="{D42A27DB-BD31-4B8C-83A1-F6EECF244321}">
                <p14:modId xmlns:p14="http://schemas.microsoft.com/office/powerpoint/2010/main" val="3782813407"/>
              </p:ext>
            </p:extLst>
          </p:nvPr>
        </p:nvGraphicFramePr>
        <p:xfrm>
          <a:off x="966788" y="461665"/>
          <a:ext cx="6653212" cy="2586038"/>
        </p:xfrm>
        <a:graphic>
          <a:graphicData uri="http://schemas.openxmlformats.org/presentationml/2006/ole">
            <mc:AlternateContent xmlns:mc="http://schemas.openxmlformats.org/markup-compatibility/2006">
              <mc:Choice xmlns:v="urn:schemas-microsoft-com:vml" Requires="v">
                <p:oleObj spid="_x0000_s106507" name="Equation" r:id="rId5" imgW="5740200" imgH="2247840" progId="Equation.DSMT4">
                  <p:embed/>
                </p:oleObj>
              </mc:Choice>
              <mc:Fallback>
                <p:oleObj name="Equation" r:id="rId5" imgW="5740200" imgH="2247840" progId="Equation.DSMT4">
                  <p:embed/>
                  <p:pic>
                    <p:nvPicPr>
                      <p:cNvPr id="6" name="Object 5"/>
                      <p:cNvPicPr>
                        <a:picLocks noChangeAspect="1" noChangeArrowheads="1"/>
                      </p:cNvPicPr>
                      <p:nvPr/>
                    </p:nvPicPr>
                    <p:blipFill>
                      <a:blip r:embed="rId6"/>
                      <a:srcRect/>
                      <a:stretch>
                        <a:fillRect/>
                      </a:stretch>
                    </p:blipFill>
                    <p:spPr bwMode="auto">
                      <a:xfrm>
                        <a:off x="966788" y="461665"/>
                        <a:ext cx="6653212" cy="2586038"/>
                      </a:xfrm>
                      <a:prstGeom prst="rect">
                        <a:avLst/>
                      </a:prstGeom>
                      <a:noFill/>
                      <a:ln>
                        <a:noFill/>
                      </a:ln>
                    </p:spPr>
                  </p:pic>
                </p:oleObj>
              </mc:Fallback>
            </mc:AlternateContent>
          </a:graphicData>
        </a:graphic>
      </p:graphicFrame>
      <p:sp>
        <p:nvSpPr>
          <p:cNvPr id="7" name="TextBox 6"/>
          <p:cNvSpPr txBox="1"/>
          <p:nvPr/>
        </p:nvSpPr>
        <p:spPr>
          <a:xfrm>
            <a:off x="6400800" y="3276600"/>
            <a:ext cx="7620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1</a:t>
            </a:r>
            <a:endParaRPr lang="en-US" sz="2400" b="1" i="1" dirty="0">
              <a:latin typeface="+mj-lt"/>
            </a:endParaRPr>
          </a:p>
        </p:txBody>
      </p:sp>
      <p:sp>
        <p:nvSpPr>
          <p:cNvPr id="9" name="TextBox 8"/>
          <p:cNvSpPr txBox="1"/>
          <p:nvPr/>
        </p:nvSpPr>
        <p:spPr>
          <a:xfrm>
            <a:off x="6553200" y="4796135"/>
            <a:ext cx="7620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2</a:t>
            </a:r>
            <a:endParaRPr lang="en-US" sz="2400" b="1" i="1" dirty="0">
              <a:latin typeface="+mj-lt"/>
            </a:endParaRPr>
          </a:p>
        </p:txBody>
      </p:sp>
      <p:sp>
        <p:nvSpPr>
          <p:cNvPr id="10" name="TextBox 9"/>
          <p:cNvSpPr txBox="1"/>
          <p:nvPr/>
        </p:nvSpPr>
        <p:spPr>
          <a:xfrm>
            <a:off x="3505200" y="5170437"/>
            <a:ext cx="7620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3</a:t>
            </a:r>
            <a:endParaRPr lang="en-US" sz="2400" b="1" i="1" dirty="0">
              <a:latin typeface="+mj-lt"/>
            </a:endParaRPr>
          </a:p>
        </p:txBody>
      </p:sp>
    </p:spTree>
    <p:extLst>
      <p:ext uri="{BB962C8B-B14F-4D97-AF65-F5344CB8AC3E}">
        <p14:creationId xmlns:p14="http://schemas.microsoft.com/office/powerpoint/2010/main" val="1717345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100419871"/>
              </p:ext>
            </p:extLst>
          </p:nvPr>
        </p:nvGraphicFramePr>
        <p:xfrm>
          <a:off x="76200" y="1617663"/>
          <a:ext cx="8818563" cy="3317875"/>
        </p:xfrm>
        <a:graphic>
          <a:graphicData uri="http://schemas.openxmlformats.org/presentationml/2006/ole">
            <mc:AlternateContent xmlns:mc="http://schemas.openxmlformats.org/markup-compatibility/2006">
              <mc:Choice xmlns:v="urn:schemas-microsoft-com:vml" Requires="v">
                <p:oleObj spid="_x0000_s107531" name="Equation" r:id="rId4" imgW="6095880" imgH="2311200" progId="Equation.DSMT4">
                  <p:embed/>
                </p:oleObj>
              </mc:Choice>
              <mc:Fallback>
                <p:oleObj name="Equation" r:id="rId4" imgW="6095880" imgH="2311200" progId="Equation.DSMT4">
                  <p:embed/>
                  <p:pic>
                    <p:nvPicPr>
                      <p:cNvPr id="12" name="Object 11"/>
                      <p:cNvPicPr>
                        <a:picLocks noChangeAspect="1" noChangeArrowheads="1"/>
                      </p:cNvPicPr>
                      <p:nvPr/>
                    </p:nvPicPr>
                    <p:blipFill>
                      <a:blip r:embed="rId5"/>
                      <a:srcRect/>
                      <a:stretch>
                        <a:fillRect/>
                      </a:stretch>
                    </p:blipFill>
                    <p:spPr bwMode="auto">
                      <a:xfrm>
                        <a:off x="76200" y="1617663"/>
                        <a:ext cx="8818563" cy="3317875"/>
                      </a:xfrm>
                      <a:prstGeom prst="rect">
                        <a:avLst/>
                      </a:prstGeom>
                      <a:noFill/>
                      <a:ln>
                        <a:noFill/>
                      </a:ln>
                    </p:spPr>
                  </p:pic>
                </p:oleObj>
              </mc:Fallback>
            </mc:AlternateContent>
          </a:graphicData>
        </a:graphic>
      </p:graphicFrame>
      <p:sp>
        <p:nvSpPr>
          <p:cNvPr id="5" name="TextBox 4"/>
          <p:cNvSpPr txBox="1"/>
          <p:nvPr/>
        </p:nvSpPr>
        <p:spPr>
          <a:xfrm>
            <a:off x="304800" y="200632"/>
            <a:ext cx="7848600" cy="1200329"/>
          </a:xfrm>
          <a:prstGeom prst="rect">
            <a:avLst/>
          </a:prstGeom>
          <a:noFill/>
        </p:spPr>
        <p:txBody>
          <a:bodyPr wrap="square" rtlCol="0">
            <a:spAutoFit/>
          </a:bodyPr>
          <a:lstStyle/>
          <a:p>
            <a:r>
              <a:rPr lang="en-US" sz="2400" dirty="0">
                <a:latin typeface="+mj-lt"/>
              </a:rPr>
              <a:t>Summary –</a:t>
            </a:r>
          </a:p>
          <a:p>
            <a:endParaRPr lang="en-US" sz="2400" dirty="0">
              <a:latin typeface="+mj-lt"/>
            </a:endParaRPr>
          </a:p>
          <a:p>
            <a:r>
              <a:rPr lang="en-US" sz="2400" dirty="0">
                <a:latin typeface="+mj-lt"/>
              </a:rPr>
              <a:t>Hamilton’s principle:</a:t>
            </a:r>
          </a:p>
        </p:txBody>
      </p:sp>
    </p:spTree>
    <p:extLst>
      <p:ext uri="{BB962C8B-B14F-4D97-AF65-F5344CB8AC3E}">
        <p14:creationId xmlns:p14="http://schemas.microsoft.com/office/powerpoint/2010/main" val="3779519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2184036501"/>
              </p:ext>
            </p:extLst>
          </p:nvPr>
        </p:nvGraphicFramePr>
        <p:xfrm>
          <a:off x="477078" y="795338"/>
          <a:ext cx="6632575" cy="2633662"/>
        </p:xfrm>
        <a:graphic>
          <a:graphicData uri="http://schemas.openxmlformats.org/presentationml/2006/ole">
            <mc:AlternateContent xmlns:mc="http://schemas.openxmlformats.org/markup-compatibility/2006">
              <mc:Choice xmlns:v="urn:schemas-microsoft-com:vml" Requires="v">
                <p:oleObj spid="_x0000_s108555" name="数式" r:id="rId4" imgW="3429000" imgH="1371600" progId="Equation.3">
                  <p:embed/>
                </p:oleObj>
              </mc:Choice>
              <mc:Fallback>
                <p:oleObj name="数式" r:id="rId4" imgW="3429000" imgH="1371600" progId="Equation.3">
                  <p:embed/>
                  <p:pic>
                    <p:nvPicPr>
                      <p:cNvPr id="12" name="Object 11"/>
                      <p:cNvPicPr>
                        <a:picLocks noChangeAspect="1" noChangeArrowheads="1"/>
                      </p:cNvPicPr>
                      <p:nvPr/>
                    </p:nvPicPr>
                    <p:blipFill>
                      <a:blip r:embed="rId5"/>
                      <a:srcRect/>
                      <a:stretch>
                        <a:fillRect/>
                      </a:stretch>
                    </p:blipFill>
                    <p:spPr bwMode="auto">
                      <a:xfrm>
                        <a:off x="477078" y="795338"/>
                        <a:ext cx="6632575" cy="263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304800" y="206561"/>
            <a:ext cx="7848600" cy="461665"/>
          </a:xfrm>
          <a:prstGeom prst="rect">
            <a:avLst/>
          </a:prstGeom>
          <a:noFill/>
        </p:spPr>
        <p:txBody>
          <a:bodyPr wrap="square" rtlCol="0">
            <a:spAutoFit/>
          </a:bodyPr>
          <a:lstStyle/>
          <a:p>
            <a:r>
              <a:rPr lang="en-US" sz="2400" dirty="0">
                <a:latin typeface="+mj-lt"/>
              </a:rPr>
              <a:t>Note: in “proof” of Hamilton’s principle:</a:t>
            </a:r>
          </a:p>
        </p:txBody>
      </p:sp>
      <p:sp>
        <p:nvSpPr>
          <p:cNvPr id="6" name="TextBox 5">
            <a:extLst>
              <a:ext uri="{FF2B5EF4-FFF2-40B4-BE49-F238E27FC236}">
                <a16:creationId xmlns:a16="http://schemas.microsoft.com/office/drawing/2014/main" id="{CEA9B4DA-2FA7-4A84-9AFE-5BBEA014EA4F}"/>
              </a:ext>
            </a:extLst>
          </p:cNvPr>
          <p:cNvSpPr txBox="1"/>
          <p:nvPr/>
        </p:nvSpPr>
        <p:spPr>
          <a:xfrm>
            <a:off x="152400" y="3810000"/>
            <a:ext cx="8534400" cy="2308324"/>
          </a:xfrm>
          <a:prstGeom prst="rect">
            <a:avLst/>
          </a:prstGeom>
          <a:noFill/>
        </p:spPr>
        <p:txBody>
          <a:bodyPr wrap="square" rtlCol="0">
            <a:spAutoFit/>
          </a:bodyPr>
          <a:lstStyle/>
          <a:p>
            <a:r>
              <a:rPr lang="en-US" sz="2400" dirty="0">
                <a:latin typeface="+mj-lt"/>
              </a:rPr>
              <a:t>Why do we need velocity dependent forces?</a:t>
            </a:r>
          </a:p>
          <a:p>
            <a:pPr marL="914400" lvl="1" indent="-457200">
              <a:buFont typeface="+mj-lt"/>
              <a:buAutoNum type="alphaLcPeriod"/>
            </a:pPr>
            <a:r>
              <a:rPr lang="en-US" sz="2400" dirty="0">
                <a:latin typeface="+mj-lt"/>
              </a:rPr>
              <a:t>Friction is sometimes represented as a velocity dependent force.   (difficult to treat with </a:t>
            </a:r>
            <a:r>
              <a:rPr lang="en-US" sz="2400" dirty="0" err="1">
                <a:latin typeface="+mj-lt"/>
              </a:rPr>
              <a:t>Lagrangian</a:t>
            </a:r>
            <a:r>
              <a:rPr lang="en-US" sz="2400" dirty="0">
                <a:latin typeface="+mj-lt"/>
              </a:rPr>
              <a:t> mechanics.)</a:t>
            </a:r>
          </a:p>
          <a:p>
            <a:pPr marL="914400" lvl="1" indent="-457200">
              <a:buFont typeface="+mj-lt"/>
              <a:buAutoNum type="alphaLcPeriod"/>
            </a:pPr>
            <a:r>
              <a:rPr lang="en-US" sz="2400" dirty="0">
                <a:latin typeface="+mj-lt"/>
              </a:rPr>
              <a:t>Lorentz force on a moving charged particle in the presence of a magnetic field.</a:t>
            </a:r>
          </a:p>
        </p:txBody>
      </p:sp>
    </p:spTree>
    <p:extLst>
      <p:ext uri="{BB962C8B-B14F-4D97-AF65-F5344CB8AC3E}">
        <p14:creationId xmlns:p14="http://schemas.microsoft.com/office/powerpoint/2010/main" val="1602081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9EEB6F9-F7A6-4644-BA8A-AE5F32D4D78C}"/>
              </a:ext>
            </a:extLst>
          </p:cNvPr>
          <p:cNvPicPr>
            <a:picLocks noChangeAspect="1"/>
          </p:cNvPicPr>
          <p:nvPr/>
        </p:nvPicPr>
        <p:blipFill>
          <a:blip r:embed="rId2"/>
          <a:stretch>
            <a:fillRect/>
          </a:stretch>
        </p:blipFill>
        <p:spPr>
          <a:xfrm>
            <a:off x="58094" y="0"/>
            <a:ext cx="9027812" cy="6858000"/>
          </a:xfrm>
          <a:prstGeom prst="rect">
            <a:avLst/>
          </a:prstGeom>
        </p:spPr>
      </p:pic>
      <p:sp>
        <p:nvSpPr>
          <p:cNvPr id="2" name="Date Placeholder 1">
            <a:extLst>
              <a:ext uri="{FF2B5EF4-FFF2-40B4-BE49-F238E27FC236}">
                <a16:creationId xmlns:a16="http://schemas.microsoft.com/office/drawing/2014/main" id="{0559D9D7-473D-4520-84F7-172E9CBE4F6D}"/>
              </a:ext>
            </a:extLst>
          </p:cNvPr>
          <p:cNvSpPr>
            <a:spLocks noGrp="1"/>
          </p:cNvSpPr>
          <p:nvPr>
            <p:ph type="dt" sz="half" idx="10"/>
          </p:nvPr>
        </p:nvSpPr>
        <p:spPr/>
        <p:txBody>
          <a:bodyPr/>
          <a:lstStyle/>
          <a:p>
            <a:r>
              <a:rPr lang="en-US"/>
              <a:t>9/10/2021</a:t>
            </a:r>
            <a:endParaRPr lang="en-US" dirty="0"/>
          </a:p>
        </p:txBody>
      </p:sp>
      <p:sp>
        <p:nvSpPr>
          <p:cNvPr id="3" name="Footer Placeholder 2">
            <a:extLst>
              <a:ext uri="{FF2B5EF4-FFF2-40B4-BE49-F238E27FC236}">
                <a16:creationId xmlns:a16="http://schemas.microsoft.com/office/drawing/2014/main" id="{95694255-EB7A-4E8F-B48E-8FB763DC980D}"/>
              </a:ext>
            </a:extLst>
          </p:cNvPr>
          <p:cNvSpPr>
            <a:spLocks noGrp="1"/>
          </p:cNvSpPr>
          <p:nvPr>
            <p:ph type="ftr" sz="quarter" idx="11"/>
          </p:nvPr>
        </p:nvSpPr>
        <p:spPr/>
        <p:txBody>
          <a:bodyPr/>
          <a:lstStyle/>
          <a:p>
            <a:r>
              <a:rPr lang="en-US"/>
              <a:t>PHY 711  Fall 2021 -- Lecture 9</a:t>
            </a:r>
            <a:endParaRPr lang="en-US" dirty="0"/>
          </a:p>
        </p:txBody>
      </p:sp>
      <p:sp>
        <p:nvSpPr>
          <p:cNvPr id="4" name="Slide Number Placeholder 3">
            <a:extLst>
              <a:ext uri="{FF2B5EF4-FFF2-40B4-BE49-F238E27FC236}">
                <a16:creationId xmlns:a16="http://schemas.microsoft.com/office/drawing/2014/main" id="{F5044722-A127-43B6-96E2-AC14CDCB1F75}"/>
              </a:ext>
            </a:extLst>
          </p:cNvPr>
          <p:cNvSpPr>
            <a:spLocks noGrp="1"/>
          </p:cNvSpPr>
          <p:nvPr>
            <p:ph type="sldNum" sz="quarter" idx="12"/>
          </p:nvPr>
        </p:nvSpPr>
        <p:spPr/>
        <p:txBody>
          <a:bodyPr/>
          <a:lstStyle/>
          <a:p>
            <a:fld id="{CE368B07-CEBF-4C80-90AF-53B34FA04CF3}" type="slidenum">
              <a:rPr lang="en-US" smtClean="0"/>
              <a:t>3</a:t>
            </a:fld>
            <a:endParaRPr lang="en-US" dirty="0"/>
          </a:p>
        </p:txBody>
      </p:sp>
    </p:spTree>
    <p:extLst>
      <p:ext uri="{BB962C8B-B14F-4D97-AF65-F5344CB8AC3E}">
        <p14:creationId xmlns:p14="http://schemas.microsoft.com/office/powerpoint/2010/main" val="14320196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828800" y="5105400"/>
            <a:ext cx="3124200" cy="533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343136167"/>
              </p:ext>
            </p:extLst>
          </p:nvPr>
        </p:nvGraphicFramePr>
        <p:xfrm>
          <a:off x="407987" y="1820863"/>
          <a:ext cx="8202613" cy="4727575"/>
        </p:xfrm>
        <a:graphic>
          <a:graphicData uri="http://schemas.openxmlformats.org/presentationml/2006/ole">
            <mc:AlternateContent xmlns:mc="http://schemas.openxmlformats.org/markup-compatibility/2006">
              <mc:Choice xmlns:v="urn:schemas-microsoft-com:vml" Requires="v">
                <p:oleObj spid="_x0000_s109589" name="Equation" r:id="rId4" imgW="4241520" imgH="2463480" progId="Equation.DSMT4">
                  <p:embed/>
                </p:oleObj>
              </mc:Choice>
              <mc:Fallback>
                <p:oleObj name="Equation" r:id="rId4" imgW="4241520" imgH="2463480" progId="Equation.DSMT4">
                  <p:embed/>
                  <p:pic>
                    <p:nvPicPr>
                      <p:cNvPr id="7" name="Object 6"/>
                      <p:cNvPicPr>
                        <a:picLocks noChangeAspect="1" noChangeArrowheads="1"/>
                      </p:cNvPicPr>
                      <p:nvPr/>
                    </p:nvPicPr>
                    <p:blipFill>
                      <a:blip r:embed="rId5"/>
                      <a:srcRect/>
                      <a:stretch>
                        <a:fillRect/>
                      </a:stretch>
                    </p:blipFill>
                    <p:spPr bwMode="auto">
                      <a:xfrm>
                        <a:off x="407987" y="1820863"/>
                        <a:ext cx="8202613" cy="472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07873625"/>
              </p:ext>
            </p:extLst>
          </p:nvPr>
        </p:nvGraphicFramePr>
        <p:xfrm>
          <a:off x="228600" y="596900"/>
          <a:ext cx="8867775" cy="1317625"/>
        </p:xfrm>
        <a:graphic>
          <a:graphicData uri="http://schemas.openxmlformats.org/presentationml/2006/ole">
            <mc:AlternateContent xmlns:mc="http://schemas.openxmlformats.org/markup-compatibility/2006">
              <mc:Choice xmlns:v="urn:schemas-microsoft-com:vml" Requires="v">
                <p:oleObj spid="_x0000_s109590" name="数式" r:id="rId6" imgW="4584600" imgH="685800" progId="Equation.3">
                  <p:embed/>
                </p:oleObj>
              </mc:Choice>
              <mc:Fallback>
                <p:oleObj name="数式" r:id="rId6" imgW="4584600" imgH="685800" progId="Equation.3">
                  <p:embed/>
                  <p:pic>
                    <p:nvPicPr>
                      <p:cNvPr id="5" name="Object 4"/>
                      <p:cNvPicPr>
                        <a:picLocks noChangeAspect="1" noChangeArrowheads="1"/>
                      </p:cNvPicPr>
                      <p:nvPr/>
                    </p:nvPicPr>
                    <p:blipFill>
                      <a:blip r:embed="rId7"/>
                      <a:srcRect/>
                      <a:stretch>
                        <a:fillRect/>
                      </a:stretch>
                    </p:blipFill>
                    <p:spPr bwMode="auto">
                      <a:xfrm>
                        <a:off x="228600" y="596900"/>
                        <a:ext cx="8867775"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a:t>
            </a:r>
          </a:p>
        </p:txBody>
      </p:sp>
      <p:sp>
        <p:nvSpPr>
          <p:cNvPr id="9" name="TextBox 8">
            <a:extLst>
              <a:ext uri="{FF2B5EF4-FFF2-40B4-BE49-F238E27FC236}">
                <a16:creationId xmlns:a16="http://schemas.microsoft.com/office/drawing/2014/main" id="{45BC8167-BB54-4D14-9583-2AC25D6E5869}"/>
              </a:ext>
            </a:extLst>
          </p:cNvPr>
          <p:cNvSpPr txBox="1"/>
          <p:nvPr/>
        </p:nvSpPr>
        <p:spPr>
          <a:xfrm>
            <a:off x="5486399" y="2514600"/>
            <a:ext cx="3609975" cy="1200329"/>
          </a:xfrm>
          <a:prstGeom prst="rect">
            <a:avLst/>
          </a:prstGeom>
          <a:noFill/>
        </p:spPr>
        <p:txBody>
          <a:bodyPr wrap="square" rtlCol="0">
            <a:spAutoFit/>
          </a:bodyPr>
          <a:lstStyle/>
          <a:p>
            <a:r>
              <a:rPr lang="en-US" sz="2400" dirty="0">
                <a:latin typeface="+mj-lt"/>
              </a:rPr>
              <a:t>Note: Here we are using cartesian coordinates for convenience.</a:t>
            </a:r>
          </a:p>
        </p:txBody>
      </p:sp>
    </p:spTree>
    <p:extLst>
      <p:ext uri="{BB962C8B-B14F-4D97-AF65-F5344CB8AC3E}">
        <p14:creationId xmlns:p14="http://schemas.microsoft.com/office/powerpoint/2010/main" val="339398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D06C7D-946D-462B-974B-19F1F5B15C65}"/>
              </a:ext>
            </a:extLst>
          </p:cNvPr>
          <p:cNvSpPr>
            <a:spLocks noGrp="1"/>
          </p:cNvSpPr>
          <p:nvPr>
            <p:ph type="dt" sz="half" idx="10"/>
          </p:nvPr>
        </p:nvSpPr>
        <p:spPr/>
        <p:txBody>
          <a:bodyPr/>
          <a:lstStyle/>
          <a:p>
            <a:r>
              <a:rPr lang="en-US"/>
              <a:t>9/10/2021</a:t>
            </a:r>
            <a:endParaRPr lang="en-US" dirty="0"/>
          </a:p>
        </p:txBody>
      </p:sp>
      <p:sp>
        <p:nvSpPr>
          <p:cNvPr id="3" name="Footer Placeholder 2">
            <a:extLst>
              <a:ext uri="{FF2B5EF4-FFF2-40B4-BE49-F238E27FC236}">
                <a16:creationId xmlns:a16="http://schemas.microsoft.com/office/drawing/2014/main" id="{E9949680-7E4B-4369-83E7-34E5CAAA945D}"/>
              </a:ext>
            </a:extLst>
          </p:cNvPr>
          <p:cNvSpPr>
            <a:spLocks noGrp="1"/>
          </p:cNvSpPr>
          <p:nvPr>
            <p:ph type="ftr" sz="quarter" idx="11"/>
          </p:nvPr>
        </p:nvSpPr>
        <p:spPr/>
        <p:txBody>
          <a:bodyPr/>
          <a:lstStyle/>
          <a:p>
            <a:r>
              <a:rPr lang="en-US"/>
              <a:t>PHY 711  Fall 2021 -- Lecture 9</a:t>
            </a:r>
            <a:endParaRPr lang="en-US" dirty="0"/>
          </a:p>
        </p:txBody>
      </p:sp>
      <p:sp>
        <p:nvSpPr>
          <p:cNvPr id="4" name="Slide Number Placeholder 3">
            <a:extLst>
              <a:ext uri="{FF2B5EF4-FFF2-40B4-BE49-F238E27FC236}">
                <a16:creationId xmlns:a16="http://schemas.microsoft.com/office/drawing/2014/main" id="{62FF45C7-855E-435C-871F-6095DAB63E84}"/>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9C0D5CCF-005D-4DD2-9A0B-2CD475C982AE}"/>
              </a:ext>
            </a:extLst>
          </p:cNvPr>
          <p:cNvSpPr txBox="1"/>
          <p:nvPr/>
        </p:nvSpPr>
        <p:spPr>
          <a:xfrm>
            <a:off x="457200" y="304800"/>
            <a:ext cx="8458200" cy="1107996"/>
          </a:xfrm>
          <a:prstGeom prst="rect">
            <a:avLst/>
          </a:prstGeom>
          <a:noFill/>
        </p:spPr>
        <p:txBody>
          <a:bodyPr wrap="square" rtlCol="0">
            <a:spAutoFit/>
          </a:bodyPr>
          <a:lstStyle/>
          <a:p>
            <a:r>
              <a:rPr lang="en-US" sz="2400" dirty="0">
                <a:latin typeface="+mj-lt"/>
              </a:rPr>
              <a:t>Your questions –</a:t>
            </a:r>
          </a:p>
          <a:p>
            <a:r>
              <a:rPr lang="en-US" sz="2400" dirty="0">
                <a:latin typeface="+mj-lt"/>
              </a:rPr>
              <a:t>From Can –</a:t>
            </a:r>
          </a:p>
          <a:p>
            <a:r>
              <a:rPr lang="en-US" dirty="0">
                <a:latin typeface="+mj-lt"/>
              </a:rPr>
              <a:t>1. </a:t>
            </a:r>
            <a:r>
              <a:rPr lang="en-US" dirty="0"/>
              <a:t>Is there something related between </a:t>
            </a:r>
            <a:r>
              <a:rPr lang="en-US" dirty="0" err="1"/>
              <a:t>δq</a:t>
            </a:r>
            <a:r>
              <a:rPr lang="en-US" dirty="0"/>
              <a:t> and Fourier series？</a:t>
            </a:r>
            <a:endParaRPr lang="en-US" dirty="0">
              <a:latin typeface="+mj-lt"/>
            </a:endParaRPr>
          </a:p>
        </p:txBody>
      </p:sp>
    </p:spTree>
    <p:extLst>
      <p:ext uri="{BB962C8B-B14F-4D97-AF65-F5344CB8AC3E}">
        <p14:creationId xmlns:p14="http://schemas.microsoft.com/office/powerpoint/2010/main" val="2205970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542912" y="270816"/>
            <a:ext cx="7543800" cy="461665"/>
          </a:xfrm>
          <a:prstGeom prst="rect">
            <a:avLst/>
          </a:prstGeom>
          <a:noFill/>
        </p:spPr>
        <p:txBody>
          <a:bodyPr wrap="square" rtlCol="0">
            <a:spAutoFit/>
          </a:bodyPr>
          <a:lstStyle/>
          <a:p>
            <a:r>
              <a:rPr lang="en-US" sz="2400" dirty="0">
                <a:latin typeface="+mj-lt"/>
              </a:rPr>
              <a:t>Summary of equations from calculus of variation --</a:t>
            </a:r>
          </a:p>
        </p:txBody>
      </p:sp>
      <p:graphicFrame>
        <p:nvGraphicFramePr>
          <p:cNvPr id="6" name="Object 5"/>
          <p:cNvGraphicFramePr>
            <a:graphicFrameLocks noChangeAspect="1"/>
          </p:cNvGraphicFramePr>
          <p:nvPr>
            <p:extLst>
              <p:ext uri="{D42A27DB-BD31-4B8C-83A1-F6EECF244321}">
                <p14:modId xmlns:p14="http://schemas.microsoft.com/office/powerpoint/2010/main" val="429887954"/>
              </p:ext>
            </p:extLst>
          </p:nvPr>
        </p:nvGraphicFramePr>
        <p:xfrm>
          <a:off x="519721" y="1271190"/>
          <a:ext cx="8167079" cy="4315619"/>
        </p:xfrm>
        <a:graphic>
          <a:graphicData uri="http://schemas.openxmlformats.org/presentationml/2006/ole">
            <mc:AlternateContent xmlns:mc="http://schemas.openxmlformats.org/markup-compatibility/2006">
              <mc:Choice xmlns:v="urn:schemas-microsoft-com:vml" Requires="v">
                <p:oleObj spid="_x0000_s68712" name="Equation" r:id="rId4" imgW="6362640" imgH="3365280" progId="Equation.DSMT4">
                  <p:embed/>
                </p:oleObj>
              </mc:Choice>
              <mc:Fallback>
                <p:oleObj name="Equation" r:id="rId4" imgW="6362640" imgH="3365280" progId="Equation.DSMT4">
                  <p:embed/>
                  <p:pic>
                    <p:nvPicPr>
                      <p:cNvPr id="0" name="Object 4"/>
                      <p:cNvPicPr>
                        <a:picLocks noChangeAspect="1" noChangeArrowheads="1"/>
                      </p:cNvPicPr>
                      <p:nvPr/>
                    </p:nvPicPr>
                    <p:blipFill>
                      <a:blip r:embed="rId5"/>
                      <a:srcRect/>
                      <a:stretch>
                        <a:fillRect/>
                      </a:stretch>
                    </p:blipFill>
                    <p:spPr bwMode="auto">
                      <a:xfrm>
                        <a:off x="519721" y="1271190"/>
                        <a:ext cx="8167079" cy="431561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15676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457200" y="762000"/>
            <a:ext cx="8077200" cy="461665"/>
          </a:xfrm>
          <a:prstGeom prst="rect">
            <a:avLst/>
          </a:prstGeom>
          <a:noFill/>
        </p:spPr>
        <p:txBody>
          <a:bodyPr wrap="square" rtlCol="0">
            <a:spAutoFit/>
          </a:bodyPr>
          <a:lstStyle/>
          <a:p>
            <a:r>
              <a:rPr lang="en-US" sz="2400" dirty="0">
                <a:latin typeface="+mj-lt"/>
              </a:rPr>
              <a:t>Application to particle dynamics</a:t>
            </a:r>
          </a:p>
        </p:txBody>
      </p:sp>
      <p:graphicFrame>
        <p:nvGraphicFramePr>
          <p:cNvPr id="6" name="Object 5"/>
          <p:cNvGraphicFramePr>
            <a:graphicFrameLocks noChangeAspect="1"/>
          </p:cNvGraphicFramePr>
          <p:nvPr>
            <p:extLst>
              <p:ext uri="{D42A27DB-BD31-4B8C-83A1-F6EECF244321}">
                <p14:modId xmlns:p14="http://schemas.microsoft.com/office/powerpoint/2010/main" val="4268734115"/>
              </p:ext>
            </p:extLst>
          </p:nvPr>
        </p:nvGraphicFramePr>
        <p:xfrm>
          <a:off x="971550" y="1447800"/>
          <a:ext cx="5581650" cy="4824397"/>
        </p:xfrm>
        <a:graphic>
          <a:graphicData uri="http://schemas.openxmlformats.org/presentationml/2006/ole">
            <mc:AlternateContent xmlns:mc="http://schemas.openxmlformats.org/markup-compatibility/2006">
              <mc:Choice xmlns:v="urn:schemas-microsoft-com:vml" Requires="v">
                <p:oleObj spid="_x0000_s69732" name="Equation" r:id="rId4" imgW="3124080" imgH="2705040" progId="Equation.DSMT4">
                  <p:embed/>
                </p:oleObj>
              </mc:Choice>
              <mc:Fallback>
                <p:oleObj name="Equation" r:id="rId4" imgW="3124080" imgH="2705040" progId="Equation.DSMT4">
                  <p:embed/>
                  <p:pic>
                    <p:nvPicPr>
                      <p:cNvPr id="0" name="Object 5"/>
                      <p:cNvPicPr>
                        <a:picLocks noChangeAspect="1" noChangeArrowheads="1"/>
                      </p:cNvPicPr>
                      <p:nvPr/>
                    </p:nvPicPr>
                    <p:blipFill>
                      <a:blip r:embed="rId5"/>
                      <a:srcRect/>
                      <a:stretch>
                        <a:fillRect/>
                      </a:stretch>
                    </p:blipFill>
                    <p:spPr bwMode="auto">
                      <a:xfrm>
                        <a:off x="971550" y="1447800"/>
                        <a:ext cx="5581650" cy="482439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209511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0" y="136525"/>
            <a:ext cx="9067800" cy="1200329"/>
          </a:xfrm>
          <a:prstGeom prst="rect">
            <a:avLst/>
          </a:prstGeom>
          <a:noFill/>
        </p:spPr>
        <p:txBody>
          <a:bodyPr wrap="square" rtlCol="0">
            <a:spAutoFit/>
          </a:bodyPr>
          <a:lstStyle/>
          <a:p>
            <a:r>
              <a:rPr lang="en-US" sz="2400" dirty="0">
                <a:latin typeface="+mj-lt"/>
              </a:rPr>
              <a:t>Application to particle dynamics</a:t>
            </a:r>
          </a:p>
          <a:p>
            <a:pPr lvl="1"/>
            <a:r>
              <a:rPr lang="en-US" sz="2400" dirty="0">
                <a:latin typeface="+mj-lt"/>
              </a:rPr>
              <a:t>Hamilton’s principle states that the dynamical trajectory of a system is given by the path that extremizes the action integral </a:t>
            </a:r>
          </a:p>
        </p:txBody>
      </p:sp>
      <p:sp>
        <p:nvSpPr>
          <p:cNvPr id="9" name="TextBox 8"/>
          <p:cNvSpPr txBox="1"/>
          <p:nvPr/>
        </p:nvSpPr>
        <p:spPr>
          <a:xfrm>
            <a:off x="0" y="2426875"/>
            <a:ext cx="9067799" cy="830997"/>
          </a:xfrm>
          <a:prstGeom prst="rect">
            <a:avLst/>
          </a:prstGeom>
          <a:noFill/>
        </p:spPr>
        <p:txBody>
          <a:bodyPr wrap="square" rtlCol="0">
            <a:spAutoFit/>
          </a:bodyPr>
          <a:lstStyle/>
          <a:p>
            <a:r>
              <a:rPr lang="en-US" sz="2400" dirty="0">
                <a:latin typeface="+mj-lt"/>
              </a:rPr>
              <a:t>Simple example: vertical trajectory of particle of mass </a:t>
            </a:r>
            <a:r>
              <a:rPr lang="en-US" sz="2400" i="1" dirty="0">
                <a:latin typeface="+mj-lt"/>
              </a:rPr>
              <a:t>m</a:t>
            </a:r>
            <a:r>
              <a:rPr lang="en-US" sz="2400" dirty="0">
                <a:latin typeface="+mj-lt"/>
              </a:rPr>
              <a:t> subject to constant downward acceleration </a:t>
            </a:r>
            <a:r>
              <a:rPr lang="en-US" sz="2400" i="1" dirty="0">
                <a:latin typeface="+mj-lt"/>
              </a:rPr>
              <a:t>a</a:t>
            </a:r>
            <a:r>
              <a:rPr lang="en-US" sz="2400" dirty="0">
                <a:latin typeface="+mj-lt"/>
              </a:rPr>
              <a:t>=-</a:t>
            </a:r>
            <a:r>
              <a:rPr lang="en-US" sz="2400" i="1" dirty="0">
                <a:latin typeface="+mj-lt"/>
              </a:rPr>
              <a:t>g.</a:t>
            </a:r>
            <a:endParaRPr lang="en-US" sz="2400" dirty="0">
              <a:latin typeface="+mj-lt"/>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4197510093"/>
              </p:ext>
            </p:extLst>
          </p:nvPr>
        </p:nvGraphicFramePr>
        <p:xfrm>
          <a:off x="1143000" y="3519099"/>
          <a:ext cx="5545138" cy="2646362"/>
        </p:xfrm>
        <a:graphic>
          <a:graphicData uri="http://schemas.openxmlformats.org/presentationml/2006/ole">
            <mc:AlternateContent xmlns:mc="http://schemas.openxmlformats.org/markup-compatibility/2006">
              <mc:Choice xmlns:v="urn:schemas-microsoft-com:vml" Requires="v">
                <p:oleObj spid="_x0000_s75878" name="Equation" r:id="rId4" imgW="2869920" imgH="1371600" progId="Equation.DSMT4">
                  <p:embed/>
                </p:oleObj>
              </mc:Choice>
              <mc:Fallback>
                <p:oleObj name="Equation" r:id="rId4" imgW="2869920" imgH="1371600" progId="Equation.DSMT4">
                  <p:embed/>
                  <p:pic>
                    <p:nvPicPr>
                      <p:cNvPr id="0" name=""/>
                      <p:cNvPicPr>
                        <a:picLocks noChangeAspect="1" noChangeArrowheads="1"/>
                      </p:cNvPicPr>
                      <p:nvPr/>
                    </p:nvPicPr>
                    <p:blipFill>
                      <a:blip r:embed="rId5"/>
                      <a:srcRect/>
                      <a:stretch>
                        <a:fillRect/>
                      </a:stretch>
                    </p:blipFill>
                    <p:spPr bwMode="auto">
                      <a:xfrm>
                        <a:off x="1143000" y="3519099"/>
                        <a:ext cx="5545138" cy="264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a:extLst>
              <a:ext uri="{FF2B5EF4-FFF2-40B4-BE49-F238E27FC236}">
                <a16:creationId xmlns:a16="http://schemas.microsoft.com/office/drawing/2014/main" id="{9BB9E106-D9D5-4C70-A84E-73D6CD9E155B}"/>
              </a:ext>
            </a:extLst>
          </p:cNvPr>
          <p:cNvGraphicFramePr>
            <a:graphicFrameLocks noChangeAspect="1"/>
          </p:cNvGraphicFramePr>
          <p:nvPr>
            <p:extLst>
              <p:ext uri="{D42A27DB-BD31-4B8C-83A1-F6EECF244321}">
                <p14:modId xmlns:p14="http://schemas.microsoft.com/office/powerpoint/2010/main" val="2242097214"/>
              </p:ext>
            </p:extLst>
          </p:nvPr>
        </p:nvGraphicFramePr>
        <p:xfrm>
          <a:off x="1527175" y="1336675"/>
          <a:ext cx="5784850" cy="1177925"/>
        </p:xfrm>
        <a:graphic>
          <a:graphicData uri="http://schemas.openxmlformats.org/presentationml/2006/ole">
            <mc:AlternateContent xmlns:mc="http://schemas.openxmlformats.org/markup-compatibility/2006">
              <mc:Choice xmlns:v="urn:schemas-microsoft-com:vml" Requires="v">
                <p:oleObj spid="_x0000_s75879" name="Equation" r:id="rId6" imgW="3555720" imgH="723600" progId="Equation.DSMT4">
                  <p:embed/>
                </p:oleObj>
              </mc:Choice>
              <mc:Fallback>
                <p:oleObj name="Equation" r:id="rId6" imgW="3555720" imgH="723600" progId="Equation.DSMT4">
                  <p:embed/>
                  <p:pic>
                    <p:nvPicPr>
                      <p:cNvPr id="0" name=""/>
                      <p:cNvPicPr/>
                      <p:nvPr/>
                    </p:nvPicPr>
                    <p:blipFill>
                      <a:blip r:embed="rId7"/>
                      <a:stretch>
                        <a:fillRect/>
                      </a:stretch>
                    </p:blipFill>
                    <p:spPr>
                      <a:xfrm>
                        <a:off x="1527175" y="1336675"/>
                        <a:ext cx="5784850" cy="1177925"/>
                      </a:xfrm>
                      <a:prstGeom prst="rect">
                        <a:avLst/>
                      </a:prstGeom>
                    </p:spPr>
                  </p:pic>
                </p:oleObj>
              </mc:Fallback>
            </mc:AlternateContent>
          </a:graphicData>
        </a:graphic>
      </p:graphicFrame>
    </p:spTree>
    <p:extLst>
      <p:ext uri="{BB962C8B-B14F-4D97-AF65-F5344CB8AC3E}">
        <p14:creationId xmlns:p14="http://schemas.microsoft.com/office/powerpoint/2010/main" val="2209511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3"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737" t="18021" r="4366" b="6885"/>
          <a:stretch/>
        </p:blipFill>
        <p:spPr bwMode="auto">
          <a:xfrm>
            <a:off x="762000" y="838200"/>
            <a:ext cx="76200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152400" y="228600"/>
            <a:ext cx="8991600" cy="461665"/>
          </a:xfrm>
          <a:prstGeom prst="rect">
            <a:avLst/>
          </a:prstGeom>
          <a:noFill/>
        </p:spPr>
        <p:txBody>
          <a:bodyPr wrap="square" rtlCol="0">
            <a:spAutoFit/>
          </a:bodyPr>
          <a:lstStyle/>
          <a:p>
            <a:r>
              <a:rPr lang="en-US" sz="2400" dirty="0">
                <a:latin typeface="+mj-lt"/>
                <a:hlinkClick r:id="rId4"/>
              </a:rPr>
              <a:t>http://www-history.mcs.st-and.ac.uk/Biographies/Hamilton.html</a:t>
            </a:r>
            <a:endParaRPr lang="en-US" sz="2400" dirty="0">
              <a:latin typeface="+mj-lt"/>
            </a:endParaRPr>
          </a:p>
        </p:txBody>
      </p:sp>
      <p:sp>
        <p:nvSpPr>
          <p:cNvPr id="6" name="TextBox 5">
            <a:extLst>
              <a:ext uri="{FF2B5EF4-FFF2-40B4-BE49-F238E27FC236}">
                <a16:creationId xmlns:a16="http://schemas.microsoft.com/office/drawing/2014/main" id="{16E6C852-9F09-4EDC-834B-7465AA52622B}"/>
              </a:ext>
            </a:extLst>
          </p:cNvPr>
          <p:cNvSpPr txBox="1"/>
          <p:nvPr/>
        </p:nvSpPr>
        <p:spPr>
          <a:xfrm>
            <a:off x="6553200" y="1981200"/>
            <a:ext cx="2057400" cy="461665"/>
          </a:xfrm>
          <a:prstGeom prst="rect">
            <a:avLst/>
          </a:prstGeom>
          <a:noFill/>
        </p:spPr>
        <p:txBody>
          <a:bodyPr wrap="square" rtlCol="0">
            <a:spAutoFit/>
          </a:bodyPr>
          <a:lstStyle/>
          <a:p>
            <a:r>
              <a:rPr lang="en-US" sz="2400" dirty="0"/>
              <a:t>(1805–1865)</a:t>
            </a:r>
            <a:endParaRPr lang="en-US" sz="2400" dirty="0">
              <a:latin typeface="+mj-lt"/>
            </a:endParaRPr>
          </a:p>
        </p:txBody>
      </p:sp>
    </p:spTree>
    <p:extLst>
      <p:ext uri="{BB962C8B-B14F-4D97-AF65-F5344CB8AC3E}">
        <p14:creationId xmlns:p14="http://schemas.microsoft.com/office/powerpoint/2010/main" val="290527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pic>
        <p:nvPicPr>
          <p:cNvPr id="82946" name="Picture 2" descr="http://rjlipton.files.wordpress.com/2011/04/hamilt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066800"/>
            <a:ext cx="8356768" cy="416324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5581452"/>
            <a:ext cx="9296400" cy="307777"/>
          </a:xfrm>
          <a:prstGeom prst="rect">
            <a:avLst/>
          </a:prstGeom>
          <a:noFill/>
        </p:spPr>
        <p:txBody>
          <a:bodyPr wrap="square" rtlCol="0">
            <a:spAutoFit/>
          </a:bodyPr>
          <a:lstStyle/>
          <a:p>
            <a:r>
              <a:rPr lang="en-US" sz="1400" dirty="0">
                <a:latin typeface="+mj-lt"/>
                <a:hlinkClick r:id="rId4"/>
              </a:rPr>
              <a:t>https://irishpostalheritagegpo.wordpress.com/2017/06/08/william-rowan-hamilton-irish-mathematician-and-scientist/</a:t>
            </a:r>
            <a:endParaRPr lang="en-US" sz="1400" dirty="0">
              <a:latin typeface="+mj-lt"/>
            </a:endParaRPr>
          </a:p>
        </p:txBody>
      </p:sp>
    </p:spTree>
    <p:extLst>
      <p:ext uri="{BB962C8B-B14F-4D97-AF65-F5344CB8AC3E}">
        <p14:creationId xmlns:p14="http://schemas.microsoft.com/office/powerpoint/2010/main" val="856527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7505</TotalTime>
  <Words>1069</Words>
  <Application>Microsoft Office PowerPoint</Application>
  <PresentationFormat>On-screen Show (4:3)</PresentationFormat>
  <Paragraphs>190</Paragraphs>
  <Slides>30</Slides>
  <Notes>25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6"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417</cp:revision>
  <cp:lastPrinted>2020-09-09T20:57:50Z</cp:lastPrinted>
  <dcterms:created xsi:type="dcterms:W3CDTF">2012-01-10T18:32:24Z</dcterms:created>
  <dcterms:modified xsi:type="dcterms:W3CDTF">2021-09-10T15:23:25Z</dcterms:modified>
</cp:coreProperties>
</file>