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6" r:id="rId2"/>
    <p:sldId id="373" r:id="rId3"/>
    <p:sldId id="371" r:id="rId4"/>
    <p:sldId id="331" r:id="rId5"/>
    <p:sldId id="352" r:id="rId6"/>
    <p:sldId id="354" r:id="rId7"/>
    <p:sldId id="374" r:id="rId8"/>
    <p:sldId id="381" r:id="rId9"/>
    <p:sldId id="375" r:id="rId10"/>
    <p:sldId id="377" r:id="rId11"/>
    <p:sldId id="355" r:id="rId12"/>
    <p:sldId id="376" r:id="rId13"/>
    <p:sldId id="378" r:id="rId14"/>
    <p:sldId id="379" r:id="rId15"/>
    <p:sldId id="380" r:id="rId16"/>
    <p:sldId id="382" r:id="rId17"/>
    <p:sldId id="383" r:id="rId18"/>
    <p:sldId id="361" r:id="rId19"/>
    <p:sldId id="369" r:id="rId20"/>
    <p:sldId id="332"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70" d="100"/>
          <a:sy n="70" d="100"/>
        </p:scale>
        <p:origin x="1180" y="5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8/21/2022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8/21/2022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3485112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8/22/2022</a:t>
            </a:r>
          </a:p>
        </p:txBody>
      </p:sp>
      <p:sp>
        <p:nvSpPr>
          <p:cNvPr id="5" name="Footer Placeholder 4"/>
          <p:cNvSpPr>
            <a:spLocks noGrp="1"/>
          </p:cNvSpPr>
          <p:nvPr>
            <p:ph type="ftr" sz="quarter" idx="11"/>
          </p:nvPr>
        </p:nvSpPr>
        <p:spPr/>
        <p:txBody>
          <a:bodyPr/>
          <a:lstStyle/>
          <a:p>
            <a:r>
              <a:rPr lang="en-US"/>
              <a:t>PHY 711  Fall 2022--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8/22/2022</a:t>
            </a:r>
          </a:p>
        </p:txBody>
      </p:sp>
      <p:sp>
        <p:nvSpPr>
          <p:cNvPr id="5" name="Footer Placeholder 4"/>
          <p:cNvSpPr>
            <a:spLocks noGrp="1"/>
          </p:cNvSpPr>
          <p:nvPr>
            <p:ph type="ftr" sz="quarter" idx="11"/>
          </p:nvPr>
        </p:nvSpPr>
        <p:spPr/>
        <p:txBody>
          <a:bodyPr/>
          <a:lstStyle/>
          <a:p>
            <a:r>
              <a:rPr lang="en-US"/>
              <a:t>PHY 711  Fall 2022--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8/22/2022</a:t>
            </a:r>
          </a:p>
        </p:txBody>
      </p:sp>
      <p:sp>
        <p:nvSpPr>
          <p:cNvPr id="5" name="Footer Placeholder 4"/>
          <p:cNvSpPr>
            <a:spLocks noGrp="1"/>
          </p:cNvSpPr>
          <p:nvPr>
            <p:ph type="ftr" sz="quarter" idx="11"/>
          </p:nvPr>
        </p:nvSpPr>
        <p:spPr/>
        <p:txBody>
          <a:bodyPr/>
          <a:lstStyle/>
          <a:p>
            <a:r>
              <a:rPr lang="en-US"/>
              <a:t>PHY 711  Fall 2022--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8/22/2022</a:t>
            </a:r>
          </a:p>
        </p:txBody>
      </p:sp>
      <p:sp>
        <p:nvSpPr>
          <p:cNvPr id="5" name="Footer Placeholder 4"/>
          <p:cNvSpPr>
            <a:spLocks noGrp="1"/>
          </p:cNvSpPr>
          <p:nvPr>
            <p:ph type="ftr" sz="quarter" idx="11"/>
          </p:nvPr>
        </p:nvSpPr>
        <p:spPr/>
        <p:txBody>
          <a:bodyPr/>
          <a:lstStyle/>
          <a:p>
            <a:r>
              <a:rPr lang="en-US"/>
              <a:t>PHY 711  Fall 2022--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8/22/2022</a:t>
            </a:r>
          </a:p>
        </p:txBody>
      </p:sp>
      <p:sp>
        <p:nvSpPr>
          <p:cNvPr id="5" name="Footer Placeholder 4"/>
          <p:cNvSpPr>
            <a:spLocks noGrp="1"/>
          </p:cNvSpPr>
          <p:nvPr>
            <p:ph type="ftr" sz="quarter" idx="11"/>
          </p:nvPr>
        </p:nvSpPr>
        <p:spPr/>
        <p:txBody>
          <a:bodyPr/>
          <a:lstStyle/>
          <a:p>
            <a:r>
              <a:rPr lang="en-US"/>
              <a:t>PHY 711  Fall 2022--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8/22/2022</a:t>
            </a:r>
          </a:p>
        </p:txBody>
      </p:sp>
      <p:sp>
        <p:nvSpPr>
          <p:cNvPr id="6" name="Footer Placeholder 5"/>
          <p:cNvSpPr>
            <a:spLocks noGrp="1"/>
          </p:cNvSpPr>
          <p:nvPr>
            <p:ph type="ftr" sz="quarter" idx="11"/>
          </p:nvPr>
        </p:nvSpPr>
        <p:spPr/>
        <p:txBody>
          <a:bodyPr/>
          <a:lstStyle/>
          <a:p>
            <a:r>
              <a:rPr lang="en-US"/>
              <a:t>PHY 711  Fall 2022-- Lecture 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8/22/2022</a:t>
            </a:r>
          </a:p>
        </p:txBody>
      </p:sp>
      <p:sp>
        <p:nvSpPr>
          <p:cNvPr id="8" name="Footer Placeholder 7"/>
          <p:cNvSpPr>
            <a:spLocks noGrp="1"/>
          </p:cNvSpPr>
          <p:nvPr>
            <p:ph type="ftr" sz="quarter" idx="11"/>
          </p:nvPr>
        </p:nvSpPr>
        <p:spPr/>
        <p:txBody>
          <a:bodyPr/>
          <a:lstStyle/>
          <a:p>
            <a:r>
              <a:rPr lang="en-US"/>
              <a:t>PHY 711  Fall 2022-- Lecture 1</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8/22/2022</a:t>
            </a:r>
          </a:p>
        </p:txBody>
      </p:sp>
      <p:sp>
        <p:nvSpPr>
          <p:cNvPr id="4" name="Footer Placeholder 3"/>
          <p:cNvSpPr>
            <a:spLocks noGrp="1"/>
          </p:cNvSpPr>
          <p:nvPr>
            <p:ph type="ftr" sz="quarter" idx="11"/>
          </p:nvPr>
        </p:nvSpPr>
        <p:spPr/>
        <p:txBody>
          <a:bodyPr/>
          <a:lstStyle/>
          <a:p>
            <a:r>
              <a:rPr lang="en-US"/>
              <a:t>PHY 711  Fall 2022-- Lecture 1</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8/22/2022</a:t>
            </a:r>
          </a:p>
        </p:txBody>
      </p:sp>
      <p:sp>
        <p:nvSpPr>
          <p:cNvPr id="3" name="Footer Placeholder 2"/>
          <p:cNvSpPr>
            <a:spLocks noGrp="1"/>
          </p:cNvSpPr>
          <p:nvPr>
            <p:ph type="ftr" sz="quarter" idx="11"/>
          </p:nvPr>
        </p:nvSpPr>
        <p:spPr/>
        <p:txBody>
          <a:bodyPr/>
          <a:lstStyle/>
          <a:p>
            <a:r>
              <a:rPr lang="en-US"/>
              <a:t>PHY 711  Fall 2022--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8/22/2022</a:t>
            </a:r>
          </a:p>
        </p:txBody>
      </p:sp>
      <p:sp>
        <p:nvSpPr>
          <p:cNvPr id="6" name="Footer Placeholder 5"/>
          <p:cNvSpPr>
            <a:spLocks noGrp="1"/>
          </p:cNvSpPr>
          <p:nvPr>
            <p:ph type="ftr" sz="quarter" idx="11"/>
          </p:nvPr>
        </p:nvSpPr>
        <p:spPr/>
        <p:txBody>
          <a:bodyPr/>
          <a:lstStyle/>
          <a:p>
            <a:r>
              <a:rPr lang="en-US"/>
              <a:t>PHY 711  Fall 2022-- Lecture 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8/22/2022</a:t>
            </a:r>
          </a:p>
        </p:txBody>
      </p:sp>
      <p:sp>
        <p:nvSpPr>
          <p:cNvPr id="6" name="Footer Placeholder 5"/>
          <p:cNvSpPr>
            <a:spLocks noGrp="1"/>
          </p:cNvSpPr>
          <p:nvPr>
            <p:ph type="ftr" sz="quarter" idx="11"/>
          </p:nvPr>
        </p:nvSpPr>
        <p:spPr/>
        <p:txBody>
          <a:bodyPr/>
          <a:lstStyle/>
          <a:p>
            <a:r>
              <a:rPr lang="en-US"/>
              <a:t>PHY 711  Fall 2022-- Lecture 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8/22/2022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Lecture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users.wfu.edu/natalie/f22phy711/info/computational.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hysics.wfu.edu/resources/education-resource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oftware.wfu.edu/"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mailto:yipcw@wfu.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wolframalpha.com/"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users.wfu.edu/natalie/f22phy71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natalie@wfu.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sers.wfu.edu/natalie/f22phy711/info/"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sers.wfu.edu/natalie/f22phy711/info/"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users.wfu.edu/natalie/f22phy711/homewor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8/22/2022</a:t>
            </a:r>
            <a:endParaRPr lang="en-US" dirty="0"/>
          </a:p>
        </p:txBody>
      </p:sp>
      <p:sp>
        <p:nvSpPr>
          <p:cNvPr id="3" name="Footer Placeholder 2"/>
          <p:cNvSpPr>
            <a:spLocks noGrp="1"/>
          </p:cNvSpPr>
          <p:nvPr>
            <p:ph type="ftr" sz="quarter" idx="11"/>
          </p:nvPr>
        </p:nvSpPr>
        <p:spPr/>
        <p:txBody>
          <a:bodyPr/>
          <a:lstStyle/>
          <a:p>
            <a:r>
              <a:rPr lang="en-US"/>
              <a:t>PHY 711  Fall 2022--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952500" y="597455"/>
            <a:ext cx="7239000" cy="566308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Olin 103</a:t>
            </a:r>
          </a:p>
          <a:p>
            <a:pPr algn="ctr"/>
            <a:endParaRPr lang="en-US" sz="1200" b="1" dirty="0"/>
          </a:p>
          <a:p>
            <a:pPr algn="ctr"/>
            <a:endParaRPr lang="en-US" sz="3200" b="1" dirty="0">
              <a:solidFill>
                <a:schemeClr val="folHlink"/>
              </a:solidFill>
            </a:endParaRPr>
          </a:p>
          <a:p>
            <a:pPr algn="ctr"/>
            <a:r>
              <a:rPr lang="en-US" sz="3200" b="1" dirty="0">
                <a:solidFill>
                  <a:schemeClr val="folHlink"/>
                </a:solidFill>
              </a:rPr>
              <a:t>Welcome &amp; overview</a:t>
            </a:r>
          </a:p>
          <a:p>
            <a:pPr>
              <a:spcBef>
                <a:spcPts val="1200"/>
              </a:spcBef>
              <a:buFontTx/>
              <a:buAutoNum type="arabicPeriod"/>
            </a:pPr>
            <a:r>
              <a:rPr lang="en-US" sz="3200" b="1" dirty="0">
                <a:solidFill>
                  <a:schemeClr val="folHlink"/>
                </a:solidFill>
              </a:rPr>
              <a:t> Class structure &amp; announcements</a:t>
            </a:r>
          </a:p>
          <a:p>
            <a:pPr>
              <a:spcBef>
                <a:spcPts val="1200"/>
              </a:spcBef>
              <a:buFontTx/>
              <a:buAutoNum type="arabicPeriod"/>
            </a:pPr>
            <a:r>
              <a:rPr lang="en-US" sz="3200" b="1" dirty="0">
                <a:solidFill>
                  <a:schemeClr val="folHlink"/>
                </a:solidFill>
              </a:rPr>
              <a:t> Introduction to algebraic manipulation software – Maple and </a:t>
            </a:r>
            <a:r>
              <a:rPr lang="en-US" sz="3200" b="1" dirty="0" err="1">
                <a:solidFill>
                  <a:schemeClr val="folHlink"/>
                </a:solidFill>
              </a:rPr>
              <a:t>Mathematica</a:t>
            </a:r>
            <a:endParaRPr lang="en-US" sz="3200" b="1" dirty="0">
              <a:solidFill>
                <a:schemeClr val="folHlink"/>
              </a:solidFill>
            </a:endParaRPr>
          </a:p>
          <a:p>
            <a:pPr marL="342900" indent="-342900">
              <a:spcBef>
                <a:spcPts val="1200"/>
              </a:spcBef>
              <a:buFont typeface="Wingdings" panose="05000000000000000000" pitchFamily="2" charset="2"/>
              <a:buChar char="Ø"/>
            </a:pPr>
            <a:r>
              <a:rPr lang="en-US" sz="3200" b="1" dirty="0">
                <a:solidFill>
                  <a:schemeClr val="folHlink"/>
                </a:solidFill>
              </a:rPr>
              <a:t>Start reading Chap. 1 for next time</a:t>
            </a:r>
            <a:endParaRPr lang="en-US" sz="2000"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C1C7E-7E76-47A1-8143-1947DD131941}"/>
              </a:ext>
            </a:extLst>
          </p:cNvPr>
          <p:cNvSpPr>
            <a:spLocks noGrp="1"/>
          </p:cNvSpPr>
          <p:nvPr>
            <p:ph type="dt" sz="half" idx="10"/>
          </p:nvPr>
        </p:nvSpPr>
        <p:spPr/>
        <p:txBody>
          <a:bodyPr/>
          <a:lstStyle/>
          <a:p>
            <a:r>
              <a:rPr lang="en-US"/>
              <a:t>8/22/2022</a:t>
            </a:r>
          </a:p>
        </p:txBody>
      </p:sp>
      <p:sp>
        <p:nvSpPr>
          <p:cNvPr id="3" name="Footer Placeholder 2">
            <a:extLst>
              <a:ext uri="{FF2B5EF4-FFF2-40B4-BE49-F238E27FC236}">
                <a16:creationId xmlns:a16="http://schemas.microsoft.com/office/drawing/2014/main" id="{D54AEB03-FF31-4F4D-B660-7A58F91EC307}"/>
              </a:ext>
            </a:extLst>
          </p:cNvPr>
          <p:cNvSpPr>
            <a:spLocks noGrp="1"/>
          </p:cNvSpPr>
          <p:nvPr>
            <p:ph type="ftr" sz="quarter" idx="11"/>
          </p:nvPr>
        </p:nvSpPr>
        <p:spPr/>
        <p:txBody>
          <a:bodyPr/>
          <a:lstStyle/>
          <a:p>
            <a:r>
              <a:rPr lang="en-US"/>
              <a:t>PHY 711  Fall 2022-- Lecture 1</a:t>
            </a:r>
          </a:p>
        </p:txBody>
      </p:sp>
      <p:sp>
        <p:nvSpPr>
          <p:cNvPr id="4" name="Slide Number Placeholder 3">
            <a:extLst>
              <a:ext uri="{FF2B5EF4-FFF2-40B4-BE49-F238E27FC236}">
                <a16:creationId xmlns:a16="http://schemas.microsoft.com/office/drawing/2014/main" id="{E3499D2D-9ACD-4AAD-B731-8E0E6F5AE456}"/>
              </a:ext>
            </a:extLst>
          </p:cNvPr>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a:extLst>
              <a:ext uri="{FF2B5EF4-FFF2-40B4-BE49-F238E27FC236}">
                <a16:creationId xmlns:a16="http://schemas.microsoft.com/office/drawing/2014/main" id="{E3639695-D785-470F-8F94-BF4DA3255449}"/>
              </a:ext>
            </a:extLst>
          </p:cNvPr>
          <p:cNvSpPr txBox="1"/>
          <p:nvPr/>
        </p:nvSpPr>
        <p:spPr>
          <a:xfrm>
            <a:off x="228600" y="228600"/>
            <a:ext cx="7543800" cy="461665"/>
          </a:xfrm>
          <a:prstGeom prst="rect">
            <a:avLst/>
          </a:prstGeom>
          <a:noFill/>
        </p:spPr>
        <p:txBody>
          <a:bodyPr wrap="square" rtlCol="0">
            <a:spAutoFit/>
          </a:bodyPr>
          <a:lstStyle/>
          <a:p>
            <a:r>
              <a:rPr lang="en-US" sz="2400" dirty="0">
                <a:latin typeface="+mj-lt"/>
              </a:rPr>
              <a:t>First assignment</a:t>
            </a:r>
          </a:p>
        </p:txBody>
      </p:sp>
      <p:pic>
        <p:nvPicPr>
          <p:cNvPr id="6" name="Picture 5">
            <a:extLst>
              <a:ext uri="{FF2B5EF4-FFF2-40B4-BE49-F238E27FC236}">
                <a16:creationId xmlns:a16="http://schemas.microsoft.com/office/drawing/2014/main" id="{5D422A4C-65B4-9633-C561-36DEC90AEF19}"/>
              </a:ext>
            </a:extLst>
          </p:cNvPr>
          <p:cNvPicPr>
            <a:picLocks noChangeAspect="1"/>
          </p:cNvPicPr>
          <p:nvPr/>
        </p:nvPicPr>
        <p:blipFill>
          <a:blip r:embed="rId2"/>
          <a:stretch>
            <a:fillRect/>
          </a:stretch>
        </p:blipFill>
        <p:spPr>
          <a:xfrm>
            <a:off x="66443" y="1844593"/>
            <a:ext cx="9011113" cy="3168813"/>
          </a:xfrm>
          <a:prstGeom prst="rect">
            <a:avLst/>
          </a:prstGeom>
        </p:spPr>
      </p:pic>
    </p:spTree>
    <p:extLst>
      <p:ext uri="{BB962C8B-B14F-4D97-AF65-F5344CB8AC3E}">
        <p14:creationId xmlns:p14="http://schemas.microsoft.com/office/powerpoint/2010/main" val="3331947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8/22/2022</a:t>
            </a:r>
          </a:p>
        </p:txBody>
      </p:sp>
      <p:sp>
        <p:nvSpPr>
          <p:cNvPr id="3" name="Footer Placeholder 2"/>
          <p:cNvSpPr>
            <a:spLocks noGrp="1"/>
          </p:cNvSpPr>
          <p:nvPr>
            <p:ph type="ftr" sz="quarter" idx="11"/>
          </p:nvPr>
        </p:nvSpPr>
        <p:spPr/>
        <p:txBody>
          <a:bodyPr/>
          <a:lstStyle/>
          <a:p>
            <a:r>
              <a:rPr lang="en-US"/>
              <a:t>PHY 711  Fall 2022--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sp>
        <p:nvSpPr>
          <p:cNvPr id="8" name="TextBox 7">
            <a:extLst>
              <a:ext uri="{FF2B5EF4-FFF2-40B4-BE49-F238E27FC236}">
                <a16:creationId xmlns:a16="http://schemas.microsoft.com/office/drawing/2014/main" id="{7126DCD4-A683-4A0D-842A-442619C5D303}"/>
              </a:ext>
            </a:extLst>
          </p:cNvPr>
          <p:cNvSpPr txBox="1"/>
          <p:nvPr/>
        </p:nvSpPr>
        <p:spPr>
          <a:xfrm>
            <a:off x="228600" y="179564"/>
            <a:ext cx="87630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2"/>
              </a:rPr>
              <a:t>http://users.wfu.edu/natalie/f22phy711/info/computational.html</a:t>
            </a:r>
            <a:endParaRPr lang="en-US" sz="2400" dirty="0">
              <a:latin typeface="+mj-lt"/>
            </a:endParaRPr>
          </a:p>
        </p:txBody>
      </p:sp>
      <p:pic>
        <p:nvPicPr>
          <p:cNvPr id="6" name="Picture 5">
            <a:extLst>
              <a:ext uri="{FF2B5EF4-FFF2-40B4-BE49-F238E27FC236}">
                <a16:creationId xmlns:a16="http://schemas.microsoft.com/office/drawing/2014/main" id="{6A86E6FA-1F5E-4310-AD1E-309E1C4697D7}"/>
              </a:ext>
            </a:extLst>
          </p:cNvPr>
          <p:cNvPicPr>
            <a:picLocks noChangeAspect="1"/>
          </p:cNvPicPr>
          <p:nvPr/>
        </p:nvPicPr>
        <p:blipFill>
          <a:blip r:embed="rId3"/>
          <a:stretch>
            <a:fillRect/>
          </a:stretch>
        </p:blipFill>
        <p:spPr>
          <a:xfrm>
            <a:off x="38100" y="1304819"/>
            <a:ext cx="9144000" cy="4691831"/>
          </a:xfrm>
          <a:prstGeom prst="rect">
            <a:avLst/>
          </a:prstGeom>
        </p:spPr>
      </p:pic>
    </p:spTree>
    <p:extLst>
      <p:ext uri="{BB962C8B-B14F-4D97-AF65-F5344CB8AC3E}">
        <p14:creationId xmlns:p14="http://schemas.microsoft.com/office/powerpoint/2010/main" val="228586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5B6302-16AB-4EDB-FF2A-36A13A23F70A}"/>
              </a:ext>
            </a:extLst>
          </p:cNvPr>
          <p:cNvPicPr>
            <a:picLocks noChangeAspect="1"/>
          </p:cNvPicPr>
          <p:nvPr/>
        </p:nvPicPr>
        <p:blipFill>
          <a:blip r:embed="rId2"/>
          <a:stretch>
            <a:fillRect/>
          </a:stretch>
        </p:blipFill>
        <p:spPr>
          <a:xfrm>
            <a:off x="177590" y="609600"/>
            <a:ext cx="8509210" cy="5417355"/>
          </a:xfrm>
          <a:prstGeom prst="rect">
            <a:avLst/>
          </a:prstGeom>
        </p:spPr>
      </p:pic>
      <p:sp>
        <p:nvSpPr>
          <p:cNvPr id="2" name="Date Placeholder 1">
            <a:extLst>
              <a:ext uri="{FF2B5EF4-FFF2-40B4-BE49-F238E27FC236}">
                <a16:creationId xmlns:a16="http://schemas.microsoft.com/office/drawing/2014/main" id="{2A3B5114-2D37-4E37-812E-BB37DC7F1B55}"/>
              </a:ext>
            </a:extLst>
          </p:cNvPr>
          <p:cNvSpPr>
            <a:spLocks noGrp="1"/>
          </p:cNvSpPr>
          <p:nvPr>
            <p:ph type="dt" sz="half" idx="10"/>
          </p:nvPr>
        </p:nvSpPr>
        <p:spPr/>
        <p:txBody>
          <a:bodyPr/>
          <a:lstStyle/>
          <a:p>
            <a:r>
              <a:rPr lang="en-US"/>
              <a:t>8/22/2022</a:t>
            </a:r>
          </a:p>
        </p:txBody>
      </p:sp>
      <p:sp>
        <p:nvSpPr>
          <p:cNvPr id="3" name="Footer Placeholder 2">
            <a:extLst>
              <a:ext uri="{FF2B5EF4-FFF2-40B4-BE49-F238E27FC236}">
                <a16:creationId xmlns:a16="http://schemas.microsoft.com/office/drawing/2014/main" id="{6EB15C19-BCE5-4D86-9DF5-F32F87FC5B5F}"/>
              </a:ext>
            </a:extLst>
          </p:cNvPr>
          <p:cNvSpPr>
            <a:spLocks noGrp="1"/>
          </p:cNvSpPr>
          <p:nvPr>
            <p:ph type="ftr" sz="quarter" idx="11"/>
          </p:nvPr>
        </p:nvSpPr>
        <p:spPr/>
        <p:txBody>
          <a:bodyPr/>
          <a:lstStyle/>
          <a:p>
            <a:r>
              <a:rPr lang="en-US"/>
              <a:t>PHY 711  Fall 2022-- Lecture 1</a:t>
            </a:r>
          </a:p>
        </p:txBody>
      </p:sp>
      <p:sp>
        <p:nvSpPr>
          <p:cNvPr id="4" name="Slide Number Placeholder 3">
            <a:extLst>
              <a:ext uri="{FF2B5EF4-FFF2-40B4-BE49-F238E27FC236}">
                <a16:creationId xmlns:a16="http://schemas.microsoft.com/office/drawing/2014/main" id="{42B7F900-AC31-482D-A18F-9E9511E00EAC}"/>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6" name="Arrow: Bent 5">
            <a:extLst>
              <a:ext uri="{FF2B5EF4-FFF2-40B4-BE49-F238E27FC236}">
                <a16:creationId xmlns:a16="http://schemas.microsoft.com/office/drawing/2014/main" id="{196EE095-381E-468E-BB7C-99CD522110BB}"/>
              </a:ext>
            </a:extLst>
          </p:cNvPr>
          <p:cNvSpPr/>
          <p:nvPr/>
        </p:nvSpPr>
        <p:spPr>
          <a:xfrm rot="16396572">
            <a:off x="6400802" y="4742460"/>
            <a:ext cx="381000" cy="3651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FE73E6CB-586A-4866-BDAE-CBCA2BD4C66D}"/>
              </a:ext>
            </a:extLst>
          </p:cNvPr>
          <p:cNvSpPr txBox="1"/>
          <p:nvPr/>
        </p:nvSpPr>
        <p:spPr>
          <a:xfrm>
            <a:off x="6810958" y="4724400"/>
            <a:ext cx="2057400" cy="584775"/>
          </a:xfrm>
          <a:prstGeom prst="rect">
            <a:avLst/>
          </a:prstGeom>
          <a:noFill/>
        </p:spPr>
        <p:txBody>
          <a:bodyPr wrap="square" rtlCol="0">
            <a:spAutoFit/>
          </a:bodyPr>
          <a:lstStyle/>
          <a:p>
            <a:r>
              <a:rPr lang="en-US" sz="1600" b="1" dirty="0">
                <a:solidFill>
                  <a:srgbClr val="FF0000"/>
                </a:solidFill>
                <a:latin typeface="+mj-lt"/>
              </a:rPr>
              <a:t>Note – Colloquium starts this week.</a:t>
            </a:r>
          </a:p>
        </p:txBody>
      </p:sp>
    </p:spTree>
    <p:extLst>
      <p:ext uri="{BB962C8B-B14F-4D97-AF65-F5344CB8AC3E}">
        <p14:creationId xmlns:p14="http://schemas.microsoft.com/office/powerpoint/2010/main" val="390524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177EF6-3F45-DCC4-5AC3-6C8A3E86CEE2}"/>
              </a:ext>
            </a:extLst>
          </p:cNvPr>
          <p:cNvPicPr>
            <a:picLocks noChangeAspect="1"/>
          </p:cNvPicPr>
          <p:nvPr/>
        </p:nvPicPr>
        <p:blipFill>
          <a:blip r:embed="rId2"/>
          <a:stretch>
            <a:fillRect/>
          </a:stretch>
        </p:blipFill>
        <p:spPr>
          <a:xfrm>
            <a:off x="202776" y="1952380"/>
            <a:ext cx="8255424" cy="4769095"/>
          </a:xfrm>
          <a:prstGeom prst="rect">
            <a:avLst/>
          </a:prstGeom>
        </p:spPr>
      </p:pic>
      <p:sp>
        <p:nvSpPr>
          <p:cNvPr id="2" name="Date Placeholder 1">
            <a:extLst>
              <a:ext uri="{FF2B5EF4-FFF2-40B4-BE49-F238E27FC236}">
                <a16:creationId xmlns:a16="http://schemas.microsoft.com/office/drawing/2014/main" id="{28A306A5-FA62-4FBE-9F5F-ABCB3FA77F4D}"/>
              </a:ext>
            </a:extLst>
          </p:cNvPr>
          <p:cNvSpPr>
            <a:spLocks noGrp="1"/>
          </p:cNvSpPr>
          <p:nvPr>
            <p:ph type="dt" sz="half" idx="10"/>
          </p:nvPr>
        </p:nvSpPr>
        <p:spPr/>
        <p:txBody>
          <a:bodyPr/>
          <a:lstStyle/>
          <a:p>
            <a:r>
              <a:rPr lang="en-US"/>
              <a:t>8/22/2022</a:t>
            </a:r>
          </a:p>
        </p:txBody>
      </p:sp>
      <p:sp>
        <p:nvSpPr>
          <p:cNvPr id="3" name="Footer Placeholder 2">
            <a:extLst>
              <a:ext uri="{FF2B5EF4-FFF2-40B4-BE49-F238E27FC236}">
                <a16:creationId xmlns:a16="http://schemas.microsoft.com/office/drawing/2014/main" id="{2B5D0427-46BA-4DE3-B063-DC5273278725}"/>
              </a:ext>
            </a:extLst>
          </p:cNvPr>
          <p:cNvSpPr>
            <a:spLocks noGrp="1"/>
          </p:cNvSpPr>
          <p:nvPr>
            <p:ph type="ftr" sz="quarter" idx="11"/>
          </p:nvPr>
        </p:nvSpPr>
        <p:spPr/>
        <p:txBody>
          <a:bodyPr/>
          <a:lstStyle/>
          <a:p>
            <a:r>
              <a:rPr lang="en-US"/>
              <a:t>PHY 711  Fall 2022-- Lecture 1</a:t>
            </a:r>
          </a:p>
        </p:txBody>
      </p:sp>
      <p:sp>
        <p:nvSpPr>
          <p:cNvPr id="4" name="Slide Number Placeholder 3">
            <a:extLst>
              <a:ext uri="{FF2B5EF4-FFF2-40B4-BE49-F238E27FC236}">
                <a16:creationId xmlns:a16="http://schemas.microsoft.com/office/drawing/2014/main" id="{DD2F0D2F-0568-46FB-A787-E7A9D59A6500}"/>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a:extLst>
              <a:ext uri="{FF2B5EF4-FFF2-40B4-BE49-F238E27FC236}">
                <a16:creationId xmlns:a16="http://schemas.microsoft.com/office/drawing/2014/main" id="{F434C663-7E7A-46C5-B702-0B50668E8745}"/>
              </a:ext>
            </a:extLst>
          </p:cNvPr>
          <p:cNvSpPr txBox="1"/>
          <p:nvPr/>
        </p:nvSpPr>
        <p:spPr>
          <a:xfrm>
            <a:off x="152400" y="157546"/>
            <a:ext cx="8305800" cy="1938992"/>
          </a:xfrm>
          <a:prstGeom prst="rect">
            <a:avLst/>
          </a:prstGeom>
          <a:noFill/>
        </p:spPr>
        <p:txBody>
          <a:bodyPr wrap="square" rtlCol="0">
            <a:spAutoFit/>
          </a:bodyPr>
          <a:lstStyle/>
          <a:p>
            <a:r>
              <a:rPr lang="en-US" sz="2400" dirty="0">
                <a:latin typeface="+mj-lt"/>
              </a:rPr>
              <a:t>What is the best way to turn in homework?</a:t>
            </a:r>
          </a:p>
          <a:p>
            <a:pPr marL="457200" indent="-457200">
              <a:buFont typeface="+mj-lt"/>
              <a:buAutoNum type="arabicPeriod"/>
            </a:pPr>
            <a:r>
              <a:rPr lang="en-US" sz="2400" dirty="0">
                <a:latin typeface="+mj-lt"/>
              </a:rPr>
              <a:t>1.  On paper including maple or </a:t>
            </a:r>
            <a:r>
              <a:rPr lang="en-US" sz="2400" dirty="0" err="1">
                <a:latin typeface="+mj-lt"/>
              </a:rPr>
              <a:t>mathematica</a:t>
            </a:r>
            <a:r>
              <a:rPr lang="en-US" sz="2400" dirty="0">
                <a:latin typeface="+mj-lt"/>
              </a:rPr>
              <a:t> results</a:t>
            </a:r>
          </a:p>
          <a:p>
            <a:pPr marL="457200" indent="-457200">
              <a:buFont typeface="+mj-lt"/>
              <a:buAutoNum type="arabicPeriod"/>
            </a:pPr>
            <a:r>
              <a:rPr lang="en-US" sz="2400" dirty="0">
                <a:latin typeface="+mj-lt"/>
              </a:rPr>
              <a:t>Email your annotated maple or </a:t>
            </a:r>
            <a:r>
              <a:rPr lang="en-US" sz="2400" dirty="0" err="1">
                <a:latin typeface="+mj-lt"/>
              </a:rPr>
              <a:t>mathematica</a:t>
            </a:r>
            <a:r>
              <a:rPr lang="en-US" sz="2400" dirty="0">
                <a:latin typeface="+mj-lt"/>
              </a:rPr>
              <a:t> output converted to pdf form.</a:t>
            </a:r>
          </a:p>
          <a:p>
            <a:pPr marL="457200" indent="-457200">
              <a:buFont typeface="+mj-lt"/>
              <a:buAutoNum type="arabicPeriod"/>
            </a:pPr>
            <a:r>
              <a:rPr lang="en-US" sz="2400" dirty="0">
                <a:latin typeface="+mj-lt"/>
              </a:rPr>
              <a:t>Email scan or photo of written work.</a:t>
            </a:r>
          </a:p>
        </p:txBody>
      </p:sp>
    </p:spTree>
    <p:extLst>
      <p:ext uri="{BB962C8B-B14F-4D97-AF65-F5344CB8AC3E}">
        <p14:creationId xmlns:p14="http://schemas.microsoft.com/office/powerpoint/2010/main" val="61356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461C87-0D31-4987-9AF8-63DC41CFD4B3}"/>
              </a:ext>
            </a:extLst>
          </p:cNvPr>
          <p:cNvSpPr>
            <a:spLocks noGrp="1"/>
          </p:cNvSpPr>
          <p:nvPr>
            <p:ph type="dt" sz="half" idx="10"/>
          </p:nvPr>
        </p:nvSpPr>
        <p:spPr/>
        <p:txBody>
          <a:bodyPr/>
          <a:lstStyle/>
          <a:p>
            <a:r>
              <a:rPr lang="en-US"/>
              <a:t>8/22/2022</a:t>
            </a:r>
          </a:p>
        </p:txBody>
      </p:sp>
      <p:sp>
        <p:nvSpPr>
          <p:cNvPr id="3" name="Footer Placeholder 2">
            <a:extLst>
              <a:ext uri="{FF2B5EF4-FFF2-40B4-BE49-F238E27FC236}">
                <a16:creationId xmlns:a16="http://schemas.microsoft.com/office/drawing/2014/main" id="{C7CDC68C-2FDE-4658-8C89-6D325E59EF29}"/>
              </a:ext>
            </a:extLst>
          </p:cNvPr>
          <p:cNvSpPr>
            <a:spLocks noGrp="1"/>
          </p:cNvSpPr>
          <p:nvPr>
            <p:ph type="ftr" sz="quarter" idx="11"/>
          </p:nvPr>
        </p:nvSpPr>
        <p:spPr/>
        <p:txBody>
          <a:bodyPr/>
          <a:lstStyle/>
          <a:p>
            <a:r>
              <a:rPr lang="en-US"/>
              <a:t>PHY 711  Fall 2022-- Lecture 1</a:t>
            </a:r>
          </a:p>
        </p:txBody>
      </p:sp>
      <p:sp>
        <p:nvSpPr>
          <p:cNvPr id="4" name="Slide Number Placeholder 3">
            <a:extLst>
              <a:ext uri="{FF2B5EF4-FFF2-40B4-BE49-F238E27FC236}">
                <a16:creationId xmlns:a16="http://schemas.microsoft.com/office/drawing/2014/main" id="{C69BF9BF-8F4E-4135-AB63-D594DF8102D4}"/>
              </a:ext>
            </a:extLst>
          </p:cNvPr>
          <p:cNvSpPr>
            <a:spLocks noGrp="1"/>
          </p:cNvSpPr>
          <p:nvPr>
            <p:ph type="sldNum" sz="quarter" idx="12"/>
          </p:nvPr>
        </p:nvSpPr>
        <p:spPr/>
        <p:txBody>
          <a:bodyPr/>
          <a:lstStyle/>
          <a:p>
            <a:fld id="{CE368B07-CEBF-4C80-90AF-53B34FA04CF3}" type="slidenum">
              <a:rPr lang="en-US" smtClean="0"/>
              <a:t>14</a:t>
            </a:fld>
            <a:endParaRPr lang="en-US"/>
          </a:p>
        </p:txBody>
      </p:sp>
      <p:sp>
        <p:nvSpPr>
          <p:cNvPr id="6" name="TextBox 5">
            <a:extLst>
              <a:ext uri="{FF2B5EF4-FFF2-40B4-BE49-F238E27FC236}">
                <a16:creationId xmlns:a16="http://schemas.microsoft.com/office/drawing/2014/main" id="{75433157-38B9-4F7E-BF71-4D251C42CB33}"/>
              </a:ext>
            </a:extLst>
          </p:cNvPr>
          <p:cNvSpPr txBox="1"/>
          <p:nvPr/>
        </p:nvSpPr>
        <p:spPr>
          <a:xfrm>
            <a:off x="381000" y="228600"/>
            <a:ext cx="4572000" cy="461665"/>
          </a:xfrm>
          <a:prstGeom prst="rect">
            <a:avLst/>
          </a:prstGeom>
          <a:noFill/>
        </p:spPr>
        <p:txBody>
          <a:bodyPr wrap="square" rtlCol="0">
            <a:spAutoFit/>
          </a:bodyPr>
          <a:lstStyle/>
          <a:p>
            <a:r>
              <a:rPr lang="en-US" sz="2400" dirty="0">
                <a:latin typeface="+mj-lt"/>
              </a:rPr>
              <a:t>Problem Set #0 continued</a:t>
            </a:r>
          </a:p>
        </p:txBody>
      </p:sp>
      <p:pic>
        <p:nvPicPr>
          <p:cNvPr id="7" name="Picture 6">
            <a:extLst>
              <a:ext uri="{FF2B5EF4-FFF2-40B4-BE49-F238E27FC236}">
                <a16:creationId xmlns:a16="http://schemas.microsoft.com/office/drawing/2014/main" id="{E58B052C-C405-4E6F-93FE-CB688DCB4891}"/>
              </a:ext>
            </a:extLst>
          </p:cNvPr>
          <p:cNvPicPr>
            <a:picLocks noChangeAspect="1"/>
          </p:cNvPicPr>
          <p:nvPr/>
        </p:nvPicPr>
        <p:blipFill>
          <a:blip r:embed="rId2"/>
          <a:stretch>
            <a:fillRect/>
          </a:stretch>
        </p:blipFill>
        <p:spPr>
          <a:xfrm>
            <a:off x="-76200" y="820902"/>
            <a:ext cx="9144000" cy="5216196"/>
          </a:xfrm>
          <a:prstGeom prst="rect">
            <a:avLst/>
          </a:prstGeom>
        </p:spPr>
      </p:pic>
    </p:spTree>
    <p:extLst>
      <p:ext uri="{BB962C8B-B14F-4D97-AF65-F5344CB8AC3E}">
        <p14:creationId xmlns:p14="http://schemas.microsoft.com/office/powerpoint/2010/main" val="414659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E2899-9793-423B-A1CA-C95D6DCAF065}"/>
              </a:ext>
            </a:extLst>
          </p:cNvPr>
          <p:cNvSpPr>
            <a:spLocks noGrp="1"/>
          </p:cNvSpPr>
          <p:nvPr>
            <p:ph type="dt" sz="half" idx="10"/>
          </p:nvPr>
        </p:nvSpPr>
        <p:spPr/>
        <p:txBody>
          <a:bodyPr/>
          <a:lstStyle/>
          <a:p>
            <a:r>
              <a:rPr lang="en-US"/>
              <a:t>8/22/2022</a:t>
            </a:r>
          </a:p>
        </p:txBody>
      </p:sp>
      <p:sp>
        <p:nvSpPr>
          <p:cNvPr id="3" name="Footer Placeholder 2">
            <a:extLst>
              <a:ext uri="{FF2B5EF4-FFF2-40B4-BE49-F238E27FC236}">
                <a16:creationId xmlns:a16="http://schemas.microsoft.com/office/drawing/2014/main" id="{A74FB5AA-025F-492F-BE54-18CB019AFE65}"/>
              </a:ext>
            </a:extLst>
          </p:cNvPr>
          <p:cNvSpPr>
            <a:spLocks noGrp="1"/>
          </p:cNvSpPr>
          <p:nvPr>
            <p:ph type="ftr" sz="quarter" idx="11"/>
          </p:nvPr>
        </p:nvSpPr>
        <p:spPr/>
        <p:txBody>
          <a:bodyPr/>
          <a:lstStyle/>
          <a:p>
            <a:r>
              <a:rPr lang="en-US"/>
              <a:t>PHY 711  Fall 2022-- Lecture 1</a:t>
            </a:r>
          </a:p>
        </p:txBody>
      </p:sp>
      <p:sp>
        <p:nvSpPr>
          <p:cNvPr id="4" name="Slide Number Placeholder 3">
            <a:extLst>
              <a:ext uri="{FF2B5EF4-FFF2-40B4-BE49-F238E27FC236}">
                <a16:creationId xmlns:a16="http://schemas.microsoft.com/office/drawing/2014/main" id="{F5127366-0741-4B10-BF00-AE782D103614}"/>
              </a:ext>
            </a:extLst>
          </p:cNvPr>
          <p:cNvSpPr>
            <a:spLocks noGrp="1"/>
          </p:cNvSpPr>
          <p:nvPr>
            <p:ph type="sldNum" sz="quarter" idx="12"/>
          </p:nvPr>
        </p:nvSpPr>
        <p:spPr/>
        <p:txBody>
          <a:bodyPr/>
          <a:lstStyle/>
          <a:p>
            <a:fld id="{CE368B07-CEBF-4C80-90AF-53B34FA04CF3}" type="slidenum">
              <a:rPr lang="en-US" smtClean="0"/>
              <a:t>15</a:t>
            </a:fld>
            <a:endParaRPr lang="en-US"/>
          </a:p>
        </p:txBody>
      </p:sp>
      <p:pic>
        <p:nvPicPr>
          <p:cNvPr id="5" name="Picture 4">
            <a:extLst>
              <a:ext uri="{FF2B5EF4-FFF2-40B4-BE49-F238E27FC236}">
                <a16:creationId xmlns:a16="http://schemas.microsoft.com/office/drawing/2014/main" id="{7546FD58-E526-4C89-B718-F290774D8AAB}"/>
              </a:ext>
            </a:extLst>
          </p:cNvPr>
          <p:cNvPicPr>
            <a:picLocks noChangeAspect="1"/>
          </p:cNvPicPr>
          <p:nvPr/>
        </p:nvPicPr>
        <p:blipFill>
          <a:blip r:embed="rId2"/>
          <a:stretch>
            <a:fillRect/>
          </a:stretch>
        </p:blipFill>
        <p:spPr>
          <a:xfrm>
            <a:off x="142875" y="146050"/>
            <a:ext cx="8858250" cy="6210300"/>
          </a:xfrm>
          <a:prstGeom prst="rect">
            <a:avLst/>
          </a:prstGeom>
        </p:spPr>
      </p:pic>
      <p:sp>
        <p:nvSpPr>
          <p:cNvPr id="6" name="Arrow: Down 5">
            <a:extLst>
              <a:ext uri="{FF2B5EF4-FFF2-40B4-BE49-F238E27FC236}">
                <a16:creationId xmlns:a16="http://schemas.microsoft.com/office/drawing/2014/main" id="{E44BE2C4-2BCA-4D9A-8217-BF92E76464BE}"/>
              </a:ext>
            </a:extLst>
          </p:cNvPr>
          <p:cNvSpPr/>
          <p:nvPr/>
        </p:nvSpPr>
        <p:spPr>
          <a:xfrm rot="2437419">
            <a:off x="6166265" y="2002172"/>
            <a:ext cx="304800" cy="36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5CACA89-A890-471E-8C00-F30BEB8C0063}"/>
              </a:ext>
            </a:extLst>
          </p:cNvPr>
          <p:cNvSpPr txBox="1"/>
          <p:nvPr/>
        </p:nvSpPr>
        <p:spPr>
          <a:xfrm>
            <a:off x="6434137" y="1904999"/>
            <a:ext cx="2371725" cy="461665"/>
          </a:xfrm>
          <a:prstGeom prst="rect">
            <a:avLst/>
          </a:prstGeom>
          <a:noFill/>
        </p:spPr>
        <p:txBody>
          <a:bodyPr wrap="square" rtlCol="0">
            <a:spAutoFit/>
          </a:bodyPr>
          <a:lstStyle/>
          <a:p>
            <a:r>
              <a:rPr lang="en-US" sz="2400" dirty="0">
                <a:latin typeface="+mj-lt"/>
              </a:rPr>
              <a:t>special function</a:t>
            </a:r>
          </a:p>
        </p:txBody>
      </p:sp>
    </p:spTree>
    <p:extLst>
      <p:ext uri="{BB962C8B-B14F-4D97-AF65-F5344CB8AC3E}">
        <p14:creationId xmlns:p14="http://schemas.microsoft.com/office/powerpoint/2010/main" val="171766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3BE4F5-2C43-4013-A675-3347E9C1F9B7}"/>
              </a:ext>
            </a:extLst>
          </p:cNvPr>
          <p:cNvSpPr>
            <a:spLocks noGrp="1"/>
          </p:cNvSpPr>
          <p:nvPr>
            <p:ph type="dt" sz="half" idx="10"/>
          </p:nvPr>
        </p:nvSpPr>
        <p:spPr/>
        <p:txBody>
          <a:bodyPr/>
          <a:lstStyle/>
          <a:p>
            <a:r>
              <a:rPr lang="en-US"/>
              <a:t>8/22/2022</a:t>
            </a:r>
          </a:p>
        </p:txBody>
      </p:sp>
      <p:sp>
        <p:nvSpPr>
          <p:cNvPr id="3" name="Footer Placeholder 2">
            <a:extLst>
              <a:ext uri="{FF2B5EF4-FFF2-40B4-BE49-F238E27FC236}">
                <a16:creationId xmlns:a16="http://schemas.microsoft.com/office/drawing/2014/main" id="{9529FA2D-0A9D-48AE-BD99-AF0048C6AFD9}"/>
              </a:ext>
            </a:extLst>
          </p:cNvPr>
          <p:cNvSpPr>
            <a:spLocks noGrp="1"/>
          </p:cNvSpPr>
          <p:nvPr>
            <p:ph type="ftr" sz="quarter" idx="11"/>
          </p:nvPr>
        </p:nvSpPr>
        <p:spPr/>
        <p:txBody>
          <a:bodyPr/>
          <a:lstStyle/>
          <a:p>
            <a:r>
              <a:rPr lang="en-US"/>
              <a:t>PHY 711  Fall 2022-- Lecture 1</a:t>
            </a:r>
          </a:p>
        </p:txBody>
      </p:sp>
      <p:sp>
        <p:nvSpPr>
          <p:cNvPr id="4" name="Slide Number Placeholder 3">
            <a:extLst>
              <a:ext uri="{FF2B5EF4-FFF2-40B4-BE49-F238E27FC236}">
                <a16:creationId xmlns:a16="http://schemas.microsoft.com/office/drawing/2014/main" id="{61DEBE01-CDE9-4F46-BEC0-95517445AF7A}"/>
              </a:ext>
            </a:extLst>
          </p:cNvPr>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a:extLst>
              <a:ext uri="{FF2B5EF4-FFF2-40B4-BE49-F238E27FC236}">
                <a16:creationId xmlns:a16="http://schemas.microsoft.com/office/drawing/2014/main" id="{0E480F3B-6DA9-4D82-83A1-3DFADE82F17B}"/>
              </a:ext>
            </a:extLst>
          </p:cNvPr>
          <p:cNvSpPr txBox="1"/>
          <p:nvPr/>
        </p:nvSpPr>
        <p:spPr>
          <a:xfrm>
            <a:off x="152400" y="152400"/>
            <a:ext cx="8382000" cy="461665"/>
          </a:xfrm>
          <a:prstGeom prst="rect">
            <a:avLst/>
          </a:prstGeom>
          <a:noFill/>
        </p:spPr>
        <p:txBody>
          <a:bodyPr wrap="square" rtlCol="0">
            <a:spAutoFit/>
          </a:bodyPr>
          <a:lstStyle/>
          <a:p>
            <a:r>
              <a:rPr lang="en-US" sz="2400" dirty="0">
                <a:latin typeface="+mj-lt"/>
              </a:rPr>
              <a:t>Results using Mathematica --</a:t>
            </a:r>
          </a:p>
        </p:txBody>
      </p:sp>
      <p:pic>
        <p:nvPicPr>
          <p:cNvPr id="7" name="Picture 6">
            <a:extLst>
              <a:ext uri="{FF2B5EF4-FFF2-40B4-BE49-F238E27FC236}">
                <a16:creationId xmlns:a16="http://schemas.microsoft.com/office/drawing/2014/main" id="{60E4BBAD-3DFA-51CE-95BC-B9F818025D61}"/>
              </a:ext>
            </a:extLst>
          </p:cNvPr>
          <p:cNvPicPr>
            <a:picLocks noChangeAspect="1"/>
          </p:cNvPicPr>
          <p:nvPr/>
        </p:nvPicPr>
        <p:blipFill>
          <a:blip r:embed="rId2"/>
          <a:stretch>
            <a:fillRect/>
          </a:stretch>
        </p:blipFill>
        <p:spPr>
          <a:xfrm>
            <a:off x="472864" y="682484"/>
            <a:ext cx="8198271" cy="5493032"/>
          </a:xfrm>
          <a:prstGeom prst="rect">
            <a:avLst/>
          </a:prstGeom>
        </p:spPr>
      </p:pic>
    </p:spTree>
    <p:extLst>
      <p:ext uri="{BB962C8B-B14F-4D97-AF65-F5344CB8AC3E}">
        <p14:creationId xmlns:p14="http://schemas.microsoft.com/office/powerpoint/2010/main" val="46605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C5ECB-7D4E-46A1-9E93-E113E2F0C724}"/>
              </a:ext>
            </a:extLst>
          </p:cNvPr>
          <p:cNvSpPr>
            <a:spLocks noGrp="1"/>
          </p:cNvSpPr>
          <p:nvPr>
            <p:ph type="dt" sz="half" idx="10"/>
          </p:nvPr>
        </p:nvSpPr>
        <p:spPr/>
        <p:txBody>
          <a:bodyPr/>
          <a:lstStyle/>
          <a:p>
            <a:r>
              <a:rPr lang="en-US"/>
              <a:t>8/22/2022</a:t>
            </a:r>
          </a:p>
        </p:txBody>
      </p:sp>
      <p:sp>
        <p:nvSpPr>
          <p:cNvPr id="3" name="Footer Placeholder 2">
            <a:extLst>
              <a:ext uri="{FF2B5EF4-FFF2-40B4-BE49-F238E27FC236}">
                <a16:creationId xmlns:a16="http://schemas.microsoft.com/office/drawing/2014/main" id="{425BE043-1E06-4AB1-AE42-1555E3C0CA94}"/>
              </a:ext>
            </a:extLst>
          </p:cNvPr>
          <p:cNvSpPr>
            <a:spLocks noGrp="1"/>
          </p:cNvSpPr>
          <p:nvPr>
            <p:ph type="ftr" sz="quarter" idx="11"/>
          </p:nvPr>
        </p:nvSpPr>
        <p:spPr/>
        <p:txBody>
          <a:bodyPr/>
          <a:lstStyle/>
          <a:p>
            <a:r>
              <a:rPr lang="en-US"/>
              <a:t>PHY 711  Fall 2022-- Lecture 1</a:t>
            </a:r>
          </a:p>
        </p:txBody>
      </p:sp>
      <p:sp>
        <p:nvSpPr>
          <p:cNvPr id="4" name="Slide Number Placeholder 3">
            <a:extLst>
              <a:ext uri="{FF2B5EF4-FFF2-40B4-BE49-F238E27FC236}">
                <a16:creationId xmlns:a16="http://schemas.microsoft.com/office/drawing/2014/main" id="{8E2E79E0-1541-4C0F-AD1B-309FCAA73F9C}"/>
              </a:ext>
            </a:extLst>
          </p:cNvPr>
          <p:cNvSpPr>
            <a:spLocks noGrp="1"/>
          </p:cNvSpPr>
          <p:nvPr>
            <p:ph type="sldNum" sz="quarter" idx="12"/>
          </p:nvPr>
        </p:nvSpPr>
        <p:spPr/>
        <p:txBody>
          <a:bodyPr/>
          <a:lstStyle/>
          <a:p>
            <a:fld id="{CE368B07-CEBF-4C80-90AF-53B34FA04CF3}" type="slidenum">
              <a:rPr lang="en-US" smtClean="0"/>
              <a:t>17</a:t>
            </a:fld>
            <a:endParaRPr lang="en-US"/>
          </a:p>
        </p:txBody>
      </p:sp>
      <p:sp>
        <p:nvSpPr>
          <p:cNvPr id="5" name="TextBox 4">
            <a:extLst>
              <a:ext uri="{FF2B5EF4-FFF2-40B4-BE49-F238E27FC236}">
                <a16:creationId xmlns:a16="http://schemas.microsoft.com/office/drawing/2014/main" id="{6D68AAD1-35ED-4598-97CA-CE53CF6AD2C9}"/>
              </a:ext>
            </a:extLst>
          </p:cNvPr>
          <p:cNvSpPr txBox="1"/>
          <p:nvPr/>
        </p:nvSpPr>
        <p:spPr>
          <a:xfrm>
            <a:off x="152400" y="152400"/>
            <a:ext cx="8839200" cy="830997"/>
          </a:xfrm>
          <a:prstGeom prst="rect">
            <a:avLst/>
          </a:prstGeom>
          <a:noFill/>
        </p:spPr>
        <p:txBody>
          <a:bodyPr wrap="square" rtlCol="0">
            <a:spAutoFit/>
          </a:bodyPr>
          <a:lstStyle/>
          <a:p>
            <a:r>
              <a:rPr lang="en-US" sz="2400" dirty="0">
                <a:latin typeface="+mj-lt"/>
              </a:rPr>
              <a:t>Additional help with mathematical software –</a:t>
            </a:r>
          </a:p>
          <a:p>
            <a:r>
              <a:rPr lang="en-US" sz="2400" dirty="0">
                <a:latin typeface="+mj-lt"/>
                <a:hlinkClick r:id="rId2"/>
              </a:rPr>
              <a:t>https://www.physics.wfu.edu/resources/education-resources/</a:t>
            </a:r>
            <a:endParaRPr lang="en-US" sz="2400" dirty="0">
              <a:latin typeface="+mj-lt"/>
            </a:endParaRPr>
          </a:p>
        </p:txBody>
      </p:sp>
      <p:pic>
        <p:nvPicPr>
          <p:cNvPr id="6" name="Picture 5">
            <a:extLst>
              <a:ext uri="{FF2B5EF4-FFF2-40B4-BE49-F238E27FC236}">
                <a16:creationId xmlns:a16="http://schemas.microsoft.com/office/drawing/2014/main" id="{C879D18A-9243-46B8-87AA-206C62ECE017}"/>
              </a:ext>
            </a:extLst>
          </p:cNvPr>
          <p:cNvPicPr>
            <a:picLocks noChangeAspect="1"/>
          </p:cNvPicPr>
          <p:nvPr/>
        </p:nvPicPr>
        <p:blipFill>
          <a:blip r:embed="rId3"/>
          <a:stretch>
            <a:fillRect/>
          </a:stretch>
        </p:blipFill>
        <p:spPr>
          <a:xfrm>
            <a:off x="0" y="1132357"/>
            <a:ext cx="9144000" cy="5223993"/>
          </a:xfrm>
          <a:prstGeom prst="rect">
            <a:avLst/>
          </a:prstGeom>
        </p:spPr>
      </p:pic>
    </p:spTree>
    <p:extLst>
      <p:ext uri="{BB962C8B-B14F-4D97-AF65-F5344CB8AC3E}">
        <p14:creationId xmlns:p14="http://schemas.microsoft.com/office/powerpoint/2010/main" val="373595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8/22/2022</a:t>
            </a:r>
          </a:p>
        </p:txBody>
      </p:sp>
      <p:sp>
        <p:nvSpPr>
          <p:cNvPr id="3" name="Footer Placeholder 2"/>
          <p:cNvSpPr>
            <a:spLocks noGrp="1"/>
          </p:cNvSpPr>
          <p:nvPr>
            <p:ph type="ftr" sz="quarter" idx="11"/>
          </p:nvPr>
        </p:nvSpPr>
        <p:spPr/>
        <p:txBody>
          <a:bodyPr/>
          <a:lstStyle/>
          <a:p>
            <a:r>
              <a:rPr lang="en-US"/>
              <a:t>PHY 711  Fall 2022--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sp>
        <p:nvSpPr>
          <p:cNvPr id="5" name="TextBox 4"/>
          <p:cNvSpPr txBox="1"/>
          <p:nvPr/>
        </p:nvSpPr>
        <p:spPr>
          <a:xfrm>
            <a:off x="457200" y="304800"/>
            <a:ext cx="7086600" cy="1200329"/>
          </a:xfrm>
          <a:prstGeom prst="rect">
            <a:avLst/>
          </a:prstGeom>
          <a:noFill/>
        </p:spPr>
        <p:txBody>
          <a:bodyPr wrap="square" rtlCol="0">
            <a:spAutoFit/>
          </a:bodyPr>
          <a:lstStyle/>
          <a:p>
            <a:r>
              <a:rPr lang="en-US" sz="2400" dirty="0">
                <a:latin typeface="+mj-lt"/>
              </a:rPr>
              <a:t>Comment on software useful for this course</a:t>
            </a:r>
          </a:p>
          <a:p>
            <a:endParaRPr lang="en-US" sz="2400" dirty="0">
              <a:latin typeface="+mj-lt"/>
            </a:endParaRPr>
          </a:p>
          <a:p>
            <a:r>
              <a:rPr lang="en-US" sz="2400" dirty="0">
                <a:latin typeface="+mj-lt"/>
                <a:hlinkClick r:id="rId2"/>
              </a:rPr>
              <a:t>https://software.wfu.edu/</a:t>
            </a:r>
            <a:endParaRPr lang="en-US" sz="2400" dirty="0">
              <a:latin typeface="+mj-lt"/>
            </a:endParaRPr>
          </a:p>
        </p:txBody>
      </p:sp>
      <p:pic>
        <p:nvPicPr>
          <p:cNvPr id="7" name="Picture 6"/>
          <p:cNvPicPr>
            <a:picLocks noChangeAspect="1"/>
          </p:cNvPicPr>
          <p:nvPr/>
        </p:nvPicPr>
        <p:blipFill>
          <a:blip r:embed="rId3"/>
          <a:stretch>
            <a:fillRect/>
          </a:stretch>
        </p:blipFill>
        <p:spPr>
          <a:xfrm>
            <a:off x="3093720" y="1812784"/>
            <a:ext cx="2878968" cy="2724738"/>
          </a:xfrm>
          <a:prstGeom prst="rect">
            <a:avLst/>
          </a:prstGeom>
        </p:spPr>
      </p:pic>
      <p:sp>
        <p:nvSpPr>
          <p:cNvPr id="8" name="TextBox 7"/>
          <p:cNvSpPr txBox="1"/>
          <p:nvPr/>
        </p:nvSpPr>
        <p:spPr>
          <a:xfrm>
            <a:off x="533400" y="5486400"/>
            <a:ext cx="8153400" cy="830997"/>
          </a:xfrm>
          <a:prstGeom prst="rect">
            <a:avLst/>
          </a:prstGeom>
          <a:noFill/>
        </p:spPr>
        <p:txBody>
          <a:bodyPr wrap="square" rtlCol="0">
            <a:spAutoFit/>
          </a:bodyPr>
          <a:lstStyle/>
          <a:p>
            <a:r>
              <a:rPr lang="en-US" sz="2400" dirty="0">
                <a:latin typeface="+mj-lt"/>
              </a:rPr>
              <a:t>Installation straightforward; takes a while ..</a:t>
            </a:r>
          </a:p>
          <a:p>
            <a:r>
              <a:rPr lang="en-US" sz="2400" dirty="0">
                <a:latin typeface="+mj-lt"/>
              </a:rPr>
              <a:t>Please contact me or </a:t>
            </a:r>
            <a:r>
              <a:rPr lang="en-US" sz="2400" dirty="0">
                <a:latin typeface="+mj-lt"/>
                <a:hlinkClick r:id="rId4"/>
              </a:rPr>
              <a:t>yipcw@wfu.edu</a:t>
            </a:r>
            <a:r>
              <a:rPr lang="en-US" sz="2400" dirty="0">
                <a:latin typeface="+mj-lt"/>
              </a:rPr>
              <a:t> if you </a:t>
            </a:r>
            <a:r>
              <a:rPr lang="en-US" sz="2400">
                <a:latin typeface="+mj-lt"/>
              </a:rPr>
              <a:t>have trouble.</a:t>
            </a:r>
            <a:endParaRPr lang="en-US" sz="2400" dirty="0">
              <a:latin typeface="+mj-lt"/>
            </a:endParaRPr>
          </a:p>
        </p:txBody>
      </p:sp>
      <p:pic>
        <p:nvPicPr>
          <p:cNvPr id="9" name="Picture 8"/>
          <p:cNvPicPr>
            <a:picLocks noChangeAspect="1"/>
          </p:cNvPicPr>
          <p:nvPr/>
        </p:nvPicPr>
        <p:blipFill>
          <a:blip r:embed="rId5"/>
          <a:stretch>
            <a:fillRect/>
          </a:stretch>
        </p:blipFill>
        <p:spPr>
          <a:xfrm>
            <a:off x="15241" y="1812784"/>
            <a:ext cx="3108960" cy="2902270"/>
          </a:xfrm>
          <a:prstGeom prst="rect">
            <a:avLst/>
          </a:prstGeom>
        </p:spPr>
      </p:pic>
      <p:pic>
        <p:nvPicPr>
          <p:cNvPr id="10" name="Picture 9"/>
          <p:cNvPicPr>
            <a:picLocks noChangeAspect="1"/>
          </p:cNvPicPr>
          <p:nvPr/>
        </p:nvPicPr>
        <p:blipFill>
          <a:blip r:embed="rId6"/>
          <a:stretch>
            <a:fillRect/>
          </a:stretch>
        </p:blipFill>
        <p:spPr>
          <a:xfrm>
            <a:off x="6054436" y="1812784"/>
            <a:ext cx="2886900" cy="2771067"/>
          </a:xfrm>
          <a:prstGeom prst="rect">
            <a:avLst/>
          </a:prstGeom>
        </p:spPr>
      </p:pic>
    </p:spTree>
    <p:extLst>
      <p:ext uri="{BB962C8B-B14F-4D97-AF65-F5344CB8AC3E}">
        <p14:creationId xmlns:p14="http://schemas.microsoft.com/office/powerpoint/2010/main" val="416586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8/22/2022</a:t>
            </a:r>
          </a:p>
        </p:txBody>
      </p:sp>
      <p:sp>
        <p:nvSpPr>
          <p:cNvPr id="3" name="Footer Placeholder 2"/>
          <p:cNvSpPr>
            <a:spLocks noGrp="1"/>
          </p:cNvSpPr>
          <p:nvPr>
            <p:ph type="ftr" sz="quarter" idx="11"/>
          </p:nvPr>
        </p:nvSpPr>
        <p:spPr/>
        <p:txBody>
          <a:bodyPr/>
          <a:lstStyle/>
          <a:p>
            <a:r>
              <a:rPr lang="en-US"/>
              <a:t>PHY 711  Fall 2022--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pic>
        <p:nvPicPr>
          <p:cNvPr id="5" name="Picture 4"/>
          <p:cNvPicPr>
            <a:picLocks noChangeAspect="1"/>
          </p:cNvPicPr>
          <p:nvPr/>
        </p:nvPicPr>
        <p:blipFill>
          <a:blip r:embed="rId2"/>
          <a:stretch>
            <a:fillRect/>
          </a:stretch>
        </p:blipFill>
        <p:spPr>
          <a:xfrm>
            <a:off x="228600" y="1752600"/>
            <a:ext cx="8234361" cy="3900487"/>
          </a:xfrm>
          <a:prstGeom prst="rect">
            <a:avLst/>
          </a:prstGeom>
        </p:spPr>
      </p:pic>
      <p:sp>
        <p:nvSpPr>
          <p:cNvPr id="6" name="TextBox 5"/>
          <p:cNvSpPr txBox="1"/>
          <p:nvPr/>
        </p:nvSpPr>
        <p:spPr>
          <a:xfrm>
            <a:off x="76200" y="228600"/>
            <a:ext cx="8229600" cy="830997"/>
          </a:xfrm>
          <a:prstGeom prst="rect">
            <a:avLst/>
          </a:prstGeom>
          <a:noFill/>
        </p:spPr>
        <p:txBody>
          <a:bodyPr wrap="square" rtlCol="0">
            <a:spAutoFit/>
          </a:bodyPr>
          <a:lstStyle/>
          <a:p>
            <a:r>
              <a:rPr lang="en-US" sz="2400" dirty="0">
                <a:latin typeface="+mj-lt"/>
              </a:rPr>
              <a:t>Other possibilities –</a:t>
            </a:r>
          </a:p>
          <a:p>
            <a:r>
              <a:rPr lang="en-US" sz="2400" dirty="0">
                <a:latin typeface="+mj-lt"/>
              </a:rPr>
              <a:t>     </a:t>
            </a:r>
            <a:r>
              <a:rPr lang="en-US" sz="2400" dirty="0">
                <a:latin typeface="+mj-lt"/>
                <a:hlinkClick r:id="rId3"/>
              </a:rPr>
              <a:t>http://www.wolframalpha.com/</a:t>
            </a:r>
            <a:endParaRPr lang="en-US" sz="2400" dirty="0">
              <a:latin typeface="+mj-lt"/>
            </a:endParaRPr>
          </a:p>
        </p:txBody>
      </p:sp>
    </p:spTree>
    <p:extLst>
      <p:ext uri="{BB962C8B-B14F-4D97-AF65-F5344CB8AC3E}">
        <p14:creationId xmlns:p14="http://schemas.microsoft.com/office/powerpoint/2010/main" val="82018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57965-71EE-47EA-812A-A13AE2AF09B1}"/>
              </a:ext>
            </a:extLst>
          </p:cNvPr>
          <p:cNvSpPr>
            <a:spLocks noGrp="1"/>
          </p:cNvSpPr>
          <p:nvPr>
            <p:ph type="dt" sz="half" idx="10"/>
          </p:nvPr>
        </p:nvSpPr>
        <p:spPr/>
        <p:txBody>
          <a:bodyPr/>
          <a:lstStyle/>
          <a:p>
            <a:r>
              <a:rPr lang="en-US"/>
              <a:t>8/22/2022</a:t>
            </a:r>
          </a:p>
        </p:txBody>
      </p:sp>
      <p:sp>
        <p:nvSpPr>
          <p:cNvPr id="3" name="Footer Placeholder 2">
            <a:extLst>
              <a:ext uri="{FF2B5EF4-FFF2-40B4-BE49-F238E27FC236}">
                <a16:creationId xmlns:a16="http://schemas.microsoft.com/office/drawing/2014/main" id="{5F1CFBE7-F627-4A7A-90AA-B3B2724394B4}"/>
              </a:ext>
            </a:extLst>
          </p:cNvPr>
          <p:cNvSpPr>
            <a:spLocks noGrp="1"/>
          </p:cNvSpPr>
          <p:nvPr>
            <p:ph type="ftr" sz="quarter" idx="11"/>
          </p:nvPr>
        </p:nvSpPr>
        <p:spPr/>
        <p:txBody>
          <a:bodyPr/>
          <a:lstStyle/>
          <a:p>
            <a:r>
              <a:rPr lang="en-US"/>
              <a:t>PHY 711  Fall 2022-- Lecture 1</a:t>
            </a:r>
          </a:p>
        </p:txBody>
      </p:sp>
      <p:sp>
        <p:nvSpPr>
          <p:cNvPr id="4" name="Slide Number Placeholder 3">
            <a:extLst>
              <a:ext uri="{FF2B5EF4-FFF2-40B4-BE49-F238E27FC236}">
                <a16:creationId xmlns:a16="http://schemas.microsoft.com/office/drawing/2014/main" id="{4B9AEF98-B302-4A3E-B34F-65FD6AB4AB84}"/>
              </a:ext>
            </a:extLst>
          </p:cNvPr>
          <p:cNvSpPr>
            <a:spLocks noGrp="1"/>
          </p:cNvSpPr>
          <p:nvPr>
            <p:ph type="sldNum" sz="quarter" idx="12"/>
          </p:nvPr>
        </p:nvSpPr>
        <p:spPr/>
        <p:txBody>
          <a:bodyPr/>
          <a:lstStyle/>
          <a:p>
            <a:fld id="{CE368B07-CEBF-4C80-90AF-53B34FA04CF3}" type="slidenum">
              <a:rPr lang="en-US" smtClean="0"/>
              <a:t>2</a:t>
            </a:fld>
            <a:endParaRPr lang="en-US"/>
          </a:p>
        </p:txBody>
      </p:sp>
      <p:sp>
        <p:nvSpPr>
          <p:cNvPr id="5" name="TextBox 4">
            <a:extLst>
              <a:ext uri="{FF2B5EF4-FFF2-40B4-BE49-F238E27FC236}">
                <a16:creationId xmlns:a16="http://schemas.microsoft.com/office/drawing/2014/main" id="{AB5D5CF8-A419-47E1-8808-F195DEB7F973}"/>
              </a:ext>
            </a:extLst>
          </p:cNvPr>
          <p:cNvSpPr txBox="1"/>
          <p:nvPr/>
        </p:nvSpPr>
        <p:spPr>
          <a:xfrm>
            <a:off x="304800" y="228600"/>
            <a:ext cx="8153400" cy="461665"/>
          </a:xfrm>
          <a:prstGeom prst="rect">
            <a:avLst/>
          </a:prstGeom>
          <a:noFill/>
        </p:spPr>
        <p:txBody>
          <a:bodyPr wrap="square" rtlCol="0">
            <a:spAutoFit/>
          </a:bodyPr>
          <a:lstStyle/>
          <a:p>
            <a:r>
              <a:rPr lang="en-US" sz="2400" dirty="0">
                <a:latin typeface="+mj-lt"/>
              </a:rPr>
              <a:t>Course webpage -- </a:t>
            </a:r>
            <a:r>
              <a:rPr lang="en-US" sz="2400" dirty="0">
                <a:latin typeface="+mj-lt"/>
                <a:hlinkClick r:id="rId2"/>
              </a:rPr>
              <a:t>http://users.wfu.edu/natalie/f22phy711/</a:t>
            </a:r>
            <a:endParaRPr lang="en-US" sz="2400" dirty="0">
              <a:latin typeface="+mj-lt"/>
            </a:endParaRPr>
          </a:p>
        </p:txBody>
      </p:sp>
      <p:pic>
        <p:nvPicPr>
          <p:cNvPr id="6" name="Picture 5">
            <a:extLst>
              <a:ext uri="{FF2B5EF4-FFF2-40B4-BE49-F238E27FC236}">
                <a16:creationId xmlns:a16="http://schemas.microsoft.com/office/drawing/2014/main" id="{06C59AF5-718F-937E-6C93-654DD161C727}"/>
              </a:ext>
            </a:extLst>
          </p:cNvPr>
          <p:cNvPicPr>
            <a:picLocks noChangeAspect="1"/>
          </p:cNvPicPr>
          <p:nvPr/>
        </p:nvPicPr>
        <p:blipFill>
          <a:blip r:embed="rId3"/>
          <a:stretch>
            <a:fillRect/>
          </a:stretch>
        </p:blipFill>
        <p:spPr>
          <a:xfrm>
            <a:off x="190500" y="1317624"/>
            <a:ext cx="8763000" cy="4222751"/>
          </a:xfrm>
          <a:prstGeom prst="rect">
            <a:avLst/>
          </a:prstGeom>
        </p:spPr>
      </p:pic>
    </p:spTree>
    <p:extLst>
      <p:ext uri="{BB962C8B-B14F-4D97-AF65-F5344CB8AC3E}">
        <p14:creationId xmlns:p14="http://schemas.microsoft.com/office/powerpoint/2010/main" val="3790438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8/22/2022</a:t>
            </a:r>
          </a:p>
        </p:txBody>
      </p:sp>
      <p:sp>
        <p:nvSpPr>
          <p:cNvPr id="3" name="Footer Placeholder 2"/>
          <p:cNvSpPr>
            <a:spLocks noGrp="1"/>
          </p:cNvSpPr>
          <p:nvPr>
            <p:ph type="ftr" sz="quarter" idx="11"/>
          </p:nvPr>
        </p:nvSpPr>
        <p:spPr/>
        <p:txBody>
          <a:bodyPr/>
          <a:lstStyle/>
          <a:p>
            <a:r>
              <a:rPr lang="en-US"/>
              <a:t>PHY 711  Fall 2022--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sp>
        <p:nvSpPr>
          <p:cNvPr id="6" name="TextBox 5"/>
          <p:cNvSpPr txBox="1"/>
          <p:nvPr/>
        </p:nvSpPr>
        <p:spPr>
          <a:xfrm>
            <a:off x="450574" y="304800"/>
            <a:ext cx="8007626" cy="6370975"/>
          </a:xfrm>
          <a:prstGeom prst="rect">
            <a:avLst/>
          </a:prstGeom>
          <a:noFill/>
        </p:spPr>
        <p:txBody>
          <a:bodyPr wrap="square" rtlCol="0">
            <a:spAutoFit/>
          </a:bodyPr>
          <a:lstStyle/>
          <a:p>
            <a:r>
              <a:rPr lang="en-US" sz="2400" dirty="0">
                <a:latin typeface="+mj-lt"/>
              </a:rPr>
              <a:t>Advice for preparing for Wednesday’s meeting –</a:t>
            </a:r>
          </a:p>
          <a:p>
            <a:pPr marL="457200" indent="-457200">
              <a:buFont typeface="+mj-lt"/>
              <a:buAutoNum type="arabicPeriod"/>
            </a:pPr>
            <a:endParaRPr lang="en-US" sz="2400" dirty="0">
              <a:latin typeface="+mj-lt"/>
            </a:endParaRPr>
          </a:p>
          <a:p>
            <a:pPr marL="457200" indent="-457200">
              <a:buFont typeface="+mj-lt"/>
              <a:buAutoNum type="arabicPeriod"/>
            </a:pPr>
            <a:r>
              <a:rPr lang="en-US" sz="2400" dirty="0">
                <a:latin typeface="+mj-lt"/>
              </a:rPr>
              <a:t>Start reading Chapter 1 of F&amp;W.   The annotated lecture notes will be available by 9 AM   (Winston-Salem time) on August 23</a:t>
            </a:r>
            <a:r>
              <a:rPr lang="en-US" sz="2400" baseline="30000" dirty="0">
                <a:latin typeface="+mj-lt"/>
              </a:rPr>
              <a:t>rd</a:t>
            </a:r>
            <a:r>
              <a:rPr lang="en-US" sz="2400" dirty="0">
                <a:latin typeface="+mj-lt"/>
              </a:rPr>
              <a:t>.  While reading, formulate your questions and discussion points.</a:t>
            </a:r>
          </a:p>
          <a:p>
            <a:pPr marL="457200" indent="-457200">
              <a:buFont typeface="+mj-lt"/>
              <a:buAutoNum type="arabicPeriod"/>
            </a:pPr>
            <a:r>
              <a:rPr lang="en-US" sz="2400" dirty="0">
                <a:latin typeface="+mj-lt"/>
              </a:rPr>
              <a:t>Email (</a:t>
            </a:r>
            <a:r>
              <a:rPr lang="en-US" sz="2400" dirty="0">
                <a:latin typeface="+mj-lt"/>
                <a:hlinkClick r:id="rId2"/>
              </a:rPr>
              <a:t>natalie@wfu.edu</a:t>
            </a:r>
            <a:r>
              <a:rPr lang="en-US" sz="2400" dirty="0">
                <a:latin typeface="+mj-lt"/>
              </a:rPr>
              <a:t>) your discussion questions by 7 AM on </a:t>
            </a:r>
            <a:r>
              <a:rPr lang="en-US" sz="2400">
                <a:latin typeface="+mj-lt"/>
              </a:rPr>
              <a:t>August 24</a:t>
            </a:r>
            <a:r>
              <a:rPr lang="en-US" sz="2400" baseline="30000">
                <a:latin typeface="+mj-lt"/>
              </a:rPr>
              <a:t>th</a:t>
            </a:r>
            <a:r>
              <a:rPr lang="en-US" sz="2400" dirty="0">
                <a:latin typeface="+mj-lt"/>
              </a:rPr>
              <a:t>. </a:t>
            </a:r>
          </a:p>
          <a:p>
            <a:pPr marL="457200" indent="-457200">
              <a:buFont typeface="+mj-lt"/>
              <a:buAutoNum type="arabicPeriod"/>
            </a:pPr>
            <a:r>
              <a:rPr lang="en-US" sz="2400" dirty="0">
                <a:latin typeface="+mj-lt"/>
              </a:rPr>
              <a:t>Decide which algebraic manipulation software you prefer.  As appropriate, install it on your computer and become familiar with it.   </a:t>
            </a:r>
          </a:p>
          <a:p>
            <a:pPr marL="457200" indent="-457200">
              <a:buFont typeface="+mj-lt"/>
              <a:buAutoNum type="arabicPeriod"/>
            </a:pPr>
            <a:r>
              <a:rPr lang="en-US" sz="2400" dirty="0">
                <a:latin typeface="+mj-lt"/>
              </a:rPr>
              <a:t>Email </a:t>
            </a:r>
            <a:r>
              <a:rPr lang="en-US" sz="2400" dirty="0"/>
              <a:t>(</a:t>
            </a:r>
            <a:r>
              <a:rPr lang="en-US" sz="2400" dirty="0">
                <a:hlinkClick r:id="rId2"/>
              </a:rPr>
              <a:t>natalie@wfu.edu</a:t>
            </a:r>
            <a:r>
              <a:rPr lang="en-US" sz="2400" dirty="0"/>
              <a:t>) with your preferences for weekly (or more) one-on-one meetings.   Face to face or zoom meetings are possible as appropriate.</a:t>
            </a:r>
            <a:endParaRPr lang="en-US" sz="2400" dirty="0">
              <a:latin typeface="+mj-lt"/>
            </a:endParaRPr>
          </a:p>
          <a:p>
            <a:endParaRPr lang="en-US" sz="2400" dirty="0">
              <a:latin typeface="+mj-lt"/>
            </a:endParaRPr>
          </a:p>
          <a:p>
            <a:r>
              <a:rPr lang="en-US" sz="2400" dirty="0"/>
              <a:t>Brief assessment exercise.</a:t>
            </a:r>
          </a:p>
          <a:p>
            <a:endParaRPr lang="en-US" sz="2400" dirty="0">
              <a:latin typeface="+mj-lt"/>
            </a:endParaRPr>
          </a:p>
        </p:txBody>
      </p:sp>
    </p:spTree>
    <p:extLst>
      <p:ext uri="{BB962C8B-B14F-4D97-AF65-F5344CB8AC3E}">
        <p14:creationId xmlns:p14="http://schemas.microsoft.com/office/powerpoint/2010/main" val="37614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815B9-34CD-4563-9CF8-E850EC7274EF}"/>
              </a:ext>
            </a:extLst>
          </p:cNvPr>
          <p:cNvSpPr>
            <a:spLocks noGrp="1"/>
          </p:cNvSpPr>
          <p:nvPr>
            <p:ph type="dt" sz="half" idx="10"/>
          </p:nvPr>
        </p:nvSpPr>
        <p:spPr/>
        <p:txBody>
          <a:bodyPr/>
          <a:lstStyle/>
          <a:p>
            <a:r>
              <a:rPr lang="en-US"/>
              <a:t>8/22/2022</a:t>
            </a:r>
          </a:p>
        </p:txBody>
      </p:sp>
      <p:sp>
        <p:nvSpPr>
          <p:cNvPr id="3" name="Footer Placeholder 2">
            <a:extLst>
              <a:ext uri="{FF2B5EF4-FFF2-40B4-BE49-F238E27FC236}">
                <a16:creationId xmlns:a16="http://schemas.microsoft.com/office/drawing/2014/main" id="{E9476569-700F-4A89-BBBA-4C650BC302C0}"/>
              </a:ext>
            </a:extLst>
          </p:cNvPr>
          <p:cNvSpPr>
            <a:spLocks noGrp="1"/>
          </p:cNvSpPr>
          <p:nvPr>
            <p:ph type="ftr" sz="quarter" idx="11"/>
          </p:nvPr>
        </p:nvSpPr>
        <p:spPr/>
        <p:txBody>
          <a:bodyPr/>
          <a:lstStyle/>
          <a:p>
            <a:r>
              <a:rPr lang="en-US"/>
              <a:t>PHY 711  Fall 2022-- Lecture 1</a:t>
            </a:r>
          </a:p>
        </p:txBody>
      </p:sp>
      <p:sp>
        <p:nvSpPr>
          <p:cNvPr id="4" name="Slide Number Placeholder 3">
            <a:extLst>
              <a:ext uri="{FF2B5EF4-FFF2-40B4-BE49-F238E27FC236}">
                <a16:creationId xmlns:a16="http://schemas.microsoft.com/office/drawing/2014/main" id="{4E02DF9C-2C76-49DA-932B-6238618DBE1A}"/>
              </a:ext>
            </a:extLst>
          </p:cNvPr>
          <p:cNvSpPr>
            <a:spLocks noGrp="1"/>
          </p:cNvSpPr>
          <p:nvPr>
            <p:ph type="sldNum" sz="quarter" idx="12"/>
          </p:nvPr>
        </p:nvSpPr>
        <p:spPr/>
        <p:txBody>
          <a:bodyPr/>
          <a:lstStyle/>
          <a:p>
            <a:fld id="{CE368B07-CEBF-4C80-90AF-53B34FA04CF3}" type="slidenum">
              <a:rPr lang="en-US" smtClean="0"/>
              <a:t>3</a:t>
            </a:fld>
            <a:endParaRPr lang="en-US"/>
          </a:p>
        </p:txBody>
      </p:sp>
      <p:sp>
        <p:nvSpPr>
          <p:cNvPr id="5" name="TextBox 4">
            <a:extLst>
              <a:ext uri="{FF2B5EF4-FFF2-40B4-BE49-F238E27FC236}">
                <a16:creationId xmlns:a16="http://schemas.microsoft.com/office/drawing/2014/main" id="{2CDE2571-2F74-48AD-93DA-2C0DD6155CD5}"/>
              </a:ext>
            </a:extLst>
          </p:cNvPr>
          <p:cNvSpPr txBox="1"/>
          <p:nvPr/>
        </p:nvSpPr>
        <p:spPr>
          <a:xfrm>
            <a:off x="228600" y="228600"/>
            <a:ext cx="8686800" cy="6463308"/>
          </a:xfrm>
          <a:prstGeom prst="rect">
            <a:avLst/>
          </a:prstGeom>
          <a:noFill/>
        </p:spPr>
        <p:txBody>
          <a:bodyPr wrap="square" rtlCol="0">
            <a:spAutoFit/>
          </a:bodyPr>
          <a:lstStyle/>
          <a:p>
            <a:r>
              <a:rPr lang="en-US" sz="2400" dirty="0">
                <a:latin typeface="+mj-lt"/>
              </a:rPr>
              <a:t>Course content – </a:t>
            </a:r>
          </a:p>
          <a:p>
            <a:r>
              <a:rPr lang="en-US" sz="2400" dirty="0">
                <a:latin typeface="+mj-lt"/>
              </a:rPr>
              <a:t>            Classical Mechanics and Mathematical Methods</a:t>
            </a:r>
          </a:p>
          <a:p>
            <a:endParaRPr lang="en-US" sz="1000" dirty="0">
              <a:latin typeface="+mj-lt"/>
            </a:endParaRPr>
          </a:p>
          <a:p>
            <a:r>
              <a:rPr lang="en-US" sz="2400" dirty="0">
                <a:latin typeface="+mj-lt"/>
              </a:rPr>
              <a:t>Comment –    </a:t>
            </a:r>
            <a:r>
              <a:rPr lang="en-US" sz="2400" b="1" dirty="0">
                <a:solidFill>
                  <a:srgbClr val="FF0000"/>
                </a:solidFill>
                <a:latin typeface="+mj-lt"/>
              </a:rPr>
              <a:t>Classical Mechanics is not Dead!</a:t>
            </a:r>
          </a:p>
          <a:p>
            <a:endParaRPr lang="en-US" sz="1000" dirty="0">
              <a:latin typeface="+mj-lt"/>
            </a:endParaRPr>
          </a:p>
          <a:p>
            <a:r>
              <a:rPr lang="en-US" sz="2400" dirty="0">
                <a:latin typeface="+mj-lt"/>
              </a:rPr>
              <a:t>While the topic of classical mechanics was well established by 1920 and much earlier, it forms the foundation of modern investigations, and its extensions can be found in many current research areas.</a:t>
            </a:r>
          </a:p>
          <a:p>
            <a:endParaRPr lang="en-US" sz="1000" dirty="0">
              <a:latin typeface="+mj-lt"/>
            </a:endParaRPr>
          </a:p>
          <a:p>
            <a:r>
              <a:rPr lang="en-US" sz="2400" dirty="0">
                <a:latin typeface="+mj-lt"/>
              </a:rPr>
              <a:t>Examples:</a:t>
            </a:r>
          </a:p>
          <a:p>
            <a:pPr marL="914400" lvl="1" indent="-457200">
              <a:buFont typeface="+mj-lt"/>
              <a:buAutoNum type="arabicPeriod"/>
            </a:pPr>
            <a:r>
              <a:rPr lang="en-US" sz="2400" dirty="0">
                <a:latin typeface="+mj-lt"/>
              </a:rPr>
              <a:t>Scattering theory/experiment – detailed interactions between a few particles</a:t>
            </a:r>
          </a:p>
          <a:p>
            <a:pPr marL="914400" lvl="1" indent="-457200">
              <a:buFont typeface="+mj-lt"/>
              <a:buAutoNum type="arabicPeriod"/>
            </a:pPr>
            <a:r>
              <a:rPr lang="en-US" sz="2400" dirty="0">
                <a:latin typeface="+mj-lt"/>
              </a:rPr>
              <a:t>Rocket science/astrophysics</a:t>
            </a:r>
          </a:p>
          <a:p>
            <a:pPr marL="914400" lvl="1" indent="-457200">
              <a:buFont typeface="+mj-lt"/>
              <a:buAutoNum type="arabicPeriod"/>
            </a:pPr>
            <a:r>
              <a:rPr lang="en-US" sz="2400" dirty="0">
                <a:latin typeface="+mj-lt"/>
              </a:rPr>
              <a:t>Limiting results of quantum mechanics</a:t>
            </a:r>
          </a:p>
          <a:p>
            <a:pPr marL="914400" lvl="1" indent="-457200">
              <a:buFont typeface="+mj-lt"/>
              <a:buAutoNum type="arabicPeriod"/>
            </a:pPr>
            <a:r>
              <a:rPr lang="en-US" sz="2400" dirty="0"/>
              <a:t>Atomistic simulations of materials – “molecular dynamics”</a:t>
            </a:r>
          </a:p>
          <a:p>
            <a:pPr marL="914400" lvl="1" indent="-457200">
              <a:buFont typeface="+mj-lt"/>
              <a:buAutoNum type="arabicPeriod"/>
            </a:pPr>
            <a:r>
              <a:rPr lang="en-US" sz="2400" dirty="0"/>
              <a:t>Mechanics of continua</a:t>
            </a:r>
          </a:p>
          <a:p>
            <a:pPr marL="914400" lvl="1" indent="-457200">
              <a:buFont typeface="+mj-lt"/>
              <a:buAutoNum type="arabicPeriod"/>
            </a:pPr>
            <a:endParaRPr lang="en-US" sz="2400" dirty="0">
              <a:latin typeface="+mj-lt"/>
            </a:endParaRPr>
          </a:p>
        </p:txBody>
      </p:sp>
    </p:spTree>
    <p:extLst>
      <p:ext uri="{BB962C8B-B14F-4D97-AF65-F5344CB8AC3E}">
        <p14:creationId xmlns:p14="http://schemas.microsoft.com/office/powerpoint/2010/main" val="208136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8/22/2022</a:t>
            </a:r>
          </a:p>
        </p:txBody>
      </p:sp>
      <p:sp>
        <p:nvSpPr>
          <p:cNvPr id="3" name="Footer Placeholder 2"/>
          <p:cNvSpPr>
            <a:spLocks noGrp="1"/>
          </p:cNvSpPr>
          <p:nvPr>
            <p:ph type="ftr" sz="quarter" idx="11"/>
          </p:nvPr>
        </p:nvSpPr>
        <p:spPr/>
        <p:txBody>
          <a:bodyPr/>
          <a:lstStyle/>
          <a:p>
            <a:r>
              <a:rPr lang="en-US"/>
              <a:t>PHY 711  Fall 2022--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pic>
        <p:nvPicPr>
          <p:cNvPr id="27650" name="Picture 2" descr="&lt;p class=&quot;pzoomtext&quot;&gt;See larger image&lt;/p&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14400"/>
            <a:ext cx="3524250" cy="533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04800"/>
            <a:ext cx="4953000" cy="461665"/>
          </a:xfrm>
          <a:prstGeom prst="rect">
            <a:avLst/>
          </a:prstGeom>
          <a:noFill/>
        </p:spPr>
        <p:txBody>
          <a:bodyPr wrap="square" rtlCol="0">
            <a:spAutoFit/>
          </a:bodyPr>
          <a:lstStyle/>
          <a:p>
            <a:r>
              <a:rPr lang="en-US" sz="2400" dirty="0">
                <a:latin typeface="+mj-lt"/>
              </a:rPr>
              <a:t>Textbook:</a:t>
            </a:r>
          </a:p>
        </p:txBody>
      </p:sp>
      <p:pic>
        <p:nvPicPr>
          <p:cNvPr id="276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659" t="29164" r="28618" b="61534"/>
          <a:stretch/>
        </p:blipFill>
        <p:spPr bwMode="auto">
          <a:xfrm>
            <a:off x="4114800" y="304800"/>
            <a:ext cx="435483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659" t="55277" r="41633" b="4956"/>
          <a:stretch/>
        </p:blipFill>
        <p:spPr bwMode="auto">
          <a:xfrm>
            <a:off x="4207329" y="1066800"/>
            <a:ext cx="4392107" cy="48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27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8/22/2022</a:t>
            </a:r>
          </a:p>
        </p:txBody>
      </p:sp>
      <p:sp>
        <p:nvSpPr>
          <p:cNvPr id="3" name="Footer Placeholder 2"/>
          <p:cNvSpPr>
            <a:spLocks noGrp="1"/>
          </p:cNvSpPr>
          <p:nvPr>
            <p:ph type="ftr" sz="quarter" idx="11"/>
          </p:nvPr>
        </p:nvSpPr>
        <p:spPr/>
        <p:txBody>
          <a:bodyPr/>
          <a:lstStyle/>
          <a:p>
            <a:r>
              <a:rPr lang="en-US"/>
              <a:t>PHY 711  Fall 2022--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p:cNvSpPr txBox="1"/>
          <p:nvPr/>
        </p:nvSpPr>
        <p:spPr>
          <a:xfrm>
            <a:off x="457200" y="184863"/>
            <a:ext cx="8001000" cy="461665"/>
          </a:xfrm>
          <a:prstGeom prst="rect">
            <a:avLst/>
          </a:prstGeom>
          <a:noFill/>
        </p:spPr>
        <p:txBody>
          <a:bodyPr wrap="square" rtlCol="0">
            <a:spAutoFit/>
          </a:bodyPr>
          <a:lstStyle/>
          <a:p>
            <a:pPr algn="ctr"/>
            <a:r>
              <a:rPr lang="en-US" sz="2400" b="1" dirty="0">
                <a:latin typeface="+mj-lt"/>
              </a:rPr>
              <a:t>Topics</a:t>
            </a:r>
          </a:p>
        </p:txBody>
      </p:sp>
      <p:sp>
        <p:nvSpPr>
          <p:cNvPr id="6" name="TextBox 5"/>
          <p:cNvSpPr txBox="1"/>
          <p:nvPr/>
        </p:nvSpPr>
        <p:spPr>
          <a:xfrm>
            <a:off x="0" y="612844"/>
            <a:ext cx="5105400" cy="5632311"/>
          </a:xfrm>
          <a:prstGeom prst="rect">
            <a:avLst/>
          </a:prstGeom>
          <a:noFill/>
        </p:spPr>
        <p:txBody>
          <a:bodyPr wrap="square" rtlCol="0">
            <a:spAutoFit/>
          </a:bodyPr>
          <a:lstStyle/>
          <a:p>
            <a:pPr algn="ctr"/>
            <a:r>
              <a:rPr lang="en-US" sz="2400" b="1" dirty="0">
                <a:latin typeface="+mj-lt"/>
              </a:rPr>
              <a:t>Classical Mechanics</a:t>
            </a:r>
          </a:p>
          <a:p>
            <a:pPr marL="342900" indent="-342900">
              <a:buFont typeface="Arial" panose="020B0604020202020204" pitchFamily="34" charset="0"/>
              <a:buChar char="•"/>
            </a:pPr>
            <a:r>
              <a:rPr lang="en-US" sz="2400" dirty="0">
                <a:latin typeface="+mj-lt"/>
              </a:rPr>
              <a:t>Scattering theory</a:t>
            </a:r>
          </a:p>
          <a:p>
            <a:pPr marL="342900" indent="-342900">
              <a:buFont typeface="Arial" panose="020B0604020202020204" pitchFamily="34" charset="0"/>
              <a:buChar char="•"/>
            </a:pPr>
            <a:r>
              <a:rPr lang="en-US" sz="2400" dirty="0">
                <a:latin typeface="+mj-lt"/>
              </a:rPr>
              <a:t>Accelerated reference frames</a:t>
            </a:r>
          </a:p>
          <a:p>
            <a:pPr marL="342900" indent="-342900">
              <a:buFont typeface="Arial" panose="020B0604020202020204" pitchFamily="34" charset="0"/>
              <a:buChar char="•"/>
            </a:pPr>
            <a:r>
              <a:rPr lang="en-US" sz="2400" dirty="0">
                <a:latin typeface="+mj-lt"/>
              </a:rPr>
              <a:t>Calculus of variation</a:t>
            </a:r>
          </a:p>
          <a:p>
            <a:pPr marL="342900" indent="-342900">
              <a:buFont typeface="Arial" panose="020B0604020202020204" pitchFamily="34" charset="0"/>
              <a:buChar char="•"/>
            </a:pPr>
            <a:r>
              <a:rPr lang="en-US" sz="2400" dirty="0" err="1">
                <a:latin typeface="+mj-lt"/>
              </a:rPr>
              <a:t>Lagrangian</a:t>
            </a:r>
            <a:r>
              <a:rPr lang="en-US" sz="2400" dirty="0">
                <a:latin typeface="+mj-lt"/>
              </a:rPr>
              <a:t> formalism</a:t>
            </a:r>
          </a:p>
          <a:p>
            <a:pPr marL="342900" indent="-342900">
              <a:buFont typeface="Arial" panose="020B0604020202020204" pitchFamily="34" charset="0"/>
              <a:buChar char="•"/>
            </a:pPr>
            <a:r>
              <a:rPr lang="en-US" sz="2400" dirty="0">
                <a:latin typeface="+mj-lt"/>
              </a:rPr>
              <a:t>Hamiltonian formalism</a:t>
            </a:r>
          </a:p>
          <a:p>
            <a:pPr marL="342900" indent="-342900">
              <a:buFont typeface="Arial" panose="020B0604020202020204" pitchFamily="34" charset="0"/>
              <a:buChar char="•"/>
            </a:pPr>
            <a:r>
              <a:rPr lang="en-US" sz="2400" dirty="0">
                <a:latin typeface="+mj-lt"/>
              </a:rPr>
              <a:t>Oscillations about equilibrium</a:t>
            </a:r>
          </a:p>
          <a:p>
            <a:pPr marL="342900" indent="-342900">
              <a:buFont typeface="Arial" panose="020B0604020202020204" pitchFamily="34" charset="0"/>
              <a:buChar char="•"/>
            </a:pPr>
            <a:r>
              <a:rPr lang="en-US" sz="2400" dirty="0">
                <a:latin typeface="+mj-lt"/>
              </a:rPr>
              <a:t>Wave equations</a:t>
            </a:r>
          </a:p>
          <a:p>
            <a:pPr marL="342900" indent="-342900">
              <a:buFont typeface="Arial" panose="020B0604020202020204" pitchFamily="34" charset="0"/>
              <a:buChar char="•"/>
            </a:pPr>
            <a:r>
              <a:rPr lang="en-US" sz="2400" dirty="0">
                <a:latin typeface="+mj-lt"/>
              </a:rPr>
              <a:t>Rigid rotation; moments of inertia</a:t>
            </a:r>
          </a:p>
          <a:p>
            <a:pPr marL="342900" indent="-342900">
              <a:buFont typeface="Arial" panose="020B0604020202020204" pitchFamily="34" charset="0"/>
              <a:buChar char="•"/>
            </a:pPr>
            <a:r>
              <a:rPr lang="en-US" sz="2400" dirty="0">
                <a:latin typeface="+mj-lt"/>
              </a:rPr>
              <a:t>Physics of fluids</a:t>
            </a:r>
          </a:p>
          <a:p>
            <a:pPr marL="342900" indent="-342900">
              <a:buFont typeface="Arial" panose="020B0604020202020204" pitchFamily="34" charset="0"/>
              <a:buChar char="•"/>
            </a:pPr>
            <a:r>
              <a:rPr lang="en-US" sz="2400" dirty="0">
                <a:latin typeface="+mj-lt"/>
              </a:rPr>
              <a:t>Sound waves in fluids and solids</a:t>
            </a:r>
          </a:p>
          <a:p>
            <a:pPr marL="342900" indent="-342900">
              <a:buFont typeface="Arial" panose="020B0604020202020204" pitchFamily="34" charset="0"/>
              <a:buChar char="•"/>
            </a:pPr>
            <a:r>
              <a:rPr lang="en-US" sz="2400" dirty="0">
                <a:latin typeface="+mj-lt"/>
              </a:rPr>
              <a:t>Surface waves</a:t>
            </a:r>
          </a:p>
          <a:p>
            <a:pPr marL="342900" indent="-342900">
              <a:buFont typeface="Arial" panose="020B0604020202020204" pitchFamily="34" charset="0"/>
              <a:buChar char="•"/>
            </a:pPr>
            <a:r>
              <a:rPr lang="en-US" sz="2400" dirty="0">
                <a:latin typeface="+mj-lt"/>
              </a:rPr>
              <a:t>Heat conduction</a:t>
            </a:r>
          </a:p>
          <a:p>
            <a:pPr marL="342900" indent="-342900">
              <a:buFont typeface="Arial" panose="020B0604020202020204" pitchFamily="34" charset="0"/>
              <a:buChar char="•"/>
            </a:pPr>
            <a:r>
              <a:rPr lang="en-US" sz="2400" dirty="0">
                <a:latin typeface="+mj-lt"/>
              </a:rPr>
              <a:t>Viscous fluids</a:t>
            </a:r>
          </a:p>
          <a:p>
            <a:pPr marL="342900" indent="-342900">
              <a:buFont typeface="Arial" panose="020B0604020202020204" pitchFamily="34" charset="0"/>
              <a:buChar char="•"/>
            </a:pPr>
            <a:r>
              <a:rPr lang="en-US" sz="2400" dirty="0">
                <a:latin typeface="+mj-lt"/>
              </a:rPr>
              <a:t>Elastic continua</a:t>
            </a:r>
          </a:p>
        </p:txBody>
      </p:sp>
      <p:sp>
        <p:nvSpPr>
          <p:cNvPr id="7" name="TextBox 6"/>
          <p:cNvSpPr txBox="1"/>
          <p:nvPr/>
        </p:nvSpPr>
        <p:spPr>
          <a:xfrm>
            <a:off x="5072270" y="751097"/>
            <a:ext cx="4038600" cy="4893647"/>
          </a:xfrm>
          <a:prstGeom prst="rect">
            <a:avLst/>
          </a:prstGeom>
          <a:noFill/>
        </p:spPr>
        <p:txBody>
          <a:bodyPr wrap="square" rtlCol="0">
            <a:spAutoFit/>
          </a:bodyPr>
          <a:lstStyle/>
          <a:p>
            <a:pPr algn="ctr"/>
            <a:r>
              <a:rPr lang="en-US" sz="2400" b="1" dirty="0">
                <a:latin typeface="+mj-lt"/>
              </a:rPr>
              <a:t>Math Methods</a:t>
            </a:r>
          </a:p>
          <a:p>
            <a:pPr marL="342900" indent="-342900">
              <a:buFont typeface="Arial" panose="020B0604020202020204" pitchFamily="34" charset="0"/>
              <a:buChar char="•"/>
            </a:pPr>
            <a:r>
              <a:rPr lang="en-US" sz="2400" dirty="0"/>
              <a:t>Use of Maple and/or </a:t>
            </a:r>
            <a:r>
              <a:rPr lang="en-US" sz="2400" dirty="0" err="1"/>
              <a:t>Mathematica</a:t>
            </a:r>
            <a:endParaRPr lang="en-US" sz="2400" b="1" dirty="0">
              <a:latin typeface="+mj-lt"/>
            </a:endParaRPr>
          </a:p>
          <a:p>
            <a:pPr marL="342900" indent="-342900">
              <a:buFont typeface="Arial" panose="020B0604020202020204" pitchFamily="34" charset="0"/>
              <a:buChar char="•"/>
            </a:pPr>
            <a:r>
              <a:rPr lang="en-US" sz="2400" dirty="0">
                <a:latin typeface="+mj-lt"/>
              </a:rPr>
              <a:t>Solutions methods for differential equations </a:t>
            </a:r>
          </a:p>
          <a:p>
            <a:pPr marL="342900" indent="-342900">
              <a:buFont typeface="Arial" panose="020B0604020202020204" pitchFamily="34" charset="0"/>
              <a:buChar char="•"/>
            </a:pPr>
            <a:r>
              <a:rPr lang="en-US" sz="2400" dirty="0">
                <a:latin typeface="+mj-lt"/>
              </a:rPr>
              <a:t>Green’s function methods</a:t>
            </a:r>
          </a:p>
          <a:p>
            <a:pPr marL="342900" indent="-342900">
              <a:buFont typeface="Arial" panose="020B0604020202020204" pitchFamily="34" charset="0"/>
              <a:buChar char="•"/>
            </a:pPr>
            <a:r>
              <a:rPr lang="en-US" sz="2400" dirty="0">
                <a:latin typeface="+mj-lt"/>
              </a:rPr>
              <a:t>Special functions</a:t>
            </a:r>
          </a:p>
          <a:p>
            <a:pPr marL="342900" indent="-342900">
              <a:buFont typeface="Arial" panose="020B0604020202020204" pitchFamily="34" charset="0"/>
              <a:buChar char="•"/>
            </a:pPr>
            <a:r>
              <a:rPr lang="en-US" sz="2400" dirty="0">
                <a:latin typeface="+mj-lt"/>
              </a:rPr>
              <a:t>Matrix properties; eigenvalues and eigenvectors</a:t>
            </a:r>
          </a:p>
          <a:p>
            <a:pPr marL="342900" indent="-342900">
              <a:buFont typeface="Arial" panose="020B0604020202020204" pitchFamily="34" charset="0"/>
              <a:buChar char="•"/>
            </a:pPr>
            <a:r>
              <a:rPr lang="en-US" sz="2400" dirty="0">
                <a:latin typeface="+mj-lt"/>
              </a:rPr>
              <a:t>Fourier transforms</a:t>
            </a:r>
          </a:p>
          <a:p>
            <a:pPr marL="342900" indent="-342900">
              <a:buFont typeface="Arial" panose="020B0604020202020204" pitchFamily="34" charset="0"/>
              <a:buChar char="•"/>
            </a:pPr>
            <a:r>
              <a:rPr lang="en-US" sz="2400" dirty="0">
                <a:latin typeface="+mj-lt"/>
              </a:rPr>
              <a:t>Laplace transforms</a:t>
            </a:r>
          </a:p>
          <a:p>
            <a:pPr marL="342900" indent="-342900">
              <a:buFont typeface="Arial" panose="020B0604020202020204" pitchFamily="34" charset="0"/>
              <a:buChar char="•"/>
            </a:pPr>
            <a:r>
              <a:rPr lang="en-US" sz="2400" dirty="0"/>
              <a:t>Contour integration</a:t>
            </a:r>
          </a:p>
        </p:txBody>
      </p:sp>
    </p:spTree>
    <p:extLst>
      <p:ext uri="{BB962C8B-B14F-4D97-AF65-F5344CB8AC3E}">
        <p14:creationId xmlns:p14="http://schemas.microsoft.com/office/powerpoint/2010/main" val="280777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8/22/2022</a:t>
            </a:r>
          </a:p>
        </p:txBody>
      </p:sp>
      <p:sp>
        <p:nvSpPr>
          <p:cNvPr id="3" name="Footer Placeholder 2"/>
          <p:cNvSpPr>
            <a:spLocks noGrp="1"/>
          </p:cNvSpPr>
          <p:nvPr>
            <p:ph type="ftr" sz="quarter" idx="11"/>
          </p:nvPr>
        </p:nvSpPr>
        <p:spPr/>
        <p:txBody>
          <a:bodyPr/>
          <a:lstStyle/>
          <a:p>
            <a:r>
              <a:rPr lang="en-US"/>
              <a:t>PHY 711  Fall 2022--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p:cNvSpPr txBox="1"/>
          <p:nvPr/>
        </p:nvSpPr>
        <p:spPr>
          <a:xfrm>
            <a:off x="457200" y="152400"/>
            <a:ext cx="82296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2"/>
              </a:rPr>
              <a:t>http://users.wfu.edu/natalie/f22phy711/info/</a:t>
            </a:r>
            <a:endParaRPr lang="en-US" sz="2400" dirty="0">
              <a:latin typeface="+mj-lt"/>
            </a:endParaRPr>
          </a:p>
        </p:txBody>
      </p:sp>
      <p:pic>
        <p:nvPicPr>
          <p:cNvPr id="6" name="Picture 5">
            <a:extLst>
              <a:ext uri="{FF2B5EF4-FFF2-40B4-BE49-F238E27FC236}">
                <a16:creationId xmlns:a16="http://schemas.microsoft.com/office/drawing/2014/main" id="{DECDD3FC-89F1-44AB-B400-B044402AAEB3}"/>
              </a:ext>
            </a:extLst>
          </p:cNvPr>
          <p:cNvPicPr>
            <a:picLocks noChangeAspect="1"/>
          </p:cNvPicPr>
          <p:nvPr/>
        </p:nvPicPr>
        <p:blipFill>
          <a:blip r:embed="rId3"/>
          <a:stretch>
            <a:fillRect/>
          </a:stretch>
        </p:blipFill>
        <p:spPr>
          <a:xfrm>
            <a:off x="179639" y="1066800"/>
            <a:ext cx="8784721" cy="4364805"/>
          </a:xfrm>
          <a:prstGeom prst="rect">
            <a:avLst/>
          </a:prstGeom>
        </p:spPr>
      </p:pic>
    </p:spTree>
    <p:extLst>
      <p:ext uri="{BB962C8B-B14F-4D97-AF65-F5344CB8AC3E}">
        <p14:creationId xmlns:p14="http://schemas.microsoft.com/office/powerpoint/2010/main" val="133406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47AFDB-34BB-43C2-9FDD-44F73DD59ADB}"/>
              </a:ext>
            </a:extLst>
          </p:cNvPr>
          <p:cNvSpPr>
            <a:spLocks noGrp="1"/>
          </p:cNvSpPr>
          <p:nvPr>
            <p:ph type="dt" sz="half" idx="10"/>
          </p:nvPr>
        </p:nvSpPr>
        <p:spPr/>
        <p:txBody>
          <a:bodyPr/>
          <a:lstStyle/>
          <a:p>
            <a:r>
              <a:rPr lang="en-US"/>
              <a:t>8/22/2022</a:t>
            </a:r>
          </a:p>
        </p:txBody>
      </p:sp>
      <p:sp>
        <p:nvSpPr>
          <p:cNvPr id="3" name="Footer Placeholder 2">
            <a:extLst>
              <a:ext uri="{FF2B5EF4-FFF2-40B4-BE49-F238E27FC236}">
                <a16:creationId xmlns:a16="http://schemas.microsoft.com/office/drawing/2014/main" id="{859D2705-1D98-4B34-BEC5-03A3BD88268C}"/>
              </a:ext>
            </a:extLst>
          </p:cNvPr>
          <p:cNvSpPr>
            <a:spLocks noGrp="1"/>
          </p:cNvSpPr>
          <p:nvPr>
            <p:ph type="ftr" sz="quarter" idx="11"/>
          </p:nvPr>
        </p:nvSpPr>
        <p:spPr/>
        <p:txBody>
          <a:bodyPr/>
          <a:lstStyle/>
          <a:p>
            <a:r>
              <a:rPr lang="en-US"/>
              <a:t>PHY 711  Fall 2022-- Lecture 1</a:t>
            </a:r>
          </a:p>
        </p:txBody>
      </p:sp>
      <p:sp>
        <p:nvSpPr>
          <p:cNvPr id="4" name="Slide Number Placeholder 3">
            <a:extLst>
              <a:ext uri="{FF2B5EF4-FFF2-40B4-BE49-F238E27FC236}">
                <a16:creationId xmlns:a16="http://schemas.microsoft.com/office/drawing/2014/main" id="{68924CCB-64ED-4349-8F7B-659967E43A54}"/>
              </a:ext>
            </a:extLst>
          </p:cNvPr>
          <p:cNvSpPr>
            <a:spLocks noGrp="1"/>
          </p:cNvSpPr>
          <p:nvPr>
            <p:ph type="sldNum" sz="quarter" idx="12"/>
          </p:nvPr>
        </p:nvSpPr>
        <p:spPr/>
        <p:txBody>
          <a:bodyPr/>
          <a:lstStyle/>
          <a:p>
            <a:fld id="{CE368B07-CEBF-4C80-90AF-53B34FA04CF3}" type="slidenum">
              <a:rPr lang="en-US" smtClean="0"/>
              <a:t>7</a:t>
            </a:fld>
            <a:endParaRPr lang="en-US"/>
          </a:p>
        </p:txBody>
      </p:sp>
      <p:sp>
        <p:nvSpPr>
          <p:cNvPr id="7" name="TextBox 6">
            <a:extLst>
              <a:ext uri="{FF2B5EF4-FFF2-40B4-BE49-F238E27FC236}">
                <a16:creationId xmlns:a16="http://schemas.microsoft.com/office/drawing/2014/main" id="{497177E1-E70F-414C-A612-A4441F858309}"/>
              </a:ext>
            </a:extLst>
          </p:cNvPr>
          <p:cNvSpPr txBox="1"/>
          <p:nvPr/>
        </p:nvSpPr>
        <p:spPr>
          <a:xfrm>
            <a:off x="243176" y="329039"/>
            <a:ext cx="82296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2"/>
              </a:rPr>
              <a:t>http://users.wfu.edu/natalie/f22phy711/info/</a:t>
            </a:r>
            <a:endParaRPr lang="en-US" sz="2400" dirty="0">
              <a:latin typeface="+mj-lt"/>
            </a:endParaRPr>
          </a:p>
        </p:txBody>
      </p:sp>
      <p:pic>
        <p:nvPicPr>
          <p:cNvPr id="5" name="Picture 4">
            <a:extLst>
              <a:ext uri="{FF2B5EF4-FFF2-40B4-BE49-F238E27FC236}">
                <a16:creationId xmlns:a16="http://schemas.microsoft.com/office/drawing/2014/main" id="{885196FB-DAD7-053F-1A36-19D48419E973}"/>
              </a:ext>
            </a:extLst>
          </p:cNvPr>
          <p:cNvPicPr>
            <a:picLocks noChangeAspect="1"/>
          </p:cNvPicPr>
          <p:nvPr/>
        </p:nvPicPr>
        <p:blipFill>
          <a:blip r:embed="rId3"/>
          <a:stretch>
            <a:fillRect/>
          </a:stretch>
        </p:blipFill>
        <p:spPr>
          <a:xfrm>
            <a:off x="193368" y="1752600"/>
            <a:ext cx="8757263" cy="3787864"/>
          </a:xfrm>
          <a:prstGeom prst="rect">
            <a:avLst/>
          </a:prstGeom>
        </p:spPr>
      </p:pic>
    </p:spTree>
    <p:extLst>
      <p:ext uri="{BB962C8B-B14F-4D97-AF65-F5344CB8AC3E}">
        <p14:creationId xmlns:p14="http://schemas.microsoft.com/office/powerpoint/2010/main" val="46758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B71AE-86CA-4DA2-8EDE-08D742E76F06}"/>
              </a:ext>
            </a:extLst>
          </p:cNvPr>
          <p:cNvSpPr>
            <a:spLocks noGrp="1"/>
          </p:cNvSpPr>
          <p:nvPr>
            <p:ph type="dt" sz="half" idx="10"/>
          </p:nvPr>
        </p:nvSpPr>
        <p:spPr/>
        <p:txBody>
          <a:bodyPr/>
          <a:lstStyle/>
          <a:p>
            <a:r>
              <a:rPr lang="en-US"/>
              <a:t>8/22/2022</a:t>
            </a:r>
          </a:p>
        </p:txBody>
      </p:sp>
      <p:sp>
        <p:nvSpPr>
          <p:cNvPr id="3" name="Footer Placeholder 2">
            <a:extLst>
              <a:ext uri="{FF2B5EF4-FFF2-40B4-BE49-F238E27FC236}">
                <a16:creationId xmlns:a16="http://schemas.microsoft.com/office/drawing/2014/main" id="{DAA31EDF-6836-4F5D-80F3-A54869668317}"/>
              </a:ext>
            </a:extLst>
          </p:cNvPr>
          <p:cNvSpPr>
            <a:spLocks noGrp="1"/>
          </p:cNvSpPr>
          <p:nvPr>
            <p:ph type="ftr" sz="quarter" idx="11"/>
          </p:nvPr>
        </p:nvSpPr>
        <p:spPr/>
        <p:txBody>
          <a:bodyPr/>
          <a:lstStyle/>
          <a:p>
            <a:r>
              <a:rPr lang="en-US"/>
              <a:t>PHY 711  Fall 2022-- Lecture 1</a:t>
            </a:r>
          </a:p>
        </p:txBody>
      </p:sp>
      <p:sp>
        <p:nvSpPr>
          <p:cNvPr id="4" name="Slide Number Placeholder 3">
            <a:extLst>
              <a:ext uri="{FF2B5EF4-FFF2-40B4-BE49-F238E27FC236}">
                <a16:creationId xmlns:a16="http://schemas.microsoft.com/office/drawing/2014/main" id="{332EFE5F-C080-4DAF-8BFB-5080E52DF7EB}"/>
              </a:ext>
            </a:extLst>
          </p:cNvPr>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a:extLst>
              <a:ext uri="{FF2B5EF4-FFF2-40B4-BE49-F238E27FC236}">
                <a16:creationId xmlns:a16="http://schemas.microsoft.com/office/drawing/2014/main" id="{EF9248F9-6090-4139-8EB3-1F1F8107BC6F}"/>
              </a:ext>
            </a:extLst>
          </p:cNvPr>
          <p:cNvSpPr txBox="1"/>
          <p:nvPr/>
        </p:nvSpPr>
        <p:spPr>
          <a:xfrm>
            <a:off x="381000" y="381000"/>
            <a:ext cx="6858000" cy="461665"/>
          </a:xfrm>
          <a:prstGeom prst="rect">
            <a:avLst/>
          </a:prstGeom>
          <a:noFill/>
        </p:spPr>
        <p:txBody>
          <a:bodyPr wrap="square" rtlCol="0">
            <a:spAutoFit/>
          </a:bodyPr>
          <a:lstStyle/>
          <a:p>
            <a:r>
              <a:rPr lang="en-US" sz="2400" dirty="0">
                <a:latin typeface="+mj-lt"/>
              </a:rPr>
              <a:t>Projected course dates --</a:t>
            </a:r>
          </a:p>
        </p:txBody>
      </p:sp>
      <p:pic>
        <p:nvPicPr>
          <p:cNvPr id="6" name="Picture 5">
            <a:extLst>
              <a:ext uri="{FF2B5EF4-FFF2-40B4-BE49-F238E27FC236}">
                <a16:creationId xmlns:a16="http://schemas.microsoft.com/office/drawing/2014/main" id="{3C930012-84B6-0E0A-A1D1-286340BC7327}"/>
              </a:ext>
            </a:extLst>
          </p:cNvPr>
          <p:cNvPicPr>
            <a:picLocks noChangeAspect="1"/>
          </p:cNvPicPr>
          <p:nvPr/>
        </p:nvPicPr>
        <p:blipFill>
          <a:blip r:embed="rId2"/>
          <a:stretch>
            <a:fillRect/>
          </a:stretch>
        </p:blipFill>
        <p:spPr>
          <a:xfrm>
            <a:off x="152400" y="1143000"/>
            <a:ext cx="8307262" cy="4764963"/>
          </a:xfrm>
          <a:prstGeom prst="rect">
            <a:avLst/>
          </a:prstGeom>
        </p:spPr>
      </p:pic>
    </p:spTree>
    <p:extLst>
      <p:ext uri="{BB962C8B-B14F-4D97-AF65-F5344CB8AC3E}">
        <p14:creationId xmlns:p14="http://schemas.microsoft.com/office/powerpoint/2010/main" val="100051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D78C9-A5B2-4C4A-888B-62436340DE0E}"/>
              </a:ext>
            </a:extLst>
          </p:cNvPr>
          <p:cNvSpPr>
            <a:spLocks noGrp="1"/>
          </p:cNvSpPr>
          <p:nvPr>
            <p:ph type="dt" sz="half" idx="10"/>
          </p:nvPr>
        </p:nvSpPr>
        <p:spPr/>
        <p:txBody>
          <a:bodyPr/>
          <a:lstStyle/>
          <a:p>
            <a:r>
              <a:rPr lang="en-US"/>
              <a:t>8/22/2022</a:t>
            </a:r>
          </a:p>
        </p:txBody>
      </p:sp>
      <p:sp>
        <p:nvSpPr>
          <p:cNvPr id="3" name="Footer Placeholder 2">
            <a:extLst>
              <a:ext uri="{FF2B5EF4-FFF2-40B4-BE49-F238E27FC236}">
                <a16:creationId xmlns:a16="http://schemas.microsoft.com/office/drawing/2014/main" id="{6946AEBD-0765-4222-AFA4-CEE6C9FD6138}"/>
              </a:ext>
            </a:extLst>
          </p:cNvPr>
          <p:cNvSpPr>
            <a:spLocks noGrp="1"/>
          </p:cNvSpPr>
          <p:nvPr>
            <p:ph type="ftr" sz="quarter" idx="11"/>
          </p:nvPr>
        </p:nvSpPr>
        <p:spPr/>
        <p:txBody>
          <a:bodyPr/>
          <a:lstStyle/>
          <a:p>
            <a:r>
              <a:rPr lang="en-US"/>
              <a:t>PHY 711  Fall 2022-- Lecture 1</a:t>
            </a:r>
            <a:endParaRPr lang="en-US" dirty="0"/>
          </a:p>
        </p:txBody>
      </p:sp>
      <p:sp>
        <p:nvSpPr>
          <p:cNvPr id="4" name="Slide Number Placeholder 3">
            <a:extLst>
              <a:ext uri="{FF2B5EF4-FFF2-40B4-BE49-F238E27FC236}">
                <a16:creationId xmlns:a16="http://schemas.microsoft.com/office/drawing/2014/main" id="{CE81F4AD-8F41-4F69-912A-31B93BFD5E5C}"/>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172ED9FA-6F4E-49CC-925C-3ACA54D194C5}"/>
              </a:ext>
            </a:extLst>
          </p:cNvPr>
          <p:cNvSpPr txBox="1"/>
          <p:nvPr/>
        </p:nvSpPr>
        <p:spPr>
          <a:xfrm>
            <a:off x="243176" y="329039"/>
            <a:ext cx="82296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2"/>
              </a:rPr>
              <a:t>http://users.wfu.edu/natalie/f22phy711/homework/</a:t>
            </a:r>
            <a:endParaRPr lang="en-US" sz="2400" dirty="0">
              <a:latin typeface="+mj-lt"/>
            </a:endParaRPr>
          </a:p>
        </p:txBody>
      </p:sp>
      <p:pic>
        <p:nvPicPr>
          <p:cNvPr id="8" name="Picture 7">
            <a:extLst>
              <a:ext uri="{FF2B5EF4-FFF2-40B4-BE49-F238E27FC236}">
                <a16:creationId xmlns:a16="http://schemas.microsoft.com/office/drawing/2014/main" id="{9794B9BD-543A-A938-9653-063CE42A4B91}"/>
              </a:ext>
            </a:extLst>
          </p:cNvPr>
          <p:cNvPicPr>
            <a:picLocks noChangeAspect="1"/>
          </p:cNvPicPr>
          <p:nvPr/>
        </p:nvPicPr>
        <p:blipFill>
          <a:blip r:embed="rId3"/>
          <a:stretch>
            <a:fillRect/>
          </a:stretch>
        </p:blipFill>
        <p:spPr>
          <a:xfrm>
            <a:off x="295504" y="1790182"/>
            <a:ext cx="8382152" cy="3277636"/>
          </a:xfrm>
          <a:prstGeom prst="rect">
            <a:avLst/>
          </a:prstGeom>
        </p:spPr>
      </p:pic>
    </p:spTree>
    <p:extLst>
      <p:ext uri="{BB962C8B-B14F-4D97-AF65-F5344CB8AC3E}">
        <p14:creationId xmlns:p14="http://schemas.microsoft.com/office/powerpoint/2010/main" val="386497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6685</TotalTime>
  <Words>730</Words>
  <Application>Microsoft Office PowerPoint</Application>
  <PresentationFormat>On-screen Show (4:3)</PresentationFormat>
  <Paragraphs>145</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328</cp:revision>
  <cp:lastPrinted>2018-08-27T14:37:48Z</cp:lastPrinted>
  <dcterms:created xsi:type="dcterms:W3CDTF">2012-01-10T18:32:24Z</dcterms:created>
  <dcterms:modified xsi:type="dcterms:W3CDTF">2022-08-21T22:02:19Z</dcterms:modified>
</cp:coreProperties>
</file>