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426" r:id="rId3"/>
    <p:sldId id="354" r:id="rId4"/>
    <p:sldId id="414" r:id="rId5"/>
    <p:sldId id="386" r:id="rId6"/>
    <p:sldId id="387" r:id="rId7"/>
    <p:sldId id="398" r:id="rId8"/>
    <p:sldId id="404" r:id="rId9"/>
    <p:sldId id="428" r:id="rId10"/>
    <p:sldId id="405" r:id="rId11"/>
    <p:sldId id="429" r:id="rId12"/>
    <p:sldId id="424" r:id="rId13"/>
    <p:sldId id="406" r:id="rId14"/>
    <p:sldId id="407" r:id="rId15"/>
    <p:sldId id="415" r:id="rId16"/>
    <p:sldId id="408" r:id="rId17"/>
    <p:sldId id="409" r:id="rId18"/>
    <p:sldId id="410" r:id="rId19"/>
    <p:sldId id="411" r:id="rId20"/>
    <p:sldId id="413" r:id="rId21"/>
    <p:sldId id="412" r:id="rId22"/>
    <p:sldId id="425" r:id="rId23"/>
    <p:sldId id="416" r:id="rId24"/>
    <p:sldId id="427" r:id="rId25"/>
    <p:sldId id="417" r:id="rId26"/>
    <p:sldId id="418" r:id="rId27"/>
    <p:sldId id="419" r:id="rId28"/>
    <p:sldId id="420" r:id="rId29"/>
    <p:sldId id="421" r:id="rId30"/>
    <p:sldId id="422"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79205" autoAdjust="0"/>
  </p:normalViewPr>
  <p:slideViewPr>
    <p:cSldViewPr>
      <p:cViewPr>
        <p:scale>
          <a:sx n="62" d="100"/>
          <a:sy n="62" d="100"/>
        </p:scale>
        <p:origin x="1032" y="-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9/12/2022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9/12/2022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45140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Shifting topics, we now consider examples where the generalized coordinates are related by some constraints.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189386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simple example of an inclined plane.    If we were so silly as to treat the x and y motions separately, we would have use a constraint equation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9291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8 which will be covered in today’s lecture will be due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see that the constraint is related to the normal force which can be considered as a force of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532198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justify the use of Lagrange multipliers in a similar way that we used them when discussing the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65893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constrained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449024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pendulum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722530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Atwood’s machine with two masses and a pulley.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4316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9674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9/12/2022</a:t>
            </a:r>
            <a:endParaRPr lang="en-US" dirty="0"/>
          </a:p>
        </p:txBody>
      </p:sp>
      <p:sp>
        <p:nvSpPr>
          <p:cNvPr id="5" name="Footer Placeholder 4"/>
          <p:cNvSpPr>
            <a:spLocks noGrp="1"/>
          </p:cNvSpPr>
          <p:nvPr>
            <p:ph type="ftr" sz="quarter" idx="11"/>
          </p:nvPr>
        </p:nvSpPr>
        <p:spPr/>
        <p:txBody>
          <a:bodyPr/>
          <a:lstStyle/>
          <a:p>
            <a:r>
              <a:rPr lang="en-US"/>
              <a:t>PHY 711  Fall 2022 --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9/12/2022</a:t>
            </a:r>
            <a:endParaRPr lang="en-US" dirty="0"/>
          </a:p>
        </p:txBody>
      </p:sp>
      <p:sp>
        <p:nvSpPr>
          <p:cNvPr id="8" name="Footer Placeholder 7"/>
          <p:cNvSpPr>
            <a:spLocks noGrp="1"/>
          </p:cNvSpPr>
          <p:nvPr>
            <p:ph type="ftr" sz="quarter" idx="11"/>
          </p:nvPr>
        </p:nvSpPr>
        <p:spPr/>
        <p:txBody>
          <a:bodyPr/>
          <a:lstStyle/>
          <a:p>
            <a:r>
              <a:rPr lang="en-US"/>
              <a:t>PHY 711  Fall 2022 -- Lecture 10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9/12/2022</a:t>
            </a:r>
            <a:endParaRPr lang="en-US" dirty="0"/>
          </a:p>
        </p:txBody>
      </p:sp>
      <p:sp>
        <p:nvSpPr>
          <p:cNvPr id="4" name="Footer Placeholder 3"/>
          <p:cNvSpPr>
            <a:spLocks noGrp="1"/>
          </p:cNvSpPr>
          <p:nvPr>
            <p:ph type="ftr" sz="quarter" idx="11"/>
          </p:nvPr>
        </p:nvSpPr>
        <p:spPr/>
        <p:txBody>
          <a:bodyPr/>
          <a:lstStyle/>
          <a:p>
            <a:r>
              <a:rPr lang="en-US"/>
              <a:t>PHY 711  Fall 2022 -- Lecture 10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9/12/2022</a:t>
            </a:r>
            <a:endParaRPr lang="en-US" dirty="0"/>
          </a:p>
        </p:txBody>
      </p:sp>
      <p:sp>
        <p:nvSpPr>
          <p:cNvPr id="6" name="Footer Placeholder 5"/>
          <p:cNvSpPr>
            <a:spLocks noGrp="1"/>
          </p:cNvSpPr>
          <p:nvPr>
            <p:ph type="ftr" sz="quarter" idx="11"/>
          </p:nvPr>
        </p:nvSpPr>
        <p:spPr/>
        <p:txBody>
          <a:bodyPr/>
          <a:lstStyle/>
          <a:p>
            <a:r>
              <a:rPr lang="en-US"/>
              <a:t>PHY 711  Fall 2022 --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9/12/2022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6.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7.bin"/><Relationship Id="rId1" Type="http://schemas.openxmlformats.org/officeDocument/2006/relationships/slideLayout" Target="../slideLayouts/slideLayout7.xml"/><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3.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0.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6.bin"/><Relationship Id="rId4" Type="http://schemas.openxmlformats.org/officeDocument/2006/relationships/image" Target="../media/image3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22.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40.bin"/><Relationship Id="rId1" Type="http://schemas.openxmlformats.org/officeDocument/2006/relationships/slideLayout" Target="../slideLayouts/slideLayout7.xml"/><Relationship Id="rId5" Type="http://schemas.openxmlformats.org/officeDocument/2006/relationships/image" Target="../media/image41.wmf"/><Relationship Id="rId4" Type="http://schemas.openxmlformats.org/officeDocument/2006/relationships/oleObject" Target="../embeddings/oleObject4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24.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oleObject" Target="../embeddings/oleObject43.bin"/><Relationship Id="rId1" Type="http://schemas.openxmlformats.org/officeDocument/2006/relationships/slideLayout" Target="../slideLayouts/slideLayout7.xml"/><Relationship Id="rId5" Type="http://schemas.openxmlformats.org/officeDocument/2006/relationships/image" Target="../media/image44.wmf"/><Relationship Id="rId4"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6.bin"/><Relationship Id="rId4" Type="http://schemas.openxmlformats.org/officeDocument/2006/relationships/image" Target="../media/image4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1.bin"/><Relationship Id="rId4" Type="http://schemas.openxmlformats.org/officeDocument/2006/relationships/image" Target="../media/image5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53.bin"/><Relationship Id="rId4" Type="http://schemas.openxmlformats.org/officeDocument/2006/relationships/image" Target="../media/image5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5.bin"/><Relationship Id="rId4" Type="http://schemas.openxmlformats.org/officeDocument/2006/relationships/image" Target="../media/image54.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6.png"/><Relationship Id="rId7" Type="http://schemas.openxmlformats.org/officeDocument/2006/relationships/image" Target="../media/image58.wmf"/><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oleObject" Target="../embeddings/oleObject57.bin"/><Relationship Id="rId5" Type="http://schemas.openxmlformats.org/officeDocument/2006/relationships/image" Target="../media/image57.wmf"/><Relationship Id="rId4" Type="http://schemas.openxmlformats.org/officeDocument/2006/relationships/oleObject" Target="../embeddings/oleObject56.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2.bin"/><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478592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900" b="1" dirty="0"/>
          </a:p>
          <a:p>
            <a:pPr algn="ctr"/>
            <a:r>
              <a:rPr lang="en-US" sz="3200" b="1" dirty="0"/>
              <a:t>Discussion of  Lecture 10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a:solidFill>
                  <a:schemeClr val="folHlink"/>
                </a:solidFill>
              </a:rPr>
              <a:t>Lagrange’s equations in the presence of velocity dependent potentials – such as electromagnetic interactions.</a:t>
            </a:r>
          </a:p>
          <a:p>
            <a:pPr marL="1428750" lvl="3" indent="-514350">
              <a:spcBef>
                <a:spcPct val="50000"/>
              </a:spcBef>
              <a:buFont typeface="+mj-lt"/>
              <a:buAutoNum type="arabicPeriod"/>
            </a:pPr>
            <a:r>
              <a:rPr lang="en-US" sz="2400" b="1" dirty="0">
                <a:solidFill>
                  <a:schemeClr val="folHlink"/>
                </a:solidFill>
              </a:rPr>
              <a:t>Effects of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0" name=""/>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0" name=""/>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341FF-5327-8E32-8244-83C933928BCE}"/>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359D23E2-F6E8-9291-4B7F-608A26269DD9}"/>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59468977-CCFC-06E3-D119-DC7B5DF7EFC1}"/>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000CF456-2957-3B6A-BE62-EC4C0D758019}"/>
              </a:ext>
            </a:extLst>
          </p:cNvPr>
          <p:cNvGraphicFramePr>
            <a:graphicFrameLocks noChangeAspect="1"/>
          </p:cNvGraphicFramePr>
          <p:nvPr>
            <p:extLst>
              <p:ext uri="{D42A27DB-BD31-4B8C-83A1-F6EECF244321}">
                <p14:modId xmlns:p14="http://schemas.microsoft.com/office/powerpoint/2010/main" val="1103021476"/>
              </p:ext>
            </p:extLst>
          </p:nvPr>
        </p:nvGraphicFramePr>
        <p:xfrm>
          <a:off x="457200" y="1143000"/>
          <a:ext cx="7914628" cy="3778250"/>
        </p:xfrm>
        <a:graphic>
          <a:graphicData uri="http://schemas.openxmlformats.org/presentationml/2006/ole">
            <mc:AlternateContent xmlns:mc="http://schemas.openxmlformats.org/markup-compatibility/2006">
              <mc:Choice xmlns:v="urn:schemas-microsoft-com:vml" Requires="v">
                <p:oleObj name="Equation" r:id="rId2" imgW="5613120" imgH="2679480" progId="Equation.DSMT4">
                  <p:embed/>
                </p:oleObj>
              </mc:Choice>
              <mc:Fallback>
                <p:oleObj name="Equation" r:id="rId2" imgW="5613120" imgH="2679480" progId="Equation.DSMT4">
                  <p:embed/>
                  <p:pic>
                    <p:nvPicPr>
                      <p:cNvPr id="0" name=""/>
                      <p:cNvPicPr/>
                      <p:nvPr/>
                    </p:nvPicPr>
                    <p:blipFill>
                      <a:blip r:embed="rId3"/>
                      <a:stretch>
                        <a:fillRect/>
                      </a:stretch>
                    </p:blipFill>
                    <p:spPr>
                      <a:xfrm>
                        <a:off x="457200" y="1143000"/>
                        <a:ext cx="7914628" cy="37782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0D0F2F7-657C-E5EE-D976-A454D5FB1DA3}"/>
              </a:ext>
            </a:extLst>
          </p:cNvPr>
          <p:cNvSpPr txBox="1"/>
          <p:nvPr/>
        </p:nvSpPr>
        <p:spPr>
          <a:xfrm>
            <a:off x="228600" y="381000"/>
            <a:ext cx="8534400" cy="461665"/>
          </a:xfrm>
          <a:prstGeom prst="rect">
            <a:avLst/>
          </a:prstGeom>
          <a:noFill/>
        </p:spPr>
        <p:txBody>
          <a:bodyPr wrap="square" rtlCol="0">
            <a:spAutoFit/>
          </a:bodyPr>
          <a:lstStyle/>
          <a:p>
            <a:r>
              <a:rPr lang="en-US" sz="2400" dirty="0">
                <a:latin typeface="+mj-lt"/>
              </a:rPr>
              <a:t>More details --</a:t>
            </a:r>
          </a:p>
        </p:txBody>
      </p:sp>
    </p:spTree>
    <p:extLst>
      <p:ext uri="{BB962C8B-B14F-4D97-AF65-F5344CB8AC3E}">
        <p14:creationId xmlns:p14="http://schemas.microsoft.com/office/powerpoint/2010/main" val="98502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7C8CF-B2A8-45DC-9806-764A5822F731}"/>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62BF5B23-67F0-47DE-9493-9F28C5B53705}"/>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2AE22E17-54AE-4FCF-BAA7-9720FB7D5E27}"/>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61431F54-1046-46E0-B68C-DFBEE7BE2CE9}"/>
              </a:ext>
            </a:extLst>
          </p:cNvPr>
          <p:cNvSpPr txBox="1"/>
          <p:nvPr/>
        </p:nvSpPr>
        <p:spPr>
          <a:xfrm>
            <a:off x="457200" y="228600"/>
            <a:ext cx="7772400" cy="1569660"/>
          </a:xfrm>
          <a:prstGeom prst="rect">
            <a:avLst/>
          </a:prstGeom>
          <a:noFill/>
        </p:spPr>
        <p:txBody>
          <a:bodyPr wrap="square" rtlCol="0">
            <a:spAutoFit/>
          </a:bodyPr>
          <a:lstStyle/>
          <a:p>
            <a:r>
              <a:rPr lang="en-US" sz="2400" dirty="0">
                <a:latin typeface="+mj-lt"/>
              </a:rPr>
              <a:t>Units for electromagnetic fields and forces</a:t>
            </a:r>
          </a:p>
          <a:p>
            <a:endParaRPr lang="en-US" sz="2400" dirty="0">
              <a:latin typeface="+mj-lt"/>
            </a:endParaRPr>
          </a:p>
          <a:p>
            <a:r>
              <a:rPr lang="en-US" sz="2400" dirty="0">
                <a:latin typeface="+mj-lt"/>
              </a:rPr>
              <a:t>      </a:t>
            </a:r>
            <a:r>
              <a:rPr lang="en-US" sz="2400" b="1" dirty="0" err="1">
                <a:solidFill>
                  <a:srgbClr val="FF0000"/>
                </a:solidFill>
                <a:latin typeface="+mj-lt"/>
              </a:rPr>
              <a:t>cgs</a:t>
            </a:r>
            <a:r>
              <a:rPr lang="en-US" sz="2400" b="1" dirty="0">
                <a:solidFill>
                  <a:srgbClr val="FF0000"/>
                </a:solidFill>
                <a:latin typeface="+mj-lt"/>
              </a:rPr>
              <a:t> Gaussian units --  (as used your textbook)</a:t>
            </a:r>
          </a:p>
          <a:p>
            <a:endParaRPr lang="en-US" sz="2400" dirty="0">
              <a:latin typeface="+mj-lt"/>
            </a:endParaRPr>
          </a:p>
        </p:txBody>
      </p:sp>
      <p:graphicFrame>
        <p:nvGraphicFramePr>
          <p:cNvPr id="6" name="Object 5">
            <a:extLst>
              <a:ext uri="{FF2B5EF4-FFF2-40B4-BE49-F238E27FC236}">
                <a16:creationId xmlns:a16="http://schemas.microsoft.com/office/drawing/2014/main" id="{2435A9B5-E1B0-4A33-A785-56E10DAF2950}"/>
              </a:ext>
            </a:extLst>
          </p:cNvPr>
          <p:cNvGraphicFramePr>
            <a:graphicFrameLocks noChangeAspect="1"/>
          </p:cNvGraphicFramePr>
          <p:nvPr>
            <p:extLst>
              <p:ext uri="{D42A27DB-BD31-4B8C-83A1-F6EECF244321}">
                <p14:modId xmlns:p14="http://schemas.microsoft.com/office/powerpoint/2010/main" val="3945447552"/>
              </p:ext>
            </p:extLst>
          </p:nvPr>
        </p:nvGraphicFramePr>
        <p:xfrm>
          <a:off x="1121410" y="1524000"/>
          <a:ext cx="6498590" cy="2159000"/>
        </p:xfrm>
        <a:graphic>
          <a:graphicData uri="http://schemas.openxmlformats.org/presentationml/2006/ole">
            <mc:AlternateContent xmlns:mc="http://schemas.openxmlformats.org/markup-compatibility/2006">
              <mc:Choice xmlns:v="urn:schemas-microsoft-com:vml" Requires="v">
                <p:oleObj name="Equation" r:id="rId2" imgW="3822480" imgH="1269720" progId="Equation.DSMT4">
                  <p:embed/>
                </p:oleObj>
              </mc:Choice>
              <mc:Fallback>
                <p:oleObj name="Equation" r:id="rId2" imgW="3822480" imgH="1269720" progId="Equation.DSMT4">
                  <p:embed/>
                  <p:pic>
                    <p:nvPicPr>
                      <p:cNvPr id="0" name=""/>
                      <p:cNvPicPr/>
                      <p:nvPr/>
                    </p:nvPicPr>
                    <p:blipFill>
                      <a:blip r:embed="rId3"/>
                      <a:stretch>
                        <a:fillRect/>
                      </a:stretch>
                    </p:blipFill>
                    <p:spPr>
                      <a:xfrm>
                        <a:off x="1121410" y="1524000"/>
                        <a:ext cx="6498590" cy="2159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092CFEF-436A-4639-B359-2B8DD70E58CF}"/>
              </a:ext>
            </a:extLst>
          </p:cNvPr>
          <p:cNvGraphicFramePr>
            <a:graphicFrameLocks noChangeAspect="1"/>
          </p:cNvGraphicFramePr>
          <p:nvPr>
            <p:extLst>
              <p:ext uri="{D42A27DB-BD31-4B8C-83A1-F6EECF244321}">
                <p14:modId xmlns:p14="http://schemas.microsoft.com/office/powerpoint/2010/main" val="26297489"/>
              </p:ext>
            </p:extLst>
          </p:nvPr>
        </p:nvGraphicFramePr>
        <p:xfrm>
          <a:off x="1133442" y="4414838"/>
          <a:ext cx="6640854" cy="1941512"/>
        </p:xfrm>
        <a:graphic>
          <a:graphicData uri="http://schemas.openxmlformats.org/presentationml/2006/ole">
            <mc:AlternateContent xmlns:mc="http://schemas.openxmlformats.org/markup-compatibility/2006">
              <mc:Choice xmlns:v="urn:schemas-microsoft-com:vml" Requires="v">
                <p:oleObj name="Equation" r:id="rId4" imgW="3822480" imgH="1117440" progId="Equation.DSMT4">
                  <p:embed/>
                </p:oleObj>
              </mc:Choice>
              <mc:Fallback>
                <p:oleObj name="Equation" r:id="rId4" imgW="3822480" imgH="1117440" progId="Equation.DSMT4">
                  <p:embed/>
                  <p:pic>
                    <p:nvPicPr>
                      <p:cNvPr id="0" name=""/>
                      <p:cNvPicPr/>
                      <p:nvPr/>
                    </p:nvPicPr>
                    <p:blipFill>
                      <a:blip r:embed="rId5"/>
                      <a:stretch>
                        <a:fillRect/>
                      </a:stretch>
                    </p:blipFill>
                    <p:spPr>
                      <a:xfrm>
                        <a:off x="1133442" y="4414838"/>
                        <a:ext cx="6640854" cy="19415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2619B040-3B2D-49A6-88D4-D103BAF2548D}"/>
              </a:ext>
            </a:extLst>
          </p:cNvPr>
          <p:cNvSpPr txBox="1"/>
          <p:nvPr/>
        </p:nvSpPr>
        <p:spPr>
          <a:xfrm>
            <a:off x="990600" y="3731126"/>
            <a:ext cx="7467600" cy="461665"/>
          </a:xfrm>
          <a:prstGeom prst="rect">
            <a:avLst/>
          </a:prstGeom>
          <a:noFill/>
        </p:spPr>
        <p:txBody>
          <a:bodyPr wrap="square" rtlCol="0">
            <a:spAutoFit/>
          </a:bodyPr>
          <a:lstStyle/>
          <a:p>
            <a:r>
              <a:rPr lang="en-US" sz="2400" b="1" dirty="0">
                <a:solidFill>
                  <a:srgbClr val="FF0000"/>
                </a:solidFill>
                <a:latin typeface="+mj-lt"/>
              </a:rPr>
              <a:t>SI units --</a:t>
            </a:r>
          </a:p>
        </p:txBody>
      </p:sp>
    </p:spTree>
    <p:extLst>
      <p:ext uri="{BB962C8B-B14F-4D97-AF65-F5344CB8AC3E}">
        <p14:creationId xmlns:p14="http://schemas.microsoft.com/office/powerpoint/2010/main" val="3339775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name="数式" r:id="rId3" imgW="3441600" imgH="228600" progId="Equation.3">
                  <p:embed/>
                </p:oleObj>
              </mc:Choice>
              <mc:Fallback>
                <p:oleObj name="数式" r:id="rId3" imgW="3441600" imgH="228600" progId="Equation.3">
                  <p:embed/>
                  <p:pic>
                    <p:nvPicPr>
                      <p:cNvPr id="0" name=""/>
                      <p:cNvPicPr>
                        <a:picLocks noChangeAspect="1" noChangeArrowheads="1"/>
                      </p:cNvPicPr>
                      <p:nvPr/>
                    </p:nvPicPr>
                    <p:blipFill>
                      <a:blip r:embed="rId4"/>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name="数式" r:id="rId5" imgW="2349360" imgH="812520" progId="Equation.3">
                  <p:embed/>
                </p:oleObj>
              </mc:Choice>
              <mc:Fallback>
                <p:oleObj name="数式" r:id="rId5" imgW="2349360" imgH="812520" progId="Equation.3">
                  <p:embed/>
                  <p:pic>
                    <p:nvPicPr>
                      <p:cNvPr id="0" name=""/>
                      <p:cNvPicPr>
                        <a:picLocks noChangeAspect="1" noChangeArrowheads="1"/>
                      </p:cNvPicPr>
                      <p:nvPr/>
                    </p:nvPicPr>
                    <p:blipFill>
                      <a:blip r:embed="rId6"/>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name="数式" r:id="rId7" imgW="3695400" imgH="482400" progId="Equation.3">
                  <p:embed/>
                </p:oleObj>
              </mc:Choice>
              <mc:Fallback>
                <p:oleObj name="数式" r:id="rId7" imgW="3695400" imgH="482400" progId="Equation.3">
                  <p:embed/>
                  <p:pic>
                    <p:nvPicPr>
                      <p:cNvPr id="0" name=""/>
                      <p:cNvPicPr>
                        <a:picLocks noChangeAspect="1" noChangeArrowheads="1"/>
                      </p:cNvPicPr>
                      <p:nvPr/>
                    </p:nvPicPr>
                    <p:blipFill>
                      <a:blip r:embed="rId8"/>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name="数式" r:id="rId9" imgW="1079280" imgH="393480" progId="Equation.3">
                  <p:embed/>
                </p:oleObj>
              </mc:Choice>
              <mc:Fallback>
                <p:oleObj name="数式" r:id="rId9" imgW="1079280" imgH="393480" progId="Equation.3">
                  <p:embed/>
                  <p:pic>
                    <p:nvPicPr>
                      <p:cNvPr id="0" name=""/>
                      <p:cNvPicPr>
                        <a:picLocks noChangeAspect="1" noChangeArrowheads="1"/>
                      </p:cNvPicPr>
                      <p:nvPr/>
                    </p:nvPicPr>
                    <p:blipFill>
                      <a:blip r:embed="rId10"/>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name="数式" r:id="rId11" imgW="4597200" imgH="457200" progId="Equation.3">
                  <p:embed/>
                </p:oleObj>
              </mc:Choice>
              <mc:Fallback>
                <p:oleObj name="数式" r:id="rId11" imgW="4597200" imgH="457200" progId="Equation.3">
                  <p:embed/>
                  <p:pic>
                    <p:nvPicPr>
                      <p:cNvPr id="0" name=""/>
                      <p:cNvPicPr>
                        <a:picLocks noChangeAspect="1" noChangeArrowheads="1"/>
                      </p:cNvPicPr>
                      <p:nvPr/>
                    </p:nvPicPr>
                    <p:blipFill>
                      <a:blip r:embed="rId12"/>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name="数式" r:id="rId3" imgW="3695400" imgH="482400" progId="Equation.3">
                  <p:embed/>
                </p:oleObj>
              </mc:Choice>
              <mc:Fallback>
                <p:oleObj name="数式" r:id="rId3" imgW="3695400" imgH="482400" progId="Equation.3">
                  <p:embed/>
                  <p:pic>
                    <p:nvPicPr>
                      <p:cNvPr id="0" name=""/>
                      <p:cNvPicPr>
                        <a:picLocks noChangeAspect="1" noChangeArrowheads="1"/>
                      </p:cNvPicPr>
                      <p:nvPr/>
                    </p:nvPicPr>
                    <p:blipFill>
                      <a:blip r:embed="rId4"/>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name="数式" r:id="rId5" imgW="3708360" imgH="457200" progId="Equation.3">
                  <p:embed/>
                </p:oleObj>
              </mc:Choice>
              <mc:Fallback>
                <p:oleObj name="数式" r:id="rId5" imgW="3708360" imgH="457200" progId="Equation.3">
                  <p:embed/>
                  <p:pic>
                    <p:nvPicPr>
                      <p:cNvPr id="0" name=""/>
                      <p:cNvPicPr>
                        <a:picLocks noChangeAspect="1" noChangeArrowheads="1"/>
                      </p:cNvPicPr>
                      <p:nvPr/>
                    </p:nvPicPr>
                    <p:blipFill>
                      <a:blip r:embed="rId6"/>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name="数式" r:id="rId7" imgW="5016240" imgH="1777680" progId="Equation.3">
                  <p:embed/>
                </p:oleObj>
              </mc:Choice>
              <mc:Fallback>
                <p:oleObj name="数式" r:id="rId7" imgW="5016240" imgH="1777680" progId="Equation.3">
                  <p:embed/>
                  <p:pic>
                    <p:nvPicPr>
                      <p:cNvPr id="0" name=""/>
                      <p:cNvPicPr>
                        <a:picLocks noChangeAspect="1" noChangeArrowheads="1"/>
                      </p:cNvPicPr>
                      <p:nvPr/>
                    </p:nvPicPr>
                    <p:blipFill>
                      <a:blip r:embed="rId8"/>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Some details on last step:</a:t>
            </a:r>
          </a:p>
        </p:txBody>
      </p:sp>
      <p:graphicFrame>
        <p:nvGraphicFramePr>
          <p:cNvPr id="8" name="Object 7"/>
          <p:cNvGraphicFramePr>
            <a:graphicFrameLocks noChangeAspect="1"/>
          </p:cNvGraphicFramePr>
          <p:nvPr>
            <p:extLst>
              <p:ext uri="{D42A27DB-BD31-4B8C-83A1-F6EECF244321}">
                <p14:modId xmlns:p14="http://schemas.microsoft.com/office/powerpoint/2010/main" val="71102960"/>
              </p:ext>
            </p:extLst>
          </p:nvPr>
        </p:nvGraphicFramePr>
        <p:xfrm>
          <a:off x="152400" y="1447800"/>
          <a:ext cx="8698317" cy="4024312"/>
        </p:xfrm>
        <a:graphic>
          <a:graphicData uri="http://schemas.openxmlformats.org/presentationml/2006/ole">
            <mc:AlternateContent xmlns:mc="http://schemas.openxmlformats.org/markup-compatibility/2006">
              <mc:Choice xmlns:v="urn:schemas-microsoft-com:vml" Requires="v">
                <p:oleObj name="Equation" r:id="rId3" imgW="5346360" imgH="2489040" progId="Equation.DSMT4">
                  <p:embed/>
                </p:oleObj>
              </mc:Choice>
              <mc:Fallback>
                <p:oleObj name="Equation" r:id="rId3" imgW="5346360" imgH="2489040" progId="Equation.DSMT4">
                  <p:embed/>
                  <p:pic>
                    <p:nvPicPr>
                      <p:cNvPr id="8" name="Object 7"/>
                      <p:cNvPicPr>
                        <a:picLocks noChangeAspect="1" noChangeArrowheads="1"/>
                      </p:cNvPicPr>
                      <p:nvPr/>
                    </p:nvPicPr>
                    <p:blipFill>
                      <a:blip r:embed="rId4"/>
                      <a:srcRect/>
                      <a:stretch>
                        <a:fillRect/>
                      </a:stretch>
                    </p:blipFill>
                    <p:spPr bwMode="auto">
                      <a:xfrm>
                        <a:off x="152400" y="1447800"/>
                        <a:ext cx="8698317" cy="4024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917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998974260"/>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name="Equation" r:id="rId3" imgW="4241520" imgH="1955520" progId="Equation.DSMT4">
                  <p:embed/>
                </p:oleObj>
              </mc:Choice>
              <mc:Fallback>
                <p:oleObj name="Equation" r:id="rId3" imgW="4241520" imgH="1955520" progId="Equation.DSMT4">
                  <p:embed/>
                  <p:pic>
                    <p:nvPicPr>
                      <p:cNvPr id="0" name=""/>
                      <p:cNvPicPr>
                        <a:picLocks noChangeAspect="1" noChangeArrowheads="1"/>
                      </p:cNvPicPr>
                      <p:nvPr/>
                    </p:nvPicPr>
                    <p:blipFill>
                      <a:blip r:embed="rId4"/>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name="数式" r:id="rId3" imgW="2666880" imgH="393480" progId="Equation.3">
                  <p:embed/>
                </p:oleObj>
              </mc:Choice>
              <mc:Fallback>
                <p:oleObj name="数式" r:id="rId3" imgW="2666880" imgH="393480" progId="Equation.3">
                  <p:embed/>
                  <p:pic>
                    <p:nvPicPr>
                      <p:cNvPr id="0" name=""/>
                      <p:cNvPicPr>
                        <a:picLocks noChangeAspect="1" noChangeArrowheads="1"/>
                      </p:cNvPicPr>
                      <p:nvPr/>
                    </p:nvPicPr>
                    <p:blipFill>
                      <a:blip r:embed="rId4"/>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name="数式" r:id="rId5" imgW="2197080" imgH="457200" progId="Equation.3">
                  <p:embed/>
                </p:oleObj>
              </mc:Choice>
              <mc:Fallback>
                <p:oleObj name="数式" r:id="rId5" imgW="2197080" imgH="457200" progId="Equation.3">
                  <p:embed/>
                  <p:pic>
                    <p:nvPicPr>
                      <p:cNvPr id="0" name=""/>
                      <p:cNvPicPr>
                        <a:picLocks noChangeAspect="1" noChangeArrowheads="1"/>
                      </p:cNvPicPr>
                      <p:nvPr/>
                    </p:nvPicPr>
                    <p:blipFill>
                      <a:blip r:embed="rId6"/>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name="数式" r:id="rId7" imgW="3263760" imgH="1701720" progId="Equation.3">
                  <p:embed/>
                </p:oleObj>
              </mc:Choice>
              <mc:Fallback>
                <p:oleObj name="数式" r:id="rId7" imgW="3263760" imgH="1701720" progId="Equation.3">
                  <p:embed/>
                  <p:pic>
                    <p:nvPicPr>
                      <p:cNvPr id="0" name=""/>
                      <p:cNvPicPr>
                        <a:picLocks noChangeAspect="1" noChangeArrowheads="1"/>
                      </p:cNvPicPr>
                      <p:nvPr/>
                    </p:nvPicPr>
                    <p:blipFill>
                      <a:blip r:embed="rId8"/>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07336644"/>
              </p:ext>
            </p:extLst>
          </p:nvPr>
        </p:nvGraphicFramePr>
        <p:xfrm>
          <a:off x="457200" y="914400"/>
          <a:ext cx="7932738" cy="3962400"/>
        </p:xfrm>
        <a:graphic>
          <a:graphicData uri="http://schemas.openxmlformats.org/presentationml/2006/ole">
            <mc:AlternateContent xmlns:mc="http://schemas.openxmlformats.org/markup-compatibility/2006">
              <mc:Choice xmlns:v="urn:schemas-microsoft-com:vml" Requires="v">
                <p:oleObj name="数式" r:id="rId3" imgW="3377880" imgH="1701720" progId="Equation.3">
                  <p:embed/>
                </p:oleObj>
              </mc:Choice>
              <mc:Fallback>
                <p:oleObj name="数式" r:id="rId3" imgW="3377880" imgH="1701720" progId="Equation.3">
                  <p:embed/>
                  <p:pic>
                    <p:nvPicPr>
                      <p:cNvPr id="0" name=""/>
                      <p:cNvPicPr>
                        <a:picLocks noChangeAspect="1" noChangeArrowheads="1"/>
                      </p:cNvPicPr>
                      <p:nvPr/>
                    </p:nvPicPr>
                    <p:blipFill>
                      <a:blip r:embed="rId4"/>
                      <a:srcRect/>
                      <a:stretch>
                        <a:fillRect/>
                      </a:stretch>
                    </p:blipFill>
                    <p:spPr bwMode="auto">
                      <a:xfrm>
                        <a:off x="457200" y="9144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name="数式" r:id="rId3" imgW="2412720" imgH="1422360" progId="Equation.3">
                  <p:embed/>
                </p:oleObj>
              </mc:Choice>
              <mc:Fallback>
                <p:oleObj name="数式" r:id="rId3" imgW="2412720" imgH="1422360" progId="Equation.3">
                  <p:embed/>
                  <p:pic>
                    <p:nvPicPr>
                      <p:cNvPr id="0" name=""/>
                      <p:cNvPicPr>
                        <a:picLocks noChangeAspect="1" noChangeArrowheads="1"/>
                      </p:cNvPicPr>
                      <p:nvPr/>
                    </p:nvPicPr>
                    <p:blipFill>
                      <a:blip r:embed="rId4"/>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89875739"/>
              </p:ext>
            </p:extLst>
          </p:nvPr>
        </p:nvGraphicFramePr>
        <p:xfrm>
          <a:off x="889793" y="4416258"/>
          <a:ext cx="6145213" cy="2425700"/>
        </p:xfrm>
        <a:graphic>
          <a:graphicData uri="http://schemas.openxmlformats.org/presentationml/2006/ole">
            <mc:AlternateContent xmlns:mc="http://schemas.openxmlformats.org/markup-compatibility/2006">
              <mc:Choice xmlns:v="urn:schemas-microsoft-com:vml" Requires="v">
                <p:oleObj name="数式" r:id="rId5" imgW="2616120" imgH="1041120" progId="Equation.3">
                  <p:embed/>
                </p:oleObj>
              </mc:Choice>
              <mc:Fallback>
                <p:oleObj name="数式" r:id="rId5" imgW="2616120" imgH="1041120" progId="Equation.3">
                  <p:embed/>
                  <p:pic>
                    <p:nvPicPr>
                      <p:cNvPr id="0" name=""/>
                      <p:cNvPicPr>
                        <a:picLocks noChangeAspect="1" noChangeArrowheads="1"/>
                      </p:cNvPicPr>
                      <p:nvPr/>
                    </p:nvPicPr>
                    <p:blipFill>
                      <a:blip r:embed="rId6"/>
                      <a:srcRect/>
                      <a:stretch>
                        <a:fillRect/>
                      </a:stretch>
                    </p:blipFill>
                    <p:spPr bwMode="auto">
                      <a:xfrm>
                        <a:off x="889793" y="4416258"/>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13C49C-59C3-AE0C-AA79-C72FDA9DB623}"/>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1516BE3C-529C-AA44-E672-A41583A77A3F}"/>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2C5C7EDD-85B1-7E1C-AE6E-99BF2E0EE0AD}"/>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978A8CD1-9658-C742-51A7-173B33C4205F}"/>
              </a:ext>
            </a:extLst>
          </p:cNvPr>
          <p:cNvSpPr txBox="1"/>
          <p:nvPr/>
        </p:nvSpPr>
        <p:spPr>
          <a:xfrm>
            <a:off x="429986" y="457200"/>
            <a:ext cx="8686800" cy="5632311"/>
          </a:xfrm>
          <a:prstGeom prst="rect">
            <a:avLst/>
          </a:prstGeom>
          <a:noFill/>
        </p:spPr>
        <p:txBody>
          <a:bodyPr wrap="square" rtlCol="0">
            <a:spAutoFit/>
          </a:bodyPr>
          <a:lstStyle/>
          <a:p>
            <a:r>
              <a:rPr lang="en-US" sz="2000" dirty="0">
                <a:latin typeface="+mj-lt"/>
              </a:rPr>
              <a:t>Your questions –</a:t>
            </a:r>
          </a:p>
          <a:p>
            <a:endParaRPr lang="en-US" sz="2000" dirty="0">
              <a:latin typeface="+mj-lt"/>
            </a:endParaRPr>
          </a:p>
          <a:p>
            <a:r>
              <a:rPr lang="en-US" sz="2000" dirty="0">
                <a:latin typeface="+mj-lt"/>
              </a:rPr>
              <a:t>From </a:t>
            </a:r>
            <a:r>
              <a:rPr lang="en-US" sz="2000" dirty="0" err="1">
                <a:latin typeface="+mj-lt"/>
              </a:rPr>
              <a:t>Zezong</a:t>
            </a:r>
            <a:r>
              <a:rPr lang="en-US" sz="2000" dirty="0">
                <a:latin typeface="+mj-lt"/>
              </a:rPr>
              <a:t> -- </a:t>
            </a:r>
            <a:r>
              <a:rPr lang="en-US" sz="2000" b="0" i="0" dirty="0">
                <a:solidFill>
                  <a:srgbClr val="222222"/>
                </a:solidFill>
                <a:effectLst/>
                <a:latin typeface="Arial" panose="020B0604020202020204" pitchFamily="34" charset="0"/>
              </a:rPr>
              <a:t>What are the similarities and differences between boundary conditions and constraints? </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From Sam -- </a:t>
            </a:r>
            <a:r>
              <a:rPr lang="en-US" sz="2000" b="0" i="0" dirty="0">
                <a:solidFill>
                  <a:srgbClr val="222222"/>
                </a:solidFill>
                <a:effectLst/>
                <a:latin typeface="Arial" panose="020B0604020202020204" pitchFamily="34" charset="0"/>
              </a:rPr>
              <a:t>My question relates to the use of lambda on slide 23.  I couldn't see why you were able to multiply by the addition sum over lambda and equate that to zero.</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From Evan -- </a:t>
            </a:r>
            <a:r>
              <a:rPr lang="en-US" sz="2000" b="0" i="0" dirty="0">
                <a:solidFill>
                  <a:srgbClr val="222222"/>
                </a:solidFill>
                <a:effectLst/>
                <a:latin typeface="Arial" panose="020B0604020202020204" pitchFamily="34" charset="0"/>
              </a:rPr>
              <a:t>In slide 7 we talk about the proof of Hamilton's principle, what would the result of the proof be if we introduced a velocity dependent force? Would this result in an equation that we would not find useful for problem solving?</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From Lee -- </a:t>
            </a:r>
            <a:r>
              <a:rPr lang="en-US" sz="2000" b="0" i="0" dirty="0">
                <a:solidFill>
                  <a:srgbClr val="222222"/>
                </a:solidFill>
                <a:effectLst/>
                <a:latin typeface="Arial" panose="020B0604020202020204" pitchFamily="34" charset="0"/>
              </a:rPr>
              <a:t>Could you help me understand where the </a:t>
            </a:r>
            <a:r>
              <a:rPr lang="en-US" sz="2000" b="0" i="0" dirty="0" err="1">
                <a:solidFill>
                  <a:srgbClr val="222222"/>
                </a:solidFill>
                <a:effectLst/>
                <a:latin typeface="Arial" panose="020B0604020202020204" pitchFamily="34" charset="0"/>
              </a:rPr>
              <a:t>Fx</a:t>
            </a:r>
            <a:r>
              <a:rPr lang="en-US" sz="2000" b="0" i="0" dirty="0">
                <a:solidFill>
                  <a:srgbClr val="222222"/>
                </a:solidFill>
                <a:effectLst/>
                <a:latin typeface="Arial" panose="020B0604020202020204" pitchFamily="34" charset="0"/>
              </a:rPr>
              <a:t> equation on slide #8 comes from? I recognize the partial derivative with respect to x--this is the same for the conservative potential case. What is the background for the second term?</a:t>
            </a:r>
            <a:endParaRPr lang="en-US" sz="2000" dirty="0">
              <a:latin typeface="+mj-lt"/>
            </a:endParaRPr>
          </a:p>
        </p:txBody>
      </p:sp>
    </p:spTree>
    <p:extLst>
      <p:ext uri="{BB962C8B-B14F-4D97-AF65-F5344CB8AC3E}">
        <p14:creationId xmlns:p14="http://schemas.microsoft.com/office/powerpoint/2010/main" val="1014402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name="数式" r:id="rId3" imgW="1549080" imgH="1218960" progId="Equation.3">
                  <p:embed/>
                </p:oleObj>
              </mc:Choice>
              <mc:Fallback>
                <p:oleObj name="数式" r:id="rId3" imgW="1549080" imgH="1218960" progId="Equation.3">
                  <p:embed/>
                  <p:pic>
                    <p:nvPicPr>
                      <p:cNvPr id="0" name=""/>
                      <p:cNvPicPr>
                        <a:picLocks noChangeAspect="1" noChangeArrowheads="1"/>
                      </p:cNvPicPr>
                      <p:nvPr/>
                    </p:nvPicPr>
                    <p:blipFill>
                      <a:blip r:embed="rId4"/>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name="Equation" r:id="rId5" imgW="2082600" imgH="1307880" progId="Equation.DSMT4">
                  <p:embed/>
                </p:oleObj>
              </mc:Choice>
              <mc:Fallback>
                <p:oleObj name="Equation" r:id="rId5" imgW="2082600" imgH="1307880" progId="Equation.DSMT4">
                  <p:embed/>
                  <p:pic>
                    <p:nvPicPr>
                      <p:cNvPr id="0" name=""/>
                      <p:cNvPicPr>
                        <a:picLocks noChangeAspect="1" noChangeArrowheads="1"/>
                      </p:cNvPicPr>
                      <p:nvPr/>
                    </p:nvPicPr>
                    <p:blipFill>
                      <a:blip r:embed="rId6"/>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name="Equation" r:id="rId7" imgW="2768400" imgH="1307880" progId="Equation.DSMT4">
                  <p:embed/>
                </p:oleObj>
              </mc:Choice>
              <mc:Fallback>
                <p:oleObj name="Equation" r:id="rId7" imgW="2768400" imgH="1307880" progId="Equation.DSMT4">
                  <p:embed/>
                  <p:pic>
                    <p:nvPicPr>
                      <p:cNvPr id="0" name=""/>
                      <p:cNvPicPr>
                        <a:picLocks noChangeAspect="1" noChangeArrowheads="1"/>
                      </p:cNvPicPr>
                      <p:nvPr/>
                    </p:nvPicPr>
                    <p:blipFill>
                      <a:blip r:embed="rId8"/>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487435795"/>
              </p:ext>
            </p:extLst>
          </p:nvPr>
        </p:nvGraphicFramePr>
        <p:xfrm>
          <a:off x="398463" y="658813"/>
          <a:ext cx="8620125" cy="590550"/>
        </p:xfrm>
        <a:graphic>
          <a:graphicData uri="http://schemas.openxmlformats.org/presentationml/2006/ole">
            <mc:AlternateContent xmlns:mc="http://schemas.openxmlformats.org/markup-compatibility/2006">
              <mc:Choice xmlns:v="urn:schemas-microsoft-com:vml" Requires="v">
                <p:oleObj name="Equation" r:id="rId3" imgW="3670200" imgH="253800" progId="Equation.DSMT4">
                  <p:embed/>
                </p:oleObj>
              </mc:Choice>
              <mc:Fallback>
                <p:oleObj name="Equation" r:id="rId3" imgW="3670200" imgH="253800" progId="Equation.DSMT4">
                  <p:embed/>
                  <p:pic>
                    <p:nvPicPr>
                      <p:cNvPr id="0" name=""/>
                      <p:cNvPicPr>
                        <a:picLocks noChangeAspect="1" noChangeArrowheads="1"/>
                      </p:cNvPicPr>
                      <p:nvPr/>
                    </p:nvPicPr>
                    <p:blipFill>
                      <a:blip r:embed="rId4"/>
                      <a:srcRect/>
                      <a:stretch>
                        <a:fillRect/>
                      </a:stretch>
                    </p:blipFill>
                    <p:spPr bwMode="auto">
                      <a:xfrm>
                        <a:off x="398463" y="658813"/>
                        <a:ext cx="8620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name="数式" r:id="rId5" imgW="3327120" imgH="1676160" progId="Equation.3">
                  <p:embed/>
                </p:oleObj>
              </mc:Choice>
              <mc:Fallback>
                <p:oleObj name="数式" r:id="rId5" imgW="3327120" imgH="1676160" progId="Equation.3">
                  <p:embed/>
                  <p:pic>
                    <p:nvPicPr>
                      <p:cNvPr id="0" name=""/>
                      <p:cNvPicPr>
                        <a:picLocks noChangeAspect="1" noChangeArrowheads="1"/>
                      </p:cNvPicPr>
                      <p:nvPr/>
                    </p:nvPicPr>
                    <p:blipFill>
                      <a:blip r:embed="rId6"/>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5EFAE1F1-E381-48E6-991B-8633F4FEAFCF}"/>
              </a:ext>
            </a:extLst>
          </p:cNvPr>
          <p:cNvSpPr txBox="1"/>
          <p:nvPr/>
        </p:nvSpPr>
        <p:spPr>
          <a:xfrm>
            <a:off x="457200" y="5562600"/>
            <a:ext cx="8501062" cy="830997"/>
          </a:xfrm>
          <a:prstGeom prst="rect">
            <a:avLst/>
          </a:prstGeom>
          <a:noFill/>
        </p:spPr>
        <p:txBody>
          <a:bodyPr wrap="square" rtlCol="0">
            <a:spAutoFit/>
          </a:bodyPr>
          <a:lstStyle/>
          <a:p>
            <a:r>
              <a:rPr lang="en-US" sz="2400" dirty="0">
                <a:latin typeface="+mj-lt"/>
              </a:rPr>
              <a:t>Does it surprise you that the same equations of motion are obtained with a different Gauge?</a:t>
            </a:r>
          </a:p>
        </p:txBody>
      </p:sp>
    </p:spTree>
    <p:extLst>
      <p:ext uri="{BB962C8B-B14F-4D97-AF65-F5344CB8AC3E}">
        <p14:creationId xmlns:p14="http://schemas.microsoft.com/office/powerpoint/2010/main" val="325080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58EB9-9929-4A7E-BB71-F492FFDA5CC1}"/>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4A0CBDBF-4691-400F-B4DC-AAB3705EFDE8}"/>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6FC5F5EF-3EC8-42A7-B088-17BD7D6D5B67}"/>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BD78D48A-11EE-4380-A908-FE8593B548CE}"/>
              </a:ext>
            </a:extLst>
          </p:cNvPr>
          <p:cNvSpPr txBox="1"/>
          <p:nvPr/>
        </p:nvSpPr>
        <p:spPr>
          <a:xfrm>
            <a:off x="457200" y="381000"/>
            <a:ext cx="7772400" cy="830997"/>
          </a:xfrm>
          <a:prstGeom prst="rect">
            <a:avLst/>
          </a:prstGeom>
          <a:noFill/>
        </p:spPr>
        <p:txBody>
          <a:bodyPr wrap="square" rtlCol="0">
            <a:spAutoFit/>
          </a:bodyPr>
          <a:lstStyle/>
          <a:p>
            <a:r>
              <a:rPr lang="en-US" sz="2400" dirty="0">
                <a:latin typeface="+mj-lt"/>
              </a:rPr>
              <a:t>How do these two different forms of </a:t>
            </a:r>
            <a:r>
              <a:rPr lang="en-US" sz="2400" b="1" dirty="0">
                <a:latin typeface="+mj-lt"/>
              </a:rPr>
              <a:t>A</a:t>
            </a:r>
            <a:r>
              <a:rPr lang="en-US" sz="2400" dirty="0">
                <a:latin typeface="+mj-lt"/>
              </a:rPr>
              <a:t> correspond to the same </a:t>
            </a:r>
            <a:r>
              <a:rPr lang="en-US" sz="2400" b="1" dirty="0">
                <a:latin typeface="+mj-lt"/>
              </a:rPr>
              <a:t>B</a:t>
            </a:r>
            <a:r>
              <a:rPr lang="en-US" sz="2400" dirty="0">
                <a:latin typeface="+mj-lt"/>
              </a:rPr>
              <a:t>?</a:t>
            </a:r>
          </a:p>
        </p:txBody>
      </p:sp>
      <p:graphicFrame>
        <p:nvGraphicFramePr>
          <p:cNvPr id="6" name="Object 5">
            <a:extLst>
              <a:ext uri="{FF2B5EF4-FFF2-40B4-BE49-F238E27FC236}">
                <a16:creationId xmlns:a16="http://schemas.microsoft.com/office/drawing/2014/main" id="{8E1A2C1C-9E59-4C39-B4FB-BBFC397668D9}"/>
              </a:ext>
            </a:extLst>
          </p:cNvPr>
          <p:cNvGraphicFramePr>
            <a:graphicFrameLocks noChangeAspect="1"/>
          </p:cNvGraphicFramePr>
          <p:nvPr>
            <p:extLst>
              <p:ext uri="{D42A27DB-BD31-4B8C-83A1-F6EECF244321}">
                <p14:modId xmlns:p14="http://schemas.microsoft.com/office/powerpoint/2010/main" val="884369551"/>
              </p:ext>
            </p:extLst>
          </p:nvPr>
        </p:nvGraphicFramePr>
        <p:xfrm>
          <a:off x="990600" y="1317625"/>
          <a:ext cx="6322265" cy="2006600"/>
        </p:xfrm>
        <a:graphic>
          <a:graphicData uri="http://schemas.openxmlformats.org/presentationml/2006/ole">
            <mc:AlternateContent xmlns:mc="http://schemas.openxmlformats.org/markup-compatibility/2006">
              <mc:Choice xmlns:v="urn:schemas-microsoft-com:vml" Requires="v">
                <p:oleObj name="Equation" r:id="rId2" imgW="2400120" imgH="761760" progId="Equation.DSMT4">
                  <p:embed/>
                </p:oleObj>
              </mc:Choice>
              <mc:Fallback>
                <p:oleObj name="Equation" r:id="rId2" imgW="2400120" imgH="761760" progId="Equation.DSMT4">
                  <p:embed/>
                  <p:pic>
                    <p:nvPicPr>
                      <p:cNvPr id="6" name="Object 5">
                        <a:extLst>
                          <a:ext uri="{FF2B5EF4-FFF2-40B4-BE49-F238E27FC236}">
                            <a16:creationId xmlns:a16="http://schemas.microsoft.com/office/drawing/2014/main" id="{2435A9B5-E1B0-4A33-A785-56E10DAF2950}"/>
                          </a:ext>
                        </a:extLst>
                      </p:cNvPr>
                      <p:cNvPicPr/>
                      <p:nvPr/>
                    </p:nvPicPr>
                    <p:blipFill>
                      <a:blip r:embed="rId3"/>
                      <a:stretch>
                        <a:fillRect/>
                      </a:stretch>
                    </p:blipFill>
                    <p:spPr>
                      <a:xfrm>
                        <a:off x="990600" y="1317625"/>
                        <a:ext cx="6322265" cy="2006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A2AE1F3-8480-4075-983C-EDC5D781B769}"/>
              </a:ext>
            </a:extLst>
          </p:cNvPr>
          <p:cNvGraphicFramePr>
            <a:graphicFrameLocks noChangeAspect="1"/>
          </p:cNvGraphicFramePr>
          <p:nvPr>
            <p:extLst>
              <p:ext uri="{D42A27DB-BD31-4B8C-83A1-F6EECF244321}">
                <p14:modId xmlns:p14="http://schemas.microsoft.com/office/powerpoint/2010/main" val="1996286506"/>
              </p:ext>
            </p:extLst>
          </p:nvPr>
        </p:nvGraphicFramePr>
        <p:xfrm>
          <a:off x="990600" y="3452813"/>
          <a:ext cx="5248275" cy="1981200"/>
        </p:xfrm>
        <a:graphic>
          <a:graphicData uri="http://schemas.openxmlformats.org/presentationml/2006/ole">
            <mc:AlternateContent xmlns:mc="http://schemas.openxmlformats.org/markup-compatibility/2006">
              <mc:Choice xmlns:v="urn:schemas-microsoft-com:vml" Requires="v">
                <p:oleObj name="Equation" r:id="rId4" imgW="2234880" imgH="850680" progId="Equation.DSMT4">
                  <p:embed/>
                </p:oleObj>
              </mc:Choice>
              <mc:Fallback>
                <p:oleObj name="Equation" r:id="rId4" imgW="2234880" imgH="850680" progId="Equation.DSMT4">
                  <p:embed/>
                  <p:pic>
                    <p:nvPicPr>
                      <p:cNvPr id="9" name="Object 8"/>
                      <p:cNvPicPr>
                        <a:picLocks noChangeAspect="1" noChangeArrowheads="1"/>
                      </p:cNvPicPr>
                      <p:nvPr/>
                    </p:nvPicPr>
                    <p:blipFill>
                      <a:blip r:embed="rId5"/>
                      <a:srcRect/>
                      <a:stretch>
                        <a:fillRect/>
                      </a:stretch>
                    </p:blipFill>
                    <p:spPr bwMode="auto">
                      <a:xfrm>
                        <a:off x="990600" y="3452813"/>
                        <a:ext cx="52482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33497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9609948"/>
              </p:ext>
            </p:extLst>
          </p:nvPr>
        </p:nvGraphicFramePr>
        <p:xfrm>
          <a:off x="1065213" y="1143000"/>
          <a:ext cx="2800350" cy="1270000"/>
        </p:xfrm>
        <a:graphic>
          <a:graphicData uri="http://schemas.openxmlformats.org/presentationml/2006/ole">
            <mc:AlternateContent xmlns:mc="http://schemas.openxmlformats.org/markup-compatibility/2006">
              <mc:Choice xmlns:v="urn:schemas-microsoft-com:vml" Requires="v">
                <p:oleObj name="数式" r:id="rId3" imgW="1447560" imgH="660240" progId="Equation.3">
                  <p:embed/>
                </p:oleObj>
              </mc:Choice>
              <mc:Fallback>
                <p:oleObj name="数式" r:id="rId3" imgW="1447560" imgH="660240" progId="Equation.3">
                  <p:embed/>
                  <p:pic>
                    <p:nvPicPr>
                      <p:cNvPr id="5" name="Object 4"/>
                      <p:cNvPicPr>
                        <a:picLocks noChangeAspect="1" noChangeArrowheads="1"/>
                      </p:cNvPicPr>
                      <p:nvPr/>
                    </p:nvPicPr>
                    <p:blipFill>
                      <a:blip r:embed="rId4"/>
                      <a:srcRect/>
                      <a:stretch>
                        <a:fillRect/>
                      </a:stretch>
                    </p:blipFill>
                    <p:spPr bwMode="auto">
                      <a:xfrm>
                        <a:off x="1065213" y="1143000"/>
                        <a:ext cx="280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0" y="533400"/>
            <a:ext cx="6019800" cy="461665"/>
          </a:xfrm>
          <a:prstGeom prst="rect">
            <a:avLst/>
          </a:prstGeom>
          <a:noFill/>
        </p:spPr>
        <p:txBody>
          <a:bodyPr wrap="square" rtlCol="0">
            <a:spAutoFit/>
          </a:bodyPr>
          <a:lstStyle/>
          <a:p>
            <a:r>
              <a:rPr lang="en-US" sz="2400" dirty="0">
                <a:latin typeface="+mj-lt"/>
              </a:rPr>
              <a:t>Comments on generalized coordinates:</a:t>
            </a:r>
          </a:p>
        </p:txBody>
      </p:sp>
      <p:sp>
        <p:nvSpPr>
          <p:cNvPr id="7" name="TextBox 6"/>
          <p:cNvSpPr txBox="1"/>
          <p:nvPr/>
        </p:nvSpPr>
        <p:spPr>
          <a:xfrm>
            <a:off x="762000" y="2482872"/>
            <a:ext cx="8001000" cy="1569660"/>
          </a:xfrm>
          <a:prstGeom prst="rect">
            <a:avLst/>
          </a:prstGeom>
          <a:noFill/>
        </p:spPr>
        <p:txBody>
          <a:bodyPr wrap="square" rtlCol="0">
            <a:spAutoFit/>
          </a:bodyPr>
          <a:lstStyle/>
          <a:p>
            <a:r>
              <a:rPr lang="en-US" sz="2400" dirty="0">
                <a:latin typeface="+mj-lt"/>
              </a:rPr>
              <a:t>Here we have assumed that the generalized coordinates </a:t>
            </a:r>
          </a:p>
          <a:p>
            <a:r>
              <a:rPr lang="en-US" sz="2400" dirty="0">
                <a:latin typeface="+mj-lt"/>
              </a:rPr>
              <a:t> </a:t>
            </a:r>
            <a:r>
              <a:rPr lang="en-US" sz="2400" i="1" dirty="0" err="1">
                <a:latin typeface="+mj-lt"/>
              </a:rPr>
              <a:t>q</a:t>
            </a:r>
            <a:r>
              <a:rPr lang="en-US" sz="2400" i="1" baseline="-25000" dirty="0" err="1">
                <a:latin typeface="Symbol" pitchFamily="18" charset="2"/>
              </a:rPr>
              <a:t>s</a:t>
            </a:r>
            <a:r>
              <a:rPr lang="en-US" sz="2400" dirty="0">
                <a:latin typeface="+mj-lt"/>
              </a:rPr>
              <a:t>    are independent.   Now consider the possibility that the coordinates are related through constraint equations of the form:</a:t>
            </a:r>
          </a:p>
        </p:txBody>
      </p:sp>
      <p:graphicFrame>
        <p:nvGraphicFramePr>
          <p:cNvPr id="8" name="Object 7"/>
          <p:cNvGraphicFramePr>
            <a:graphicFrameLocks noChangeAspect="1"/>
          </p:cNvGraphicFramePr>
          <p:nvPr>
            <p:extLst>
              <p:ext uri="{D42A27DB-BD31-4B8C-83A1-F6EECF244321}">
                <p14:modId xmlns:p14="http://schemas.microsoft.com/office/powerpoint/2010/main" val="433339354"/>
              </p:ext>
            </p:extLst>
          </p:nvPr>
        </p:nvGraphicFramePr>
        <p:xfrm>
          <a:off x="613727" y="4191000"/>
          <a:ext cx="8105776" cy="1806575"/>
        </p:xfrm>
        <a:graphic>
          <a:graphicData uri="http://schemas.openxmlformats.org/presentationml/2006/ole">
            <mc:AlternateContent xmlns:mc="http://schemas.openxmlformats.org/markup-compatibility/2006">
              <mc:Choice xmlns:v="urn:schemas-microsoft-com:vml" Requires="v">
                <p:oleObj name="数式" r:id="rId5" imgW="4190760" imgH="939600" progId="Equation.3">
                  <p:embed/>
                </p:oleObj>
              </mc:Choice>
              <mc:Fallback>
                <p:oleObj name="数式" r:id="rId5" imgW="4190760" imgH="939600" progId="Equation.3">
                  <p:embed/>
                  <p:pic>
                    <p:nvPicPr>
                      <p:cNvPr id="8" name="Object 7"/>
                      <p:cNvPicPr>
                        <a:picLocks noChangeAspect="1" noChangeArrowheads="1"/>
                      </p:cNvPicPr>
                      <p:nvPr/>
                    </p:nvPicPr>
                    <p:blipFill>
                      <a:blip r:embed="rId6"/>
                      <a:srcRect/>
                      <a:stretch>
                        <a:fillRect/>
                      </a:stretch>
                    </p:blipFill>
                    <p:spPr bwMode="auto">
                      <a:xfrm>
                        <a:off x="613727" y="4191000"/>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Down Arrow 8"/>
          <p:cNvSpPr/>
          <p:nvPr/>
        </p:nvSpPr>
        <p:spPr>
          <a:xfrm>
            <a:off x="7467600" y="48768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4038600"/>
            <a:ext cx="1600200" cy="830997"/>
          </a:xfrm>
          <a:prstGeom prst="rect">
            <a:avLst/>
          </a:prstGeom>
          <a:noFill/>
        </p:spPr>
        <p:txBody>
          <a:bodyPr wrap="square" rtlCol="0">
            <a:spAutoFit/>
          </a:bodyPr>
          <a:lstStyle/>
          <a:p>
            <a:r>
              <a:rPr lang="en-US" sz="2400" dirty="0">
                <a:latin typeface="+mj-lt"/>
              </a:rPr>
              <a:t>Lagrange</a:t>
            </a:r>
          </a:p>
          <a:p>
            <a:r>
              <a:rPr lang="en-US" sz="2400" dirty="0">
                <a:latin typeface="+mj-lt"/>
              </a:rPr>
              <a:t>multipliers</a:t>
            </a:r>
          </a:p>
        </p:txBody>
      </p:sp>
      <p:sp>
        <p:nvSpPr>
          <p:cNvPr id="11" name="TextBox 10">
            <a:extLst>
              <a:ext uri="{FF2B5EF4-FFF2-40B4-BE49-F238E27FC236}">
                <a16:creationId xmlns:a16="http://schemas.microsoft.com/office/drawing/2014/main" id="{3AE7B958-7D1D-40B1-88A0-CF42EA843EFB}"/>
              </a:ext>
            </a:extLst>
          </p:cNvPr>
          <p:cNvSpPr txBox="1"/>
          <p:nvPr/>
        </p:nvSpPr>
        <p:spPr>
          <a:xfrm>
            <a:off x="228600" y="152400"/>
            <a:ext cx="8534400" cy="461665"/>
          </a:xfrm>
          <a:prstGeom prst="rect">
            <a:avLst/>
          </a:prstGeom>
          <a:noFill/>
        </p:spPr>
        <p:txBody>
          <a:bodyPr wrap="square" rtlCol="0">
            <a:spAutoFit/>
          </a:bodyPr>
          <a:lstStyle/>
          <a:p>
            <a:r>
              <a:rPr lang="en-US" sz="2400" dirty="0">
                <a:latin typeface="+mj-lt"/>
              </a:rPr>
              <a:t>Now consider formulation of motion with constraints --</a:t>
            </a:r>
          </a:p>
        </p:txBody>
      </p:sp>
    </p:spTree>
    <p:extLst>
      <p:ext uri="{BB962C8B-B14F-4D97-AF65-F5344CB8AC3E}">
        <p14:creationId xmlns:p14="http://schemas.microsoft.com/office/powerpoint/2010/main" val="2578672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E5D53C-69F2-88E4-CB0D-ED280BDDA275}"/>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2FF801FE-29FC-E8CF-67EF-F4AFF2844D8D}"/>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37A1B9BE-42AE-70A4-F8AF-7EE479153CB2}"/>
              </a:ext>
            </a:extLst>
          </p:cNvPr>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a:extLst>
              <a:ext uri="{FF2B5EF4-FFF2-40B4-BE49-F238E27FC236}">
                <a16:creationId xmlns:a16="http://schemas.microsoft.com/office/drawing/2014/main" id="{B3EC7034-BA06-A7EF-6B08-9DFF3FD232AF}"/>
              </a:ext>
            </a:extLst>
          </p:cNvPr>
          <p:cNvGraphicFramePr>
            <a:graphicFrameLocks noChangeAspect="1"/>
          </p:cNvGraphicFramePr>
          <p:nvPr>
            <p:extLst>
              <p:ext uri="{D42A27DB-BD31-4B8C-83A1-F6EECF244321}">
                <p14:modId xmlns:p14="http://schemas.microsoft.com/office/powerpoint/2010/main" val="3618373066"/>
              </p:ext>
            </p:extLst>
          </p:nvPr>
        </p:nvGraphicFramePr>
        <p:xfrm>
          <a:off x="381000" y="914400"/>
          <a:ext cx="8105776" cy="1806575"/>
        </p:xfrm>
        <a:graphic>
          <a:graphicData uri="http://schemas.openxmlformats.org/presentationml/2006/ole">
            <mc:AlternateContent xmlns:mc="http://schemas.openxmlformats.org/markup-compatibility/2006">
              <mc:Choice xmlns:v="urn:schemas-microsoft-com:vml" Requires="v">
                <p:oleObj name="数式" r:id="rId2" imgW="4190760" imgH="939600" progId="Equation.3">
                  <p:embed/>
                </p:oleObj>
              </mc:Choice>
              <mc:Fallback>
                <p:oleObj name="数式" r:id="rId2" imgW="4190760" imgH="939600" progId="Equation.3">
                  <p:embed/>
                  <p:pic>
                    <p:nvPicPr>
                      <p:cNvPr id="8" name="Object 7"/>
                      <p:cNvPicPr>
                        <a:picLocks noChangeAspect="1" noChangeArrowheads="1"/>
                      </p:cNvPicPr>
                      <p:nvPr/>
                    </p:nvPicPr>
                    <p:blipFill>
                      <a:blip r:embed="rId3"/>
                      <a:srcRect/>
                      <a:stretch>
                        <a:fillRect/>
                      </a:stretch>
                    </p:blipFill>
                    <p:spPr bwMode="auto">
                      <a:xfrm>
                        <a:off x="381000" y="914400"/>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B0537320-7B8E-E639-660F-86D28D7A744A}"/>
              </a:ext>
            </a:extLst>
          </p:cNvPr>
          <p:cNvSpPr txBox="1"/>
          <p:nvPr/>
        </p:nvSpPr>
        <p:spPr>
          <a:xfrm>
            <a:off x="228600" y="136525"/>
            <a:ext cx="8305800" cy="461665"/>
          </a:xfrm>
          <a:prstGeom prst="rect">
            <a:avLst/>
          </a:prstGeom>
          <a:noFill/>
        </p:spPr>
        <p:txBody>
          <a:bodyPr wrap="square" rtlCol="0">
            <a:spAutoFit/>
          </a:bodyPr>
          <a:lstStyle/>
          <a:p>
            <a:r>
              <a:rPr lang="en-US" sz="2400" dirty="0">
                <a:latin typeface="+mj-lt"/>
              </a:rPr>
              <a:t>Some details --</a:t>
            </a:r>
          </a:p>
        </p:txBody>
      </p:sp>
      <p:graphicFrame>
        <p:nvGraphicFramePr>
          <p:cNvPr id="7" name="Object 6">
            <a:extLst>
              <a:ext uri="{FF2B5EF4-FFF2-40B4-BE49-F238E27FC236}">
                <a16:creationId xmlns:a16="http://schemas.microsoft.com/office/drawing/2014/main" id="{5E3591D5-22E0-DD0F-2D8D-BAEFC6019A02}"/>
              </a:ext>
            </a:extLst>
          </p:cNvPr>
          <p:cNvGraphicFramePr>
            <a:graphicFrameLocks noChangeAspect="1"/>
          </p:cNvGraphicFramePr>
          <p:nvPr>
            <p:extLst>
              <p:ext uri="{D42A27DB-BD31-4B8C-83A1-F6EECF244321}">
                <p14:modId xmlns:p14="http://schemas.microsoft.com/office/powerpoint/2010/main" val="3719649200"/>
              </p:ext>
            </p:extLst>
          </p:nvPr>
        </p:nvGraphicFramePr>
        <p:xfrm>
          <a:off x="196759" y="3429000"/>
          <a:ext cx="8516711" cy="1806575"/>
        </p:xfrm>
        <a:graphic>
          <a:graphicData uri="http://schemas.openxmlformats.org/presentationml/2006/ole">
            <mc:AlternateContent xmlns:mc="http://schemas.openxmlformats.org/markup-compatibility/2006">
              <mc:Choice xmlns:v="urn:schemas-microsoft-com:vml" Requires="v">
                <p:oleObj name="Equation" r:id="rId4" imgW="3771720" imgH="799920" progId="Equation.DSMT4">
                  <p:embed/>
                </p:oleObj>
              </mc:Choice>
              <mc:Fallback>
                <p:oleObj name="Equation" r:id="rId4" imgW="3771720" imgH="799920" progId="Equation.DSMT4">
                  <p:embed/>
                  <p:pic>
                    <p:nvPicPr>
                      <p:cNvPr id="0" name=""/>
                      <p:cNvPicPr/>
                      <p:nvPr/>
                    </p:nvPicPr>
                    <p:blipFill>
                      <a:blip r:embed="rId5"/>
                      <a:stretch>
                        <a:fillRect/>
                      </a:stretch>
                    </p:blipFill>
                    <p:spPr>
                      <a:xfrm>
                        <a:off x="196759" y="3429000"/>
                        <a:ext cx="8516711" cy="1806575"/>
                      </a:xfrm>
                      <a:prstGeom prst="rect">
                        <a:avLst/>
                      </a:prstGeom>
                    </p:spPr>
                  </p:pic>
                </p:oleObj>
              </mc:Fallback>
            </mc:AlternateContent>
          </a:graphicData>
        </a:graphic>
      </p:graphicFrame>
    </p:spTree>
    <p:extLst>
      <p:ext uri="{BB962C8B-B14F-4D97-AF65-F5344CB8AC3E}">
        <p14:creationId xmlns:p14="http://schemas.microsoft.com/office/powerpoint/2010/main" val="1825536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685800" y="381000"/>
            <a:ext cx="7924800" cy="461665"/>
          </a:xfrm>
          <a:prstGeom prst="rect">
            <a:avLst/>
          </a:prstGeom>
          <a:noFill/>
        </p:spPr>
        <p:txBody>
          <a:bodyPr wrap="square" rtlCol="0">
            <a:spAutoFit/>
          </a:bodyPr>
          <a:lstStyle/>
          <a:p>
            <a:r>
              <a:rPr lang="en-US" sz="2400" dirty="0">
                <a:latin typeface="+mj-lt"/>
              </a:rPr>
              <a:t>Simple example:</a:t>
            </a:r>
          </a:p>
        </p:txBody>
      </p:sp>
      <p:grpSp>
        <p:nvGrpSpPr>
          <p:cNvPr id="9" name="Group 8"/>
          <p:cNvGrpSpPr/>
          <p:nvPr/>
        </p:nvGrpSpPr>
        <p:grpSpPr>
          <a:xfrm>
            <a:off x="990600" y="1143000"/>
            <a:ext cx="4876800" cy="2171701"/>
            <a:chOff x="990600" y="2209799"/>
            <a:chExt cx="4876800" cy="2171701"/>
          </a:xfrm>
        </p:grpSpPr>
        <p:sp>
          <p:nvSpPr>
            <p:cNvPr id="7" name="Right Triangle 6"/>
            <p:cNvSpPr/>
            <p:nvPr/>
          </p:nvSpPr>
          <p:spPr>
            <a:xfrm>
              <a:off x="990600" y="24765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320000">
              <a:off x="1203235" y="2209799"/>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Triangle 10"/>
          <p:cNvSpPr/>
          <p:nvPr/>
        </p:nvSpPr>
        <p:spPr>
          <a:xfrm>
            <a:off x="1033377" y="44196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320000">
            <a:off x="1203235" y="4163004"/>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1736635" y="1409701"/>
            <a:ext cx="1235165" cy="447095"/>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1633248"/>
            <a:ext cx="457200" cy="461665"/>
          </a:xfrm>
          <a:prstGeom prst="rect">
            <a:avLst/>
          </a:prstGeom>
          <a:noFill/>
        </p:spPr>
        <p:txBody>
          <a:bodyPr wrap="square" rtlCol="0">
            <a:spAutoFit/>
          </a:bodyPr>
          <a:lstStyle/>
          <a:p>
            <a:r>
              <a:rPr lang="en-US" sz="2400" dirty="0">
                <a:latin typeface="+mj-lt"/>
              </a:rPr>
              <a:t>u</a:t>
            </a:r>
          </a:p>
        </p:txBody>
      </p:sp>
      <p:cxnSp>
        <p:nvCxnSpPr>
          <p:cNvPr id="16" name="Straight Arrow Connector 15"/>
          <p:cNvCxnSpPr/>
          <p:nvPr/>
        </p:nvCxnSpPr>
        <p:spPr>
          <a:xfrm flipV="1">
            <a:off x="1676400" y="3380796"/>
            <a:ext cx="0" cy="103880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6400" y="4419600"/>
            <a:ext cx="1371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24200" y="4186535"/>
            <a:ext cx="457200" cy="461665"/>
          </a:xfrm>
          <a:prstGeom prst="rect">
            <a:avLst/>
          </a:prstGeom>
          <a:noFill/>
        </p:spPr>
        <p:txBody>
          <a:bodyPr wrap="square" rtlCol="0">
            <a:spAutoFit/>
          </a:bodyPr>
          <a:lstStyle/>
          <a:p>
            <a:r>
              <a:rPr lang="en-US" sz="2400" dirty="0">
                <a:latin typeface="+mj-lt"/>
              </a:rPr>
              <a:t>x</a:t>
            </a:r>
          </a:p>
        </p:txBody>
      </p:sp>
      <p:sp>
        <p:nvSpPr>
          <p:cNvPr id="22" name="TextBox 21"/>
          <p:cNvSpPr txBox="1"/>
          <p:nvPr/>
        </p:nvSpPr>
        <p:spPr>
          <a:xfrm>
            <a:off x="1752600" y="3348335"/>
            <a:ext cx="457200" cy="461665"/>
          </a:xfrm>
          <a:prstGeom prst="rect">
            <a:avLst/>
          </a:prstGeom>
          <a:noFill/>
        </p:spPr>
        <p:txBody>
          <a:bodyPr wrap="square" rtlCol="0">
            <a:spAutoFit/>
          </a:bodyPr>
          <a:lstStyle/>
          <a:p>
            <a:r>
              <a:rPr lang="en-US" sz="2400" dirty="0">
                <a:latin typeface="+mj-lt"/>
              </a:rPr>
              <a:t>y</a:t>
            </a:r>
          </a:p>
        </p:txBody>
      </p:sp>
      <p:sp>
        <p:nvSpPr>
          <p:cNvPr id="23" name="TextBox 22"/>
          <p:cNvSpPr txBox="1"/>
          <p:nvPr/>
        </p:nvSpPr>
        <p:spPr>
          <a:xfrm>
            <a:off x="4343400" y="2819400"/>
            <a:ext cx="457200" cy="461665"/>
          </a:xfrm>
          <a:prstGeom prst="rect">
            <a:avLst/>
          </a:prstGeom>
          <a:noFill/>
        </p:spPr>
        <p:txBody>
          <a:bodyPr wrap="square" rtlCol="0">
            <a:spAutoFit/>
          </a:bodyPr>
          <a:lstStyle/>
          <a:p>
            <a:r>
              <a:rPr lang="en-US" sz="2400" dirty="0">
                <a:latin typeface="Symbol" pitchFamily="18" charset="2"/>
              </a:rPr>
              <a:t>q</a:t>
            </a:r>
          </a:p>
        </p:txBody>
      </p:sp>
      <p:sp>
        <p:nvSpPr>
          <p:cNvPr id="24" name="TextBox 23"/>
          <p:cNvSpPr txBox="1"/>
          <p:nvPr/>
        </p:nvSpPr>
        <p:spPr>
          <a:xfrm>
            <a:off x="4267200" y="5867400"/>
            <a:ext cx="45720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024715952"/>
              </p:ext>
            </p:extLst>
          </p:nvPr>
        </p:nvGraphicFramePr>
        <p:xfrm>
          <a:off x="4784725" y="1393825"/>
          <a:ext cx="3830638" cy="463550"/>
        </p:xfrm>
        <a:graphic>
          <a:graphicData uri="http://schemas.openxmlformats.org/presentationml/2006/ole">
            <mc:AlternateContent xmlns:mc="http://schemas.openxmlformats.org/markup-compatibility/2006">
              <mc:Choice xmlns:v="urn:schemas-microsoft-com:vml" Requires="v">
                <p:oleObj name="数式" r:id="rId3" imgW="1981080" imgH="241200" progId="Equation.3">
                  <p:embed/>
                </p:oleObj>
              </mc:Choice>
              <mc:Fallback>
                <p:oleObj name="数式" r:id="rId3" imgW="1981080" imgH="241200" progId="Equation.3">
                  <p:embed/>
                  <p:pic>
                    <p:nvPicPr>
                      <p:cNvPr id="25" name="Object 24"/>
                      <p:cNvPicPr>
                        <a:picLocks noChangeAspect="1" noChangeArrowheads="1"/>
                      </p:cNvPicPr>
                      <p:nvPr/>
                    </p:nvPicPr>
                    <p:blipFill>
                      <a:blip r:embed="rId4"/>
                      <a:srcRect/>
                      <a:stretch>
                        <a:fillRect/>
                      </a:stretch>
                    </p:blipFill>
                    <p:spPr bwMode="auto">
                      <a:xfrm>
                        <a:off x="4784725" y="1393825"/>
                        <a:ext cx="38306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1921941"/>
              </p:ext>
            </p:extLst>
          </p:nvPr>
        </p:nvGraphicFramePr>
        <p:xfrm>
          <a:off x="4852988" y="4052888"/>
          <a:ext cx="3879850" cy="879475"/>
        </p:xfrm>
        <a:graphic>
          <a:graphicData uri="http://schemas.openxmlformats.org/presentationml/2006/ole">
            <mc:AlternateContent xmlns:mc="http://schemas.openxmlformats.org/markup-compatibility/2006">
              <mc:Choice xmlns:v="urn:schemas-microsoft-com:vml" Requires="v">
                <p:oleObj name="数式" r:id="rId5" imgW="2006280" imgH="457200" progId="Equation.3">
                  <p:embed/>
                </p:oleObj>
              </mc:Choice>
              <mc:Fallback>
                <p:oleObj name="数式" r:id="rId5" imgW="2006280" imgH="457200" progId="Equation.3">
                  <p:embed/>
                  <p:pic>
                    <p:nvPicPr>
                      <p:cNvPr id="26" name="Object 25"/>
                      <p:cNvPicPr>
                        <a:picLocks noChangeAspect="1" noChangeArrowheads="1"/>
                      </p:cNvPicPr>
                      <p:nvPr/>
                    </p:nvPicPr>
                    <p:blipFill>
                      <a:blip r:embed="rId6"/>
                      <a:srcRect/>
                      <a:stretch>
                        <a:fillRect/>
                      </a:stretch>
                    </p:blipFill>
                    <p:spPr bwMode="auto">
                      <a:xfrm>
                        <a:off x="4852988" y="4052888"/>
                        <a:ext cx="38798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83695814"/>
              </p:ext>
            </p:extLst>
          </p:nvPr>
        </p:nvGraphicFramePr>
        <p:xfrm>
          <a:off x="3680996" y="4995157"/>
          <a:ext cx="5051842" cy="459258"/>
        </p:xfrm>
        <a:graphic>
          <a:graphicData uri="http://schemas.openxmlformats.org/presentationml/2006/ole">
            <mc:AlternateContent xmlns:mc="http://schemas.openxmlformats.org/markup-compatibility/2006">
              <mc:Choice xmlns:v="urn:schemas-microsoft-com:vml" Requires="v">
                <p:oleObj name="Equation" r:id="rId7" imgW="2933640" imgH="266400" progId="Equation.DSMT4">
                  <p:embed/>
                </p:oleObj>
              </mc:Choice>
              <mc:Fallback>
                <p:oleObj name="Equation" r:id="rId7" imgW="2933640" imgH="266400" progId="Equation.DSMT4">
                  <p:embed/>
                  <p:pic>
                    <p:nvPicPr>
                      <p:cNvPr id="6" name="Object 5"/>
                      <p:cNvPicPr/>
                      <p:nvPr/>
                    </p:nvPicPr>
                    <p:blipFill>
                      <a:blip r:embed="rId8"/>
                      <a:stretch>
                        <a:fillRect/>
                      </a:stretch>
                    </p:blipFill>
                    <p:spPr>
                      <a:xfrm>
                        <a:off x="3680996" y="4995157"/>
                        <a:ext cx="5051842" cy="459258"/>
                      </a:xfrm>
                      <a:prstGeom prst="rect">
                        <a:avLst/>
                      </a:prstGeom>
                    </p:spPr>
                  </p:pic>
                </p:oleObj>
              </mc:Fallback>
            </mc:AlternateContent>
          </a:graphicData>
        </a:graphic>
      </p:graphicFrame>
    </p:spTree>
    <p:extLst>
      <p:ext uri="{BB962C8B-B14F-4D97-AF65-F5344CB8AC3E}">
        <p14:creationId xmlns:p14="http://schemas.microsoft.com/office/powerpoint/2010/main" val="4226829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0600" y="5943600"/>
            <a:ext cx="3733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71116" y="1295400"/>
            <a:ext cx="1825084" cy="5619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4326730"/>
              </p:ext>
            </p:extLst>
          </p:nvPr>
        </p:nvGraphicFramePr>
        <p:xfrm>
          <a:off x="762000" y="240452"/>
          <a:ext cx="6865058" cy="1664548"/>
        </p:xfrm>
        <a:graphic>
          <a:graphicData uri="http://schemas.openxmlformats.org/presentationml/2006/ole">
            <mc:AlternateContent xmlns:mc="http://schemas.openxmlformats.org/markup-compatibility/2006">
              <mc:Choice xmlns:v="urn:schemas-microsoft-com:vml" Requires="v">
                <p:oleObj name="Equation" r:id="rId3" imgW="5257800" imgH="1282680" progId="Equation.DSMT4">
                  <p:embed/>
                </p:oleObj>
              </mc:Choice>
              <mc:Fallback>
                <p:oleObj name="Equation" r:id="rId3" imgW="5257800" imgH="1282680" progId="Equation.DSMT4">
                  <p:embed/>
                  <p:pic>
                    <p:nvPicPr>
                      <p:cNvPr id="5" name="Object 4"/>
                      <p:cNvPicPr>
                        <a:picLocks noChangeAspect="1" noChangeArrowheads="1"/>
                      </p:cNvPicPr>
                      <p:nvPr/>
                    </p:nvPicPr>
                    <p:blipFill>
                      <a:blip r:embed="rId4"/>
                      <a:srcRect/>
                      <a:stretch>
                        <a:fillRect/>
                      </a:stretch>
                    </p:blipFill>
                    <p:spPr bwMode="auto">
                      <a:xfrm>
                        <a:off x="762000" y="240452"/>
                        <a:ext cx="6865058" cy="166454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3411187"/>
              </p:ext>
            </p:extLst>
          </p:nvPr>
        </p:nvGraphicFramePr>
        <p:xfrm>
          <a:off x="803275" y="1981200"/>
          <a:ext cx="5040313" cy="4448175"/>
        </p:xfrm>
        <a:graphic>
          <a:graphicData uri="http://schemas.openxmlformats.org/presentationml/2006/ole">
            <mc:AlternateContent xmlns:mc="http://schemas.openxmlformats.org/markup-compatibility/2006">
              <mc:Choice xmlns:v="urn:schemas-microsoft-com:vml" Requires="v">
                <p:oleObj name="Equation" r:id="rId5" imgW="3848040" imgH="3416040" progId="Equation.DSMT4">
                  <p:embed/>
                </p:oleObj>
              </mc:Choice>
              <mc:Fallback>
                <p:oleObj name="Equation" r:id="rId5" imgW="3848040" imgH="3416040" progId="Equation.DSMT4">
                  <p:embed/>
                  <p:pic>
                    <p:nvPicPr>
                      <p:cNvPr id="6" name="Object 5"/>
                      <p:cNvPicPr>
                        <a:picLocks noChangeAspect="1" noChangeArrowheads="1"/>
                      </p:cNvPicPr>
                      <p:nvPr/>
                    </p:nvPicPr>
                    <p:blipFill>
                      <a:blip r:embed="rId6"/>
                      <a:srcRect/>
                      <a:stretch>
                        <a:fillRect/>
                      </a:stretch>
                    </p:blipFill>
                    <p:spPr bwMode="auto">
                      <a:xfrm>
                        <a:off x="803275" y="1981200"/>
                        <a:ext cx="5040313" cy="4448175"/>
                      </a:xfrm>
                      <a:prstGeom prst="rect">
                        <a:avLst/>
                      </a:prstGeom>
                      <a:noFill/>
                      <a:ln>
                        <a:noFill/>
                      </a:ln>
                    </p:spPr>
                  </p:pic>
                </p:oleObj>
              </mc:Fallback>
            </mc:AlternateContent>
          </a:graphicData>
        </a:graphic>
      </p:graphicFrame>
      <p:sp>
        <p:nvSpPr>
          <p:cNvPr id="7" name="Left Arrow 6"/>
          <p:cNvSpPr/>
          <p:nvPr/>
        </p:nvSpPr>
        <p:spPr>
          <a:xfrm>
            <a:off x="2895600" y="5562600"/>
            <a:ext cx="2876550" cy="381000"/>
          </a:xfrm>
          <a:prstGeom prst="leftArrow">
            <a:avLst>
              <a:gd name="adj1" fmla="val 42683"/>
              <a:gd name="adj2" fmla="val 50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71116" y="5280878"/>
            <a:ext cx="2815683" cy="830997"/>
          </a:xfrm>
          <a:prstGeom prst="rect">
            <a:avLst/>
          </a:prstGeom>
          <a:noFill/>
        </p:spPr>
        <p:txBody>
          <a:bodyPr wrap="square" rtlCol="0">
            <a:spAutoFit/>
          </a:bodyPr>
          <a:lstStyle/>
          <a:p>
            <a:r>
              <a:rPr lang="en-US" sz="2400" dirty="0">
                <a:latin typeface="+mj-lt"/>
              </a:rPr>
              <a:t>Force of constraint;</a:t>
            </a:r>
          </a:p>
          <a:p>
            <a:r>
              <a:rPr lang="en-US" sz="2400" dirty="0">
                <a:latin typeface="+mj-lt"/>
              </a:rPr>
              <a:t>normal to incline</a:t>
            </a:r>
          </a:p>
        </p:txBody>
      </p:sp>
      <p:sp>
        <p:nvSpPr>
          <p:cNvPr id="11" name="TextBox 10">
            <a:extLst>
              <a:ext uri="{FF2B5EF4-FFF2-40B4-BE49-F238E27FC236}">
                <a16:creationId xmlns:a16="http://schemas.microsoft.com/office/drawing/2014/main" id="{34A60C70-7035-48C3-BC8D-85552FED0D55}"/>
              </a:ext>
            </a:extLst>
          </p:cNvPr>
          <p:cNvSpPr txBox="1"/>
          <p:nvPr/>
        </p:nvSpPr>
        <p:spPr>
          <a:xfrm>
            <a:off x="5871116" y="2330181"/>
            <a:ext cx="3352800" cy="1938992"/>
          </a:xfrm>
          <a:prstGeom prst="rect">
            <a:avLst/>
          </a:prstGeom>
          <a:noFill/>
        </p:spPr>
        <p:txBody>
          <a:bodyPr wrap="square" rtlCol="0">
            <a:spAutoFit/>
          </a:bodyPr>
          <a:lstStyle/>
          <a:p>
            <a:r>
              <a:rPr lang="en-US" sz="2400" dirty="0">
                <a:latin typeface="+mj-lt"/>
              </a:rPr>
              <a:t>Which method would you use to solve the problem?</a:t>
            </a:r>
          </a:p>
          <a:p>
            <a:pPr lvl="1"/>
            <a:r>
              <a:rPr lang="en-US" sz="2400" dirty="0">
                <a:latin typeface="+mj-lt"/>
              </a:rPr>
              <a:t>Case 1</a:t>
            </a:r>
          </a:p>
          <a:p>
            <a:pPr lvl="1"/>
            <a:r>
              <a:rPr lang="en-US" sz="2400" dirty="0">
                <a:latin typeface="+mj-lt"/>
              </a:rPr>
              <a:t>Case 2</a:t>
            </a:r>
          </a:p>
        </p:txBody>
      </p:sp>
    </p:spTree>
    <p:extLst>
      <p:ext uri="{BB962C8B-B14F-4D97-AF65-F5344CB8AC3E}">
        <p14:creationId xmlns:p14="http://schemas.microsoft.com/office/powerpoint/2010/main" val="12687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762000" y="457200"/>
            <a:ext cx="6172200" cy="461665"/>
          </a:xfrm>
          <a:prstGeom prst="rect">
            <a:avLst/>
          </a:prstGeom>
          <a:noFill/>
        </p:spPr>
        <p:txBody>
          <a:bodyPr wrap="square" rtlCol="0">
            <a:spAutoFit/>
          </a:bodyPr>
          <a:lstStyle/>
          <a:p>
            <a:r>
              <a:rPr lang="en-US" sz="2400" dirty="0">
                <a:latin typeface="+mj-lt"/>
              </a:rPr>
              <a:t>Rational for Lagrange multipliers</a:t>
            </a:r>
          </a:p>
        </p:txBody>
      </p:sp>
      <p:graphicFrame>
        <p:nvGraphicFramePr>
          <p:cNvPr id="6" name="Object 5"/>
          <p:cNvGraphicFramePr>
            <a:graphicFrameLocks noChangeAspect="1"/>
          </p:cNvGraphicFramePr>
          <p:nvPr>
            <p:extLst>
              <p:ext uri="{D42A27DB-BD31-4B8C-83A1-F6EECF244321}">
                <p14:modId xmlns:p14="http://schemas.microsoft.com/office/powerpoint/2010/main" val="900769758"/>
              </p:ext>
            </p:extLst>
          </p:nvPr>
        </p:nvGraphicFramePr>
        <p:xfrm>
          <a:off x="1195388" y="1066800"/>
          <a:ext cx="4594225" cy="2441575"/>
        </p:xfrm>
        <a:graphic>
          <a:graphicData uri="http://schemas.openxmlformats.org/presentationml/2006/ole">
            <mc:AlternateContent xmlns:mc="http://schemas.openxmlformats.org/markup-compatibility/2006">
              <mc:Choice xmlns:v="urn:schemas-microsoft-com:vml" Requires="v">
                <p:oleObj name="Equation" r:id="rId3" imgW="2374560" imgH="1269720" progId="Equation.DSMT4">
                  <p:embed/>
                </p:oleObj>
              </mc:Choice>
              <mc:Fallback>
                <p:oleObj name="Equation" r:id="rId3" imgW="2374560" imgH="1269720" progId="Equation.DSMT4">
                  <p:embed/>
                  <p:pic>
                    <p:nvPicPr>
                      <p:cNvPr id="6" name="Object 5"/>
                      <p:cNvPicPr>
                        <a:picLocks noChangeAspect="1" noChangeArrowheads="1"/>
                      </p:cNvPicPr>
                      <p:nvPr/>
                    </p:nvPicPr>
                    <p:blipFill>
                      <a:blip r:embed="rId4"/>
                      <a:srcRect/>
                      <a:stretch>
                        <a:fillRect/>
                      </a:stretch>
                    </p:blipFill>
                    <p:spPr bwMode="auto">
                      <a:xfrm>
                        <a:off x="1195388" y="1066800"/>
                        <a:ext cx="459422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9790706"/>
              </p:ext>
            </p:extLst>
          </p:nvPr>
        </p:nvGraphicFramePr>
        <p:xfrm>
          <a:off x="990600" y="3429000"/>
          <a:ext cx="6265862" cy="3200400"/>
        </p:xfrm>
        <a:graphic>
          <a:graphicData uri="http://schemas.openxmlformats.org/presentationml/2006/ole">
            <mc:AlternateContent xmlns:mc="http://schemas.openxmlformats.org/markup-compatibility/2006">
              <mc:Choice xmlns:v="urn:schemas-microsoft-com:vml" Requires="v">
                <p:oleObj name="Equation" r:id="rId5" imgW="3238200" imgH="1663560" progId="Equation.DSMT4">
                  <p:embed/>
                </p:oleObj>
              </mc:Choice>
              <mc:Fallback>
                <p:oleObj name="Equation" r:id="rId5" imgW="3238200" imgH="1663560" progId="Equation.DSMT4">
                  <p:embed/>
                  <p:pic>
                    <p:nvPicPr>
                      <p:cNvPr id="7" name="Object 6"/>
                      <p:cNvPicPr>
                        <a:picLocks noChangeAspect="1" noChangeArrowheads="1"/>
                      </p:cNvPicPr>
                      <p:nvPr/>
                    </p:nvPicPr>
                    <p:blipFill>
                      <a:blip r:embed="rId6"/>
                      <a:srcRect/>
                      <a:stretch>
                        <a:fillRect/>
                      </a:stretch>
                    </p:blipFill>
                    <p:spPr bwMode="auto">
                      <a:xfrm>
                        <a:off x="990600" y="3429000"/>
                        <a:ext cx="62658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686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0347622"/>
              </p:ext>
            </p:extLst>
          </p:nvPr>
        </p:nvGraphicFramePr>
        <p:xfrm>
          <a:off x="457200" y="1143000"/>
          <a:ext cx="8105775" cy="1806575"/>
        </p:xfrm>
        <a:graphic>
          <a:graphicData uri="http://schemas.openxmlformats.org/presentationml/2006/ole">
            <mc:AlternateContent xmlns:mc="http://schemas.openxmlformats.org/markup-compatibility/2006">
              <mc:Choice xmlns:v="urn:schemas-microsoft-com:vml" Requires="v">
                <p:oleObj name="数式" r:id="rId3" imgW="4190760" imgH="939600" progId="Equation.3">
                  <p:embed/>
                </p:oleObj>
              </mc:Choice>
              <mc:Fallback>
                <p:oleObj name="数式" r:id="rId3" imgW="4190760" imgH="93960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143000"/>
                        <a:ext cx="81057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04800"/>
            <a:ext cx="7848600" cy="461665"/>
          </a:xfrm>
          <a:prstGeom prst="rect">
            <a:avLst/>
          </a:prstGeom>
          <a:noFill/>
        </p:spPr>
        <p:txBody>
          <a:bodyPr wrap="square" rtlCol="0">
            <a:spAutoFit/>
          </a:bodyPr>
          <a:lstStyle/>
          <a:p>
            <a:r>
              <a:rPr lang="en-US" sz="2400" dirty="0">
                <a:latin typeface="+mj-lt"/>
              </a:rPr>
              <a:t>Euler-Lagrange equations with constraints:</a:t>
            </a:r>
          </a:p>
        </p:txBody>
      </p:sp>
      <p:sp>
        <p:nvSpPr>
          <p:cNvPr id="7" name="TextBox 6"/>
          <p:cNvSpPr txBox="1"/>
          <p:nvPr/>
        </p:nvSpPr>
        <p:spPr>
          <a:xfrm>
            <a:off x="361604" y="3384357"/>
            <a:ext cx="8534400" cy="461665"/>
          </a:xfrm>
          <a:prstGeom prst="rect">
            <a:avLst/>
          </a:prstGeom>
          <a:noFill/>
        </p:spPr>
        <p:txBody>
          <a:bodyPr wrap="square" rtlCol="0">
            <a:spAutoFit/>
          </a:bodyPr>
          <a:lstStyle/>
          <a:p>
            <a:r>
              <a:rPr lang="en-US" sz="2400" dirty="0">
                <a:latin typeface="+mj-lt"/>
              </a:rPr>
              <a:t>Example:</a:t>
            </a:r>
          </a:p>
        </p:txBody>
      </p:sp>
      <p:grpSp>
        <p:nvGrpSpPr>
          <p:cNvPr id="18" name="Group 17"/>
          <p:cNvGrpSpPr/>
          <p:nvPr/>
        </p:nvGrpSpPr>
        <p:grpSpPr>
          <a:xfrm>
            <a:off x="1219200" y="4038600"/>
            <a:ext cx="2209800" cy="2133600"/>
            <a:chOff x="1219200" y="4038600"/>
            <a:chExt cx="2209800" cy="2133600"/>
          </a:xfrm>
        </p:grpSpPr>
        <p:cxnSp>
          <p:nvCxnSpPr>
            <p:cNvPr id="9" name="Straight Connector 8"/>
            <p:cNvCxnSpPr/>
            <p:nvPr/>
          </p:nvCxnSpPr>
          <p:spPr>
            <a:xfrm>
              <a:off x="1219200" y="4038600"/>
              <a:ext cx="0" cy="21336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038600"/>
              <a:ext cx="1066800" cy="1371600"/>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19200" y="4419600"/>
              <a:ext cx="12192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1770153" y="4233640"/>
              <a:ext cx="287258" cy="461665"/>
            </a:xfrm>
            <a:prstGeom prst="rect">
              <a:avLst/>
            </a:prstGeom>
            <a:noFill/>
          </p:spPr>
          <p:txBody>
            <a:bodyPr wrap="none" rtlCol="0">
              <a:spAutoFit/>
            </a:bodyPr>
            <a:lstStyle/>
            <a:p>
              <a:r>
                <a:rPr lang="en-US" sz="2400" i="1" dirty="0">
                  <a:latin typeface="+mj-lt"/>
                </a:rPr>
                <a:t>r</a:t>
              </a:r>
            </a:p>
          </p:txBody>
        </p:sp>
        <p:cxnSp>
          <p:nvCxnSpPr>
            <p:cNvPr id="16" name="Straight Arrow Connector 15"/>
            <p:cNvCxnSpPr/>
            <p:nvPr/>
          </p:nvCxnSpPr>
          <p:spPr>
            <a:xfrm>
              <a:off x="2286000" y="5410200"/>
              <a:ext cx="0" cy="533400"/>
            </a:xfrm>
            <a:prstGeom prst="straightConnector1">
              <a:avLst/>
            </a:prstGeom>
            <a:ln w="254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2600"/>
              <a:ext cx="838200" cy="461665"/>
            </a:xfrm>
            <a:prstGeom prst="rect">
              <a:avLst/>
            </a:prstGeom>
            <a:noFill/>
          </p:spPr>
          <p:txBody>
            <a:bodyPr wrap="square" rtlCol="0">
              <a:spAutoFit/>
            </a:bodyPr>
            <a:lstStyle/>
            <a:p>
              <a:r>
                <a:rPr lang="en-US" sz="2400" dirty="0">
                  <a:latin typeface="+mj-lt"/>
                </a:rPr>
                <a:t>mg</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4110018127"/>
              </p:ext>
            </p:extLst>
          </p:nvPr>
        </p:nvGraphicFramePr>
        <p:xfrm>
          <a:off x="2895600" y="3838575"/>
          <a:ext cx="5230812" cy="1343025"/>
        </p:xfrm>
        <a:graphic>
          <a:graphicData uri="http://schemas.openxmlformats.org/presentationml/2006/ole">
            <mc:AlternateContent xmlns:mc="http://schemas.openxmlformats.org/markup-compatibility/2006">
              <mc:Choice xmlns:v="urn:schemas-microsoft-com:vml" Requires="v">
                <p:oleObj name="数式" r:id="rId5" imgW="2705040" imgH="698400" progId="Equation.3">
                  <p:embed/>
                </p:oleObj>
              </mc:Choice>
              <mc:Fallback>
                <p:oleObj name="数式" r:id="rId5" imgW="2705040" imgH="698400" progId="Equation.3">
                  <p:embed/>
                  <p:pic>
                    <p:nvPicPr>
                      <p:cNvPr id="19" name="Object 18"/>
                      <p:cNvPicPr>
                        <a:picLocks noChangeAspect="1" noChangeArrowheads="1"/>
                      </p:cNvPicPr>
                      <p:nvPr/>
                    </p:nvPicPr>
                    <p:blipFill>
                      <a:blip r:embed="rId6"/>
                      <a:srcRect/>
                      <a:stretch>
                        <a:fillRect/>
                      </a:stretch>
                    </p:blipFill>
                    <p:spPr bwMode="auto">
                      <a:xfrm>
                        <a:off x="2895600" y="3838575"/>
                        <a:ext cx="523081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609600" y="457200"/>
            <a:ext cx="6553200" cy="461665"/>
          </a:xfrm>
          <a:prstGeom prst="rect">
            <a:avLst/>
          </a:prstGeom>
          <a:noFill/>
        </p:spPr>
        <p:txBody>
          <a:bodyPr wrap="square" rtlCol="0">
            <a:spAutoFit/>
          </a:bodyPr>
          <a:lstStyle/>
          <a:p>
            <a:r>
              <a:rPr lang="en-US" sz="2400" dirty="0">
                <a:latin typeface="+mj-lt"/>
              </a:rPr>
              <a:t>Example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69247042"/>
              </p:ext>
            </p:extLst>
          </p:nvPr>
        </p:nvGraphicFramePr>
        <p:xfrm>
          <a:off x="1066800" y="1219200"/>
          <a:ext cx="5230813" cy="1343025"/>
        </p:xfrm>
        <a:graphic>
          <a:graphicData uri="http://schemas.openxmlformats.org/presentationml/2006/ole">
            <mc:AlternateContent xmlns:mc="http://schemas.openxmlformats.org/markup-compatibility/2006">
              <mc:Choice xmlns:v="urn:schemas-microsoft-com:vml" Requires="v">
                <p:oleObj name="数式" r:id="rId3" imgW="2705040" imgH="698400" progId="Equation.3">
                  <p:embed/>
                </p:oleObj>
              </mc:Choice>
              <mc:Fallback>
                <p:oleObj name="数式" r:id="rId3" imgW="2705040" imgH="698400" progId="Equation.3">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9200"/>
                        <a:ext cx="5230813"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851421"/>
              </p:ext>
            </p:extLst>
          </p:nvPr>
        </p:nvGraphicFramePr>
        <p:xfrm>
          <a:off x="1430337" y="2541588"/>
          <a:ext cx="3827463" cy="3249612"/>
        </p:xfrm>
        <a:graphic>
          <a:graphicData uri="http://schemas.openxmlformats.org/presentationml/2006/ole">
            <mc:AlternateContent xmlns:mc="http://schemas.openxmlformats.org/markup-compatibility/2006">
              <mc:Choice xmlns:v="urn:schemas-microsoft-com:vml" Requires="v">
                <p:oleObj name="Equation" r:id="rId5" imgW="1981080" imgH="1688760" progId="Equation.DSMT4">
                  <p:embed/>
                </p:oleObj>
              </mc:Choice>
              <mc:Fallback>
                <p:oleObj name="Equation" r:id="rId5" imgW="1981080" imgH="1688760" progId="Equation.DSMT4">
                  <p:embed/>
                  <p:pic>
                    <p:nvPicPr>
                      <p:cNvPr id="7" name="Object 6"/>
                      <p:cNvPicPr>
                        <a:picLocks noChangeAspect="1" noChangeArrowheads="1"/>
                      </p:cNvPicPr>
                      <p:nvPr/>
                    </p:nvPicPr>
                    <p:blipFill>
                      <a:blip r:embed="rId6"/>
                      <a:srcRect/>
                      <a:stretch>
                        <a:fillRect/>
                      </a:stretch>
                    </p:blipFill>
                    <p:spPr bwMode="auto">
                      <a:xfrm>
                        <a:off x="1430337" y="2541588"/>
                        <a:ext cx="3827463"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300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ight Arrow 4"/>
          <p:cNvSpPr/>
          <p:nvPr/>
        </p:nvSpPr>
        <p:spPr>
          <a:xfrm>
            <a:off x="246645" y="4495800"/>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AD1D63D1-7F87-1090-92D2-DC1FA9069AC5}"/>
              </a:ext>
            </a:extLst>
          </p:cNvPr>
          <p:cNvPicPr>
            <a:picLocks noChangeAspect="1"/>
          </p:cNvPicPr>
          <p:nvPr/>
        </p:nvPicPr>
        <p:blipFill>
          <a:blip r:embed="rId3"/>
          <a:stretch>
            <a:fillRect/>
          </a:stretch>
        </p:blipFill>
        <p:spPr>
          <a:xfrm>
            <a:off x="519112" y="914400"/>
            <a:ext cx="8480626" cy="4471102"/>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10035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334" t="52973" r="21512" b="15222"/>
          <a:stretch/>
        </p:blipFill>
        <p:spPr bwMode="auto">
          <a:xfrm>
            <a:off x="152400" y="762000"/>
            <a:ext cx="5785596" cy="3126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346364"/>
            <a:ext cx="7772400" cy="461665"/>
          </a:xfrm>
          <a:prstGeom prst="rect">
            <a:avLst/>
          </a:prstGeom>
          <a:noFill/>
        </p:spPr>
        <p:txBody>
          <a:bodyPr wrap="square" rtlCol="0">
            <a:spAutoFit/>
          </a:bodyPr>
          <a:lstStyle/>
          <a:p>
            <a:r>
              <a:rPr lang="en-US" sz="2400" dirty="0">
                <a:latin typeface="+mj-lt"/>
              </a:rPr>
              <a:t>Another 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088500939"/>
              </p:ext>
            </p:extLst>
          </p:nvPr>
        </p:nvGraphicFramePr>
        <p:xfrm>
          <a:off x="3200400" y="790575"/>
          <a:ext cx="5894387" cy="1343025"/>
        </p:xfrm>
        <a:graphic>
          <a:graphicData uri="http://schemas.openxmlformats.org/presentationml/2006/ole">
            <mc:AlternateContent xmlns:mc="http://schemas.openxmlformats.org/markup-compatibility/2006">
              <mc:Choice xmlns:v="urn:schemas-microsoft-com:vml" Requires="v">
                <p:oleObj name="数式" r:id="rId4" imgW="3047760" imgH="698400" progId="Equation.3">
                  <p:embed/>
                </p:oleObj>
              </mc:Choice>
              <mc:Fallback>
                <p:oleObj name="数式" r:id="rId4" imgW="3047760" imgH="698400" progId="Equation.3">
                  <p:embed/>
                  <p:pic>
                    <p:nvPicPr>
                      <p:cNvPr id="6" name="Object 5"/>
                      <p:cNvPicPr>
                        <a:picLocks noChangeAspect="1" noChangeArrowheads="1"/>
                      </p:cNvPicPr>
                      <p:nvPr/>
                    </p:nvPicPr>
                    <p:blipFill>
                      <a:blip r:embed="rId5"/>
                      <a:srcRect/>
                      <a:stretch>
                        <a:fillRect/>
                      </a:stretch>
                    </p:blipFill>
                    <p:spPr bwMode="auto">
                      <a:xfrm>
                        <a:off x="3200400" y="790575"/>
                        <a:ext cx="58943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9769877"/>
              </p:ext>
            </p:extLst>
          </p:nvPr>
        </p:nvGraphicFramePr>
        <p:xfrm>
          <a:off x="5815013" y="1724025"/>
          <a:ext cx="2898775" cy="3762375"/>
        </p:xfrm>
        <a:graphic>
          <a:graphicData uri="http://schemas.openxmlformats.org/presentationml/2006/ole">
            <mc:AlternateContent xmlns:mc="http://schemas.openxmlformats.org/markup-compatibility/2006">
              <mc:Choice xmlns:v="urn:schemas-microsoft-com:vml" Requires="v">
                <p:oleObj name="数式" r:id="rId6" imgW="1498320" imgH="1955520" progId="Equation.3">
                  <p:embed/>
                </p:oleObj>
              </mc:Choice>
              <mc:Fallback>
                <p:oleObj name="数式" r:id="rId6" imgW="1498320" imgH="1955520" progId="Equation.3">
                  <p:embed/>
                  <p:pic>
                    <p:nvPicPr>
                      <p:cNvPr id="7" name="Object 6"/>
                      <p:cNvPicPr>
                        <a:picLocks noChangeAspect="1" noChangeArrowheads="1"/>
                      </p:cNvPicPr>
                      <p:nvPr/>
                    </p:nvPicPr>
                    <p:blipFill>
                      <a:blip r:embed="rId7"/>
                      <a:srcRect/>
                      <a:stretch>
                        <a:fillRect/>
                      </a:stretch>
                    </p:blipFill>
                    <p:spPr bwMode="auto">
                      <a:xfrm>
                        <a:off x="5815013" y="1724025"/>
                        <a:ext cx="2898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2364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7" name="Picture 6" descr="Text&#10;&#10;Description automatically generated">
            <a:extLst>
              <a:ext uri="{FF2B5EF4-FFF2-40B4-BE49-F238E27FC236}">
                <a16:creationId xmlns:a16="http://schemas.microsoft.com/office/drawing/2014/main" id="{F22F8506-3A75-12FF-0699-B01F59DF19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648" y="501650"/>
            <a:ext cx="8576703" cy="5438885"/>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6" name="Group 5"/>
          <p:cNvGrpSpPr/>
          <p:nvPr/>
        </p:nvGrpSpPr>
        <p:grpSpPr>
          <a:xfrm>
            <a:off x="685800" y="100774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157926"/>
              </p:ext>
            </p:extLst>
          </p:nvPr>
        </p:nvGraphicFramePr>
        <p:xfrm>
          <a:off x="600075" y="2075286"/>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0" name=""/>
                      <p:cNvPicPr>
                        <a:picLocks noChangeAspect="1" noChangeArrowheads="1"/>
                      </p:cNvPicPr>
                      <p:nvPr/>
                    </p:nvPicPr>
                    <p:blipFill>
                      <a:blip r:embed="rId8"/>
                      <a:srcRect/>
                      <a:stretch>
                        <a:fillRect/>
                      </a:stretch>
                    </p:blipFill>
                    <p:spPr bwMode="auto">
                      <a:xfrm>
                        <a:off x="600075" y="2075286"/>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0" name="Object 11"/>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0" name="Object 11"/>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
        <p:nvSpPr>
          <p:cNvPr id="15" name="TextBox 14">
            <a:extLst>
              <a:ext uri="{FF2B5EF4-FFF2-40B4-BE49-F238E27FC236}">
                <a16:creationId xmlns:a16="http://schemas.microsoft.com/office/drawing/2014/main" id="{20C7743C-4ED1-4FCB-9C4C-5CD48F76641D}"/>
              </a:ext>
            </a:extLst>
          </p:cNvPr>
          <p:cNvSpPr txBox="1"/>
          <p:nvPr/>
        </p:nvSpPr>
        <p:spPr>
          <a:xfrm>
            <a:off x="152400" y="136525"/>
            <a:ext cx="8686800" cy="461665"/>
          </a:xfrm>
          <a:prstGeom prst="rect">
            <a:avLst/>
          </a:prstGeom>
          <a:noFill/>
        </p:spPr>
        <p:txBody>
          <a:bodyPr wrap="square" rtlCol="0">
            <a:spAutoFit/>
          </a:bodyPr>
          <a:lstStyle/>
          <a:p>
            <a:r>
              <a:rPr lang="en-US" sz="2400" dirty="0">
                <a:latin typeface="+mj-lt"/>
              </a:rPr>
              <a:t>Previously derived form for the </a:t>
            </a:r>
            <a:r>
              <a:rPr lang="en-US" sz="2400" dirty="0" err="1">
                <a:latin typeface="+mj-lt"/>
              </a:rPr>
              <a:t>Lagrangian</a:t>
            </a:r>
            <a:r>
              <a:rPr lang="en-US" sz="2400" dirty="0">
                <a:latin typeface="+mj-lt"/>
              </a:rPr>
              <a:t> --</a:t>
            </a:r>
          </a:p>
        </p:txBody>
      </p:sp>
    </p:spTree>
    <p:extLst>
      <p:ext uri="{BB962C8B-B14F-4D97-AF65-F5344CB8AC3E}">
        <p14:creationId xmlns:p14="http://schemas.microsoft.com/office/powerpoint/2010/main" val="407258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name="数式" r:id="rId7" imgW="3213000" imgH="1473120" progId="Equation.3">
                  <p:embed/>
                </p:oleObj>
              </mc:Choice>
              <mc:Fallback>
                <p:oleObj name="数式" r:id="rId7" imgW="3213000" imgH="1473120" progId="Equation.3">
                  <p:embed/>
                  <p:pic>
                    <p:nvPicPr>
                      <p:cNvPr id="0" name=""/>
                      <p:cNvPicPr>
                        <a:picLocks noChangeAspect="1" noChangeArrowheads="1"/>
                      </p:cNvPicPr>
                      <p:nvPr/>
                    </p:nvPicPr>
                    <p:blipFill>
                      <a:blip r:embed="rId8"/>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0" name=""/>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39967259"/>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0" name=""/>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9/12/2022</a:t>
            </a:r>
            <a:endParaRPr lang="en-US" dirty="0"/>
          </a:p>
        </p:txBody>
      </p:sp>
      <p:sp>
        <p:nvSpPr>
          <p:cNvPr id="3" name="Footer Placeholder 2"/>
          <p:cNvSpPr>
            <a:spLocks noGrp="1"/>
          </p:cNvSpPr>
          <p:nvPr>
            <p:ph type="ftr" sz="quarter" idx="11"/>
          </p:nvPr>
        </p:nvSpPr>
        <p:spPr/>
        <p:txBody>
          <a:bodyPr/>
          <a:lstStyle/>
          <a:p>
            <a:r>
              <a:rPr lang="en-US"/>
              <a:t>PHY 711  Fall 2022 --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0" name=""/>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97161E-DBFC-8367-9272-DB99F6138B86}"/>
              </a:ext>
            </a:extLst>
          </p:cNvPr>
          <p:cNvSpPr>
            <a:spLocks noGrp="1"/>
          </p:cNvSpPr>
          <p:nvPr>
            <p:ph type="dt" sz="half" idx="10"/>
          </p:nvPr>
        </p:nvSpPr>
        <p:spPr/>
        <p:txBody>
          <a:bodyPr/>
          <a:lstStyle/>
          <a:p>
            <a:r>
              <a:rPr lang="en-US"/>
              <a:t>9/12/2022</a:t>
            </a:r>
            <a:endParaRPr lang="en-US" dirty="0"/>
          </a:p>
        </p:txBody>
      </p:sp>
      <p:sp>
        <p:nvSpPr>
          <p:cNvPr id="3" name="Footer Placeholder 2">
            <a:extLst>
              <a:ext uri="{FF2B5EF4-FFF2-40B4-BE49-F238E27FC236}">
                <a16:creationId xmlns:a16="http://schemas.microsoft.com/office/drawing/2014/main" id="{4C982AE8-5486-DAFC-9C08-AF1CE0C9467D}"/>
              </a:ext>
            </a:extLst>
          </p:cNvPr>
          <p:cNvSpPr>
            <a:spLocks noGrp="1"/>
          </p:cNvSpPr>
          <p:nvPr>
            <p:ph type="ftr" sz="quarter" idx="11"/>
          </p:nvPr>
        </p:nvSpPr>
        <p:spPr/>
        <p:txBody>
          <a:bodyPr/>
          <a:lstStyle/>
          <a:p>
            <a:r>
              <a:rPr lang="en-US"/>
              <a:t>PHY 711  Fall 2022 -- Lecture 10</a:t>
            </a:r>
            <a:endParaRPr lang="en-US" dirty="0"/>
          </a:p>
        </p:txBody>
      </p:sp>
      <p:sp>
        <p:nvSpPr>
          <p:cNvPr id="4" name="Slide Number Placeholder 3">
            <a:extLst>
              <a:ext uri="{FF2B5EF4-FFF2-40B4-BE49-F238E27FC236}">
                <a16:creationId xmlns:a16="http://schemas.microsoft.com/office/drawing/2014/main" id="{FCB9AE4F-474B-8751-9029-1186BD94ED74}"/>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32DA1091-2801-4DE0-EAA9-CF622184319D}"/>
              </a:ext>
            </a:extLst>
          </p:cNvPr>
          <p:cNvGraphicFramePr>
            <a:graphicFrameLocks noChangeAspect="1"/>
          </p:cNvGraphicFramePr>
          <p:nvPr>
            <p:extLst>
              <p:ext uri="{D42A27DB-BD31-4B8C-83A1-F6EECF244321}">
                <p14:modId xmlns:p14="http://schemas.microsoft.com/office/powerpoint/2010/main" val="3241101655"/>
              </p:ext>
            </p:extLst>
          </p:nvPr>
        </p:nvGraphicFramePr>
        <p:xfrm>
          <a:off x="457200" y="762000"/>
          <a:ext cx="6878637" cy="2244725"/>
        </p:xfrm>
        <a:graphic>
          <a:graphicData uri="http://schemas.openxmlformats.org/presentationml/2006/ole">
            <mc:AlternateContent xmlns:mc="http://schemas.openxmlformats.org/markup-compatibility/2006">
              <mc:Choice xmlns:v="urn:schemas-microsoft-com:vml" Requires="v">
                <p:oleObj name="Equation" r:id="rId2" imgW="3555720" imgH="1168200" progId="Equation.DSMT4">
                  <p:embed/>
                </p:oleObj>
              </mc:Choice>
              <mc:Fallback>
                <p:oleObj name="Equation" r:id="rId2" imgW="3555720" imgH="1168200" progId="Equation.DSMT4">
                  <p:embed/>
                  <p:pic>
                    <p:nvPicPr>
                      <p:cNvPr id="12" name="Object 11"/>
                      <p:cNvPicPr>
                        <a:picLocks noChangeAspect="1" noChangeArrowheads="1"/>
                      </p:cNvPicPr>
                      <p:nvPr/>
                    </p:nvPicPr>
                    <p:blipFill>
                      <a:blip r:embed="rId3"/>
                      <a:srcRect/>
                      <a:stretch>
                        <a:fillRect/>
                      </a:stretch>
                    </p:blipFill>
                    <p:spPr bwMode="auto">
                      <a:xfrm>
                        <a:off x="457200" y="762000"/>
                        <a:ext cx="687863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C2183C50-C811-288B-5D76-27D39AEE8913}"/>
              </a:ext>
            </a:extLst>
          </p:cNvPr>
          <p:cNvSpPr txBox="1"/>
          <p:nvPr/>
        </p:nvSpPr>
        <p:spPr>
          <a:xfrm>
            <a:off x="152400" y="381000"/>
            <a:ext cx="8686800" cy="461665"/>
          </a:xfrm>
          <a:prstGeom prst="rect">
            <a:avLst/>
          </a:prstGeom>
          <a:noFill/>
        </p:spPr>
        <p:txBody>
          <a:bodyPr wrap="square" rtlCol="0">
            <a:spAutoFit/>
          </a:bodyPr>
          <a:lstStyle/>
          <a:p>
            <a:r>
              <a:rPr lang="en-US" sz="2400" dirty="0">
                <a:latin typeface="+mj-lt"/>
              </a:rPr>
              <a:t>Some details --</a:t>
            </a:r>
          </a:p>
        </p:txBody>
      </p:sp>
      <p:graphicFrame>
        <p:nvGraphicFramePr>
          <p:cNvPr id="7" name="Object 6">
            <a:extLst>
              <a:ext uri="{FF2B5EF4-FFF2-40B4-BE49-F238E27FC236}">
                <a16:creationId xmlns:a16="http://schemas.microsoft.com/office/drawing/2014/main" id="{3F956AB5-4682-D13E-B0B2-9BDD1D4A459F}"/>
              </a:ext>
            </a:extLst>
          </p:cNvPr>
          <p:cNvGraphicFramePr>
            <a:graphicFrameLocks noChangeAspect="1"/>
          </p:cNvGraphicFramePr>
          <p:nvPr>
            <p:extLst>
              <p:ext uri="{D42A27DB-BD31-4B8C-83A1-F6EECF244321}">
                <p14:modId xmlns:p14="http://schemas.microsoft.com/office/powerpoint/2010/main" val="2809226268"/>
              </p:ext>
            </p:extLst>
          </p:nvPr>
        </p:nvGraphicFramePr>
        <p:xfrm>
          <a:off x="374534" y="3171619"/>
          <a:ext cx="7215500" cy="3267709"/>
        </p:xfrm>
        <a:graphic>
          <a:graphicData uri="http://schemas.openxmlformats.org/presentationml/2006/ole">
            <mc:AlternateContent xmlns:mc="http://schemas.openxmlformats.org/markup-compatibility/2006">
              <mc:Choice xmlns:v="urn:schemas-microsoft-com:vml" Requires="v">
                <p:oleObj name="Equation" r:id="rId4" imgW="5524200" imgH="2501640" progId="Equation.DSMT4">
                  <p:embed/>
                </p:oleObj>
              </mc:Choice>
              <mc:Fallback>
                <p:oleObj name="Equation" r:id="rId4" imgW="5524200" imgH="2501640" progId="Equation.DSMT4">
                  <p:embed/>
                  <p:pic>
                    <p:nvPicPr>
                      <p:cNvPr id="0" name=""/>
                      <p:cNvPicPr/>
                      <p:nvPr/>
                    </p:nvPicPr>
                    <p:blipFill>
                      <a:blip r:embed="rId5"/>
                      <a:stretch>
                        <a:fillRect/>
                      </a:stretch>
                    </p:blipFill>
                    <p:spPr>
                      <a:xfrm>
                        <a:off x="374534" y="3171619"/>
                        <a:ext cx="7215500" cy="3267709"/>
                      </a:xfrm>
                      <a:prstGeom prst="rect">
                        <a:avLst/>
                      </a:prstGeom>
                    </p:spPr>
                  </p:pic>
                </p:oleObj>
              </mc:Fallback>
            </mc:AlternateContent>
          </a:graphicData>
        </a:graphic>
      </p:graphicFrame>
    </p:spTree>
    <p:extLst>
      <p:ext uri="{BB962C8B-B14F-4D97-AF65-F5344CB8AC3E}">
        <p14:creationId xmlns:p14="http://schemas.microsoft.com/office/powerpoint/2010/main" val="151973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8942</TotalTime>
  <Words>1123</Words>
  <Application>Microsoft Office PowerPoint</Application>
  <PresentationFormat>On-screen Show (4:3)</PresentationFormat>
  <Paragraphs>208</Paragraphs>
  <Slides>30</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37"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483</cp:revision>
  <cp:lastPrinted>2020-09-12T16:38:37Z</cp:lastPrinted>
  <dcterms:created xsi:type="dcterms:W3CDTF">2012-01-10T18:32:24Z</dcterms:created>
  <dcterms:modified xsi:type="dcterms:W3CDTF">2022-09-12T13:51:15Z</dcterms:modified>
  <cp:contentStatus/>
</cp:coreProperties>
</file>