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6" r:id="rId2"/>
    <p:sldId id="428" r:id="rId3"/>
    <p:sldId id="354" r:id="rId4"/>
    <p:sldId id="429" r:id="rId5"/>
    <p:sldId id="400" r:id="rId6"/>
    <p:sldId id="401" r:id="rId7"/>
    <p:sldId id="402" r:id="rId8"/>
    <p:sldId id="404" r:id="rId9"/>
    <p:sldId id="405" r:id="rId10"/>
    <p:sldId id="425" r:id="rId11"/>
    <p:sldId id="406" r:id="rId12"/>
    <p:sldId id="408" r:id="rId13"/>
    <p:sldId id="420" r:id="rId14"/>
    <p:sldId id="409" r:id="rId15"/>
    <p:sldId id="412" r:id="rId16"/>
    <p:sldId id="426" r:id="rId17"/>
    <p:sldId id="421" r:id="rId18"/>
    <p:sldId id="422" r:id="rId19"/>
    <p:sldId id="427" r:id="rId20"/>
    <p:sldId id="414" r:id="rId21"/>
    <p:sldId id="415" r:id="rId22"/>
    <p:sldId id="413" r:id="rId23"/>
    <p:sldId id="416" r:id="rId24"/>
    <p:sldId id="417" r:id="rId2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4CBA"/>
    <a:srgbClr val="A06699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 autoAdjust="0"/>
    <p:restoredTop sz="94980" autoAdjust="0"/>
  </p:normalViewPr>
  <p:slideViewPr>
    <p:cSldViewPr>
      <p:cViewPr varScale="1">
        <p:scale>
          <a:sx n="71" d="100"/>
          <a:sy n="71" d="100"/>
        </p:scale>
        <p:origin x="776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 we will continue to explore the mathematical and physical properties of the </a:t>
            </a:r>
            <a:r>
              <a:rPr lang="en-US" dirty="0" err="1"/>
              <a:t>Lagrangian</a:t>
            </a:r>
            <a:r>
              <a:rPr lang="en-US" dirty="0"/>
              <a:t> formalism.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21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Non-trivial example with constant magnetic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0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 with a constant magnetic field.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9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Noting that the </a:t>
            </a:r>
            <a:r>
              <a:rPr lang="en-US" dirty="0" err="1"/>
              <a:t>Lagrangian</a:t>
            </a:r>
            <a:r>
              <a:rPr lang="en-US" dirty="0"/>
              <a:t> analysis generally results in second order differential equations.      We now explore the possibility of alternative formulations.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06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Digression on relationships between alternative coordinate formulations.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13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Relationships for changing variables   of  general </a:t>
            </a:r>
            <a:r>
              <a:rPr lang="en-US" dirty="0" err="1"/>
              <a:t>functionsl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17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34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from thermodynamic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668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thermodynamic energy </a:t>
            </a:r>
            <a:r>
              <a:rPr lang="en-US" dirty="0" err="1"/>
              <a:t>functiosn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21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Relationships between the old and new variables.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820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Applying the ideas of variable change to the </a:t>
            </a:r>
            <a:r>
              <a:rPr lang="en-US" dirty="0" err="1"/>
              <a:t>Lagrangian</a:t>
            </a:r>
            <a:r>
              <a:rPr lang="en-US" dirty="0"/>
              <a:t> formulation.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5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schedule.     Home work from Lecture 10 due Monday.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26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Transforming from the </a:t>
            </a:r>
            <a:r>
              <a:rPr lang="en-US" dirty="0" err="1"/>
              <a:t>Lagrangian</a:t>
            </a:r>
            <a:r>
              <a:rPr lang="en-US" dirty="0"/>
              <a:t> to Hamiltonian formulation of mechanics.      We will continue this discussion </a:t>
            </a:r>
            <a:r>
              <a:rPr lang="en-US"/>
              <a:t>on Friday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42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48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the Euler-Lagrange equations with a focus on finding constants of the motion.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67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31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 using different coordinates.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46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Reviewing “alternative” form of Euler-Lagrange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5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constant of the motion found from the </a:t>
            </a:r>
            <a:r>
              <a:rPr lang="en-US" dirty="0" err="1"/>
              <a:t>Lagrangian</a:t>
            </a:r>
            <a:r>
              <a:rPr lang="en-US" dirty="0"/>
              <a:t>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2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6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in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of Lecture 11-- Chap. 3 &amp; 6 (F &amp;W)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400" b="1" dirty="0">
                <a:solidFill>
                  <a:srgbClr val="904CBA"/>
                </a:solidFill>
              </a:rPr>
              <a:t>Details and extensions of </a:t>
            </a:r>
            <a:r>
              <a:rPr lang="en-US" sz="2400" b="1" dirty="0" err="1">
                <a:solidFill>
                  <a:srgbClr val="904CBA"/>
                </a:solidFill>
              </a:rPr>
              <a:t>Lagrangian</a:t>
            </a:r>
            <a:r>
              <a:rPr lang="en-US" sz="2400" b="1" dirty="0">
                <a:solidFill>
                  <a:srgbClr val="904CBA"/>
                </a:solidFill>
              </a:rPr>
              <a:t> mechanics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Constants of the motion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Conserved quantities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Legendre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2BE68A-5618-413D-A084-7BB3C79C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A0968-7C70-4D05-816D-12B35DA6A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97B7A-D98A-43E9-9723-1C342A9B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EFEC1-9B10-432C-92FA-1BF9F8D6085C}"/>
              </a:ext>
            </a:extLst>
          </p:cNvPr>
          <p:cNvSpPr txBox="1"/>
          <p:nvPr/>
        </p:nvSpPr>
        <p:spPr>
          <a:xfrm>
            <a:off x="453887" y="3483417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Why might this be useful?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7EB39C1-84B1-4E6D-B578-BCF64883E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267476"/>
              </p:ext>
            </p:extLst>
          </p:nvPr>
        </p:nvGraphicFramePr>
        <p:xfrm>
          <a:off x="453887" y="422229"/>
          <a:ext cx="3560762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507960" progId="Equation.DSMT4">
                  <p:embed/>
                </p:oleObj>
              </mc:Choice>
              <mc:Fallback>
                <p:oleObj name="Equation" r:id="rId2" imgW="184140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87" y="422229"/>
                        <a:ext cx="3560762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79DB1B7-D395-45C3-9611-D007F932D6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623638"/>
              </p:ext>
            </p:extLst>
          </p:nvPr>
        </p:nvGraphicFramePr>
        <p:xfrm>
          <a:off x="424070" y="1282918"/>
          <a:ext cx="594995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36880" imgH="622080" progId="Equation.DSMT4">
                  <p:embed/>
                </p:oleObj>
              </mc:Choice>
              <mc:Fallback>
                <p:oleObj name="Equation" r:id="rId4" imgW="4736880" imgH="6220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70" y="1282918"/>
                        <a:ext cx="594995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859B4C4-8679-477C-8A08-3F67A418AEF2}"/>
              </a:ext>
            </a:extLst>
          </p:cNvPr>
          <p:cNvSpPr txBox="1"/>
          <p:nvPr/>
        </p:nvSpPr>
        <p:spPr>
          <a:xfrm>
            <a:off x="4343400" y="91038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3 variable functions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D29672-FB9D-4367-B09D-08BBA5375229}"/>
              </a:ext>
            </a:extLst>
          </p:cNvPr>
          <p:cNvSpPr txBox="1"/>
          <p:nvPr/>
        </p:nvSpPr>
        <p:spPr>
          <a:xfrm>
            <a:off x="2362200" y="205293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1 variable function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4721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Additional constant of the motion --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177154"/>
              </p:ext>
            </p:extLst>
          </p:nvPr>
        </p:nvGraphicFramePr>
        <p:xfrm>
          <a:off x="838200" y="381000"/>
          <a:ext cx="4791075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476440" imgH="1333440" progId="Equation.3">
                  <p:embed/>
                </p:oleObj>
              </mc:Choice>
              <mc:Fallback>
                <p:oleObj name="数式" r:id="rId3" imgW="2476440" imgH="1333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"/>
                        <a:ext cx="4791075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306607"/>
              </p:ext>
            </p:extLst>
          </p:nvPr>
        </p:nvGraphicFramePr>
        <p:xfrm>
          <a:off x="1295400" y="3048000"/>
          <a:ext cx="5943600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073320" imgH="1143000" progId="Equation.3">
                  <p:embed/>
                </p:oleObj>
              </mc:Choice>
              <mc:Fallback>
                <p:oleObj name="数式" r:id="rId5" imgW="3073320" imgH="1143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5943600" cy="219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860347"/>
              </p:ext>
            </p:extLst>
          </p:nvPr>
        </p:nvGraphicFramePr>
        <p:xfrm>
          <a:off x="2209800" y="5165725"/>
          <a:ext cx="44354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30520" imgH="1028520" progId="Equation.DSMT4">
                  <p:embed/>
                </p:oleObj>
              </mc:Choice>
              <mc:Fallback>
                <p:oleObj name="Equation" r:id="rId7" imgW="3530520" imgH="1028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165725"/>
                        <a:ext cx="4435475" cy="128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706D19E-F050-4969-8793-E0953631A855}"/>
              </a:ext>
            </a:extLst>
          </p:cNvPr>
          <p:cNvSpPr txBox="1"/>
          <p:nvPr/>
        </p:nvSpPr>
        <p:spPr>
          <a:xfrm>
            <a:off x="4876800" y="3499147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2 variable functions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FE75A1-659C-49B8-8A26-A658EEA35888}"/>
              </a:ext>
            </a:extLst>
          </p:cNvPr>
          <p:cNvSpPr txBox="1"/>
          <p:nvPr/>
        </p:nvSpPr>
        <p:spPr>
          <a:xfrm>
            <a:off x="5502275" y="589404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  <a:sym typeface="Wingdings" panose="05000000000000000000" pitchFamily="2" charset="2"/>
              </a:rPr>
              <a:t>1 variable function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028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267780"/>
              </p:ext>
            </p:extLst>
          </p:nvPr>
        </p:nvGraphicFramePr>
        <p:xfrm>
          <a:off x="923925" y="381000"/>
          <a:ext cx="7294563" cy="607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431960" imgH="3720960" progId="Equation.DSMT4">
                  <p:embed/>
                </p:oleObj>
              </mc:Choice>
              <mc:Fallback>
                <p:oleObj name="Equation" r:id="rId3" imgW="4431960" imgH="3720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381000"/>
                        <a:ext cx="7294563" cy="607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927" y="63653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341908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1579"/>
              </p:ext>
            </p:extLst>
          </p:nvPr>
        </p:nvGraphicFramePr>
        <p:xfrm>
          <a:off x="2590800" y="136525"/>
          <a:ext cx="4810125" cy="579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55720" imgH="4317840" progId="Equation.DSMT4">
                  <p:embed/>
                </p:oleObj>
              </mc:Choice>
              <mc:Fallback>
                <p:oleObj name="Equation" r:id="rId3" imgW="3555720" imgH="4317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36525"/>
                        <a:ext cx="4810125" cy="579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7173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Other examples</a:t>
            </a:r>
          </a:p>
        </p:txBody>
      </p:sp>
    </p:spTree>
    <p:extLst>
      <p:ext uri="{BB962C8B-B14F-4D97-AF65-F5344CB8AC3E}">
        <p14:creationId xmlns:p14="http://schemas.microsoft.com/office/powerpoint/2010/main" val="197134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513" y="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picture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819923"/>
              </p:ext>
            </p:extLst>
          </p:nvPr>
        </p:nvGraphicFramePr>
        <p:xfrm>
          <a:off x="609599" y="762000"/>
          <a:ext cx="7526031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76360" imgH="1168200" progId="Equation.DSMT4">
                  <p:embed/>
                </p:oleObj>
              </mc:Choice>
              <mc:Fallback>
                <p:oleObj name="Equation" r:id="rId3" imgW="3276360" imgH="116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" y="762000"/>
                        <a:ext cx="7526031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0161" y="4417358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Switching variables – Legendre transformation</a:t>
            </a:r>
          </a:p>
          <a:p>
            <a:endParaRPr lang="en-US" sz="2400" dirty="0">
              <a:latin typeface="+mj-lt"/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12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145109"/>
              </p:ext>
            </p:extLst>
          </p:nvPr>
        </p:nvGraphicFramePr>
        <p:xfrm>
          <a:off x="838200" y="1351647"/>
          <a:ext cx="4252913" cy="586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1473120" imgH="203040" progId="Equation.3">
                  <p:embed/>
                </p:oleObj>
              </mc:Choice>
              <mc:Fallback>
                <p:oleObj name="数式" r:id="rId3" imgW="14731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351647"/>
                        <a:ext cx="4252913" cy="586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867279"/>
              </p:ext>
            </p:extLst>
          </p:nvPr>
        </p:nvGraphicFramePr>
        <p:xfrm>
          <a:off x="838200" y="1807792"/>
          <a:ext cx="7086600" cy="3060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234880" imgH="965160" progId="Equation.3">
                  <p:embed/>
                </p:oleObj>
              </mc:Choice>
              <mc:Fallback>
                <p:oleObj name="数式" r:id="rId5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07792"/>
                        <a:ext cx="7086600" cy="30601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721873"/>
              </p:ext>
            </p:extLst>
          </p:nvPr>
        </p:nvGraphicFramePr>
        <p:xfrm>
          <a:off x="464241" y="4827114"/>
          <a:ext cx="5557837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7" imgW="1663560" imgH="469800" progId="Equation.3">
                  <p:embed/>
                </p:oleObj>
              </mc:Choice>
              <mc:Fallback>
                <p:oleObj name="数式" r:id="rId7" imgW="1663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41" y="4827114"/>
                        <a:ext cx="5557837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152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Mathematical transformations for continuous functions of several variables &amp; Legendre transforms: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1800" y="928687"/>
            <a:ext cx="6400800" cy="46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Simple change of variables: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139DEB-B8D6-4F8F-A483-0B03B96F2433}"/>
              </a:ext>
            </a:extLst>
          </p:cNvPr>
          <p:cNvSpPr txBox="1"/>
          <p:nvPr/>
        </p:nvSpPr>
        <p:spPr>
          <a:xfrm>
            <a:off x="6165159" y="5315746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Assuming  </a:t>
            </a:r>
            <a:r>
              <a:rPr lang="en-US" sz="2400" i="1" dirty="0" err="1">
                <a:latin typeface="+mj-lt"/>
              </a:rPr>
              <a:t>dz</a:t>
            </a:r>
            <a:r>
              <a:rPr lang="en-US" sz="2400" i="1" dirty="0">
                <a:latin typeface="+mj-lt"/>
              </a:rPr>
              <a:t>=0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94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BFAEF-3AC5-4B42-9878-EBE298AA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D3871-85ED-4D4C-A5C9-999D4110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38990-765F-49AF-96B2-1397A60F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5B60A-44ED-4E0C-BF24-B9EE184777D7}"/>
              </a:ext>
            </a:extLst>
          </p:cNvPr>
          <p:cNvSpPr txBox="1"/>
          <p:nvPr/>
        </p:nvSpPr>
        <p:spPr>
          <a:xfrm>
            <a:off x="381000" y="22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on notation for partial derivatives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DD4E75A-ECF2-461C-8C90-9FCF191870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232667"/>
              </p:ext>
            </p:extLst>
          </p:nvPr>
        </p:nvGraphicFramePr>
        <p:xfrm>
          <a:off x="384313" y="710143"/>
          <a:ext cx="7489825" cy="149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61960" imgH="469800" progId="Equation.DSMT4">
                  <p:embed/>
                </p:oleObj>
              </mc:Choice>
              <mc:Fallback>
                <p:oleObj name="Equation" r:id="rId2" imgW="2361960" imgH="469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13" y="710143"/>
                        <a:ext cx="7489825" cy="149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rrow: Up 6">
            <a:extLst>
              <a:ext uri="{FF2B5EF4-FFF2-40B4-BE49-F238E27FC236}">
                <a16:creationId xmlns:a16="http://schemas.microsoft.com/office/drawing/2014/main" id="{1F182E34-F845-4982-8346-3264C5A20E3F}"/>
              </a:ext>
            </a:extLst>
          </p:cNvPr>
          <p:cNvSpPr/>
          <p:nvPr/>
        </p:nvSpPr>
        <p:spPr>
          <a:xfrm rot="2545749">
            <a:off x="4477636" y="2039236"/>
            <a:ext cx="4572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0757A5-8386-4B39-9D56-471CE88B0637}"/>
              </a:ext>
            </a:extLst>
          </p:cNvPr>
          <p:cNvSpPr txBox="1"/>
          <p:nvPr/>
        </p:nvSpPr>
        <p:spPr>
          <a:xfrm>
            <a:off x="3810000" y="2590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hold </a:t>
            </a:r>
            <a:r>
              <a:rPr lang="en-US" sz="2400" i="1" dirty="0">
                <a:latin typeface="+mj-lt"/>
              </a:rPr>
              <a:t>y</a:t>
            </a:r>
            <a:r>
              <a:rPr lang="en-US" sz="2400" dirty="0">
                <a:latin typeface="+mj-lt"/>
              </a:rPr>
              <a:t> fixed.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A1636947-B870-404B-9C94-4DFF5F055034}"/>
              </a:ext>
            </a:extLst>
          </p:cNvPr>
          <p:cNvSpPr/>
          <p:nvPr/>
        </p:nvSpPr>
        <p:spPr>
          <a:xfrm rot="708064">
            <a:off x="6857999" y="2204683"/>
            <a:ext cx="4572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EA97F-C483-4CE2-A0C1-6496BDAADF06}"/>
              </a:ext>
            </a:extLst>
          </p:cNvPr>
          <p:cNvSpPr txBox="1"/>
          <p:nvPr/>
        </p:nvSpPr>
        <p:spPr>
          <a:xfrm>
            <a:off x="6705600" y="28149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hold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fixed.</a:t>
            </a:r>
          </a:p>
        </p:txBody>
      </p:sp>
    </p:spTree>
    <p:extLst>
      <p:ext uri="{BB962C8B-B14F-4D97-AF65-F5344CB8AC3E}">
        <p14:creationId xmlns:p14="http://schemas.microsoft.com/office/powerpoint/2010/main" val="1413725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02372"/>
              </p:ext>
            </p:extLst>
          </p:nvPr>
        </p:nvGraphicFramePr>
        <p:xfrm>
          <a:off x="594591" y="1190783"/>
          <a:ext cx="5059218" cy="218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234880" imgH="965160" progId="Equation.3">
                  <p:embed/>
                </p:oleObj>
              </mc:Choice>
              <mc:Fallback>
                <p:oleObj name="数式" r:id="rId3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91" y="1190783"/>
                        <a:ext cx="5059218" cy="218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840398"/>
              </p:ext>
            </p:extLst>
          </p:nvPr>
        </p:nvGraphicFramePr>
        <p:xfrm>
          <a:off x="304800" y="3886200"/>
          <a:ext cx="7284534" cy="118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46440" imgH="736560" progId="Equation.DSMT4">
                  <p:embed/>
                </p:oleObj>
              </mc:Choice>
              <mc:Fallback>
                <p:oleObj name="Equation" r:id="rId5" imgW="45464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886200"/>
                        <a:ext cx="7284534" cy="118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 rot="792859">
            <a:off x="2800417" y="3454744"/>
            <a:ext cx="762000" cy="588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7824453">
            <a:off x="5540974" y="3288402"/>
            <a:ext cx="762000" cy="588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" y="272101"/>
            <a:ext cx="6400800" cy="46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Simple change of variables -- continued:</a:t>
            </a:r>
          </a:p>
        </p:txBody>
      </p:sp>
    </p:spTree>
    <p:extLst>
      <p:ext uri="{BB962C8B-B14F-4D97-AF65-F5344CB8AC3E}">
        <p14:creationId xmlns:p14="http://schemas.microsoft.com/office/powerpoint/2010/main" val="1753641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751905"/>
              </p:ext>
            </p:extLst>
          </p:nvPr>
        </p:nvGraphicFramePr>
        <p:xfrm>
          <a:off x="3733800" y="980355"/>
          <a:ext cx="5059218" cy="218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234880" imgH="965160" progId="Equation.3">
                  <p:embed/>
                </p:oleObj>
              </mc:Choice>
              <mc:Fallback>
                <p:oleObj name="数式" r:id="rId3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980355"/>
                        <a:ext cx="5059218" cy="218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367227"/>
              </p:ext>
            </p:extLst>
          </p:nvPr>
        </p:nvGraphicFramePr>
        <p:xfrm>
          <a:off x="230153" y="3373989"/>
          <a:ext cx="4090987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52400" imgH="1536480" progId="Equation.DSMT4">
                  <p:embed/>
                </p:oleObj>
              </mc:Choice>
              <mc:Fallback>
                <p:oleObj name="Equation" r:id="rId5" imgW="2552400" imgH="1536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53" y="3373989"/>
                        <a:ext cx="4090987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155661"/>
              </p:ext>
            </p:extLst>
          </p:nvPr>
        </p:nvGraphicFramePr>
        <p:xfrm>
          <a:off x="609600" y="1195817"/>
          <a:ext cx="2748605" cy="162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92160" imgH="1117440" progId="Equation.DSMT4">
                  <p:embed/>
                </p:oleObj>
              </mc:Choice>
              <mc:Fallback>
                <p:oleObj name="Equation" r:id="rId7" imgW="189216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" y="1195817"/>
                        <a:ext cx="2748605" cy="1623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520962"/>
              </p:ext>
            </p:extLst>
          </p:nvPr>
        </p:nvGraphicFramePr>
        <p:xfrm>
          <a:off x="4743449" y="3455745"/>
          <a:ext cx="37242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23800" imgH="1434960" progId="Equation.DSMT4">
                  <p:embed/>
                </p:oleObj>
              </mc:Choice>
              <mc:Fallback>
                <p:oleObj name="Equation" r:id="rId9" imgW="2323800" imgH="143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49" y="3455745"/>
                        <a:ext cx="3724275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95264" y="3402777"/>
            <a:ext cx="60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?</a:t>
            </a:r>
            <a:endParaRPr lang="en-US" sz="2400" dirty="0">
              <a:latin typeface="+mj-lt"/>
            </a:endParaRPr>
          </a:p>
        </p:txBody>
      </p:sp>
      <p:sp>
        <p:nvSpPr>
          <p:cNvPr id="13" name="AutoShape 7" descr="Image result for check mark image"/>
          <p:cNvSpPr>
            <a:spLocks noChangeAspect="1" noChangeArrowheads="1"/>
          </p:cNvSpPr>
          <p:nvPr/>
        </p:nvSpPr>
        <p:spPr bwMode="auto">
          <a:xfrm>
            <a:off x="193439" y="-647701"/>
            <a:ext cx="12954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18118" r="19591" b="21988"/>
          <a:stretch/>
        </p:blipFill>
        <p:spPr>
          <a:xfrm>
            <a:off x="2514600" y="4648199"/>
            <a:ext cx="381000" cy="3810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24600" y="3505200"/>
            <a:ext cx="60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+mj-lt"/>
              </a:rPr>
              <a:t>?</a:t>
            </a:r>
            <a:endParaRPr lang="en-US" sz="2400" dirty="0"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5" t="18118" r="19591" b="21988"/>
          <a:stretch/>
        </p:blipFill>
        <p:spPr>
          <a:xfrm>
            <a:off x="7010400" y="4648200"/>
            <a:ext cx="381000" cy="3810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2400" y="272101"/>
            <a:ext cx="6400800" cy="46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Simple change of variables -- continued:</a:t>
            </a:r>
          </a:p>
        </p:txBody>
      </p:sp>
    </p:spTree>
    <p:extLst>
      <p:ext uri="{BB962C8B-B14F-4D97-AF65-F5344CB8AC3E}">
        <p14:creationId xmlns:p14="http://schemas.microsoft.com/office/powerpoint/2010/main" val="242699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B9614-3011-48AF-BAC8-685482A1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83DD3-E2ED-4002-93C5-6FE393D83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5D68C-CF4D-45D7-8733-48C462B1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9E9EA8-C19E-44BE-8825-EC3CBA7BAE04}"/>
              </a:ext>
            </a:extLst>
          </p:cNvPr>
          <p:cNvSpPr txBox="1"/>
          <p:nvPr/>
        </p:nvSpPr>
        <p:spPr>
          <a:xfrm>
            <a:off x="762000" y="685800"/>
            <a:ext cx="6934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Now that we see that these transformations are possible, we should ask the question why we might want to do this?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An example comes from thermodynamics where we have various interdependent variables such as temperature T, pressure P,   volume V,   etc. etc.      Often a  measurable property can be specified as a function of two of those, while the other variables are  also dependent on those two.  For example we might specify T and P  while the volume will be V(T,P).     Or we might specify T and V while the pressure will be P(T,V).</a:t>
            </a:r>
          </a:p>
        </p:txBody>
      </p:sp>
    </p:spTree>
    <p:extLst>
      <p:ext uri="{BB962C8B-B14F-4D97-AF65-F5344CB8AC3E}">
        <p14:creationId xmlns:p14="http://schemas.microsoft.com/office/powerpoint/2010/main" val="175902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422F2-F092-46DF-9BF5-5039713F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EF52D9-5206-43A2-8C95-7FB1BA88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75537-4692-4295-B330-D67F1094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06FF86-F5F9-1F6A-C4B0-B079C33B0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0"/>
            <a:ext cx="7239000" cy="6253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BC8DF8-A9AB-4375-AB24-6E9675B857F7}"/>
              </a:ext>
            </a:extLst>
          </p:cNvPr>
          <p:cNvSpPr txBox="1"/>
          <p:nvPr/>
        </p:nvSpPr>
        <p:spPr>
          <a:xfrm>
            <a:off x="5715000" y="4572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4PM in Olin 101</a:t>
            </a:r>
          </a:p>
          <a:p>
            <a:r>
              <a:rPr lang="en-US" sz="2400" dirty="0">
                <a:latin typeface="+mj-lt"/>
              </a:rPr>
              <a:t> and by zoom</a:t>
            </a:r>
          </a:p>
        </p:txBody>
      </p:sp>
    </p:spTree>
    <p:extLst>
      <p:ext uri="{BB962C8B-B14F-4D97-AF65-F5344CB8AC3E}">
        <p14:creationId xmlns:p14="http://schemas.microsoft.com/office/powerpoint/2010/main" val="2717908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30553"/>
              </p:ext>
            </p:extLst>
          </p:nvPr>
        </p:nvGraphicFramePr>
        <p:xfrm>
          <a:off x="1260641" y="914400"/>
          <a:ext cx="7415019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746160" imgH="2501640" progId="Equation.3">
                  <p:embed/>
                </p:oleObj>
              </mc:Choice>
              <mc:Fallback>
                <p:oleObj name="数式" r:id="rId3" imgW="3746160" imgH="250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641" y="914400"/>
                        <a:ext cx="7415019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1365" y="471142"/>
            <a:ext cx="7315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thermodynamic functions: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86BFF-66B6-4D2C-B847-5EF401016F80}"/>
              </a:ext>
            </a:extLst>
          </p:cNvPr>
          <p:cNvSpPr txBox="1"/>
          <p:nvPr/>
        </p:nvSpPr>
        <p:spPr>
          <a:xfrm>
            <a:off x="228600" y="13652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Other examples from thermo --</a:t>
            </a:r>
          </a:p>
        </p:txBody>
      </p:sp>
    </p:spTree>
    <p:extLst>
      <p:ext uri="{BB962C8B-B14F-4D97-AF65-F5344CB8AC3E}">
        <p14:creationId xmlns:p14="http://schemas.microsoft.com/office/powerpoint/2010/main" val="2974126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3" t="45281" r="15435" b="18050"/>
          <a:stretch/>
        </p:blipFill>
        <p:spPr bwMode="auto">
          <a:xfrm>
            <a:off x="166969" y="609600"/>
            <a:ext cx="8824631" cy="285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682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292651"/>
              </p:ext>
            </p:extLst>
          </p:nvPr>
        </p:nvGraphicFramePr>
        <p:xfrm>
          <a:off x="381000" y="3240236"/>
          <a:ext cx="8398330" cy="232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108480" imgH="1688760" progId="Equation.DSMT4">
                  <p:embed/>
                </p:oleObj>
              </mc:Choice>
              <mc:Fallback>
                <p:oleObj name="Equation" r:id="rId3" imgW="610848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240236"/>
                        <a:ext cx="8398330" cy="2322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Mathematical transformations for continuous functions of several variables &amp; Legendre transforms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52728"/>
              </p:ext>
            </p:extLst>
          </p:nvPr>
        </p:nvGraphicFramePr>
        <p:xfrm>
          <a:off x="609600" y="685802"/>
          <a:ext cx="4953000" cy="213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234880" imgH="965160" progId="Equation.3">
                  <p:embed/>
                </p:oleObj>
              </mc:Choice>
              <mc:Fallback>
                <p:oleObj name="数式" r:id="rId5" imgW="22348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2"/>
                        <a:ext cx="4953000" cy="2138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6019800" y="4267200"/>
            <a:ext cx="533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543800" y="4267200"/>
            <a:ext cx="533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371600" y="3962400"/>
            <a:ext cx="1371600" cy="1371600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057400" y="4000500"/>
            <a:ext cx="2209800" cy="1371600"/>
          </a:xfrm>
          <a:prstGeom prst="line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994967"/>
              </p:ext>
            </p:extLst>
          </p:nvPr>
        </p:nvGraphicFramePr>
        <p:xfrm>
          <a:off x="2972083" y="5426295"/>
          <a:ext cx="5181033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746160" imgH="685800" progId="Equation.DSMT4">
                  <p:embed/>
                </p:oleObj>
              </mc:Choice>
              <mc:Fallback>
                <p:oleObj name="Equation" r:id="rId7" imgW="37461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083" y="5426295"/>
                        <a:ext cx="5181033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55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829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picture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339604"/>
              </p:ext>
            </p:extLst>
          </p:nvPr>
        </p:nvGraphicFramePr>
        <p:xfrm>
          <a:off x="990600" y="457200"/>
          <a:ext cx="6019800" cy="219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149280" imgH="1143000" progId="Equation.3">
                  <p:embed/>
                </p:oleObj>
              </mc:Choice>
              <mc:Fallback>
                <p:oleObj name="数式" r:id="rId3" imgW="31492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7200"/>
                        <a:ext cx="6019800" cy="219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2895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Switching variables – Legendre transformation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874433"/>
              </p:ext>
            </p:extLst>
          </p:nvPr>
        </p:nvGraphicFramePr>
        <p:xfrm>
          <a:off x="833438" y="3333750"/>
          <a:ext cx="6557962" cy="224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390840" imgH="1168200" progId="Equation.3">
                  <p:embed/>
                </p:oleObj>
              </mc:Choice>
              <mc:Fallback>
                <p:oleObj name="数式" r:id="rId5" imgW="3390840" imgH="1168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3333750"/>
                        <a:ext cx="6557962" cy="224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5358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572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Hamiltonian picture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374004"/>
              </p:ext>
            </p:extLst>
          </p:nvPr>
        </p:nvGraphicFramePr>
        <p:xfrm>
          <a:off x="936625" y="1295400"/>
          <a:ext cx="7369175" cy="402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3809880" imgH="2095200" progId="Equation.3">
                  <p:embed/>
                </p:oleObj>
              </mc:Choice>
              <mc:Fallback>
                <p:oleObj name="数式" r:id="rId3" imgW="3809880" imgH="2095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295400"/>
                        <a:ext cx="7369175" cy="402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334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06174" y="49530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7C0527-45C5-6BCF-D62E-878CDF87E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74" y="914400"/>
            <a:ext cx="8427564" cy="468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010C1-2A12-431A-9FC8-1D15B331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ADEB5-8553-49D0-972E-664977D1C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6C9BB-A778-4C40-ADA7-64B6741D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3D10DF-D0B7-E491-51F9-BF4963EFE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4057"/>
            <a:ext cx="9144000" cy="490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9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544510"/>
              </p:ext>
            </p:extLst>
          </p:nvPr>
        </p:nvGraphicFramePr>
        <p:xfrm>
          <a:off x="1412875" y="1474788"/>
          <a:ext cx="546893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46240" imgH="1841400" progId="Equation.DSMT4">
                  <p:embed/>
                </p:oleObj>
              </mc:Choice>
              <mc:Fallback>
                <p:oleObj name="Equation" r:id="rId3" imgW="2946240" imgH="1841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1474788"/>
                        <a:ext cx="5468938" cy="354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533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Summary of  </a:t>
            </a:r>
            <a:r>
              <a:rPr lang="en-US" sz="2400" dirty="0" err="1">
                <a:latin typeface="+mj-lt"/>
              </a:rPr>
              <a:t>Lagrangian</a:t>
            </a:r>
            <a:r>
              <a:rPr lang="en-US" sz="2400" dirty="0">
                <a:latin typeface="+mj-lt"/>
              </a:rPr>
              <a:t> formalism (without constraints)</a:t>
            </a:r>
          </a:p>
        </p:txBody>
      </p:sp>
    </p:spTree>
    <p:extLst>
      <p:ext uri="{BB962C8B-B14F-4D97-AF65-F5344CB8AC3E}">
        <p14:creationId xmlns:p14="http://schemas.microsoft.com/office/powerpoint/2010/main" val="2578672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Examples of constants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112839"/>
              </p:ext>
            </p:extLst>
          </p:nvPr>
        </p:nvGraphicFramePr>
        <p:xfrm>
          <a:off x="1143000" y="1344758"/>
          <a:ext cx="5992812" cy="4168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89040" imgH="1739880" progId="Equation.DSMT4">
                  <p:embed/>
                </p:oleObj>
              </mc:Choice>
              <mc:Fallback>
                <p:oleObj name="Equation" r:id="rId3" imgW="2489040" imgH="1739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44758"/>
                        <a:ext cx="5992812" cy="41684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554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Examples of constants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463498"/>
              </p:ext>
            </p:extLst>
          </p:nvPr>
        </p:nvGraphicFramePr>
        <p:xfrm>
          <a:off x="284163" y="1303338"/>
          <a:ext cx="79581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14800" imgH="2019240" progId="Equation.DSMT4">
                  <p:embed/>
                </p:oleObj>
              </mc:Choice>
              <mc:Fallback>
                <p:oleObj name="Equation" r:id="rId3" imgW="4114800" imgH="2019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303338"/>
                        <a:ext cx="79581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78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400" y="5138891"/>
            <a:ext cx="2971800" cy="8191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36005"/>
              </p:ext>
            </p:extLst>
          </p:nvPr>
        </p:nvGraphicFramePr>
        <p:xfrm>
          <a:off x="838200" y="598190"/>
          <a:ext cx="6118225" cy="541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62240" imgH="2819160" progId="Equation.DSMT4">
                  <p:embed/>
                </p:oleObj>
              </mc:Choice>
              <mc:Fallback>
                <p:oleObj name="Equation" r:id="rId3" imgW="3162240" imgH="281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98190"/>
                        <a:ext cx="6118225" cy="541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36525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Recall alternative form of Euler-Lagrange equations:</a:t>
            </a:r>
          </a:p>
        </p:txBody>
      </p:sp>
    </p:spTree>
    <p:extLst>
      <p:ext uri="{BB962C8B-B14F-4D97-AF65-F5344CB8AC3E}">
        <p14:creationId xmlns:p14="http://schemas.microsoft.com/office/powerpoint/2010/main" val="312637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9/14/2022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2022 -- Lecture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76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Additional constant of the motion: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949787"/>
              </p:ext>
            </p:extLst>
          </p:nvPr>
        </p:nvGraphicFramePr>
        <p:xfrm>
          <a:off x="1143000" y="450850"/>
          <a:ext cx="48895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27200" imgH="1333440" progId="Equation.DSMT4">
                  <p:embed/>
                </p:oleObj>
              </mc:Choice>
              <mc:Fallback>
                <p:oleObj name="Equation" r:id="rId3" imgW="2527200" imgH="13334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0850"/>
                        <a:ext cx="48895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497951"/>
              </p:ext>
            </p:extLst>
          </p:nvPr>
        </p:nvGraphicFramePr>
        <p:xfrm>
          <a:off x="1424781" y="3069008"/>
          <a:ext cx="6827838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3530520" imgH="1117440" progId="Equation.3">
                  <p:embed/>
                </p:oleObj>
              </mc:Choice>
              <mc:Fallback>
                <p:oleObj name="数式" r:id="rId5" imgW="3530520" imgH="11174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781" y="3069008"/>
                        <a:ext cx="6827838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507457"/>
              </p:ext>
            </p:extLst>
          </p:nvPr>
        </p:nvGraphicFramePr>
        <p:xfrm>
          <a:off x="2289159" y="5181600"/>
          <a:ext cx="5711841" cy="1254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46440" imgH="1002960" progId="Equation.DSMT4">
                  <p:embed/>
                </p:oleObj>
              </mc:Choice>
              <mc:Fallback>
                <p:oleObj name="Equation" r:id="rId7" imgW="4546440" imgH="1002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159" y="5181600"/>
                        <a:ext cx="5711841" cy="1254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5112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9704</TotalTime>
  <Words>736</Words>
  <Application>Microsoft Office PowerPoint</Application>
  <PresentationFormat>On-screen Show (4:3)</PresentationFormat>
  <Paragraphs>158</Paragraphs>
  <Slides>24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524</cp:revision>
  <cp:lastPrinted>2019-09-15T20:24:39Z</cp:lastPrinted>
  <dcterms:created xsi:type="dcterms:W3CDTF">2012-01-10T18:32:24Z</dcterms:created>
  <dcterms:modified xsi:type="dcterms:W3CDTF">2022-09-13T02:24:26Z</dcterms:modified>
</cp:coreProperties>
</file>