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428" r:id="rId3"/>
    <p:sldId id="430" r:id="rId4"/>
    <p:sldId id="354" r:id="rId5"/>
    <p:sldId id="429" r:id="rId6"/>
    <p:sldId id="400" r:id="rId7"/>
    <p:sldId id="431" r:id="rId8"/>
    <p:sldId id="401" r:id="rId9"/>
    <p:sldId id="402" r:id="rId10"/>
    <p:sldId id="404" r:id="rId11"/>
    <p:sldId id="405" r:id="rId12"/>
    <p:sldId id="425" r:id="rId13"/>
    <p:sldId id="406" r:id="rId14"/>
    <p:sldId id="408" r:id="rId15"/>
    <p:sldId id="420" r:id="rId16"/>
    <p:sldId id="409" r:id="rId17"/>
    <p:sldId id="412" r:id="rId18"/>
    <p:sldId id="426" r:id="rId19"/>
    <p:sldId id="421" r:id="rId20"/>
    <p:sldId id="422" r:id="rId21"/>
    <p:sldId id="427" r:id="rId22"/>
    <p:sldId id="414" r:id="rId23"/>
    <p:sldId id="415" r:id="rId24"/>
    <p:sldId id="413" r:id="rId25"/>
    <p:sldId id="416" r:id="rId26"/>
    <p:sldId id="417"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4CBA"/>
    <a:srgbClr val="A06699"/>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autoAdjust="0"/>
    <p:restoredTop sz="94980" autoAdjust="0"/>
  </p:normalViewPr>
  <p:slideViewPr>
    <p:cSldViewPr>
      <p:cViewPr varScale="1">
        <p:scale>
          <a:sx n="70" d="100"/>
          <a:sy n="70" d="100"/>
        </p:scale>
        <p:origin x="816" y="68"/>
      </p:cViewPr>
      <p:guideLst>
        <p:guide orient="horz" pos="2160"/>
        <p:guide pos="2880"/>
      </p:guideLst>
    </p:cSldViewPr>
  </p:slideViewPr>
  <p:notesTextViewPr>
    <p:cViewPr>
      <p:scale>
        <a:sx n="1" d="1"/>
        <a:sy n="1" d="1"/>
      </p:scale>
      <p:origin x="0" y="0"/>
    </p:cViewPr>
  </p:notesTextViewPr>
  <p:sorterViewPr>
    <p:cViewPr>
      <p:scale>
        <a:sx n="100" d="100"/>
        <a:sy n="100" d="100"/>
      </p:scale>
      <p:origin x="0" y="4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9/14/2022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9/14/2022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to explore the mathematical and physical properties of the </a:t>
            </a:r>
            <a:r>
              <a:rPr lang="en-US" dirty="0" err="1"/>
              <a:t>Lagrangian</a:t>
            </a:r>
            <a:r>
              <a:rPr lang="en-US" dirty="0"/>
              <a:t> formalism.</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07152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Non-trivial example with constant magnetic field.</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9173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with a constant magnetic field.</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8745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Noting that the </a:t>
            </a:r>
            <a:r>
              <a:rPr lang="en-US" dirty="0" err="1"/>
              <a:t>Lagrangian</a:t>
            </a:r>
            <a:r>
              <a:rPr lang="en-US" dirty="0"/>
              <a:t> analysis generally results in second order differential equations.      We now explore the possibility of alternative formulations.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084506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Digression on relationships between alternative coordinate formulations.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32313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Relationships for changing variables   of  general </a:t>
            </a:r>
            <a:r>
              <a:rPr lang="en-US" dirty="0" err="1"/>
              <a:t>functionsl</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89491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444434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from thermodynamic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898668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thermodynamic energy </a:t>
            </a:r>
            <a:r>
              <a:rPr lang="en-US" dirty="0" err="1"/>
              <a:t>functiosn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62432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Relationships between the old and new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988482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the ideas of variable change to the </a:t>
            </a:r>
            <a:r>
              <a:rPr lang="en-US" dirty="0" err="1"/>
              <a:t>Lagrangian</a:t>
            </a:r>
            <a:r>
              <a:rPr lang="en-US" dirty="0"/>
              <a:t>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70875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schedule.     Home work from Lecture 10 due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1662526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Transforming from the </a:t>
            </a:r>
            <a:r>
              <a:rPr lang="en-US" dirty="0" err="1"/>
              <a:t>Lagrangian</a:t>
            </a:r>
            <a:r>
              <a:rPr lang="en-US" dirty="0"/>
              <a:t> to Hamiltonian formulation of mechanics.      We will continue this discussion </a:t>
            </a:r>
            <a:r>
              <a:rPr lang="en-US"/>
              <a:t>on Friday</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46642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30948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the Euler-Lagrange equations with a focus on finding constants of the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77136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805231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using different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79254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“alternative” form of Euler-Lagrange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777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constant of the motion found from the </a:t>
            </a:r>
            <a:r>
              <a:rPr lang="en-US" dirty="0" err="1"/>
              <a:t>Lagrangian</a:t>
            </a:r>
            <a:r>
              <a:rPr lang="en-US" dirty="0"/>
              <a:t>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47537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89632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9/14/2022</a:t>
            </a:r>
            <a:endParaRPr lang="en-US" dirty="0"/>
          </a:p>
        </p:txBody>
      </p:sp>
      <p:sp>
        <p:nvSpPr>
          <p:cNvPr id="5" name="Footer Placeholder 4"/>
          <p:cNvSpPr>
            <a:spLocks noGrp="1"/>
          </p:cNvSpPr>
          <p:nvPr>
            <p:ph type="ftr" sz="quarter" idx="11"/>
          </p:nvPr>
        </p:nvSpPr>
        <p:spPr/>
        <p:txBody>
          <a:bodyPr/>
          <a:lstStyle/>
          <a:p>
            <a:r>
              <a:rPr lang="en-US"/>
              <a:t>PHY 711  Fall 2022 --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9/14/2022</a:t>
            </a:r>
            <a:endParaRPr lang="en-US" dirty="0"/>
          </a:p>
        </p:txBody>
      </p:sp>
      <p:sp>
        <p:nvSpPr>
          <p:cNvPr id="5" name="Footer Placeholder 4"/>
          <p:cNvSpPr>
            <a:spLocks noGrp="1"/>
          </p:cNvSpPr>
          <p:nvPr>
            <p:ph type="ftr" sz="quarter" idx="11"/>
          </p:nvPr>
        </p:nvSpPr>
        <p:spPr/>
        <p:txBody>
          <a:bodyPr/>
          <a:lstStyle/>
          <a:p>
            <a:r>
              <a:rPr lang="en-US"/>
              <a:t>PHY 711  Fall 2022 --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9/14/2022</a:t>
            </a:r>
            <a:endParaRPr lang="en-US" dirty="0"/>
          </a:p>
        </p:txBody>
      </p:sp>
      <p:sp>
        <p:nvSpPr>
          <p:cNvPr id="5" name="Footer Placeholder 4"/>
          <p:cNvSpPr>
            <a:spLocks noGrp="1"/>
          </p:cNvSpPr>
          <p:nvPr>
            <p:ph type="ftr" sz="quarter" idx="11"/>
          </p:nvPr>
        </p:nvSpPr>
        <p:spPr/>
        <p:txBody>
          <a:bodyPr/>
          <a:lstStyle/>
          <a:p>
            <a:r>
              <a:rPr lang="en-US"/>
              <a:t>PHY 711  Fall 2022 --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9/14/2022</a:t>
            </a:r>
            <a:endParaRPr lang="en-US" dirty="0"/>
          </a:p>
        </p:txBody>
      </p:sp>
      <p:sp>
        <p:nvSpPr>
          <p:cNvPr id="5" name="Footer Placeholder 4"/>
          <p:cNvSpPr>
            <a:spLocks noGrp="1"/>
          </p:cNvSpPr>
          <p:nvPr>
            <p:ph type="ftr" sz="quarter" idx="11"/>
          </p:nvPr>
        </p:nvSpPr>
        <p:spPr/>
        <p:txBody>
          <a:bodyPr/>
          <a:lstStyle/>
          <a:p>
            <a:r>
              <a:rPr lang="en-US"/>
              <a:t>PHY 711  Fall 2022 --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9/14/2022</a:t>
            </a:r>
            <a:endParaRPr lang="en-US" dirty="0"/>
          </a:p>
        </p:txBody>
      </p:sp>
      <p:sp>
        <p:nvSpPr>
          <p:cNvPr id="5" name="Footer Placeholder 4"/>
          <p:cNvSpPr>
            <a:spLocks noGrp="1"/>
          </p:cNvSpPr>
          <p:nvPr>
            <p:ph type="ftr" sz="quarter" idx="11"/>
          </p:nvPr>
        </p:nvSpPr>
        <p:spPr/>
        <p:txBody>
          <a:bodyPr/>
          <a:lstStyle/>
          <a:p>
            <a:r>
              <a:rPr lang="en-US"/>
              <a:t>PHY 711  Fall 2022 --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9/14/2022</a:t>
            </a:r>
            <a:endParaRPr lang="en-US" dirty="0"/>
          </a:p>
        </p:txBody>
      </p:sp>
      <p:sp>
        <p:nvSpPr>
          <p:cNvPr id="6" name="Footer Placeholder 5"/>
          <p:cNvSpPr>
            <a:spLocks noGrp="1"/>
          </p:cNvSpPr>
          <p:nvPr>
            <p:ph type="ftr" sz="quarter" idx="11"/>
          </p:nvPr>
        </p:nvSpPr>
        <p:spPr/>
        <p:txBody>
          <a:bodyPr/>
          <a:lstStyle/>
          <a:p>
            <a:r>
              <a:rPr lang="en-US"/>
              <a:t>PHY 711  Fall 2022 --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9/14/2022</a:t>
            </a:r>
            <a:endParaRPr lang="en-US" dirty="0"/>
          </a:p>
        </p:txBody>
      </p:sp>
      <p:sp>
        <p:nvSpPr>
          <p:cNvPr id="8" name="Footer Placeholder 7"/>
          <p:cNvSpPr>
            <a:spLocks noGrp="1"/>
          </p:cNvSpPr>
          <p:nvPr>
            <p:ph type="ftr" sz="quarter" idx="11"/>
          </p:nvPr>
        </p:nvSpPr>
        <p:spPr/>
        <p:txBody>
          <a:bodyPr/>
          <a:lstStyle/>
          <a:p>
            <a:r>
              <a:rPr lang="en-US"/>
              <a:t>PHY 711  Fall 2022 -- Lecture 11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9/14/2022</a:t>
            </a:r>
            <a:endParaRPr lang="en-US" dirty="0"/>
          </a:p>
        </p:txBody>
      </p:sp>
      <p:sp>
        <p:nvSpPr>
          <p:cNvPr id="4" name="Footer Placeholder 3"/>
          <p:cNvSpPr>
            <a:spLocks noGrp="1"/>
          </p:cNvSpPr>
          <p:nvPr>
            <p:ph type="ftr" sz="quarter" idx="11"/>
          </p:nvPr>
        </p:nvSpPr>
        <p:spPr/>
        <p:txBody>
          <a:bodyPr/>
          <a:lstStyle/>
          <a:p>
            <a:r>
              <a:rPr lang="en-US"/>
              <a:t>PHY 711  Fall 2022 -- Lecture 11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9/14/2022</a:t>
            </a:r>
            <a:endParaRPr lang="en-US" dirty="0"/>
          </a:p>
        </p:txBody>
      </p:sp>
      <p:sp>
        <p:nvSpPr>
          <p:cNvPr id="6" name="Footer Placeholder 5"/>
          <p:cNvSpPr>
            <a:spLocks noGrp="1"/>
          </p:cNvSpPr>
          <p:nvPr>
            <p:ph type="ftr" sz="quarter" idx="11"/>
          </p:nvPr>
        </p:nvSpPr>
        <p:spPr/>
        <p:txBody>
          <a:bodyPr/>
          <a:lstStyle/>
          <a:p>
            <a:r>
              <a:rPr lang="en-US"/>
              <a:t>PHY 711  Fall 2022 --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9/14/2022</a:t>
            </a:r>
            <a:endParaRPr lang="en-US" dirty="0"/>
          </a:p>
        </p:txBody>
      </p:sp>
      <p:sp>
        <p:nvSpPr>
          <p:cNvPr id="6" name="Footer Placeholder 5"/>
          <p:cNvSpPr>
            <a:spLocks noGrp="1"/>
          </p:cNvSpPr>
          <p:nvPr>
            <p:ph type="ftr" sz="quarter" idx="11"/>
          </p:nvPr>
        </p:nvSpPr>
        <p:spPr/>
        <p:txBody>
          <a:bodyPr/>
          <a:lstStyle/>
          <a:p>
            <a:r>
              <a:rPr lang="en-US"/>
              <a:t>PHY 711  Fall 2022 --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9/14/2022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wmf"/><Relationship Id="rId11" Type="http://schemas.openxmlformats.org/officeDocument/2006/relationships/image" Target="../media/image27.png"/><Relationship Id="rId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8.bin"/><Relationship Id="rId4" Type="http://schemas.openxmlformats.org/officeDocument/2006/relationships/image" Target="../media/image3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31.bin"/><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457200"/>
            <a:ext cx="9144000" cy="5078313"/>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r>
              <a:rPr lang="en-US" sz="3200" b="1" dirty="0"/>
              <a:t>Discussion of Lecture 11-- Chap. 3 &amp; 6 (F &amp;W)</a:t>
            </a:r>
          </a:p>
          <a:p>
            <a:pPr algn="ctr"/>
            <a:endParaRPr lang="en-US" sz="3200" b="1" dirty="0"/>
          </a:p>
          <a:p>
            <a:pPr algn="ctr"/>
            <a:r>
              <a:rPr lang="en-US" sz="2400" b="1" dirty="0">
                <a:solidFill>
                  <a:srgbClr val="904CBA"/>
                </a:solidFill>
              </a:rPr>
              <a:t>Details and extensions of </a:t>
            </a:r>
            <a:r>
              <a:rPr lang="en-US" sz="2400" b="1" dirty="0" err="1">
                <a:solidFill>
                  <a:srgbClr val="904CBA"/>
                </a:solidFill>
              </a:rPr>
              <a:t>Lagrangian</a:t>
            </a:r>
            <a:r>
              <a:rPr lang="en-US" sz="2400" b="1" dirty="0">
                <a:solidFill>
                  <a:srgbClr val="904CBA"/>
                </a:solidFill>
              </a:rPr>
              <a:t> mechanics</a:t>
            </a:r>
          </a:p>
          <a:p>
            <a:pPr marL="1428750" lvl="3" indent="-514350">
              <a:spcBef>
                <a:spcPct val="50000"/>
              </a:spcBef>
              <a:buFont typeface="+mj-lt"/>
              <a:buAutoNum type="arabicPeriod"/>
            </a:pPr>
            <a:r>
              <a:rPr lang="en-US" sz="2400" b="1" dirty="0">
                <a:solidFill>
                  <a:schemeClr val="folHlink"/>
                </a:solidFill>
              </a:rPr>
              <a:t>Constants of the motion</a:t>
            </a:r>
          </a:p>
          <a:p>
            <a:pPr marL="1428750" lvl="3" indent="-514350">
              <a:spcBef>
                <a:spcPct val="50000"/>
              </a:spcBef>
              <a:buFont typeface="+mj-lt"/>
              <a:buAutoNum type="arabicPeriod"/>
            </a:pPr>
            <a:r>
              <a:rPr lang="en-US" sz="2400" b="1" dirty="0">
                <a:solidFill>
                  <a:schemeClr val="folHlink"/>
                </a:solidFill>
              </a:rPr>
              <a:t>Conserved quantities</a:t>
            </a:r>
          </a:p>
          <a:p>
            <a:pPr marL="1428750" lvl="3" indent="-514350">
              <a:spcBef>
                <a:spcPct val="50000"/>
              </a:spcBef>
              <a:buFont typeface="+mj-lt"/>
              <a:buAutoNum type="arabicPeriod"/>
            </a:pPr>
            <a:r>
              <a:rPr lang="en-US" sz="2400" b="1" dirty="0">
                <a:solidFill>
                  <a:schemeClr val="folHlink"/>
                </a:solidFill>
              </a:rPr>
              <a:t>Legendre transformations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00400" y="5138891"/>
            <a:ext cx="2971800" cy="8191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7836005"/>
              </p:ext>
            </p:extLst>
          </p:nvPr>
        </p:nvGraphicFramePr>
        <p:xfrm>
          <a:off x="838200" y="598190"/>
          <a:ext cx="6118225" cy="5419725"/>
        </p:xfrm>
        <a:graphic>
          <a:graphicData uri="http://schemas.openxmlformats.org/presentationml/2006/ole">
            <mc:AlternateContent xmlns:mc="http://schemas.openxmlformats.org/markup-compatibility/2006">
              <mc:Choice xmlns:v="urn:schemas-microsoft-com:vml" Requires="v">
                <p:oleObj name="Equation" r:id="rId3" imgW="3162240" imgH="2819160" progId="Equation.DSMT4">
                  <p:embed/>
                </p:oleObj>
              </mc:Choice>
              <mc:Fallback>
                <p:oleObj name="Equation" r:id="rId3" imgW="3162240" imgH="2819160" progId="Equation.DSMT4">
                  <p:embed/>
                  <p:pic>
                    <p:nvPicPr>
                      <p:cNvPr id="0" name=""/>
                      <p:cNvPicPr>
                        <a:picLocks noChangeAspect="1" noChangeArrowheads="1"/>
                      </p:cNvPicPr>
                      <p:nvPr/>
                    </p:nvPicPr>
                    <p:blipFill>
                      <a:blip r:embed="rId4"/>
                      <a:srcRect/>
                      <a:stretch>
                        <a:fillRect/>
                      </a:stretch>
                    </p:blipFill>
                    <p:spPr bwMode="auto">
                      <a:xfrm>
                        <a:off x="838200" y="598190"/>
                        <a:ext cx="611822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6" name="TextBox 5"/>
          <p:cNvSpPr txBox="1"/>
          <p:nvPr/>
        </p:nvSpPr>
        <p:spPr>
          <a:xfrm>
            <a:off x="228600" y="136525"/>
            <a:ext cx="7772400" cy="461665"/>
          </a:xfrm>
          <a:prstGeom prst="rect">
            <a:avLst/>
          </a:prstGeom>
          <a:noFill/>
        </p:spPr>
        <p:txBody>
          <a:bodyPr wrap="square" rtlCol="0">
            <a:spAutoFit/>
          </a:bodyPr>
          <a:lstStyle/>
          <a:p>
            <a:r>
              <a:rPr lang="en-US" sz="2400" dirty="0">
                <a:latin typeface="+mj-lt"/>
              </a:rPr>
              <a:t>Recall alternative form of Euler-Lagrange equations:</a:t>
            </a:r>
          </a:p>
        </p:txBody>
      </p:sp>
    </p:spTree>
    <p:extLst>
      <p:ext uri="{BB962C8B-B14F-4D97-AF65-F5344CB8AC3E}">
        <p14:creationId xmlns:p14="http://schemas.microsoft.com/office/powerpoint/2010/main" val="312637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762000" y="76200"/>
            <a:ext cx="8153400" cy="461665"/>
          </a:xfrm>
          <a:prstGeom prst="rect">
            <a:avLst/>
          </a:prstGeom>
          <a:noFill/>
        </p:spPr>
        <p:txBody>
          <a:bodyPr wrap="square" rtlCol="0">
            <a:spAutoFit/>
          </a:bodyPr>
          <a:lstStyle/>
          <a:p>
            <a:r>
              <a:rPr lang="en-US" sz="2400" dirty="0">
                <a:latin typeface="+mj-lt"/>
              </a:rPr>
              <a:t>Additional constant of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4279949787"/>
              </p:ext>
            </p:extLst>
          </p:nvPr>
        </p:nvGraphicFramePr>
        <p:xfrm>
          <a:off x="1143000" y="450850"/>
          <a:ext cx="4889500" cy="2565400"/>
        </p:xfrm>
        <a:graphic>
          <a:graphicData uri="http://schemas.openxmlformats.org/presentationml/2006/ole">
            <mc:AlternateContent xmlns:mc="http://schemas.openxmlformats.org/markup-compatibility/2006">
              <mc:Choice xmlns:v="urn:schemas-microsoft-com:vml" Requires="v">
                <p:oleObj name="Equation" r:id="rId3" imgW="2527200" imgH="1333440" progId="Equation.DSMT4">
                  <p:embed/>
                </p:oleObj>
              </mc:Choice>
              <mc:Fallback>
                <p:oleObj name="Equation" r:id="rId3" imgW="2527200" imgH="1333440" progId="Equation.DSMT4">
                  <p:embed/>
                  <p:pic>
                    <p:nvPicPr>
                      <p:cNvPr id="0" name="Object 4"/>
                      <p:cNvPicPr>
                        <a:picLocks noChangeAspect="1" noChangeArrowheads="1"/>
                      </p:cNvPicPr>
                      <p:nvPr/>
                    </p:nvPicPr>
                    <p:blipFill>
                      <a:blip r:embed="rId4"/>
                      <a:srcRect/>
                      <a:stretch>
                        <a:fillRect/>
                      </a:stretch>
                    </p:blipFill>
                    <p:spPr bwMode="auto">
                      <a:xfrm>
                        <a:off x="1143000" y="450850"/>
                        <a:ext cx="48895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04497951"/>
              </p:ext>
            </p:extLst>
          </p:nvPr>
        </p:nvGraphicFramePr>
        <p:xfrm>
          <a:off x="1424781" y="3069008"/>
          <a:ext cx="6827838" cy="2149475"/>
        </p:xfrm>
        <a:graphic>
          <a:graphicData uri="http://schemas.openxmlformats.org/presentationml/2006/ole">
            <mc:AlternateContent xmlns:mc="http://schemas.openxmlformats.org/markup-compatibility/2006">
              <mc:Choice xmlns:v="urn:schemas-microsoft-com:vml" Requires="v">
                <p:oleObj name="数式" r:id="rId5" imgW="3530520" imgH="1117440" progId="Equation.3">
                  <p:embed/>
                </p:oleObj>
              </mc:Choice>
              <mc:Fallback>
                <p:oleObj name="数式" r:id="rId5" imgW="3530520" imgH="1117440" progId="Equation.3">
                  <p:embed/>
                  <p:pic>
                    <p:nvPicPr>
                      <p:cNvPr id="0" name="Object 5"/>
                      <p:cNvPicPr>
                        <a:picLocks noChangeAspect="1" noChangeArrowheads="1"/>
                      </p:cNvPicPr>
                      <p:nvPr/>
                    </p:nvPicPr>
                    <p:blipFill>
                      <a:blip r:embed="rId6"/>
                      <a:srcRect/>
                      <a:stretch>
                        <a:fillRect/>
                      </a:stretch>
                    </p:blipFill>
                    <p:spPr bwMode="auto">
                      <a:xfrm>
                        <a:off x="1424781" y="3069008"/>
                        <a:ext cx="6827838"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99507457"/>
              </p:ext>
            </p:extLst>
          </p:nvPr>
        </p:nvGraphicFramePr>
        <p:xfrm>
          <a:off x="2289159" y="5181600"/>
          <a:ext cx="5711841" cy="1254171"/>
        </p:xfrm>
        <a:graphic>
          <a:graphicData uri="http://schemas.openxmlformats.org/presentationml/2006/ole">
            <mc:AlternateContent xmlns:mc="http://schemas.openxmlformats.org/markup-compatibility/2006">
              <mc:Choice xmlns:v="urn:schemas-microsoft-com:vml" Requires="v">
                <p:oleObj name="Equation" r:id="rId7" imgW="4546440" imgH="1002960" progId="Equation.DSMT4">
                  <p:embed/>
                </p:oleObj>
              </mc:Choice>
              <mc:Fallback>
                <p:oleObj name="Equation" r:id="rId7" imgW="4546440" imgH="1002960" progId="Equation.DSMT4">
                  <p:embed/>
                  <p:pic>
                    <p:nvPicPr>
                      <p:cNvPr id="0" name=""/>
                      <p:cNvPicPr>
                        <a:picLocks noChangeAspect="1" noChangeArrowheads="1"/>
                      </p:cNvPicPr>
                      <p:nvPr/>
                    </p:nvPicPr>
                    <p:blipFill>
                      <a:blip r:embed="rId8"/>
                      <a:srcRect/>
                      <a:stretch>
                        <a:fillRect/>
                      </a:stretch>
                    </p:blipFill>
                    <p:spPr bwMode="auto">
                      <a:xfrm>
                        <a:off x="2289159" y="5181600"/>
                        <a:ext cx="5711841" cy="12541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511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BE68A-5618-413D-A084-7BB3C79C4A8D}"/>
              </a:ext>
            </a:extLst>
          </p:cNvPr>
          <p:cNvSpPr>
            <a:spLocks noGrp="1"/>
          </p:cNvSpPr>
          <p:nvPr>
            <p:ph type="dt" sz="half" idx="10"/>
          </p:nvPr>
        </p:nvSpPr>
        <p:spPr/>
        <p:txBody>
          <a:bodyPr/>
          <a:lstStyle/>
          <a:p>
            <a:r>
              <a:rPr lang="en-US"/>
              <a:t>9/14/2022</a:t>
            </a:r>
            <a:endParaRPr lang="en-US" dirty="0"/>
          </a:p>
        </p:txBody>
      </p:sp>
      <p:sp>
        <p:nvSpPr>
          <p:cNvPr id="3" name="Footer Placeholder 2">
            <a:extLst>
              <a:ext uri="{FF2B5EF4-FFF2-40B4-BE49-F238E27FC236}">
                <a16:creationId xmlns:a16="http://schemas.microsoft.com/office/drawing/2014/main" id="{129A0968-7C70-4D05-816D-12B35DA6AEDE}"/>
              </a:ext>
            </a:extLst>
          </p:cNvPr>
          <p:cNvSpPr>
            <a:spLocks noGrp="1"/>
          </p:cNvSpPr>
          <p:nvPr>
            <p:ph type="ftr" sz="quarter" idx="11"/>
          </p:nvPr>
        </p:nvSpPr>
        <p:spPr/>
        <p:txBody>
          <a:bodyPr/>
          <a:lstStyle/>
          <a:p>
            <a:r>
              <a:rPr lang="en-US"/>
              <a:t>PHY 711  Fall 2022 -- Lecture 11</a:t>
            </a:r>
            <a:endParaRPr lang="en-US" dirty="0"/>
          </a:p>
        </p:txBody>
      </p:sp>
      <p:sp>
        <p:nvSpPr>
          <p:cNvPr id="4" name="Slide Number Placeholder 3">
            <a:extLst>
              <a:ext uri="{FF2B5EF4-FFF2-40B4-BE49-F238E27FC236}">
                <a16:creationId xmlns:a16="http://schemas.microsoft.com/office/drawing/2014/main" id="{1FA97B7A-D98A-43E9-9723-1C342A9BB25F}"/>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659EFEC1-9B10-432C-92FA-1BF9F8D6085C}"/>
              </a:ext>
            </a:extLst>
          </p:cNvPr>
          <p:cNvSpPr txBox="1"/>
          <p:nvPr/>
        </p:nvSpPr>
        <p:spPr>
          <a:xfrm>
            <a:off x="453887" y="3483417"/>
            <a:ext cx="6553200" cy="461665"/>
          </a:xfrm>
          <a:prstGeom prst="rect">
            <a:avLst/>
          </a:prstGeom>
          <a:noFill/>
        </p:spPr>
        <p:txBody>
          <a:bodyPr wrap="square" rtlCol="0">
            <a:spAutoFit/>
          </a:bodyPr>
          <a:lstStyle/>
          <a:p>
            <a:r>
              <a:rPr lang="en-US" sz="2400" dirty="0">
                <a:latin typeface="+mj-lt"/>
              </a:rPr>
              <a:t>Why might this be useful?</a:t>
            </a:r>
          </a:p>
        </p:txBody>
      </p:sp>
      <p:graphicFrame>
        <p:nvGraphicFramePr>
          <p:cNvPr id="6" name="Object 5">
            <a:extLst>
              <a:ext uri="{FF2B5EF4-FFF2-40B4-BE49-F238E27FC236}">
                <a16:creationId xmlns:a16="http://schemas.microsoft.com/office/drawing/2014/main" id="{37EB39C1-84B1-4E6D-B578-BCF64883E512}"/>
              </a:ext>
            </a:extLst>
          </p:cNvPr>
          <p:cNvGraphicFramePr>
            <a:graphicFrameLocks noChangeAspect="1"/>
          </p:cNvGraphicFramePr>
          <p:nvPr>
            <p:extLst>
              <p:ext uri="{D42A27DB-BD31-4B8C-83A1-F6EECF244321}">
                <p14:modId xmlns:p14="http://schemas.microsoft.com/office/powerpoint/2010/main" val="846267476"/>
              </p:ext>
            </p:extLst>
          </p:nvPr>
        </p:nvGraphicFramePr>
        <p:xfrm>
          <a:off x="453887" y="422229"/>
          <a:ext cx="3560762" cy="976313"/>
        </p:xfrm>
        <a:graphic>
          <a:graphicData uri="http://schemas.openxmlformats.org/presentationml/2006/ole">
            <mc:AlternateContent xmlns:mc="http://schemas.openxmlformats.org/markup-compatibility/2006">
              <mc:Choice xmlns:v="urn:schemas-microsoft-com:vml" Requires="v">
                <p:oleObj name="Equation" r:id="rId2" imgW="1841400" imgH="507960" progId="Equation.DSMT4">
                  <p:embed/>
                </p:oleObj>
              </mc:Choice>
              <mc:Fallback>
                <p:oleObj name="Equation" r:id="rId2" imgW="1841400" imgH="507960" progId="Equation.DSMT4">
                  <p:embed/>
                  <p:pic>
                    <p:nvPicPr>
                      <p:cNvPr id="7" name="Object 6"/>
                      <p:cNvPicPr>
                        <a:picLocks noChangeAspect="1" noChangeArrowheads="1"/>
                      </p:cNvPicPr>
                      <p:nvPr/>
                    </p:nvPicPr>
                    <p:blipFill>
                      <a:blip r:embed="rId3"/>
                      <a:srcRect/>
                      <a:stretch>
                        <a:fillRect/>
                      </a:stretch>
                    </p:blipFill>
                    <p:spPr bwMode="auto">
                      <a:xfrm>
                        <a:off x="453887" y="422229"/>
                        <a:ext cx="3560762"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579DB1B7-D395-45C3-9611-D007F932D6F2}"/>
              </a:ext>
            </a:extLst>
          </p:cNvPr>
          <p:cNvGraphicFramePr>
            <a:graphicFrameLocks noChangeAspect="1"/>
          </p:cNvGraphicFramePr>
          <p:nvPr>
            <p:extLst>
              <p:ext uri="{D42A27DB-BD31-4B8C-83A1-F6EECF244321}">
                <p14:modId xmlns:p14="http://schemas.microsoft.com/office/powerpoint/2010/main" val="2276623638"/>
              </p:ext>
            </p:extLst>
          </p:nvPr>
        </p:nvGraphicFramePr>
        <p:xfrm>
          <a:off x="424070" y="1282918"/>
          <a:ext cx="5949950" cy="777875"/>
        </p:xfrm>
        <a:graphic>
          <a:graphicData uri="http://schemas.openxmlformats.org/presentationml/2006/ole">
            <mc:AlternateContent xmlns:mc="http://schemas.openxmlformats.org/markup-compatibility/2006">
              <mc:Choice xmlns:v="urn:schemas-microsoft-com:vml" Requires="v">
                <p:oleObj name="Equation" r:id="rId4" imgW="4736880" imgH="622080" progId="Equation.DSMT4">
                  <p:embed/>
                </p:oleObj>
              </mc:Choice>
              <mc:Fallback>
                <p:oleObj name="Equation" r:id="rId4" imgW="4736880" imgH="622080" progId="Equation.DSMT4">
                  <p:embed/>
                  <p:pic>
                    <p:nvPicPr>
                      <p:cNvPr id="8" name="Object 7"/>
                      <p:cNvPicPr>
                        <a:picLocks noChangeAspect="1" noChangeArrowheads="1"/>
                      </p:cNvPicPr>
                      <p:nvPr/>
                    </p:nvPicPr>
                    <p:blipFill>
                      <a:blip r:embed="rId5"/>
                      <a:srcRect/>
                      <a:stretch>
                        <a:fillRect/>
                      </a:stretch>
                    </p:blipFill>
                    <p:spPr bwMode="auto">
                      <a:xfrm>
                        <a:off x="424070" y="1282918"/>
                        <a:ext cx="5949950" cy="777875"/>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4859B4C4-8679-477C-8A08-3F67A418AEF2}"/>
              </a:ext>
            </a:extLst>
          </p:cNvPr>
          <p:cNvSpPr txBox="1"/>
          <p:nvPr/>
        </p:nvSpPr>
        <p:spPr>
          <a:xfrm>
            <a:off x="4343400" y="910385"/>
            <a:ext cx="3352800" cy="461665"/>
          </a:xfrm>
          <a:prstGeom prst="rect">
            <a:avLst/>
          </a:prstGeom>
          <a:noFill/>
        </p:spPr>
        <p:txBody>
          <a:bodyPr wrap="square" rtlCol="0">
            <a:spAutoFit/>
          </a:bodyPr>
          <a:lstStyle/>
          <a:p>
            <a:r>
              <a:rPr lang="en-US" sz="2400" dirty="0">
                <a:latin typeface="+mj-lt"/>
                <a:sym typeface="Wingdings" panose="05000000000000000000" pitchFamily="2" charset="2"/>
              </a:rPr>
              <a:t>3 variable functions</a:t>
            </a:r>
            <a:endParaRPr lang="en-US" sz="2400" dirty="0">
              <a:latin typeface="+mj-lt"/>
            </a:endParaRPr>
          </a:p>
        </p:txBody>
      </p:sp>
      <p:sp>
        <p:nvSpPr>
          <p:cNvPr id="9" name="TextBox 8">
            <a:extLst>
              <a:ext uri="{FF2B5EF4-FFF2-40B4-BE49-F238E27FC236}">
                <a16:creationId xmlns:a16="http://schemas.microsoft.com/office/drawing/2014/main" id="{14D29672-FB9D-4367-B09D-08BBA5375229}"/>
              </a:ext>
            </a:extLst>
          </p:cNvPr>
          <p:cNvSpPr txBox="1"/>
          <p:nvPr/>
        </p:nvSpPr>
        <p:spPr>
          <a:xfrm>
            <a:off x="2362200" y="2052935"/>
            <a:ext cx="3352800" cy="461665"/>
          </a:xfrm>
          <a:prstGeom prst="rect">
            <a:avLst/>
          </a:prstGeom>
          <a:noFill/>
        </p:spPr>
        <p:txBody>
          <a:bodyPr wrap="square" rtlCol="0">
            <a:spAutoFit/>
          </a:bodyPr>
          <a:lstStyle/>
          <a:p>
            <a:r>
              <a:rPr lang="en-US" sz="2400" dirty="0">
                <a:latin typeface="+mj-lt"/>
                <a:sym typeface="Wingdings" panose="05000000000000000000" pitchFamily="2" charset="2"/>
              </a:rPr>
              <a:t>1 variable function</a:t>
            </a:r>
            <a:endParaRPr lang="en-US" sz="2400" dirty="0">
              <a:latin typeface="+mj-lt"/>
            </a:endParaRPr>
          </a:p>
        </p:txBody>
      </p:sp>
    </p:spTree>
    <p:extLst>
      <p:ext uri="{BB962C8B-B14F-4D97-AF65-F5344CB8AC3E}">
        <p14:creationId xmlns:p14="http://schemas.microsoft.com/office/powerpoint/2010/main" val="270472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304800" y="76200"/>
            <a:ext cx="8153400" cy="461665"/>
          </a:xfrm>
          <a:prstGeom prst="rect">
            <a:avLst/>
          </a:prstGeom>
          <a:noFill/>
        </p:spPr>
        <p:txBody>
          <a:bodyPr wrap="square" rtlCol="0">
            <a:spAutoFit/>
          </a:bodyPr>
          <a:lstStyle/>
          <a:p>
            <a:r>
              <a:rPr lang="en-US" sz="2400" dirty="0">
                <a:latin typeface="+mj-lt"/>
              </a:rPr>
              <a:t>Additional constant of the motion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82177154"/>
              </p:ext>
            </p:extLst>
          </p:nvPr>
        </p:nvGraphicFramePr>
        <p:xfrm>
          <a:off x="838200" y="381000"/>
          <a:ext cx="4791075" cy="2565400"/>
        </p:xfrm>
        <a:graphic>
          <a:graphicData uri="http://schemas.openxmlformats.org/presentationml/2006/ole">
            <mc:AlternateContent xmlns:mc="http://schemas.openxmlformats.org/markup-compatibility/2006">
              <mc:Choice xmlns:v="urn:schemas-microsoft-com:vml" Requires="v">
                <p:oleObj name="数式" r:id="rId3" imgW="2476440" imgH="1333440" progId="Equation.3">
                  <p:embed/>
                </p:oleObj>
              </mc:Choice>
              <mc:Fallback>
                <p:oleObj name="数式" r:id="rId3" imgW="2476440" imgH="1333440" progId="Equation.3">
                  <p:embed/>
                  <p:pic>
                    <p:nvPicPr>
                      <p:cNvPr id="0" name=""/>
                      <p:cNvPicPr>
                        <a:picLocks noChangeAspect="1" noChangeArrowheads="1"/>
                      </p:cNvPicPr>
                      <p:nvPr/>
                    </p:nvPicPr>
                    <p:blipFill>
                      <a:blip r:embed="rId4"/>
                      <a:srcRect/>
                      <a:stretch>
                        <a:fillRect/>
                      </a:stretch>
                    </p:blipFill>
                    <p:spPr bwMode="auto">
                      <a:xfrm>
                        <a:off x="838200" y="381000"/>
                        <a:ext cx="47910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80306607"/>
              </p:ext>
            </p:extLst>
          </p:nvPr>
        </p:nvGraphicFramePr>
        <p:xfrm>
          <a:off x="1295400" y="3048000"/>
          <a:ext cx="5943600" cy="2198687"/>
        </p:xfrm>
        <a:graphic>
          <a:graphicData uri="http://schemas.openxmlformats.org/presentationml/2006/ole">
            <mc:AlternateContent xmlns:mc="http://schemas.openxmlformats.org/markup-compatibility/2006">
              <mc:Choice xmlns:v="urn:schemas-microsoft-com:vml" Requires="v">
                <p:oleObj name="数式" r:id="rId5" imgW="3073320" imgH="1143000" progId="Equation.3">
                  <p:embed/>
                </p:oleObj>
              </mc:Choice>
              <mc:Fallback>
                <p:oleObj name="数式" r:id="rId5" imgW="3073320" imgH="1143000" progId="Equation.3">
                  <p:embed/>
                  <p:pic>
                    <p:nvPicPr>
                      <p:cNvPr id="0" name="Object 5"/>
                      <p:cNvPicPr>
                        <a:picLocks noChangeAspect="1" noChangeArrowheads="1"/>
                      </p:cNvPicPr>
                      <p:nvPr/>
                    </p:nvPicPr>
                    <p:blipFill>
                      <a:blip r:embed="rId6"/>
                      <a:srcRect/>
                      <a:stretch>
                        <a:fillRect/>
                      </a:stretch>
                    </p:blipFill>
                    <p:spPr bwMode="auto">
                      <a:xfrm>
                        <a:off x="1295400" y="3048000"/>
                        <a:ext cx="594360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97860347"/>
              </p:ext>
            </p:extLst>
          </p:nvPr>
        </p:nvGraphicFramePr>
        <p:xfrm>
          <a:off x="2209800" y="5165725"/>
          <a:ext cx="4435475" cy="1285875"/>
        </p:xfrm>
        <a:graphic>
          <a:graphicData uri="http://schemas.openxmlformats.org/presentationml/2006/ole">
            <mc:AlternateContent xmlns:mc="http://schemas.openxmlformats.org/markup-compatibility/2006">
              <mc:Choice xmlns:v="urn:schemas-microsoft-com:vml" Requires="v">
                <p:oleObj name="Equation" r:id="rId7" imgW="3530520" imgH="1028520" progId="Equation.DSMT4">
                  <p:embed/>
                </p:oleObj>
              </mc:Choice>
              <mc:Fallback>
                <p:oleObj name="Equation" r:id="rId7" imgW="3530520" imgH="1028520" progId="Equation.DSMT4">
                  <p:embed/>
                  <p:pic>
                    <p:nvPicPr>
                      <p:cNvPr id="0" name=""/>
                      <p:cNvPicPr>
                        <a:picLocks noChangeAspect="1" noChangeArrowheads="1"/>
                      </p:cNvPicPr>
                      <p:nvPr/>
                    </p:nvPicPr>
                    <p:blipFill>
                      <a:blip r:embed="rId8"/>
                      <a:srcRect/>
                      <a:stretch>
                        <a:fillRect/>
                      </a:stretch>
                    </p:blipFill>
                    <p:spPr bwMode="auto">
                      <a:xfrm>
                        <a:off x="2209800" y="5165725"/>
                        <a:ext cx="4435475" cy="1285875"/>
                      </a:xfrm>
                      <a:prstGeom prst="rect">
                        <a:avLst/>
                      </a:prstGeom>
                      <a:noFill/>
                      <a:ln>
                        <a:noFill/>
                      </a:ln>
                    </p:spPr>
                  </p:pic>
                </p:oleObj>
              </mc:Fallback>
            </mc:AlternateContent>
          </a:graphicData>
        </a:graphic>
      </p:graphicFrame>
      <p:sp>
        <p:nvSpPr>
          <p:cNvPr id="10" name="TextBox 9">
            <a:extLst>
              <a:ext uri="{FF2B5EF4-FFF2-40B4-BE49-F238E27FC236}">
                <a16:creationId xmlns:a16="http://schemas.microsoft.com/office/drawing/2014/main" id="{A706D19E-F050-4969-8793-E0953631A855}"/>
              </a:ext>
            </a:extLst>
          </p:cNvPr>
          <p:cNvSpPr txBox="1"/>
          <p:nvPr/>
        </p:nvSpPr>
        <p:spPr>
          <a:xfrm>
            <a:off x="4876800" y="3499147"/>
            <a:ext cx="3352800" cy="461665"/>
          </a:xfrm>
          <a:prstGeom prst="rect">
            <a:avLst/>
          </a:prstGeom>
          <a:noFill/>
        </p:spPr>
        <p:txBody>
          <a:bodyPr wrap="square" rtlCol="0">
            <a:spAutoFit/>
          </a:bodyPr>
          <a:lstStyle/>
          <a:p>
            <a:r>
              <a:rPr lang="en-US" sz="2400" dirty="0">
                <a:latin typeface="+mj-lt"/>
                <a:sym typeface="Wingdings" panose="05000000000000000000" pitchFamily="2" charset="2"/>
              </a:rPr>
              <a:t>2 variable functions</a:t>
            </a:r>
            <a:endParaRPr lang="en-US" sz="2400" dirty="0">
              <a:latin typeface="+mj-lt"/>
            </a:endParaRPr>
          </a:p>
        </p:txBody>
      </p:sp>
      <p:sp>
        <p:nvSpPr>
          <p:cNvPr id="11" name="TextBox 10">
            <a:extLst>
              <a:ext uri="{FF2B5EF4-FFF2-40B4-BE49-F238E27FC236}">
                <a16:creationId xmlns:a16="http://schemas.microsoft.com/office/drawing/2014/main" id="{BDFE75A1-659C-49B8-8A26-A658EEA35888}"/>
              </a:ext>
            </a:extLst>
          </p:cNvPr>
          <p:cNvSpPr txBox="1"/>
          <p:nvPr/>
        </p:nvSpPr>
        <p:spPr>
          <a:xfrm>
            <a:off x="5502275" y="5894040"/>
            <a:ext cx="3352800" cy="461665"/>
          </a:xfrm>
          <a:prstGeom prst="rect">
            <a:avLst/>
          </a:prstGeom>
          <a:noFill/>
        </p:spPr>
        <p:txBody>
          <a:bodyPr wrap="square" rtlCol="0">
            <a:spAutoFit/>
          </a:bodyPr>
          <a:lstStyle/>
          <a:p>
            <a:r>
              <a:rPr lang="en-US" sz="2400" dirty="0">
                <a:latin typeface="+mj-lt"/>
                <a:sym typeface="Wingdings" panose="05000000000000000000" pitchFamily="2" charset="2"/>
              </a:rPr>
              <a:t>1 variable function</a:t>
            </a:r>
            <a:endParaRPr lang="en-US" sz="2400" dirty="0">
              <a:latin typeface="+mj-lt"/>
            </a:endParaRPr>
          </a:p>
        </p:txBody>
      </p:sp>
    </p:spTree>
    <p:extLst>
      <p:ext uri="{BB962C8B-B14F-4D97-AF65-F5344CB8AC3E}">
        <p14:creationId xmlns:p14="http://schemas.microsoft.com/office/powerpoint/2010/main" val="355028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83267780"/>
              </p:ext>
            </p:extLst>
          </p:nvPr>
        </p:nvGraphicFramePr>
        <p:xfrm>
          <a:off x="923925" y="381000"/>
          <a:ext cx="7294563" cy="6075363"/>
        </p:xfrm>
        <a:graphic>
          <a:graphicData uri="http://schemas.openxmlformats.org/presentationml/2006/ole">
            <mc:AlternateContent xmlns:mc="http://schemas.openxmlformats.org/markup-compatibility/2006">
              <mc:Choice xmlns:v="urn:schemas-microsoft-com:vml" Requires="v">
                <p:oleObj name="Equation" r:id="rId3" imgW="4431960" imgH="3720960" progId="Equation.DSMT4">
                  <p:embed/>
                </p:oleObj>
              </mc:Choice>
              <mc:Fallback>
                <p:oleObj name="Equation" r:id="rId3" imgW="4431960" imgH="3720960" progId="Equation.DSMT4">
                  <p:embed/>
                  <p:pic>
                    <p:nvPicPr>
                      <p:cNvPr id="0" name="Object 8"/>
                      <p:cNvPicPr>
                        <a:picLocks noChangeAspect="1" noChangeArrowheads="1"/>
                      </p:cNvPicPr>
                      <p:nvPr/>
                    </p:nvPicPr>
                    <p:blipFill>
                      <a:blip r:embed="rId4"/>
                      <a:srcRect/>
                      <a:stretch>
                        <a:fillRect/>
                      </a:stretch>
                    </p:blipFill>
                    <p:spPr bwMode="auto">
                      <a:xfrm>
                        <a:off x="923925" y="381000"/>
                        <a:ext cx="7294563" cy="6075363"/>
                      </a:xfrm>
                      <a:prstGeom prst="rect">
                        <a:avLst/>
                      </a:prstGeom>
                      <a:noFill/>
                      <a:ln>
                        <a:noFill/>
                      </a:ln>
                    </p:spPr>
                  </p:pic>
                </p:oleObj>
              </mc:Fallback>
            </mc:AlternateContent>
          </a:graphicData>
        </a:graphic>
      </p:graphicFrame>
      <p:sp>
        <p:nvSpPr>
          <p:cNvPr id="6" name="TextBox 5"/>
          <p:cNvSpPr txBox="1"/>
          <p:nvPr/>
        </p:nvSpPr>
        <p:spPr>
          <a:xfrm>
            <a:off x="152927" y="63653"/>
            <a:ext cx="8077200" cy="461665"/>
          </a:xfrm>
          <a:prstGeom prst="rect">
            <a:avLst/>
          </a:prstGeom>
          <a:noFill/>
        </p:spPr>
        <p:txBody>
          <a:bodyPr wrap="square" rtlCol="0">
            <a:spAutoFit/>
          </a:bodyPr>
          <a:lstStyle/>
          <a:p>
            <a:r>
              <a:rPr lang="en-US" sz="2400" dirty="0">
                <a:latin typeface="+mj-lt"/>
              </a:rPr>
              <a:t>Other examples</a:t>
            </a:r>
          </a:p>
        </p:txBody>
      </p:sp>
    </p:spTree>
    <p:extLst>
      <p:ext uri="{BB962C8B-B14F-4D97-AF65-F5344CB8AC3E}">
        <p14:creationId xmlns:p14="http://schemas.microsoft.com/office/powerpoint/2010/main" val="341908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121579"/>
              </p:ext>
            </p:extLst>
          </p:nvPr>
        </p:nvGraphicFramePr>
        <p:xfrm>
          <a:off x="2590800" y="136525"/>
          <a:ext cx="4810125" cy="5795963"/>
        </p:xfrm>
        <a:graphic>
          <a:graphicData uri="http://schemas.openxmlformats.org/presentationml/2006/ole">
            <mc:AlternateContent xmlns:mc="http://schemas.openxmlformats.org/markup-compatibility/2006">
              <mc:Choice xmlns:v="urn:schemas-microsoft-com:vml" Requires="v">
                <p:oleObj name="Equation" r:id="rId3" imgW="3555720" imgH="4317840" progId="Equation.DSMT4">
                  <p:embed/>
                </p:oleObj>
              </mc:Choice>
              <mc:Fallback>
                <p:oleObj name="Equation" r:id="rId3" imgW="3555720" imgH="4317840" progId="Equation.DSMT4">
                  <p:embed/>
                  <p:pic>
                    <p:nvPicPr>
                      <p:cNvPr id="0" name=""/>
                      <p:cNvPicPr>
                        <a:picLocks noChangeAspect="1" noChangeArrowheads="1"/>
                      </p:cNvPicPr>
                      <p:nvPr/>
                    </p:nvPicPr>
                    <p:blipFill>
                      <a:blip r:embed="rId4"/>
                      <a:srcRect/>
                      <a:stretch>
                        <a:fillRect/>
                      </a:stretch>
                    </p:blipFill>
                    <p:spPr bwMode="auto">
                      <a:xfrm>
                        <a:off x="2590800" y="136525"/>
                        <a:ext cx="4810125" cy="5795963"/>
                      </a:xfrm>
                      <a:prstGeom prst="rect">
                        <a:avLst/>
                      </a:prstGeom>
                      <a:noFill/>
                      <a:ln>
                        <a:noFill/>
                      </a:ln>
                    </p:spPr>
                  </p:pic>
                </p:oleObj>
              </mc:Fallback>
            </mc:AlternateContent>
          </a:graphicData>
        </a:graphic>
      </p:graphicFrame>
      <p:sp>
        <p:nvSpPr>
          <p:cNvPr id="6" name="TextBox 5"/>
          <p:cNvSpPr txBox="1"/>
          <p:nvPr/>
        </p:nvSpPr>
        <p:spPr>
          <a:xfrm>
            <a:off x="0" y="71735"/>
            <a:ext cx="8077200" cy="461665"/>
          </a:xfrm>
          <a:prstGeom prst="rect">
            <a:avLst/>
          </a:prstGeom>
          <a:noFill/>
        </p:spPr>
        <p:txBody>
          <a:bodyPr wrap="square" rtlCol="0">
            <a:spAutoFit/>
          </a:bodyPr>
          <a:lstStyle/>
          <a:p>
            <a:r>
              <a:rPr lang="en-US" sz="2400" dirty="0">
                <a:latin typeface="+mj-lt"/>
              </a:rPr>
              <a:t>Other examples</a:t>
            </a:r>
          </a:p>
        </p:txBody>
      </p:sp>
    </p:spTree>
    <p:extLst>
      <p:ext uri="{BB962C8B-B14F-4D97-AF65-F5344CB8AC3E}">
        <p14:creationId xmlns:p14="http://schemas.microsoft.com/office/powerpoint/2010/main" val="197134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79513" y="0"/>
            <a:ext cx="7543800" cy="461665"/>
          </a:xfrm>
          <a:prstGeom prst="rect">
            <a:avLst/>
          </a:prstGeom>
          <a:noFill/>
        </p:spPr>
        <p:txBody>
          <a:bodyPr wrap="square" rtlCol="0">
            <a:spAutoFit/>
          </a:bodyPr>
          <a:lstStyle/>
          <a:p>
            <a:r>
              <a:rPr lang="en-US" sz="2400" dirty="0" err="1">
                <a:latin typeface="+mj-lt"/>
              </a:rPr>
              <a:t>Lagrangian</a:t>
            </a:r>
            <a:r>
              <a:rPr lang="en-US" sz="2400" dirty="0">
                <a:latin typeface="+mj-lt"/>
              </a:rPr>
              <a:t> picture</a:t>
            </a:r>
          </a:p>
        </p:txBody>
      </p:sp>
      <p:graphicFrame>
        <p:nvGraphicFramePr>
          <p:cNvPr id="6" name="Object 5"/>
          <p:cNvGraphicFramePr>
            <a:graphicFrameLocks noChangeAspect="1"/>
          </p:cNvGraphicFramePr>
          <p:nvPr>
            <p:extLst>
              <p:ext uri="{D42A27DB-BD31-4B8C-83A1-F6EECF244321}">
                <p14:modId xmlns:p14="http://schemas.microsoft.com/office/powerpoint/2010/main" val="1966819923"/>
              </p:ext>
            </p:extLst>
          </p:nvPr>
        </p:nvGraphicFramePr>
        <p:xfrm>
          <a:off x="609599" y="762000"/>
          <a:ext cx="7526031" cy="2667000"/>
        </p:xfrm>
        <a:graphic>
          <a:graphicData uri="http://schemas.openxmlformats.org/presentationml/2006/ole">
            <mc:AlternateContent xmlns:mc="http://schemas.openxmlformats.org/markup-compatibility/2006">
              <mc:Choice xmlns:v="urn:schemas-microsoft-com:vml" Requires="v">
                <p:oleObj name="Equation" r:id="rId3" imgW="3276360" imgH="1168200" progId="Equation.DSMT4">
                  <p:embed/>
                </p:oleObj>
              </mc:Choice>
              <mc:Fallback>
                <p:oleObj name="Equation" r:id="rId3" imgW="3276360" imgH="1168200" progId="Equation.DSMT4">
                  <p:embed/>
                  <p:pic>
                    <p:nvPicPr>
                      <p:cNvPr id="0" name="Object 4"/>
                      <p:cNvPicPr>
                        <a:picLocks noChangeAspect="1" noChangeArrowheads="1"/>
                      </p:cNvPicPr>
                      <p:nvPr/>
                    </p:nvPicPr>
                    <p:blipFill>
                      <a:blip r:embed="rId4"/>
                      <a:srcRect/>
                      <a:stretch>
                        <a:fillRect/>
                      </a:stretch>
                    </p:blipFill>
                    <p:spPr bwMode="auto">
                      <a:xfrm>
                        <a:off x="609599" y="762000"/>
                        <a:ext cx="7526031" cy="2667000"/>
                      </a:xfrm>
                      <a:prstGeom prst="rect">
                        <a:avLst/>
                      </a:prstGeom>
                      <a:noFill/>
                      <a:ln>
                        <a:noFill/>
                      </a:ln>
                    </p:spPr>
                  </p:pic>
                </p:oleObj>
              </mc:Fallback>
            </mc:AlternateContent>
          </a:graphicData>
        </a:graphic>
      </p:graphicFrame>
      <p:sp>
        <p:nvSpPr>
          <p:cNvPr id="7" name="TextBox 6"/>
          <p:cNvSpPr txBox="1"/>
          <p:nvPr/>
        </p:nvSpPr>
        <p:spPr>
          <a:xfrm>
            <a:off x="430161" y="4417358"/>
            <a:ext cx="8229600" cy="1938992"/>
          </a:xfrm>
          <a:prstGeom prst="rect">
            <a:avLst/>
          </a:prstGeom>
          <a:noFill/>
        </p:spPr>
        <p:txBody>
          <a:bodyPr wrap="square" rtlCol="0">
            <a:spAutoFit/>
          </a:bodyPr>
          <a:lstStyle/>
          <a:p>
            <a:r>
              <a:rPr lang="en-US" sz="2400" dirty="0">
                <a:latin typeface="+mj-lt"/>
              </a:rPr>
              <a:t>Switching variables – Legendre transformation</a:t>
            </a:r>
          </a:p>
          <a:p>
            <a:endParaRPr lang="en-US" sz="2400" dirty="0">
              <a:latin typeface="+mj-lt"/>
            </a:endParaRPr>
          </a:p>
          <a:p>
            <a:pPr lvl="1"/>
            <a:endParaRPr lang="en-US" sz="2400" dirty="0"/>
          </a:p>
          <a:p>
            <a:pPr lvl="1"/>
            <a:endParaRPr lang="en-US" sz="2400" dirty="0"/>
          </a:p>
          <a:p>
            <a:endParaRPr lang="en-US" sz="2400" dirty="0">
              <a:latin typeface="+mj-lt"/>
            </a:endParaRPr>
          </a:p>
        </p:txBody>
      </p:sp>
    </p:spTree>
    <p:extLst>
      <p:ext uri="{BB962C8B-B14F-4D97-AF65-F5344CB8AC3E}">
        <p14:creationId xmlns:p14="http://schemas.microsoft.com/office/powerpoint/2010/main" val="66612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p>
        </p:txBody>
      </p:sp>
      <p:sp>
        <p:nvSpPr>
          <p:cNvPr id="3" name="Footer Placeholder 2"/>
          <p:cNvSpPr>
            <a:spLocks noGrp="1"/>
          </p:cNvSpPr>
          <p:nvPr>
            <p:ph type="ftr" sz="quarter" idx="11"/>
          </p:nvPr>
        </p:nvSpPr>
        <p:spPr/>
        <p:txBody>
          <a:bodyPr/>
          <a:lstStyle/>
          <a:p>
            <a:r>
              <a:rPr lang="en-US"/>
              <a:t>PHY 711  Fall 2022 --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89145109"/>
              </p:ext>
            </p:extLst>
          </p:nvPr>
        </p:nvGraphicFramePr>
        <p:xfrm>
          <a:off x="838200" y="1351647"/>
          <a:ext cx="4252913" cy="586609"/>
        </p:xfrm>
        <a:graphic>
          <a:graphicData uri="http://schemas.openxmlformats.org/presentationml/2006/ole">
            <mc:AlternateContent xmlns:mc="http://schemas.openxmlformats.org/markup-compatibility/2006">
              <mc:Choice xmlns:v="urn:schemas-microsoft-com:vml" Requires="v">
                <p:oleObj name="数式" r:id="rId3" imgW="1473120" imgH="203040" progId="Equation.3">
                  <p:embed/>
                </p:oleObj>
              </mc:Choice>
              <mc:Fallback>
                <p:oleObj name="数式" r:id="rId3" imgW="1473120" imgH="203040" progId="Equation.3">
                  <p:embed/>
                  <p:pic>
                    <p:nvPicPr>
                      <p:cNvPr id="0" name=""/>
                      <p:cNvPicPr/>
                      <p:nvPr/>
                    </p:nvPicPr>
                    <p:blipFill>
                      <a:blip r:embed="rId4"/>
                      <a:stretch>
                        <a:fillRect/>
                      </a:stretch>
                    </p:blipFill>
                    <p:spPr>
                      <a:xfrm>
                        <a:off x="838200" y="1351647"/>
                        <a:ext cx="4252913" cy="5866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31867279"/>
              </p:ext>
            </p:extLst>
          </p:nvPr>
        </p:nvGraphicFramePr>
        <p:xfrm>
          <a:off x="838200" y="1807792"/>
          <a:ext cx="7086600" cy="3060122"/>
        </p:xfrm>
        <a:graphic>
          <a:graphicData uri="http://schemas.openxmlformats.org/presentationml/2006/ole">
            <mc:AlternateContent xmlns:mc="http://schemas.openxmlformats.org/markup-compatibility/2006">
              <mc:Choice xmlns:v="urn:schemas-microsoft-com:vml" Requires="v">
                <p:oleObj name="数式" r:id="rId5" imgW="2234880" imgH="965160" progId="Equation.3">
                  <p:embed/>
                </p:oleObj>
              </mc:Choice>
              <mc:Fallback>
                <p:oleObj name="数式" r:id="rId5" imgW="2234880" imgH="965160" progId="Equation.3">
                  <p:embed/>
                  <p:pic>
                    <p:nvPicPr>
                      <p:cNvPr id="0" name=""/>
                      <p:cNvPicPr>
                        <a:picLocks noChangeAspect="1" noChangeArrowheads="1"/>
                      </p:cNvPicPr>
                      <p:nvPr/>
                    </p:nvPicPr>
                    <p:blipFill>
                      <a:blip r:embed="rId6"/>
                      <a:srcRect/>
                      <a:stretch>
                        <a:fillRect/>
                      </a:stretch>
                    </p:blipFill>
                    <p:spPr bwMode="auto">
                      <a:xfrm>
                        <a:off x="838200" y="1807792"/>
                        <a:ext cx="7086600" cy="306012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72721873"/>
              </p:ext>
            </p:extLst>
          </p:nvPr>
        </p:nvGraphicFramePr>
        <p:xfrm>
          <a:off x="464241" y="4827114"/>
          <a:ext cx="5557837" cy="1570037"/>
        </p:xfrm>
        <a:graphic>
          <a:graphicData uri="http://schemas.openxmlformats.org/presentationml/2006/ole">
            <mc:AlternateContent xmlns:mc="http://schemas.openxmlformats.org/markup-compatibility/2006">
              <mc:Choice xmlns:v="urn:schemas-microsoft-com:vml" Requires="v">
                <p:oleObj name="数式" r:id="rId7" imgW="1663560" imgH="469800" progId="Equation.3">
                  <p:embed/>
                </p:oleObj>
              </mc:Choice>
              <mc:Fallback>
                <p:oleObj name="数式" r:id="rId7" imgW="1663560" imgH="469800" progId="Equation.3">
                  <p:embed/>
                  <p:pic>
                    <p:nvPicPr>
                      <p:cNvPr id="0" name=""/>
                      <p:cNvPicPr>
                        <a:picLocks noChangeAspect="1" noChangeArrowheads="1"/>
                      </p:cNvPicPr>
                      <p:nvPr/>
                    </p:nvPicPr>
                    <p:blipFill>
                      <a:blip r:embed="rId8"/>
                      <a:srcRect/>
                      <a:stretch>
                        <a:fillRect/>
                      </a:stretch>
                    </p:blipFill>
                    <p:spPr bwMode="auto">
                      <a:xfrm>
                        <a:off x="464241" y="4827114"/>
                        <a:ext cx="55578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457200" y="152400"/>
            <a:ext cx="8153400" cy="830997"/>
          </a:xfrm>
          <a:prstGeom prst="rect">
            <a:avLst/>
          </a:prstGeom>
          <a:noFill/>
        </p:spPr>
        <p:txBody>
          <a:bodyPr wrap="square" rtlCol="0">
            <a:spAutoFit/>
          </a:bodyPr>
          <a:lstStyle/>
          <a:p>
            <a:r>
              <a:rPr lang="en-US" sz="2400" dirty="0"/>
              <a:t>Mathematical transformations for continuous functions of several variables &amp; Legendre transforms:</a:t>
            </a:r>
          </a:p>
        </p:txBody>
      </p:sp>
      <p:sp>
        <p:nvSpPr>
          <p:cNvPr id="5" name="TextBox 4"/>
          <p:cNvSpPr txBox="1"/>
          <p:nvPr/>
        </p:nvSpPr>
        <p:spPr>
          <a:xfrm>
            <a:off x="431800" y="928687"/>
            <a:ext cx="6400800" cy="464403"/>
          </a:xfrm>
          <a:prstGeom prst="rect">
            <a:avLst/>
          </a:prstGeom>
          <a:noFill/>
        </p:spPr>
        <p:txBody>
          <a:bodyPr wrap="square" rtlCol="0">
            <a:spAutoFit/>
          </a:bodyPr>
          <a:lstStyle/>
          <a:p>
            <a:r>
              <a:rPr lang="en-US" sz="2400" dirty="0">
                <a:latin typeface="+mj-lt"/>
              </a:rPr>
              <a:t>Simple change of variables:</a:t>
            </a:r>
          </a:p>
        </p:txBody>
      </p:sp>
      <p:sp>
        <p:nvSpPr>
          <p:cNvPr id="10" name="TextBox 9">
            <a:extLst>
              <a:ext uri="{FF2B5EF4-FFF2-40B4-BE49-F238E27FC236}">
                <a16:creationId xmlns:a16="http://schemas.microsoft.com/office/drawing/2014/main" id="{17139DEB-B8D6-4F8F-A483-0B03B96F2433}"/>
              </a:ext>
            </a:extLst>
          </p:cNvPr>
          <p:cNvSpPr txBox="1"/>
          <p:nvPr/>
        </p:nvSpPr>
        <p:spPr>
          <a:xfrm>
            <a:off x="6165159" y="5315746"/>
            <a:ext cx="2514600" cy="461665"/>
          </a:xfrm>
          <a:prstGeom prst="rect">
            <a:avLst/>
          </a:prstGeom>
          <a:noFill/>
        </p:spPr>
        <p:txBody>
          <a:bodyPr wrap="square" rtlCol="0">
            <a:spAutoFit/>
          </a:bodyPr>
          <a:lstStyle/>
          <a:p>
            <a:r>
              <a:rPr lang="en-US" sz="2400" dirty="0">
                <a:latin typeface="+mj-lt"/>
              </a:rPr>
              <a:t>Assuming  </a:t>
            </a:r>
            <a:r>
              <a:rPr lang="en-US" sz="2400" i="1" dirty="0" err="1">
                <a:latin typeface="+mj-lt"/>
              </a:rPr>
              <a:t>dz</a:t>
            </a:r>
            <a:r>
              <a:rPr lang="en-US" sz="2400" i="1" dirty="0">
                <a:latin typeface="+mj-lt"/>
              </a:rPr>
              <a:t>=0</a:t>
            </a:r>
            <a:r>
              <a:rPr lang="en-US" sz="2400" dirty="0">
                <a:latin typeface="+mj-lt"/>
              </a:rPr>
              <a:t>.</a:t>
            </a:r>
          </a:p>
        </p:txBody>
      </p:sp>
    </p:spTree>
    <p:extLst>
      <p:ext uri="{BB962C8B-B14F-4D97-AF65-F5344CB8AC3E}">
        <p14:creationId xmlns:p14="http://schemas.microsoft.com/office/powerpoint/2010/main" val="132494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BFAEF-3AC5-4B42-9878-EBE298AAC4BD}"/>
              </a:ext>
            </a:extLst>
          </p:cNvPr>
          <p:cNvSpPr>
            <a:spLocks noGrp="1"/>
          </p:cNvSpPr>
          <p:nvPr>
            <p:ph type="dt" sz="half" idx="10"/>
          </p:nvPr>
        </p:nvSpPr>
        <p:spPr/>
        <p:txBody>
          <a:bodyPr/>
          <a:lstStyle/>
          <a:p>
            <a:r>
              <a:rPr lang="en-US"/>
              <a:t>9/14/2022</a:t>
            </a:r>
            <a:endParaRPr lang="en-US" dirty="0"/>
          </a:p>
        </p:txBody>
      </p:sp>
      <p:sp>
        <p:nvSpPr>
          <p:cNvPr id="3" name="Footer Placeholder 2">
            <a:extLst>
              <a:ext uri="{FF2B5EF4-FFF2-40B4-BE49-F238E27FC236}">
                <a16:creationId xmlns:a16="http://schemas.microsoft.com/office/drawing/2014/main" id="{46CD3871-85ED-4D4C-A5C9-999D4110CA9D}"/>
              </a:ext>
            </a:extLst>
          </p:cNvPr>
          <p:cNvSpPr>
            <a:spLocks noGrp="1"/>
          </p:cNvSpPr>
          <p:nvPr>
            <p:ph type="ftr" sz="quarter" idx="11"/>
          </p:nvPr>
        </p:nvSpPr>
        <p:spPr/>
        <p:txBody>
          <a:bodyPr/>
          <a:lstStyle/>
          <a:p>
            <a:r>
              <a:rPr lang="en-US"/>
              <a:t>PHY 711  Fall 2022 -- Lecture 11</a:t>
            </a:r>
            <a:endParaRPr lang="en-US" dirty="0"/>
          </a:p>
        </p:txBody>
      </p:sp>
      <p:sp>
        <p:nvSpPr>
          <p:cNvPr id="4" name="Slide Number Placeholder 3">
            <a:extLst>
              <a:ext uri="{FF2B5EF4-FFF2-40B4-BE49-F238E27FC236}">
                <a16:creationId xmlns:a16="http://schemas.microsoft.com/office/drawing/2014/main" id="{BDD38990-765F-49AF-96B2-1397A60FCD63}"/>
              </a:ext>
            </a:extLst>
          </p:cNvPr>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a:extLst>
              <a:ext uri="{FF2B5EF4-FFF2-40B4-BE49-F238E27FC236}">
                <a16:creationId xmlns:a16="http://schemas.microsoft.com/office/drawing/2014/main" id="{0055B60A-44ED-4E0C-BF24-B9EE184777D7}"/>
              </a:ext>
            </a:extLst>
          </p:cNvPr>
          <p:cNvSpPr txBox="1"/>
          <p:nvPr/>
        </p:nvSpPr>
        <p:spPr>
          <a:xfrm>
            <a:off x="381000" y="228600"/>
            <a:ext cx="6705600" cy="461665"/>
          </a:xfrm>
          <a:prstGeom prst="rect">
            <a:avLst/>
          </a:prstGeom>
          <a:noFill/>
        </p:spPr>
        <p:txBody>
          <a:bodyPr wrap="square" rtlCol="0">
            <a:spAutoFit/>
          </a:bodyPr>
          <a:lstStyle/>
          <a:p>
            <a:r>
              <a:rPr lang="en-US" sz="2400" dirty="0">
                <a:latin typeface="+mj-lt"/>
              </a:rPr>
              <a:t>Note on notation for partial derivatives</a:t>
            </a:r>
          </a:p>
        </p:txBody>
      </p:sp>
      <p:graphicFrame>
        <p:nvGraphicFramePr>
          <p:cNvPr id="6" name="Object 5">
            <a:extLst>
              <a:ext uri="{FF2B5EF4-FFF2-40B4-BE49-F238E27FC236}">
                <a16:creationId xmlns:a16="http://schemas.microsoft.com/office/drawing/2014/main" id="{4DD4E75A-ECF2-461C-8C90-9FCF191870B4}"/>
              </a:ext>
            </a:extLst>
          </p:cNvPr>
          <p:cNvGraphicFramePr>
            <a:graphicFrameLocks noChangeAspect="1"/>
          </p:cNvGraphicFramePr>
          <p:nvPr>
            <p:extLst>
              <p:ext uri="{D42A27DB-BD31-4B8C-83A1-F6EECF244321}">
                <p14:modId xmlns:p14="http://schemas.microsoft.com/office/powerpoint/2010/main" val="1844232667"/>
              </p:ext>
            </p:extLst>
          </p:nvPr>
        </p:nvGraphicFramePr>
        <p:xfrm>
          <a:off x="384313" y="710143"/>
          <a:ext cx="7489825" cy="1490663"/>
        </p:xfrm>
        <a:graphic>
          <a:graphicData uri="http://schemas.openxmlformats.org/presentationml/2006/ole">
            <mc:AlternateContent xmlns:mc="http://schemas.openxmlformats.org/markup-compatibility/2006">
              <mc:Choice xmlns:v="urn:schemas-microsoft-com:vml" Requires="v">
                <p:oleObj name="Equation" r:id="rId2" imgW="2361960" imgH="469800" progId="Equation.DSMT4">
                  <p:embed/>
                </p:oleObj>
              </mc:Choice>
              <mc:Fallback>
                <p:oleObj name="Equation" r:id="rId2" imgW="2361960" imgH="469800" progId="Equation.DSMT4">
                  <p:embed/>
                  <p:pic>
                    <p:nvPicPr>
                      <p:cNvPr id="7" name="Object 6"/>
                      <p:cNvPicPr>
                        <a:picLocks noChangeAspect="1" noChangeArrowheads="1"/>
                      </p:cNvPicPr>
                      <p:nvPr/>
                    </p:nvPicPr>
                    <p:blipFill>
                      <a:blip r:embed="rId3"/>
                      <a:srcRect/>
                      <a:stretch>
                        <a:fillRect/>
                      </a:stretch>
                    </p:blipFill>
                    <p:spPr bwMode="auto">
                      <a:xfrm>
                        <a:off x="384313" y="710143"/>
                        <a:ext cx="7489825" cy="1490663"/>
                      </a:xfrm>
                      <a:prstGeom prst="rect">
                        <a:avLst/>
                      </a:prstGeom>
                      <a:noFill/>
                      <a:ln>
                        <a:noFill/>
                      </a:ln>
                    </p:spPr>
                  </p:pic>
                </p:oleObj>
              </mc:Fallback>
            </mc:AlternateContent>
          </a:graphicData>
        </a:graphic>
      </p:graphicFrame>
      <p:sp>
        <p:nvSpPr>
          <p:cNvPr id="7" name="Arrow: Up 6">
            <a:extLst>
              <a:ext uri="{FF2B5EF4-FFF2-40B4-BE49-F238E27FC236}">
                <a16:creationId xmlns:a16="http://schemas.microsoft.com/office/drawing/2014/main" id="{1F182E34-F845-4982-8346-3264C5A20E3F}"/>
              </a:ext>
            </a:extLst>
          </p:cNvPr>
          <p:cNvSpPr/>
          <p:nvPr/>
        </p:nvSpPr>
        <p:spPr>
          <a:xfrm rot="2545749">
            <a:off x="4477636" y="2039236"/>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0757A5-8386-4B39-9D56-471CE88B0637}"/>
              </a:ext>
            </a:extLst>
          </p:cNvPr>
          <p:cNvSpPr txBox="1"/>
          <p:nvPr/>
        </p:nvSpPr>
        <p:spPr>
          <a:xfrm>
            <a:off x="3810000" y="2590800"/>
            <a:ext cx="2133600" cy="461665"/>
          </a:xfrm>
          <a:prstGeom prst="rect">
            <a:avLst/>
          </a:prstGeom>
          <a:noFill/>
        </p:spPr>
        <p:txBody>
          <a:bodyPr wrap="square" rtlCol="0">
            <a:spAutoFit/>
          </a:bodyPr>
          <a:lstStyle/>
          <a:p>
            <a:r>
              <a:rPr lang="en-US" sz="2400" dirty="0">
                <a:latin typeface="+mj-lt"/>
              </a:rPr>
              <a:t>hold </a:t>
            </a:r>
            <a:r>
              <a:rPr lang="en-US" sz="2400" i="1" dirty="0">
                <a:latin typeface="+mj-lt"/>
              </a:rPr>
              <a:t>y</a:t>
            </a:r>
            <a:r>
              <a:rPr lang="en-US" sz="2400" dirty="0">
                <a:latin typeface="+mj-lt"/>
              </a:rPr>
              <a:t> fixed.</a:t>
            </a:r>
          </a:p>
        </p:txBody>
      </p:sp>
      <p:sp>
        <p:nvSpPr>
          <p:cNvPr id="9" name="Arrow: Up 8">
            <a:extLst>
              <a:ext uri="{FF2B5EF4-FFF2-40B4-BE49-F238E27FC236}">
                <a16:creationId xmlns:a16="http://schemas.microsoft.com/office/drawing/2014/main" id="{A1636947-B870-404B-9C94-4DFF5F055034}"/>
              </a:ext>
            </a:extLst>
          </p:cNvPr>
          <p:cNvSpPr/>
          <p:nvPr/>
        </p:nvSpPr>
        <p:spPr>
          <a:xfrm rot="708064">
            <a:off x="6857999" y="2204683"/>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CAEA97F-C483-4CE2-A0C1-6496BDAADF06}"/>
              </a:ext>
            </a:extLst>
          </p:cNvPr>
          <p:cNvSpPr txBox="1"/>
          <p:nvPr/>
        </p:nvSpPr>
        <p:spPr>
          <a:xfrm>
            <a:off x="6705600" y="2814935"/>
            <a:ext cx="2133600" cy="461665"/>
          </a:xfrm>
          <a:prstGeom prst="rect">
            <a:avLst/>
          </a:prstGeom>
          <a:noFill/>
        </p:spPr>
        <p:txBody>
          <a:bodyPr wrap="square" rtlCol="0">
            <a:spAutoFit/>
          </a:bodyPr>
          <a:lstStyle/>
          <a:p>
            <a:r>
              <a:rPr lang="en-US" sz="2400" dirty="0">
                <a:latin typeface="+mj-lt"/>
              </a:rPr>
              <a:t>hold </a:t>
            </a:r>
            <a:r>
              <a:rPr lang="en-US" sz="2400" i="1" dirty="0">
                <a:latin typeface="+mj-lt"/>
              </a:rPr>
              <a:t>x</a:t>
            </a:r>
            <a:r>
              <a:rPr lang="en-US" sz="2400" dirty="0">
                <a:latin typeface="+mj-lt"/>
              </a:rPr>
              <a:t> fixed.</a:t>
            </a:r>
          </a:p>
        </p:txBody>
      </p:sp>
    </p:spTree>
    <p:extLst>
      <p:ext uri="{BB962C8B-B14F-4D97-AF65-F5344CB8AC3E}">
        <p14:creationId xmlns:p14="http://schemas.microsoft.com/office/powerpoint/2010/main" val="1413725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p>
        </p:txBody>
      </p:sp>
      <p:sp>
        <p:nvSpPr>
          <p:cNvPr id="3" name="Footer Placeholder 2"/>
          <p:cNvSpPr>
            <a:spLocks noGrp="1"/>
          </p:cNvSpPr>
          <p:nvPr>
            <p:ph type="ftr" sz="quarter" idx="11"/>
          </p:nvPr>
        </p:nvSpPr>
        <p:spPr/>
        <p:txBody>
          <a:bodyPr/>
          <a:lstStyle/>
          <a:p>
            <a:r>
              <a:rPr lang="en-US"/>
              <a:t>PHY 711  Fall 2022 --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99902372"/>
              </p:ext>
            </p:extLst>
          </p:nvPr>
        </p:nvGraphicFramePr>
        <p:xfrm>
          <a:off x="594591" y="1190783"/>
          <a:ext cx="5059218" cy="2184662"/>
        </p:xfrm>
        <a:graphic>
          <a:graphicData uri="http://schemas.openxmlformats.org/presentationml/2006/ole">
            <mc:AlternateContent xmlns:mc="http://schemas.openxmlformats.org/markup-compatibility/2006">
              <mc:Choice xmlns:v="urn:schemas-microsoft-com:vml" Requires="v">
                <p:oleObj name="数式" r:id="rId3" imgW="2234880" imgH="965160" progId="Equation.3">
                  <p:embed/>
                </p:oleObj>
              </mc:Choice>
              <mc:Fallback>
                <p:oleObj name="数式" r:id="rId3" imgW="2234880" imgH="965160" progId="Equation.3">
                  <p:embed/>
                  <p:pic>
                    <p:nvPicPr>
                      <p:cNvPr id="0" name=""/>
                      <p:cNvPicPr>
                        <a:picLocks noChangeAspect="1" noChangeArrowheads="1"/>
                      </p:cNvPicPr>
                      <p:nvPr/>
                    </p:nvPicPr>
                    <p:blipFill>
                      <a:blip r:embed="rId4"/>
                      <a:srcRect/>
                      <a:stretch>
                        <a:fillRect/>
                      </a:stretch>
                    </p:blipFill>
                    <p:spPr bwMode="auto">
                      <a:xfrm>
                        <a:off x="594591" y="1190783"/>
                        <a:ext cx="5059218" cy="218466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60840398"/>
              </p:ext>
            </p:extLst>
          </p:nvPr>
        </p:nvGraphicFramePr>
        <p:xfrm>
          <a:off x="304800" y="3886200"/>
          <a:ext cx="7284534" cy="1180938"/>
        </p:xfrm>
        <a:graphic>
          <a:graphicData uri="http://schemas.openxmlformats.org/presentationml/2006/ole">
            <mc:AlternateContent xmlns:mc="http://schemas.openxmlformats.org/markup-compatibility/2006">
              <mc:Choice xmlns:v="urn:schemas-microsoft-com:vml" Requires="v">
                <p:oleObj name="Equation" r:id="rId5" imgW="4546440" imgH="736560" progId="Equation.DSMT4">
                  <p:embed/>
                </p:oleObj>
              </mc:Choice>
              <mc:Fallback>
                <p:oleObj name="Equation" r:id="rId5" imgW="4546440" imgH="736560" progId="Equation.DSMT4">
                  <p:embed/>
                  <p:pic>
                    <p:nvPicPr>
                      <p:cNvPr id="0" name=""/>
                      <p:cNvPicPr>
                        <a:picLocks noChangeAspect="1" noChangeArrowheads="1"/>
                      </p:cNvPicPr>
                      <p:nvPr/>
                    </p:nvPicPr>
                    <p:blipFill>
                      <a:blip r:embed="rId6"/>
                      <a:srcRect/>
                      <a:stretch>
                        <a:fillRect/>
                      </a:stretch>
                    </p:blipFill>
                    <p:spPr bwMode="auto">
                      <a:xfrm>
                        <a:off x="304800" y="3886200"/>
                        <a:ext cx="7284534" cy="1180938"/>
                      </a:xfrm>
                      <a:prstGeom prst="rect">
                        <a:avLst/>
                      </a:prstGeom>
                      <a:noFill/>
                      <a:ln>
                        <a:noFill/>
                      </a:ln>
                    </p:spPr>
                  </p:pic>
                </p:oleObj>
              </mc:Fallback>
            </mc:AlternateContent>
          </a:graphicData>
        </a:graphic>
      </p:graphicFrame>
      <p:sp>
        <p:nvSpPr>
          <p:cNvPr id="5" name="Down Arrow 4"/>
          <p:cNvSpPr/>
          <p:nvPr/>
        </p:nvSpPr>
        <p:spPr>
          <a:xfrm rot="792859">
            <a:off x="2800417" y="3454744"/>
            <a:ext cx="762000" cy="588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7824453">
            <a:off x="5540974" y="3288402"/>
            <a:ext cx="762000" cy="588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272101"/>
            <a:ext cx="6400800" cy="464403"/>
          </a:xfrm>
          <a:prstGeom prst="rect">
            <a:avLst/>
          </a:prstGeom>
          <a:noFill/>
        </p:spPr>
        <p:txBody>
          <a:bodyPr wrap="square" rtlCol="0">
            <a:spAutoFit/>
          </a:bodyPr>
          <a:lstStyle/>
          <a:p>
            <a:r>
              <a:rPr lang="en-US" sz="2400" dirty="0">
                <a:latin typeface="+mj-lt"/>
              </a:rPr>
              <a:t>Simple change of variables -- continued:</a:t>
            </a:r>
          </a:p>
        </p:txBody>
      </p:sp>
    </p:spTree>
    <p:extLst>
      <p:ext uri="{BB962C8B-B14F-4D97-AF65-F5344CB8AC3E}">
        <p14:creationId xmlns:p14="http://schemas.microsoft.com/office/powerpoint/2010/main" val="175364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422F2-F092-46DF-9BF5-5039713F184D}"/>
              </a:ext>
            </a:extLst>
          </p:cNvPr>
          <p:cNvSpPr>
            <a:spLocks noGrp="1"/>
          </p:cNvSpPr>
          <p:nvPr>
            <p:ph type="dt" sz="half" idx="10"/>
          </p:nvPr>
        </p:nvSpPr>
        <p:spPr/>
        <p:txBody>
          <a:bodyPr/>
          <a:lstStyle/>
          <a:p>
            <a:r>
              <a:rPr lang="en-US"/>
              <a:t>9/14/2022</a:t>
            </a:r>
            <a:endParaRPr lang="en-US" dirty="0"/>
          </a:p>
        </p:txBody>
      </p:sp>
      <p:sp>
        <p:nvSpPr>
          <p:cNvPr id="3" name="Footer Placeholder 2">
            <a:extLst>
              <a:ext uri="{FF2B5EF4-FFF2-40B4-BE49-F238E27FC236}">
                <a16:creationId xmlns:a16="http://schemas.microsoft.com/office/drawing/2014/main" id="{69EF52D9-5206-43A2-8C95-7FB1BA88DC77}"/>
              </a:ext>
            </a:extLst>
          </p:cNvPr>
          <p:cNvSpPr>
            <a:spLocks noGrp="1"/>
          </p:cNvSpPr>
          <p:nvPr>
            <p:ph type="ftr" sz="quarter" idx="11"/>
          </p:nvPr>
        </p:nvSpPr>
        <p:spPr/>
        <p:txBody>
          <a:bodyPr/>
          <a:lstStyle/>
          <a:p>
            <a:r>
              <a:rPr lang="en-US"/>
              <a:t>PHY 711  Fall 2022 -- Lecture 11</a:t>
            </a:r>
            <a:endParaRPr lang="en-US" dirty="0"/>
          </a:p>
        </p:txBody>
      </p:sp>
      <p:sp>
        <p:nvSpPr>
          <p:cNvPr id="4" name="Slide Number Placeholder 3">
            <a:extLst>
              <a:ext uri="{FF2B5EF4-FFF2-40B4-BE49-F238E27FC236}">
                <a16:creationId xmlns:a16="http://schemas.microsoft.com/office/drawing/2014/main" id="{8CA75537-4692-4295-B330-D67F1094AD51}"/>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7" name="Picture 6">
            <a:extLst>
              <a:ext uri="{FF2B5EF4-FFF2-40B4-BE49-F238E27FC236}">
                <a16:creationId xmlns:a16="http://schemas.microsoft.com/office/drawing/2014/main" id="{3106FF86-F5F9-1F6A-C4B0-B079C33B0155}"/>
              </a:ext>
            </a:extLst>
          </p:cNvPr>
          <p:cNvPicPr>
            <a:picLocks noChangeAspect="1"/>
          </p:cNvPicPr>
          <p:nvPr/>
        </p:nvPicPr>
        <p:blipFill>
          <a:blip r:embed="rId2"/>
          <a:stretch>
            <a:fillRect/>
          </a:stretch>
        </p:blipFill>
        <p:spPr>
          <a:xfrm>
            <a:off x="1028700" y="0"/>
            <a:ext cx="7239000" cy="6253013"/>
          </a:xfrm>
          <a:prstGeom prst="rect">
            <a:avLst/>
          </a:prstGeom>
        </p:spPr>
      </p:pic>
      <p:sp>
        <p:nvSpPr>
          <p:cNvPr id="6" name="TextBox 5">
            <a:extLst>
              <a:ext uri="{FF2B5EF4-FFF2-40B4-BE49-F238E27FC236}">
                <a16:creationId xmlns:a16="http://schemas.microsoft.com/office/drawing/2014/main" id="{0BBC8DF8-A9AB-4375-AB24-6E9675B857F7}"/>
              </a:ext>
            </a:extLst>
          </p:cNvPr>
          <p:cNvSpPr txBox="1"/>
          <p:nvPr/>
        </p:nvSpPr>
        <p:spPr>
          <a:xfrm>
            <a:off x="5715000" y="457200"/>
            <a:ext cx="3048000" cy="830997"/>
          </a:xfrm>
          <a:prstGeom prst="rect">
            <a:avLst/>
          </a:prstGeom>
          <a:noFill/>
        </p:spPr>
        <p:txBody>
          <a:bodyPr wrap="square" rtlCol="0">
            <a:spAutoFit/>
          </a:bodyPr>
          <a:lstStyle/>
          <a:p>
            <a:r>
              <a:rPr lang="en-US" sz="2400" dirty="0">
                <a:latin typeface="+mj-lt"/>
              </a:rPr>
              <a:t>4PM in Olin 101</a:t>
            </a:r>
          </a:p>
          <a:p>
            <a:r>
              <a:rPr lang="en-US" sz="2400" dirty="0">
                <a:latin typeface="+mj-lt"/>
              </a:rPr>
              <a:t> and by zoom</a:t>
            </a:r>
          </a:p>
        </p:txBody>
      </p:sp>
    </p:spTree>
    <p:extLst>
      <p:ext uri="{BB962C8B-B14F-4D97-AF65-F5344CB8AC3E}">
        <p14:creationId xmlns:p14="http://schemas.microsoft.com/office/powerpoint/2010/main" val="271790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p>
        </p:txBody>
      </p:sp>
      <p:sp>
        <p:nvSpPr>
          <p:cNvPr id="3" name="Footer Placeholder 2"/>
          <p:cNvSpPr>
            <a:spLocks noGrp="1"/>
          </p:cNvSpPr>
          <p:nvPr>
            <p:ph type="ftr" sz="quarter" idx="11"/>
          </p:nvPr>
        </p:nvSpPr>
        <p:spPr/>
        <p:txBody>
          <a:bodyPr/>
          <a:lstStyle/>
          <a:p>
            <a:r>
              <a:rPr lang="en-US"/>
              <a:t>PHY 711  Fall 2022 --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312751905"/>
              </p:ext>
            </p:extLst>
          </p:nvPr>
        </p:nvGraphicFramePr>
        <p:xfrm>
          <a:off x="3733800" y="980355"/>
          <a:ext cx="5059218" cy="2184662"/>
        </p:xfrm>
        <a:graphic>
          <a:graphicData uri="http://schemas.openxmlformats.org/presentationml/2006/ole">
            <mc:AlternateContent xmlns:mc="http://schemas.openxmlformats.org/markup-compatibility/2006">
              <mc:Choice xmlns:v="urn:schemas-microsoft-com:vml" Requires="v">
                <p:oleObj name="数式" r:id="rId3" imgW="2234880" imgH="965160" progId="Equation.3">
                  <p:embed/>
                </p:oleObj>
              </mc:Choice>
              <mc:Fallback>
                <p:oleObj name="数式" r:id="rId3" imgW="2234880" imgH="965160" progId="Equation.3">
                  <p:embed/>
                  <p:pic>
                    <p:nvPicPr>
                      <p:cNvPr id="0" name=""/>
                      <p:cNvPicPr>
                        <a:picLocks noChangeAspect="1" noChangeArrowheads="1"/>
                      </p:cNvPicPr>
                      <p:nvPr/>
                    </p:nvPicPr>
                    <p:blipFill>
                      <a:blip r:embed="rId4"/>
                      <a:srcRect/>
                      <a:stretch>
                        <a:fillRect/>
                      </a:stretch>
                    </p:blipFill>
                    <p:spPr bwMode="auto">
                      <a:xfrm>
                        <a:off x="3733800" y="980355"/>
                        <a:ext cx="5059218" cy="218466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35367227"/>
              </p:ext>
            </p:extLst>
          </p:nvPr>
        </p:nvGraphicFramePr>
        <p:xfrm>
          <a:off x="230153" y="3373989"/>
          <a:ext cx="4090987" cy="2463800"/>
        </p:xfrm>
        <a:graphic>
          <a:graphicData uri="http://schemas.openxmlformats.org/presentationml/2006/ole">
            <mc:AlternateContent xmlns:mc="http://schemas.openxmlformats.org/markup-compatibility/2006">
              <mc:Choice xmlns:v="urn:schemas-microsoft-com:vml" Requires="v">
                <p:oleObj name="Equation" r:id="rId5" imgW="2552400" imgH="1536480" progId="Equation.DSMT4">
                  <p:embed/>
                </p:oleObj>
              </mc:Choice>
              <mc:Fallback>
                <p:oleObj name="Equation" r:id="rId5" imgW="2552400" imgH="1536480" progId="Equation.DSMT4">
                  <p:embed/>
                  <p:pic>
                    <p:nvPicPr>
                      <p:cNvPr id="0" name=""/>
                      <p:cNvPicPr>
                        <a:picLocks noChangeAspect="1" noChangeArrowheads="1"/>
                      </p:cNvPicPr>
                      <p:nvPr/>
                    </p:nvPicPr>
                    <p:blipFill>
                      <a:blip r:embed="rId6"/>
                      <a:srcRect/>
                      <a:stretch>
                        <a:fillRect/>
                      </a:stretch>
                    </p:blipFill>
                    <p:spPr bwMode="auto">
                      <a:xfrm>
                        <a:off x="230153" y="3373989"/>
                        <a:ext cx="4090987" cy="24638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70155661"/>
              </p:ext>
            </p:extLst>
          </p:nvPr>
        </p:nvGraphicFramePr>
        <p:xfrm>
          <a:off x="609600" y="1195817"/>
          <a:ext cx="2748605" cy="1623337"/>
        </p:xfrm>
        <a:graphic>
          <a:graphicData uri="http://schemas.openxmlformats.org/presentationml/2006/ole">
            <mc:AlternateContent xmlns:mc="http://schemas.openxmlformats.org/markup-compatibility/2006">
              <mc:Choice xmlns:v="urn:schemas-microsoft-com:vml" Requires="v">
                <p:oleObj name="Equation" r:id="rId7" imgW="1892160" imgH="1117440" progId="Equation.DSMT4">
                  <p:embed/>
                </p:oleObj>
              </mc:Choice>
              <mc:Fallback>
                <p:oleObj name="Equation" r:id="rId7" imgW="1892160" imgH="1117440" progId="Equation.DSMT4">
                  <p:embed/>
                  <p:pic>
                    <p:nvPicPr>
                      <p:cNvPr id="0" name=""/>
                      <p:cNvPicPr/>
                      <p:nvPr/>
                    </p:nvPicPr>
                    <p:blipFill>
                      <a:blip r:embed="rId8"/>
                      <a:stretch>
                        <a:fillRect/>
                      </a:stretch>
                    </p:blipFill>
                    <p:spPr>
                      <a:xfrm>
                        <a:off x="609600" y="1195817"/>
                        <a:ext cx="2748605" cy="16233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87520962"/>
              </p:ext>
            </p:extLst>
          </p:nvPr>
        </p:nvGraphicFramePr>
        <p:xfrm>
          <a:off x="4743449" y="3455745"/>
          <a:ext cx="3724275" cy="2300287"/>
        </p:xfrm>
        <a:graphic>
          <a:graphicData uri="http://schemas.openxmlformats.org/presentationml/2006/ole">
            <mc:AlternateContent xmlns:mc="http://schemas.openxmlformats.org/markup-compatibility/2006">
              <mc:Choice xmlns:v="urn:schemas-microsoft-com:vml" Requires="v">
                <p:oleObj name="Equation" r:id="rId9" imgW="2323800" imgH="1434960" progId="Equation.DSMT4">
                  <p:embed/>
                </p:oleObj>
              </mc:Choice>
              <mc:Fallback>
                <p:oleObj name="Equation" r:id="rId9" imgW="2323800" imgH="1434960" progId="Equation.DSMT4">
                  <p:embed/>
                  <p:pic>
                    <p:nvPicPr>
                      <p:cNvPr id="0" name=""/>
                      <p:cNvPicPr>
                        <a:picLocks noChangeAspect="1" noChangeArrowheads="1"/>
                      </p:cNvPicPr>
                      <p:nvPr/>
                    </p:nvPicPr>
                    <p:blipFill>
                      <a:blip r:embed="rId10"/>
                      <a:srcRect/>
                      <a:stretch>
                        <a:fillRect/>
                      </a:stretch>
                    </p:blipFill>
                    <p:spPr bwMode="auto">
                      <a:xfrm>
                        <a:off x="4743449" y="3455745"/>
                        <a:ext cx="3724275" cy="2300287"/>
                      </a:xfrm>
                      <a:prstGeom prst="rect">
                        <a:avLst/>
                      </a:prstGeom>
                      <a:noFill/>
                      <a:ln>
                        <a:noFill/>
                      </a:ln>
                    </p:spPr>
                  </p:pic>
                </p:oleObj>
              </mc:Fallback>
            </mc:AlternateContent>
          </a:graphicData>
        </a:graphic>
      </p:graphicFrame>
      <p:sp>
        <p:nvSpPr>
          <p:cNvPr id="12" name="TextBox 11"/>
          <p:cNvSpPr txBox="1"/>
          <p:nvPr/>
        </p:nvSpPr>
        <p:spPr>
          <a:xfrm>
            <a:off x="2095264" y="3402777"/>
            <a:ext cx="606898" cy="461665"/>
          </a:xfrm>
          <a:prstGeom prst="rect">
            <a:avLst/>
          </a:prstGeom>
          <a:noFill/>
        </p:spPr>
        <p:txBody>
          <a:bodyPr wrap="square" rtlCol="0">
            <a:spAutoFit/>
          </a:bodyPr>
          <a:lstStyle/>
          <a:p>
            <a:r>
              <a:rPr lang="en-US" sz="2400">
                <a:latin typeface="+mj-lt"/>
              </a:rPr>
              <a:t>?</a:t>
            </a:r>
            <a:endParaRPr lang="en-US" sz="2400" dirty="0">
              <a:latin typeface="+mj-lt"/>
            </a:endParaRPr>
          </a:p>
        </p:txBody>
      </p:sp>
      <p:sp>
        <p:nvSpPr>
          <p:cNvPr id="13" name="AutoShape 7" descr="Image result for check mark image"/>
          <p:cNvSpPr>
            <a:spLocks noChangeAspect="1" noChangeArrowheads="1"/>
          </p:cNvSpPr>
          <p:nvPr/>
        </p:nvSpPr>
        <p:spPr bwMode="auto">
          <a:xfrm>
            <a:off x="193439" y="-647701"/>
            <a:ext cx="12954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l="20515" t="18118" r="19591" b="21988"/>
          <a:stretch/>
        </p:blipFill>
        <p:spPr>
          <a:xfrm>
            <a:off x="2514600" y="4648199"/>
            <a:ext cx="381000" cy="381001"/>
          </a:xfrm>
          <a:prstGeom prst="rect">
            <a:avLst/>
          </a:prstGeom>
        </p:spPr>
      </p:pic>
      <p:sp>
        <p:nvSpPr>
          <p:cNvPr id="15" name="TextBox 14"/>
          <p:cNvSpPr txBox="1"/>
          <p:nvPr/>
        </p:nvSpPr>
        <p:spPr>
          <a:xfrm>
            <a:off x="6324600" y="3505200"/>
            <a:ext cx="606898" cy="461665"/>
          </a:xfrm>
          <a:prstGeom prst="rect">
            <a:avLst/>
          </a:prstGeom>
          <a:noFill/>
        </p:spPr>
        <p:txBody>
          <a:bodyPr wrap="square" rtlCol="0">
            <a:spAutoFit/>
          </a:bodyPr>
          <a:lstStyle/>
          <a:p>
            <a:r>
              <a:rPr lang="en-US" sz="2400">
                <a:latin typeface="+mj-lt"/>
              </a:rPr>
              <a:t>?</a:t>
            </a:r>
            <a:endParaRPr lang="en-US" sz="2400" dirty="0">
              <a:latin typeface="+mj-lt"/>
            </a:endParaRPr>
          </a:p>
        </p:txBody>
      </p:sp>
      <p:pic>
        <p:nvPicPr>
          <p:cNvPr id="16" name="Picture 15"/>
          <p:cNvPicPr>
            <a:picLocks noChangeAspect="1"/>
          </p:cNvPicPr>
          <p:nvPr/>
        </p:nvPicPr>
        <p:blipFill rotWithShape="1">
          <a:blip r:embed="rId11" cstate="print">
            <a:extLst>
              <a:ext uri="{28A0092B-C50C-407E-A947-70E740481C1C}">
                <a14:useLocalDpi xmlns:a14="http://schemas.microsoft.com/office/drawing/2010/main" val="0"/>
              </a:ext>
            </a:extLst>
          </a:blip>
          <a:srcRect l="20515" t="18118" r="19591" b="21988"/>
          <a:stretch/>
        </p:blipFill>
        <p:spPr>
          <a:xfrm>
            <a:off x="7010400" y="4648200"/>
            <a:ext cx="381000" cy="381001"/>
          </a:xfrm>
          <a:prstGeom prst="rect">
            <a:avLst/>
          </a:prstGeom>
        </p:spPr>
      </p:pic>
      <p:sp>
        <p:nvSpPr>
          <p:cNvPr id="17" name="TextBox 16"/>
          <p:cNvSpPr txBox="1"/>
          <p:nvPr/>
        </p:nvSpPr>
        <p:spPr>
          <a:xfrm>
            <a:off x="152400" y="272101"/>
            <a:ext cx="6400800" cy="464403"/>
          </a:xfrm>
          <a:prstGeom prst="rect">
            <a:avLst/>
          </a:prstGeom>
          <a:noFill/>
        </p:spPr>
        <p:txBody>
          <a:bodyPr wrap="square" rtlCol="0">
            <a:spAutoFit/>
          </a:bodyPr>
          <a:lstStyle/>
          <a:p>
            <a:r>
              <a:rPr lang="en-US" sz="2400" dirty="0">
                <a:latin typeface="+mj-lt"/>
              </a:rPr>
              <a:t>Simple change of variables -- continued:</a:t>
            </a:r>
          </a:p>
        </p:txBody>
      </p:sp>
    </p:spTree>
    <p:extLst>
      <p:ext uri="{BB962C8B-B14F-4D97-AF65-F5344CB8AC3E}">
        <p14:creationId xmlns:p14="http://schemas.microsoft.com/office/powerpoint/2010/main" val="2426996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CB9614-3011-48AF-BAC8-685482A12161}"/>
              </a:ext>
            </a:extLst>
          </p:cNvPr>
          <p:cNvSpPr>
            <a:spLocks noGrp="1"/>
          </p:cNvSpPr>
          <p:nvPr>
            <p:ph type="dt" sz="half" idx="10"/>
          </p:nvPr>
        </p:nvSpPr>
        <p:spPr/>
        <p:txBody>
          <a:bodyPr/>
          <a:lstStyle/>
          <a:p>
            <a:r>
              <a:rPr lang="en-US"/>
              <a:t>9/14/2022</a:t>
            </a:r>
            <a:endParaRPr lang="en-US" dirty="0"/>
          </a:p>
        </p:txBody>
      </p:sp>
      <p:sp>
        <p:nvSpPr>
          <p:cNvPr id="3" name="Footer Placeholder 2">
            <a:extLst>
              <a:ext uri="{FF2B5EF4-FFF2-40B4-BE49-F238E27FC236}">
                <a16:creationId xmlns:a16="http://schemas.microsoft.com/office/drawing/2014/main" id="{70683DD3-E2ED-4002-93C5-6FE393D839E5}"/>
              </a:ext>
            </a:extLst>
          </p:cNvPr>
          <p:cNvSpPr>
            <a:spLocks noGrp="1"/>
          </p:cNvSpPr>
          <p:nvPr>
            <p:ph type="ftr" sz="quarter" idx="11"/>
          </p:nvPr>
        </p:nvSpPr>
        <p:spPr/>
        <p:txBody>
          <a:bodyPr/>
          <a:lstStyle/>
          <a:p>
            <a:r>
              <a:rPr lang="en-US"/>
              <a:t>PHY 711  Fall 2022 -- Lecture 11</a:t>
            </a:r>
            <a:endParaRPr lang="en-US" dirty="0"/>
          </a:p>
        </p:txBody>
      </p:sp>
      <p:sp>
        <p:nvSpPr>
          <p:cNvPr id="4" name="Slide Number Placeholder 3">
            <a:extLst>
              <a:ext uri="{FF2B5EF4-FFF2-40B4-BE49-F238E27FC236}">
                <a16:creationId xmlns:a16="http://schemas.microsoft.com/office/drawing/2014/main" id="{78B5D68C-CF4D-45D7-8733-48C462B1E19D}"/>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AC9E9EA8-C19E-44BE-8825-EC3CBA7BAE04}"/>
              </a:ext>
            </a:extLst>
          </p:cNvPr>
          <p:cNvSpPr txBox="1"/>
          <p:nvPr/>
        </p:nvSpPr>
        <p:spPr>
          <a:xfrm>
            <a:off x="762000" y="685800"/>
            <a:ext cx="6934200" cy="4893647"/>
          </a:xfrm>
          <a:prstGeom prst="rect">
            <a:avLst/>
          </a:prstGeom>
          <a:noFill/>
        </p:spPr>
        <p:txBody>
          <a:bodyPr wrap="square" rtlCol="0">
            <a:spAutoFit/>
          </a:bodyPr>
          <a:lstStyle/>
          <a:p>
            <a:r>
              <a:rPr lang="en-US" sz="2400" dirty="0">
                <a:latin typeface="+mj-lt"/>
              </a:rPr>
              <a:t>Now that we see that these transformations are possible, we should ask the question why we might want to do this?</a:t>
            </a:r>
          </a:p>
          <a:p>
            <a:endParaRPr lang="en-US" sz="2400" dirty="0">
              <a:latin typeface="+mj-lt"/>
            </a:endParaRPr>
          </a:p>
          <a:p>
            <a:r>
              <a:rPr lang="en-US" sz="2400" dirty="0">
                <a:latin typeface="+mj-lt"/>
              </a:rPr>
              <a:t>An example comes from thermodynamics where we have various interdependent variables such as temperature T, pressure P,   volume V,   etc. etc.      Often a  measurable property can be specified as a function of two of those, while the other variables are  also dependent on those two.  For example we might specify T and P  while the volume will be V(T,P).     Or we might specify T and V while the pressure will be P(T,V).</a:t>
            </a:r>
          </a:p>
        </p:txBody>
      </p:sp>
    </p:spTree>
    <p:extLst>
      <p:ext uri="{BB962C8B-B14F-4D97-AF65-F5344CB8AC3E}">
        <p14:creationId xmlns:p14="http://schemas.microsoft.com/office/powerpoint/2010/main" val="175902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p>
        </p:txBody>
      </p:sp>
      <p:sp>
        <p:nvSpPr>
          <p:cNvPr id="3" name="Footer Placeholder 2"/>
          <p:cNvSpPr>
            <a:spLocks noGrp="1"/>
          </p:cNvSpPr>
          <p:nvPr>
            <p:ph type="ftr" sz="quarter" idx="11"/>
          </p:nvPr>
        </p:nvSpPr>
        <p:spPr/>
        <p:txBody>
          <a:bodyPr/>
          <a:lstStyle/>
          <a:p>
            <a:r>
              <a:rPr lang="en-US"/>
              <a:t>PHY 711  Fall 2022 --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32930553"/>
              </p:ext>
            </p:extLst>
          </p:nvPr>
        </p:nvGraphicFramePr>
        <p:xfrm>
          <a:off x="1260641" y="914400"/>
          <a:ext cx="7415019" cy="4953000"/>
        </p:xfrm>
        <a:graphic>
          <a:graphicData uri="http://schemas.openxmlformats.org/presentationml/2006/ole">
            <mc:AlternateContent xmlns:mc="http://schemas.openxmlformats.org/markup-compatibility/2006">
              <mc:Choice xmlns:v="urn:schemas-microsoft-com:vml" Requires="v">
                <p:oleObj name="数式" r:id="rId3" imgW="3746160" imgH="2501640" progId="Equation.3">
                  <p:embed/>
                </p:oleObj>
              </mc:Choice>
              <mc:Fallback>
                <p:oleObj name="数式" r:id="rId3" imgW="3746160" imgH="2501640" progId="Equation.3">
                  <p:embed/>
                  <p:pic>
                    <p:nvPicPr>
                      <p:cNvPr id="0" name=""/>
                      <p:cNvPicPr>
                        <a:picLocks noChangeAspect="1" noChangeArrowheads="1"/>
                      </p:cNvPicPr>
                      <p:nvPr/>
                    </p:nvPicPr>
                    <p:blipFill>
                      <a:blip r:embed="rId4"/>
                      <a:srcRect/>
                      <a:stretch>
                        <a:fillRect/>
                      </a:stretch>
                    </p:blipFill>
                    <p:spPr bwMode="auto">
                      <a:xfrm>
                        <a:off x="1260641" y="914400"/>
                        <a:ext cx="7415019" cy="4953000"/>
                      </a:xfrm>
                      <a:prstGeom prst="rect">
                        <a:avLst/>
                      </a:prstGeom>
                      <a:noFill/>
                      <a:ln>
                        <a:noFill/>
                      </a:ln>
                    </p:spPr>
                  </p:pic>
                </p:oleObj>
              </mc:Fallback>
            </mc:AlternateContent>
          </a:graphicData>
        </a:graphic>
      </p:graphicFrame>
      <p:sp>
        <p:nvSpPr>
          <p:cNvPr id="6" name="TextBox 5"/>
          <p:cNvSpPr txBox="1"/>
          <p:nvPr/>
        </p:nvSpPr>
        <p:spPr>
          <a:xfrm>
            <a:off x="321365" y="471142"/>
            <a:ext cx="7315200" cy="457200"/>
          </a:xfrm>
          <a:prstGeom prst="rect">
            <a:avLst/>
          </a:prstGeom>
          <a:noFill/>
        </p:spPr>
        <p:txBody>
          <a:bodyPr wrap="square" rtlCol="0">
            <a:spAutoFit/>
          </a:bodyPr>
          <a:lstStyle/>
          <a:p>
            <a:r>
              <a:rPr lang="en-US" sz="2400" dirty="0"/>
              <a:t>For thermodynamic functions:</a:t>
            </a:r>
          </a:p>
        </p:txBody>
      </p:sp>
      <p:sp>
        <p:nvSpPr>
          <p:cNvPr id="7" name="TextBox 6">
            <a:extLst>
              <a:ext uri="{FF2B5EF4-FFF2-40B4-BE49-F238E27FC236}">
                <a16:creationId xmlns:a16="http://schemas.microsoft.com/office/drawing/2014/main" id="{9B986BFF-66B6-4D2C-B847-5EF401016F80}"/>
              </a:ext>
            </a:extLst>
          </p:cNvPr>
          <p:cNvSpPr txBox="1"/>
          <p:nvPr/>
        </p:nvSpPr>
        <p:spPr>
          <a:xfrm>
            <a:off x="228600" y="136525"/>
            <a:ext cx="7848600" cy="461665"/>
          </a:xfrm>
          <a:prstGeom prst="rect">
            <a:avLst/>
          </a:prstGeom>
          <a:noFill/>
        </p:spPr>
        <p:txBody>
          <a:bodyPr wrap="square" rtlCol="0">
            <a:spAutoFit/>
          </a:bodyPr>
          <a:lstStyle/>
          <a:p>
            <a:r>
              <a:rPr lang="en-US" sz="2400" dirty="0">
                <a:latin typeface="+mj-lt"/>
              </a:rPr>
              <a:t>Other examples from thermo --</a:t>
            </a:r>
          </a:p>
        </p:txBody>
      </p:sp>
    </p:spTree>
    <p:extLst>
      <p:ext uri="{BB962C8B-B14F-4D97-AF65-F5344CB8AC3E}">
        <p14:creationId xmlns:p14="http://schemas.microsoft.com/office/powerpoint/2010/main" val="297412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p>
        </p:txBody>
      </p:sp>
      <p:sp>
        <p:nvSpPr>
          <p:cNvPr id="3" name="Footer Placeholder 2"/>
          <p:cNvSpPr>
            <a:spLocks noGrp="1"/>
          </p:cNvSpPr>
          <p:nvPr>
            <p:ph type="ftr" sz="quarter" idx="11"/>
          </p:nvPr>
        </p:nvSpPr>
        <p:spPr/>
        <p:txBody>
          <a:bodyPr/>
          <a:lstStyle/>
          <a:p>
            <a:r>
              <a:rPr lang="en-US"/>
              <a:t>PHY 711  Fall 2022 --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13" t="45281" r="15435" b="18050"/>
          <a:stretch/>
        </p:blipFill>
        <p:spPr bwMode="auto">
          <a:xfrm>
            <a:off x="166969" y="609600"/>
            <a:ext cx="8824631" cy="285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682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361292651"/>
              </p:ext>
            </p:extLst>
          </p:nvPr>
        </p:nvGraphicFramePr>
        <p:xfrm>
          <a:off x="381000" y="3240236"/>
          <a:ext cx="8398330" cy="2322364"/>
        </p:xfrm>
        <a:graphic>
          <a:graphicData uri="http://schemas.openxmlformats.org/presentationml/2006/ole">
            <mc:AlternateContent xmlns:mc="http://schemas.openxmlformats.org/markup-compatibility/2006">
              <mc:Choice xmlns:v="urn:schemas-microsoft-com:vml" Requires="v">
                <p:oleObj name="Equation" r:id="rId3" imgW="6108480" imgH="1688760" progId="Equation.DSMT4">
                  <p:embed/>
                </p:oleObj>
              </mc:Choice>
              <mc:Fallback>
                <p:oleObj name="Equation" r:id="rId3" imgW="6108480" imgH="1688760" progId="Equation.DSMT4">
                  <p:embed/>
                  <p:pic>
                    <p:nvPicPr>
                      <p:cNvPr id="0" name=""/>
                      <p:cNvPicPr>
                        <a:picLocks noChangeAspect="1" noChangeArrowheads="1"/>
                      </p:cNvPicPr>
                      <p:nvPr/>
                    </p:nvPicPr>
                    <p:blipFill>
                      <a:blip r:embed="rId4"/>
                      <a:srcRect/>
                      <a:stretch>
                        <a:fillRect/>
                      </a:stretch>
                    </p:blipFill>
                    <p:spPr bwMode="auto">
                      <a:xfrm>
                        <a:off x="381000" y="3240236"/>
                        <a:ext cx="8398330" cy="2322364"/>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a:t>9/14/2022</a:t>
            </a:r>
          </a:p>
        </p:txBody>
      </p:sp>
      <p:sp>
        <p:nvSpPr>
          <p:cNvPr id="3" name="Footer Placeholder 2"/>
          <p:cNvSpPr>
            <a:spLocks noGrp="1"/>
          </p:cNvSpPr>
          <p:nvPr>
            <p:ph type="ftr" sz="quarter" idx="11"/>
          </p:nvPr>
        </p:nvSpPr>
        <p:spPr/>
        <p:txBody>
          <a:bodyPr/>
          <a:lstStyle/>
          <a:p>
            <a:r>
              <a:rPr lang="en-US"/>
              <a:t>PHY 711  Fall 2022 --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p:cNvSpPr txBox="1"/>
          <p:nvPr/>
        </p:nvSpPr>
        <p:spPr>
          <a:xfrm>
            <a:off x="457200" y="76200"/>
            <a:ext cx="8229600" cy="830997"/>
          </a:xfrm>
          <a:prstGeom prst="rect">
            <a:avLst/>
          </a:prstGeom>
          <a:noFill/>
        </p:spPr>
        <p:txBody>
          <a:bodyPr wrap="square" rtlCol="0">
            <a:spAutoFit/>
          </a:bodyPr>
          <a:lstStyle/>
          <a:p>
            <a:r>
              <a:rPr lang="en-US" sz="2400" dirty="0"/>
              <a:t>Mathematical transformations for continuous functions of several variables &amp; Legendre transforms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083952728"/>
              </p:ext>
            </p:extLst>
          </p:nvPr>
        </p:nvGraphicFramePr>
        <p:xfrm>
          <a:off x="609600" y="685802"/>
          <a:ext cx="4953000" cy="2138507"/>
        </p:xfrm>
        <a:graphic>
          <a:graphicData uri="http://schemas.openxmlformats.org/presentationml/2006/ole">
            <mc:AlternateContent xmlns:mc="http://schemas.openxmlformats.org/markup-compatibility/2006">
              <mc:Choice xmlns:v="urn:schemas-microsoft-com:vml" Requires="v">
                <p:oleObj name="数式" r:id="rId5" imgW="2234880" imgH="965160" progId="Equation.3">
                  <p:embed/>
                </p:oleObj>
              </mc:Choice>
              <mc:Fallback>
                <p:oleObj name="数式" r:id="rId5" imgW="2234880" imgH="965160" progId="Equation.3">
                  <p:embed/>
                  <p:pic>
                    <p:nvPicPr>
                      <p:cNvPr id="0" name=""/>
                      <p:cNvPicPr>
                        <a:picLocks noChangeAspect="1" noChangeArrowheads="1"/>
                      </p:cNvPicPr>
                      <p:nvPr/>
                    </p:nvPicPr>
                    <p:blipFill>
                      <a:blip r:embed="rId6"/>
                      <a:srcRect/>
                      <a:stretch>
                        <a:fillRect/>
                      </a:stretch>
                    </p:blipFill>
                    <p:spPr bwMode="auto">
                      <a:xfrm>
                        <a:off x="609600" y="685802"/>
                        <a:ext cx="4953000" cy="2138507"/>
                      </a:xfrm>
                      <a:prstGeom prst="rect">
                        <a:avLst/>
                      </a:prstGeom>
                      <a:noFill/>
                      <a:ln>
                        <a:noFill/>
                      </a:ln>
                    </p:spPr>
                  </p:pic>
                </p:oleObj>
              </mc:Fallback>
            </mc:AlternateContent>
          </a:graphicData>
        </a:graphic>
      </p:graphicFrame>
      <p:cxnSp>
        <p:nvCxnSpPr>
          <p:cNvPr id="9" name="Straight Connector 8"/>
          <p:cNvCxnSpPr/>
          <p:nvPr/>
        </p:nvCxnSpPr>
        <p:spPr>
          <a:xfrm flipV="1">
            <a:off x="6019800" y="4267200"/>
            <a:ext cx="5334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543800" y="4267200"/>
            <a:ext cx="5334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371600" y="3962400"/>
            <a:ext cx="1371600" cy="1371600"/>
          </a:xfrm>
          <a:prstGeom prst="line">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057400" y="4000500"/>
            <a:ext cx="2209800" cy="1371600"/>
          </a:xfrm>
          <a:prstGeom prst="line">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2607994967"/>
              </p:ext>
            </p:extLst>
          </p:nvPr>
        </p:nvGraphicFramePr>
        <p:xfrm>
          <a:off x="2972083" y="5426295"/>
          <a:ext cx="5181033" cy="947737"/>
        </p:xfrm>
        <a:graphic>
          <a:graphicData uri="http://schemas.openxmlformats.org/presentationml/2006/ole">
            <mc:AlternateContent xmlns:mc="http://schemas.openxmlformats.org/markup-compatibility/2006">
              <mc:Choice xmlns:v="urn:schemas-microsoft-com:vml" Requires="v">
                <p:oleObj name="Equation" r:id="rId7" imgW="3746160" imgH="685800" progId="Equation.DSMT4">
                  <p:embed/>
                </p:oleObj>
              </mc:Choice>
              <mc:Fallback>
                <p:oleObj name="Equation" r:id="rId7" imgW="3746160" imgH="685800" progId="Equation.DSMT4">
                  <p:embed/>
                  <p:pic>
                    <p:nvPicPr>
                      <p:cNvPr id="0" name=""/>
                      <p:cNvPicPr>
                        <a:picLocks noChangeAspect="1" noChangeArrowheads="1"/>
                      </p:cNvPicPr>
                      <p:nvPr/>
                    </p:nvPicPr>
                    <p:blipFill>
                      <a:blip r:embed="rId8"/>
                      <a:srcRect/>
                      <a:stretch>
                        <a:fillRect/>
                      </a:stretch>
                    </p:blipFill>
                    <p:spPr bwMode="auto">
                      <a:xfrm>
                        <a:off x="2972083" y="5426295"/>
                        <a:ext cx="5181033" cy="9477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05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457200" y="108294"/>
            <a:ext cx="7543800" cy="461665"/>
          </a:xfrm>
          <a:prstGeom prst="rect">
            <a:avLst/>
          </a:prstGeom>
          <a:noFill/>
        </p:spPr>
        <p:txBody>
          <a:bodyPr wrap="square" rtlCol="0">
            <a:spAutoFit/>
          </a:bodyPr>
          <a:lstStyle/>
          <a:p>
            <a:r>
              <a:rPr lang="en-US" sz="2400" dirty="0" err="1">
                <a:latin typeface="+mj-lt"/>
              </a:rPr>
              <a:t>Lagrangian</a:t>
            </a:r>
            <a:r>
              <a:rPr lang="en-US" sz="2400" dirty="0">
                <a:latin typeface="+mj-lt"/>
              </a:rPr>
              <a:t> picture</a:t>
            </a:r>
          </a:p>
        </p:txBody>
      </p:sp>
      <p:graphicFrame>
        <p:nvGraphicFramePr>
          <p:cNvPr id="6" name="Object 5"/>
          <p:cNvGraphicFramePr>
            <a:graphicFrameLocks noChangeAspect="1"/>
          </p:cNvGraphicFramePr>
          <p:nvPr>
            <p:extLst>
              <p:ext uri="{D42A27DB-BD31-4B8C-83A1-F6EECF244321}">
                <p14:modId xmlns:p14="http://schemas.microsoft.com/office/powerpoint/2010/main" val="3035339604"/>
              </p:ext>
            </p:extLst>
          </p:nvPr>
        </p:nvGraphicFramePr>
        <p:xfrm>
          <a:off x="990600" y="457200"/>
          <a:ext cx="6019800" cy="2197100"/>
        </p:xfrm>
        <a:graphic>
          <a:graphicData uri="http://schemas.openxmlformats.org/presentationml/2006/ole">
            <mc:AlternateContent xmlns:mc="http://schemas.openxmlformats.org/markup-compatibility/2006">
              <mc:Choice xmlns:v="urn:schemas-microsoft-com:vml" Requires="v">
                <p:oleObj name="数式" r:id="rId3" imgW="3149280" imgH="1143000" progId="Equation.3">
                  <p:embed/>
                </p:oleObj>
              </mc:Choice>
              <mc:Fallback>
                <p:oleObj name="数式" r:id="rId3" imgW="3149280" imgH="1143000" progId="Equation.3">
                  <p:embed/>
                  <p:pic>
                    <p:nvPicPr>
                      <p:cNvPr id="0" name=""/>
                      <p:cNvPicPr>
                        <a:picLocks noChangeAspect="1" noChangeArrowheads="1"/>
                      </p:cNvPicPr>
                      <p:nvPr/>
                    </p:nvPicPr>
                    <p:blipFill>
                      <a:blip r:embed="rId4"/>
                      <a:srcRect/>
                      <a:stretch>
                        <a:fillRect/>
                      </a:stretch>
                    </p:blipFill>
                    <p:spPr bwMode="auto">
                      <a:xfrm>
                        <a:off x="990600" y="457200"/>
                        <a:ext cx="6019800" cy="2197100"/>
                      </a:xfrm>
                      <a:prstGeom prst="rect">
                        <a:avLst/>
                      </a:prstGeom>
                      <a:noFill/>
                      <a:ln>
                        <a:noFill/>
                      </a:ln>
                    </p:spPr>
                  </p:pic>
                </p:oleObj>
              </mc:Fallback>
            </mc:AlternateContent>
          </a:graphicData>
        </a:graphic>
      </p:graphicFrame>
      <p:sp>
        <p:nvSpPr>
          <p:cNvPr id="7" name="TextBox 6"/>
          <p:cNvSpPr txBox="1"/>
          <p:nvPr/>
        </p:nvSpPr>
        <p:spPr>
          <a:xfrm>
            <a:off x="457200" y="2895600"/>
            <a:ext cx="7543800" cy="461665"/>
          </a:xfrm>
          <a:prstGeom prst="rect">
            <a:avLst/>
          </a:prstGeom>
          <a:noFill/>
        </p:spPr>
        <p:txBody>
          <a:bodyPr wrap="square" rtlCol="0">
            <a:spAutoFit/>
          </a:bodyPr>
          <a:lstStyle/>
          <a:p>
            <a:r>
              <a:rPr lang="en-US" sz="2400" dirty="0">
                <a:latin typeface="+mj-lt"/>
              </a:rPr>
              <a:t>Switching variables – Legendre transformation</a:t>
            </a:r>
          </a:p>
        </p:txBody>
      </p:sp>
      <p:graphicFrame>
        <p:nvGraphicFramePr>
          <p:cNvPr id="8" name="Object 7"/>
          <p:cNvGraphicFramePr>
            <a:graphicFrameLocks noChangeAspect="1"/>
          </p:cNvGraphicFramePr>
          <p:nvPr>
            <p:extLst>
              <p:ext uri="{D42A27DB-BD31-4B8C-83A1-F6EECF244321}">
                <p14:modId xmlns:p14="http://schemas.microsoft.com/office/powerpoint/2010/main" val="1330874433"/>
              </p:ext>
            </p:extLst>
          </p:nvPr>
        </p:nvGraphicFramePr>
        <p:xfrm>
          <a:off x="833438" y="3333750"/>
          <a:ext cx="6557962" cy="2243138"/>
        </p:xfrm>
        <a:graphic>
          <a:graphicData uri="http://schemas.openxmlformats.org/presentationml/2006/ole">
            <mc:AlternateContent xmlns:mc="http://schemas.openxmlformats.org/markup-compatibility/2006">
              <mc:Choice xmlns:v="urn:schemas-microsoft-com:vml" Requires="v">
                <p:oleObj name="数式" r:id="rId5" imgW="3390840" imgH="1168200" progId="Equation.3">
                  <p:embed/>
                </p:oleObj>
              </mc:Choice>
              <mc:Fallback>
                <p:oleObj name="数式" r:id="rId5" imgW="3390840" imgH="1168200" progId="Equation.3">
                  <p:embed/>
                  <p:pic>
                    <p:nvPicPr>
                      <p:cNvPr id="0" name="Object 5"/>
                      <p:cNvPicPr>
                        <a:picLocks noChangeAspect="1" noChangeArrowheads="1"/>
                      </p:cNvPicPr>
                      <p:nvPr/>
                    </p:nvPicPr>
                    <p:blipFill>
                      <a:blip r:embed="rId6"/>
                      <a:srcRect/>
                      <a:stretch>
                        <a:fillRect/>
                      </a:stretch>
                    </p:blipFill>
                    <p:spPr bwMode="auto">
                      <a:xfrm>
                        <a:off x="833438" y="3333750"/>
                        <a:ext cx="655796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535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609600" y="457200"/>
            <a:ext cx="7162800" cy="461665"/>
          </a:xfrm>
          <a:prstGeom prst="rect">
            <a:avLst/>
          </a:prstGeom>
          <a:noFill/>
        </p:spPr>
        <p:txBody>
          <a:bodyPr wrap="square" rtlCol="0">
            <a:spAutoFit/>
          </a:bodyPr>
          <a:lstStyle/>
          <a:p>
            <a:r>
              <a:rPr lang="en-US" sz="2400" dirty="0">
                <a:latin typeface="+mj-lt"/>
              </a:rPr>
              <a:t>Hamiltonian picture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692374004"/>
              </p:ext>
            </p:extLst>
          </p:nvPr>
        </p:nvGraphicFramePr>
        <p:xfrm>
          <a:off x="936625" y="1295400"/>
          <a:ext cx="7369175" cy="4024313"/>
        </p:xfrm>
        <a:graphic>
          <a:graphicData uri="http://schemas.openxmlformats.org/presentationml/2006/ole">
            <mc:AlternateContent xmlns:mc="http://schemas.openxmlformats.org/markup-compatibility/2006">
              <mc:Choice xmlns:v="urn:schemas-microsoft-com:vml" Requires="v">
                <p:oleObj name="数式" r:id="rId3" imgW="3809880" imgH="2095200" progId="Equation.3">
                  <p:embed/>
                </p:oleObj>
              </mc:Choice>
              <mc:Fallback>
                <p:oleObj name="数式" r:id="rId3" imgW="3809880" imgH="2095200" progId="Equation.3">
                  <p:embed/>
                  <p:pic>
                    <p:nvPicPr>
                      <p:cNvPr id="0" name="Object 7"/>
                      <p:cNvPicPr>
                        <a:picLocks noChangeAspect="1" noChangeArrowheads="1"/>
                      </p:cNvPicPr>
                      <p:nvPr/>
                    </p:nvPicPr>
                    <p:blipFill>
                      <a:blip r:embed="rId4"/>
                      <a:srcRect/>
                      <a:stretch>
                        <a:fillRect/>
                      </a:stretch>
                    </p:blipFill>
                    <p:spPr bwMode="auto">
                      <a:xfrm>
                        <a:off x="936625" y="1295400"/>
                        <a:ext cx="7369175"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334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ECAAB-E5E0-4D16-B616-D9AD064ED054}"/>
              </a:ext>
            </a:extLst>
          </p:cNvPr>
          <p:cNvSpPr>
            <a:spLocks noGrp="1"/>
          </p:cNvSpPr>
          <p:nvPr>
            <p:ph type="dt" sz="half" idx="10"/>
          </p:nvPr>
        </p:nvSpPr>
        <p:spPr/>
        <p:txBody>
          <a:bodyPr/>
          <a:lstStyle/>
          <a:p>
            <a:r>
              <a:rPr lang="en-US"/>
              <a:t>9/14/2022</a:t>
            </a:r>
            <a:endParaRPr lang="en-US" dirty="0"/>
          </a:p>
        </p:txBody>
      </p:sp>
      <p:sp>
        <p:nvSpPr>
          <p:cNvPr id="3" name="Footer Placeholder 2">
            <a:extLst>
              <a:ext uri="{FF2B5EF4-FFF2-40B4-BE49-F238E27FC236}">
                <a16:creationId xmlns:a16="http://schemas.microsoft.com/office/drawing/2014/main" id="{0B27EA64-7C45-7641-09C9-D7F5DD339EAE}"/>
              </a:ext>
            </a:extLst>
          </p:cNvPr>
          <p:cNvSpPr>
            <a:spLocks noGrp="1"/>
          </p:cNvSpPr>
          <p:nvPr>
            <p:ph type="ftr" sz="quarter" idx="11"/>
          </p:nvPr>
        </p:nvSpPr>
        <p:spPr/>
        <p:txBody>
          <a:bodyPr/>
          <a:lstStyle/>
          <a:p>
            <a:r>
              <a:rPr lang="en-US"/>
              <a:t>PHY 711  Fall 2022 -- Lecture 11</a:t>
            </a:r>
            <a:endParaRPr lang="en-US" dirty="0"/>
          </a:p>
        </p:txBody>
      </p:sp>
      <p:sp>
        <p:nvSpPr>
          <p:cNvPr id="4" name="Slide Number Placeholder 3">
            <a:extLst>
              <a:ext uri="{FF2B5EF4-FFF2-40B4-BE49-F238E27FC236}">
                <a16:creationId xmlns:a16="http://schemas.microsoft.com/office/drawing/2014/main" id="{D46CF683-7D4C-06B4-F393-AB49142960C4}"/>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7640DF89-BBA3-28DC-0E16-B01451A73BB6}"/>
              </a:ext>
            </a:extLst>
          </p:cNvPr>
          <p:cNvSpPr txBox="1"/>
          <p:nvPr/>
        </p:nvSpPr>
        <p:spPr>
          <a:xfrm>
            <a:off x="304800" y="304800"/>
            <a:ext cx="8305800" cy="5816977"/>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000" dirty="0">
                <a:latin typeface="+mj-lt"/>
              </a:rPr>
              <a:t>From </a:t>
            </a:r>
            <a:r>
              <a:rPr lang="en-US" sz="2000" dirty="0" err="1">
                <a:latin typeface="+mj-lt"/>
              </a:rPr>
              <a:t>Zezong</a:t>
            </a:r>
            <a:r>
              <a:rPr lang="en-US" sz="2000" dirty="0">
                <a:latin typeface="+mj-lt"/>
              </a:rPr>
              <a:t> -- </a:t>
            </a:r>
            <a:r>
              <a:rPr lang="en-US" sz="2000" b="0" i="0" dirty="0">
                <a:solidFill>
                  <a:srgbClr val="222222"/>
                </a:solidFill>
                <a:effectLst/>
                <a:latin typeface="Arial" panose="020B0604020202020204" pitchFamily="34" charset="0"/>
              </a:rPr>
              <a:t>What are the differences in physical meanings of </a:t>
            </a:r>
            <a:r>
              <a:rPr lang="en-US" sz="2000" b="0" i="0" dirty="0" err="1">
                <a:solidFill>
                  <a:srgbClr val="222222"/>
                </a:solidFill>
                <a:effectLst/>
                <a:latin typeface="Arial" panose="020B0604020202020204" pitchFamily="34" charset="0"/>
              </a:rPr>
              <a:t>Langrangian</a:t>
            </a:r>
            <a:r>
              <a:rPr lang="en-US" sz="2000" b="0" i="0" dirty="0">
                <a:solidFill>
                  <a:srgbClr val="222222"/>
                </a:solidFill>
                <a:effectLst/>
                <a:latin typeface="Arial" panose="020B0604020202020204" pitchFamily="34" charset="0"/>
              </a:rPr>
              <a:t> and Hamiltonian pictures? </a:t>
            </a:r>
          </a:p>
          <a:p>
            <a:endParaRPr lang="en-US" sz="2400" dirty="0">
              <a:solidFill>
                <a:srgbClr val="222222"/>
              </a:solidFill>
              <a:latin typeface="Arial" panose="020B0604020202020204" pitchFamily="34" charset="0"/>
            </a:endParaRPr>
          </a:p>
          <a:p>
            <a:r>
              <a:rPr lang="en-US" sz="2000" dirty="0">
                <a:solidFill>
                  <a:srgbClr val="222222"/>
                </a:solidFill>
                <a:latin typeface="Arial" panose="020B0604020202020204" pitchFamily="34" charset="0"/>
              </a:rPr>
              <a:t>From Lee --</a:t>
            </a:r>
            <a:r>
              <a:rPr lang="en-US" sz="2000" b="0" i="0" dirty="0">
                <a:solidFill>
                  <a:srgbClr val="222222"/>
                </a:solidFill>
                <a:effectLst/>
                <a:latin typeface="Arial" panose="020B0604020202020204" pitchFamily="34" charset="0"/>
              </a:rPr>
              <a:t>What are the mathematical rules for treating a system with a non-conservative potential while using the Euler-Lagrange equations and Hamilton's Principle? In Newtonian (non-variational) language, I understand "conservative" for a potential to mean spatial dependence only. However, from the formalism in class and the book using generalized coordinates, it seems that "conservative" narrows to mean no velocity dependence. Are these two notions one and the same, only appearing different after the change to generalized coordinates? Is the more general setup that would allow treatment of all non-conservative potentials Eq. 15.17 and 15.3 from the book? Or would this approach be exactly the same as if we simply construct the potential U from nonconservative forces then build the </a:t>
            </a:r>
            <a:r>
              <a:rPr lang="en-US" sz="2000" b="0" i="0" dirty="0" err="1">
                <a:solidFill>
                  <a:srgbClr val="222222"/>
                </a:solidFill>
                <a:effectLst/>
                <a:latin typeface="Arial" panose="020B0604020202020204" pitchFamily="34" charset="0"/>
              </a:rPr>
              <a:t>Lagrangian</a:t>
            </a:r>
            <a:r>
              <a:rPr lang="en-US" sz="2000" b="0" i="0" dirty="0">
                <a:solidFill>
                  <a:srgbClr val="222222"/>
                </a:solidFill>
                <a:effectLst/>
                <a:latin typeface="Arial" panose="020B0604020202020204" pitchFamily="34" charset="0"/>
              </a:rPr>
              <a:t> and use Euler-Lagrange?</a:t>
            </a:r>
            <a:endParaRPr lang="en-US" sz="2000" dirty="0">
              <a:latin typeface="+mj-lt"/>
            </a:endParaRPr>
          </a:p>
        </p:txBody>
      </p:sp>
    </p:spTree>
    <p:extLst>
      <p:ext uri="{BB962C8B-B14F-4D97-AF65-F5344CB8AC3E}">
        <p14:creationId xmlns:p14="http://schemas.microsoft.com/office/powerpoint/2010/main" val="181412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Right Arrow 4"/>
          <p:cNvSpPr/>
          <p:nvPr/>
        </p:nvSpPr>
        <p:spPr>
          <a:xfrm>
            <a:off x="206174" y="4953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17C0527-45C5-6BCF-D62E-878CDF87EC9C}"/>
              </a:ext>
            </a:extLst>
          </p:cNvPr>
          <p:cNvPicPr>
            <a:picLocks noChangeAspect="1"/>
          </p:cNvPicPr>
          <p:nvPr/>
        </p:nvPicPr>
        <p:blipFill>
          <a:blip r:embed="rId3"/>
          <a:stretch>
            <a:fillRect/>
          </a:stretch>
        </p:blipFill>
        <p:spPr>
          <a:xfrm>
            <a:off x="663374" y="914400"/>
            <a:ext cx="8427564" cy="4689587"/>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010C1-2A12-431A-9FC8-1D15B331979D}"/>
              </a:ext>
            </a:extLst>
          </p:cNvPr>
          <p:cNvSpPr>
            <a:spLocks noGrp="1"/>
          </p:cNvSpPr>
          <p:nvPr>
            <p:ph type="dt" sz="half" idx="10"/>
          </p:nvPr>
        </p:nvSpPr>
        <p:spPr/>
        <p:txBody>
          <a:bodyPr/>
          <a:lstStyle/>
          <a:p>
            <a:r>
              <a:rPr lang="en-US"/>
              <a:t>9/14/2022</a:t>
            </a:r>
            <a:endParaRPr lang="en-US" dirty="0"/>
          </a:p>
        </p:txBody>
      </p:sp>
      <p:sp>
        <p:nvSpPr>
          <p:cNvPr id="3" name="Footer Placeholder 2">
            <a:extLst>
              <a:ext uri="{FF2B5EF4-FFF2-40B4-BE49-F238E27FC236}">
                <a16:creationId xmlns:a16="http://schemas.microsoft.com/office/drawing/2014/main" id="{490ADEB5-8553-49D0-972E-664977D1C737}"/>
              </a:ext>
            </a:extLst>
          </p:cNvPr>
          <p:cNvSpPr>
            <a:spLocks noGrp="1"/>
          </p:cNvSpPr>
          <p:nvPr>
            <p:ph type="ftr" sz="quarter" idx="11"/>
          </p:nvPr>
        </p:nvSpPr>
        <p:spPr/>
        <p:txBody>
          <a:bodyPr/>
          <a:lstStyle/>
          <a:p>
            <a:r>
              <a:rPr lang="en-US"/>
              <a:t>PHY 711  Fall 2022 -- Lecture 11</a:t>
            </a:r>
            <a:endParaRPr lang="en-US" dirty="0"/>
          </a:p>
        </p:txBody>
      </p:sp>
      <p:sp>
        <p:nvSpPr>
          <p:cNvPr id="4" name="Slide Number Placeholder 3">
            <a:extLst>
              <a:ext uri="{FF2B5EF4-FFF2-40B4-BE49-F238E27FC236}">
                <a16:creationId xmlns:a16="http://schemas.microsoft.com/office/drawing/2014/main" id="{87E6C9BB-A778-4C40-ADA7-64B6741DA55A}"/>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7" name="Picture 6">
            <a:extLst>
              <a:ext uri="{FF2B5EF4-FFF2-40B4-BE49-F238E27FC236}">
                <a16:creationId xmlns:a16="http://schemas.microsoft.com/office/drawing/2014/main" id="{5D3D10DF-D0B7-E491-51F9-BF4963EFEA67}"/>
              </a:ext>
            </a:extLst>
          </p:cNvPr>
          <p:cNvPicPr>
            <a:picLocks noChangeAspect="1"/>
          </p:cNvPicPr>
          <p:nvPr/>
        </p:nvPicPr>
        <p:blipFill>
          <a:blip r:embed="rId3"/>
          <a:stretch>
            <a:fillRect/>
          </a:stretch>
        </p:blipFill>
        <p:spPr>
          <a:xfrm>
            <a:off x="0" y="974057"/>
            <a:ext cx="9144000" cy="4909885"/>
          </a:xfrm>
          <a:prstGeom prst="rect">
            <a:avLst/>
          </a:prstGeom>
        </p:spPr>
      </p:pic>
    </p:spTree>
    <p:extLst>
      <p:ext uri="{BB962C8B-B14F-4D97-AF65-F5344CB8AC3E}">
        <p14:creationId xmlns:p14="http://schemas.microsoft.com/office/powerpoint/2010/main" val="211929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83544510"/>
              </p:ext>
            </p:extLst>
          </p:nvPr>
        </p:nvGraphicFramePr>
        <p:xfrm>
          <a:off x="1412875" y="1474788"/>
          <a:ext cx="5468938" cy="3541712"/>
        </p:xfrm>
        <a:graphic>
          <a:graphicData uri="http://schemas.openxmlformats.org/presentationml/2006/ole">
            <mc:AlternateContent xmlns:mc="http://schemas.openxmlformats.org/markup-compatibility/2006">
              <mc:Choice xmlns:v="urn:schemas-microsoft-com:vml" Requires="v">
                <p:oleObj name="Equation" r:id="rId3" imgW="2946240" imgH="1841400" progId="Equation.DSMT4">
                  <p:embed/>
                </p:oleObj>
              </mc:Choice>
              <mc:Fallback>
                <p:oleObj name="Equation" r:id="rId3" imgW="2946240" imgH="1841400" progId="Equation.DSMT4">
                  <p:embed/>
                  <p:pic>
                    <p:nvPicPr>
                      <p:cNvPr id="0" name="Object 5"/>
                      <p:cNvPicPr>
                        <a:picLocks noChangeAspect="1" noChangeArrowheads="1"/>
                      </p:cNvPicPr>
                      <p:nvPr/>
                    </p:nvPicPr>
                    <p:blipFill>
                      <a:blip r:embed="rId4"/>
                      <a:srcRect/>
                      <a:stretch>
                        <a:fillRect/>
                      </a:stretch>
                    </p:blipFill>
                    <p:spPr bwMode="auto">
                      <a:xfrm>
                        <a:off x="1412875" y="1474788"/>
                        <a:ext cx="5468938" cy="3541712"/>
                      </a:xfrm>
                      <a:prstGeom prst="rect">
                        <a:avLst/>
                      </a:prstGeom>
                      <a:noFill/>
                      <a:ln>
                        <a:noFill/>
                      </a:ln>
                    </p:spPr>
                  </p:pic>
                </p:oleObj>
              </mc:Fallback>
            </mc:AlternateContent>
          </a:graphicData>
        </a:graphic>
      </p:graphicFrame>
      <p:sp>
        <p:nvSpPr>
          <p:cNvPr id="6" name="TextBox 5"/>
          <p:cNvSpPr txBox="1"/>
          <p:nvPr/>
        </p:nvSpPr>
        <p:spPr>
          <a:xfrm>
            <a:off x="762000" y="533400"/>
            <a:ext cx="8001000" cy="461665"/>
          </a:xfrm>
          <a:prstGeom prst="rect">
            <a:avLst/>
          </a:prstGeom>
          <a:noFill/>
        </p:spPr>
        <p:txBody>
          <a:bodyPr wrap="square" rtlCol="0">
            <a:spAutoFit/>
          </a:bodyPr>
          <a:lstStyle/>
          <a:p>
            <a:r>
              <a:rPr lang="en-US" sz="2400" dirty="0">
                <a:latin typeface="+mj-lt"/>
              </a:rPr>
              <a:t>Summary of  </a:t>
            </a:r>
            <a:r>
              <a:rPr lang="en-US" sz="2400" dirty="0" err="1">
                <a:latin typeface="+mj-lt"/>
              </a:rPr>
              <a:t>Lagrangian</a:t>
            </a:r>
            <a:r>
              <a:rPr lang="en-US" sz="2400" dirty="0">
                <a:latin typeface="+mj-lt"/>
              </a:rPr>
              <a:t> formalism (without constraints)</a:t>
            </a:r>
          </a:p>
        </p:txBody>
      </p:sp>
    </p:spTree>
    <p:extLst>
      <p:ext uri="{BB962C8B-B14F-4D97-AF65-F5344CB8AC3E}">
        <p14:creationId xmlns:p14="http://schemas.microsoft.com/office/powerpoint/2010/main" val="257867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D4B126-B078-B6A2-C920-0F615096D5F9}"/>
              </a:ext>
            </a:extLst>
          </p:cNvPr>
          <p:cNvSpPr>
            <a:spLocks noGrp="1"/>
          </p:cNvSpPr>
          <p:nvPr>
            <p:ph type="dt" sz="half" idx="10"/>
          </p:nvPr>
        </p:nvSpPr>
        <p:spPr/>
        <p:txBody>
          <a:bodyPr/>
          <a:lstStyle/>
          <a:p>
            <a:r>
              <a:rPr lang="en-US"/>
              <a:t>9/14/2022</a:t>
            </a:r>
            <a:endParaRPr lang="en-US" dirty="0"/>
          </a:p>
        </p:txBody>
      </p:sp>
      <p:sp>
        <p:nvSpPr>
          <p:cNvPr id="3" name="Footer Placeholder 2">
            <a:extLst>
              <a:ext uri="{FF2B5EF4-FFF2-40B4-BE49-F238E27FC236}">
                <a16:creationId xmlns:a16="http://schemas.microsoft.com/office/drawing/2014/main" id="{E887737B-74D4-16D2-6586-57673B9938AD}"/>
              </a:ext>
            </a:extLst>
          </p:cNvPr>
          <p:cNvSpPr>
            <a:spLocks noGrp="1"/>
          </p:cNvSpPr>
          <p:nvPr>
            <p:ph type="ftr" sz="quarter" idx="11"/>
          </p:nvPr>
        </p:nvSpPr>
        <p:spPr/>
        <p:txBody>
          <a:bodyPr/>
          <a:lstStyle/>
          <a:p>
            <a:r>
              <a:rPr lang="en-US"/>
              <a:t>PHY 711  Fall 2022 -- Lecture 11</a:t>
            </a:r>
            <a:endParaRPr lang="en-US" dirty="0"/>
          </a:p>
        </p:txBody>
      </p:sp>
      <p:sp>
        <p:nvSpPr>
          <p:cNvPr id="4" name="Slide Number Placeholder 3">
            <a:extLst>
              <a:ext uri="{FF2B5EF4-FFF2-40B4-BE49-F238E27FC236}">
                <a16:creationId xmlns:a16="http://schemas.microsoft.com/office/drawing/2014/main" id="{70833011-A781-209A-760E-2A614045A473}"/>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3924F9EF-7542-2CCA-E25B-064ED6F6E76B}"/>
              </a:ext>
            </a:extLst>
          </p:cNvPr>
          <p:cNvSpPr txBox="1"/>
          <p:nvPr/>
        </p:nvSpPr>
        <p:spPr>
          <a:xfrm>
            <a:off x="304800" y="228600"/>
            <a:ext cx="8382000" cy="3046988"/>
          </a:xfrm>
          <a:prstGeom prst="rect">
            <a:avLst/>
          </a:prstGeom>
          <a:noFill/>
        </p:spPr>
        <p:txBody>
          <a:bodyPr wrap="square" rtlCol="0">
            <a:spAutoFit/>
          </a:bodyPr>
          <a:lstStyle/>
          <a:p>
            <a:r>
              <a:rPr lang="en-US" sz="2400" dirty="0">
                <a:latin typeface="+mj-lt"/>
              </a:rPr>
              <a:t>Comment  -- Note that in deriving these equations we have assumed that there are only conservative forces (no friction) acting on this system.    The equations are easily modified to take constraints, including those from static friction, into account.    What is harder to treat is dynamic friction which is typically modeled by velocity dependent dissipative forces.   However, some tricks for this have been developed such as described in the textbook by Herbert Goldstein.</a:t>
            </a:r>
          </a:p>
        </p:txBody>
      </p:sp>
    </p:spTree>
    <p:extLst>
      <p:ext uri="{BB962C8B-B14F-4D97-AF65-F5344CB8AC3E}">
        <p14:creationId xmlns:p14="http://schemas.microsoft.com/office/powerpoint/2010/main" val="68298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685800" y="533400"/>
            <a:ext cx="7620000" cy="461665"/>
          </a:xfrm>
          <a:prstGeom prst="rect">
            <a:avLst/>
          </a:prstGeom>
          <a:noFill/>
        </p:spPr>
        <p:txBody>
          <a:bodyPr wrap="square" rtlCol="0">
            <a:spAutoFit/>
          </a:bodyPr>
          <a:lstStyle/>
          <a:p>
            <a:r>
              <a:rPr lang="en-US" sz="2400" dirty="0">
                <a:latin typeface="+mj-lt"/>
              </a:rPr>
              <a:t>Examples of constants of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1302112839"/>
              </p:ext>
            </p:extLst>
          </p:nvPr>
        </p:nvGraphicFramePr>
        <p:xfrm>
          <a:off x="1143000" y="1344758"/>
          <a:ext cx="5992812" cy="4168484"/>
        </p:xfrm>
        <a:graphic>
          <a:graphicData uri="http://schemas.openxmlformats.org/presentationml/2006/ole">
            <mc:AlternateContent xmlns:mc="http://schemas.openxmlformats.org/markup-compatibility/2006">
              <mc:Choice xmlns:v="urn:schemas-microsoft-com:vml" Requires="v">
                <p:oleObj name="Equation" r:id="rId3" imgW="2489040" imgH="1739880" progId="Equation.DSMT4">
                  <p:embed/>
                </p:oleObj>
              </mc:Choice>
              <mc:Fallback>
                <p:oleObj name="Equation" r:id="rId3" imgW="2489040" imgH="1739880" progId="Equation.DSMT4">
                  <p:embed/>
                  <p:pic>
                    <p:nvPicPr>
                      <p:cNvPr id="0" name="Object 4"/>
                      <p:cNvPicPr>
                        <a:picLocks noChangeAspect="1" noChangeArrowheads="1"/>
                      </p:cNvPicPr>
                      <p:nvPr/>
                    </p:nvPicPr>
                    <p:blipFill>
                      <a:blip r:embed="rId4"/>
                      <a:srcRect/>
                      <a:stretch>
                        <a:fillRect/>
                      </a:stretch>
                    </p:blipFill>
                    <p:spPr bwMode="auto">
                      <a:xfrm>
                        <a:off x="1143000" y="1344758"/>
                        <a:ext cx="5992812" cy="416848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0554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9/14/2022</a:t>
            </a:r>
            <a:endParaRPr lang="en-US" dirty="0"/>
          </a:p>
        </p:txBody>
      </p:sp>
      <p:sp>
        <p:nvSpPr>
          <p:cNvPr id="3" name="Footer Placeholder 2"/>
          <p:cNvSpPr>
            <a:spLocks noGrp="1"/>
          </p:cNvSpPr>
          <p:nvPr>
            <p:ph type="ftr" sz="quarter" idx="11"/>
          </p:nvPr>
        </p:nvSpPr>
        <p:spPr/>
        <p:txBody>
          <a:bodyPr/>
          <a:lstStyle/>
          <a:p>
            <a:r>
              <a:rPr lang="en-US"/>
              <a:t>PHY 711  Fall 2022 --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85800" y="533400"/>
            <a:ext cx="7620000" cy="461665"/>
          </a:xfrm>
          <a:prstGeom prst="rect">
            <a:avLst/>
          </a:prstGeom>
          <a:noFill/>
        </p:spPr>
        <p:txBody>
          <a:bodyPr wrap="square" rtlCol="0">
            <a:spAutoFit/>
          </a:bodyPr>
          <a:lstStyle/>
          <a:p>
            <a:r>
              <a:rPr lang="en-US" sz="2400" dirty="0">
                <a:latin typeface="+mj-lt"/>
              </a:rPr>
              <a:t>Examples of constants of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2416463498"/>
              </p:ext>
            </p:extLst>
          </p:nvPr>
        </p:nvGraphicFramePr>
        <p:xfrm>
          <a:off x="284163" y="1303338"/>
          <a:ext cx="7958137" cy="3886200"/>
        </p:xfrm>
        <a:graphic>
          <a:graphicData uri="http://schemas.openxmlformats.org/presentationml/2006/ole">
            <mc:AlternateContent xmlns:mc="http://schemas.openxmlformats.org/markup-compatibility/2006">
              <mc:Choice xmlns:v="urn:schemas-microsoft-com:vml" Requires="v">
                <p:oleObj name="Equation" r:id="rId3" imgW="4114800" imgH="2019240" progId="Equation.DSMT4">
                  <p:embed/>
                </p:oleObj>
              </mc:Choice>
              <mc:Fallback>
                <p:oleObj name="Equation" r:id="rId3" imgW="4114800" imgH="2019240" progId="Equation.DSMT4">
                  <p:embed/>
                  <p:pic>
                    <p:nvPicPr>
                      <p:cNvPr id="0" name=""/>
                      <p:cNvPicPr>
                        <a:picLocks noChangeAspect="1" noChangeArrowheads="1"/>
                      </p:cNvPicPr>
                      <p:nvPr/>
                    </p:nvPicPr>
                    <p:blipFill>
                      <a:blip r:embed="rId4"/>
                      <a:srcRect/>
                      <a:stretch>
                        <a:fillRect/>
                      </a:stretch>
                    </p:blipFill>
                    <p:spPr bwMode="auto">
                      <a:xfrm>
                        <a:off x="284163" y="1303338"/>
                        <a:ext cx="79581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0782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9818</TotalTime>
  <Words>995</Words>
  <Application>Microsoft Office PowerPoint</Application>
  <PresentationFormat>On-screen Show (4:3)</PresentationFormat>
  <Paragraphs>170</Paragraphs>
  <Slides>26</Slides>
  <Notes>20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1" baseType="lpstr">
      <vt:lpstr>Arial</vt:lpstr>
      <vt:lpstr>Calibri</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526</cp:revision>
  <cp:lastPrinted>2019-09-15T20:24:39Z</cp:lastPrinted>
  <dcterms:created xsi:type="dcterms:W3CDTF">2012-01-10T18:32:24Z</dcterms:created>
  <dcterms:modified xsi:type="dcterms:W3CDTF">2022-09-14T13:43:16Z</dcterms:modified>
</cp:coreProperties>
</file>