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96" r:id="rId2"/>
    <p:sldId id="478" r:id="rId3"/>
    <p:sldId id="450" r:id="rId4"/>
    <p:sldId id="477" r:id="rId5"/>
    <p:sldId id="428" r:id="rId6"/>
    <p:sldId id="429" r:id="rId7"/>
    <p:sldId id="437" r:id="rId8"/>
    <p:sldId id="438" r:id="rId9"/>
    <p:sldId id="439" r:id="rId10"/>
    <p:sldId id="440" r:id="rId11"/>
    <p:sldId id="441" r:id="rId12"/>
    <p:sldId id="442" r:id="rId13"/>
    <p:sldId id="443" r:id="rId14"/>
    <p:sldId id="444" r:id="rId15"/>
    <p:sldId id="445" r:id="rId16"/>
    <p:sldId id="446" r:id="rId17"/>
    <p:sldId id="447" r:id="rId18"/>
    <p:sldId id="448" r:id="rId19"/>
    <p:sldId id="449" r:id="rId20"/>
    <p:sldId id="456" r:id="rId21"/>
    <p:sldId id="457" r:id="rId22"/>
    <p:sldId id="458" r:id="rId23"/>
    <p:sldId id="459" r:id="rId24"/>
    <p:sldId id="460" r:id="rId25"/>
    <p:sldId id="461" r:id="rId26"/>
    <p:sldId id="462"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475" r:id="rId40"/>
    <p:sldId id="476"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p:scale>
          <a:sx n="48" d="100"/>
          <a:sy n="48" d="100"/>
        </p:scale>
        <p:origin x="1436" y="440"/>
      </p:cViewPr>
      <p:guideLst>
        <p:guide orient="horz" pos="2160"/>
        <p:guide pos="2880"/>
      </p:guideLst>
    </p:cSldViewPr>
  </p:slideViewPr>
  <p:notesTextViewPr>
    <p:cViewPr>
      <p:scale>
        <a:sx n="1" d="1"/>
        <a:sy n="1" d="1"/>
      </p:scale>
      <p:origin x="0" y="0"/>
    </p:cViewPr>
  </p:notesTextViewPr>
  <p:sorterViewPr>
    <p:cViewPr>
      <p:scale>
        <a:sx n="48" d="100"/>
        <a:sy n="4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9/19/2022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9/19/2022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introduce the notion of phase space, prove an important theorem concerning the density of particles in phase space, and show some interesting examples.      The slides at the end are included only for those of you who may be interested in </a:t>
            </a:r>
            <a:r>
              <a:rPr lang="en-US"/>
              <a:t>statistical mechanics.      </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461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to the density of phase space – Liouville </a:t>
            </a:r>
            <a:r>
              <a:rPr lang="en-US" dirty="0" err="1"/>
              <a:t>theorm</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28669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of flow in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261959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47019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184170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5759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more formal derivation of Liouville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02088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36139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635796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Comment.</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994290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paper shows an example of </a:t>
            </a:r>
            <a:r>
              <a:rPr lang="en-US" dirty="0" err="1"/>
              <a:t>Lagrangian</a:t>
            </a:r>
            <a:r>
              <a:rPr lang="en-US" dirty="0"/>
              <a:t> and Hamiltonian mechanics use to make realistic simulations of real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25093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498363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introduction to the approach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53459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drawing of system modeled.</a:t>
            </a:r>
          </a:p>
        </p:txBody>
      </p:sp>
      <p:sp>
        <p:nvSpPr>
          <p:cNvPr id="4" name="Slide Number Placeholder 3"/>
          <p:cNvSpPr>
            <a:spLocks noGrp="1"/>
          </p:cNvSpPr>
          <p:nvPr>
            <p:ph type="sldNum" sz="quarter" idx="10"/>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841089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Hamiltonian of particle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821892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equations cannot generally be solved </a:t>
            </a:r>
            <a:r>
              <a:rPr lang="en-US" dirty="0" err="1"/>
              <a:t>analystically</a:t>
            </a:r>
            <a:r>
              <a:rPr lang="en-US" dirty="0"/>
              <a:t> so that numerical methods must be used.    This slide shows some of the ideas for numerical devaluations.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293594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ideas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542707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Andersen’s approach of “extending the </a:t>
            </a:r>
            <a:r>
              <a:rPr lang="en-US" dirty="0" err="1"/>
              <a:t>Lagrangian</a:t>
            </a:r>
            <a:r>
              <a:rPr lang="en-US" dirty="0"/>
              <a:t> to include pressure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385563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803291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457231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alpha represents the controlling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87027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simulation for a particular system.</a:t>
            </a:r>
          </a:p>
        </p:txBody>
      </p:sp>
      <p:sp>
        <p:nvSpPr>
          <p:cNvPr id="4" name="Slide Number Placeholder 3"/>
          <p:cNvSpPr>
            <a:spLocks noGrp="1"/>
          </p:cNvSpPr>
          <p:nvPr>
            <p:ph type="sldNum" sz="quarter" idx="10"/>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76542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507605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volume and pressure variation for a particular simulation.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505558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famous paper controlling the temperature rather than the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095230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Nose’’s</a:t>
            </a:r>
            <a:r>
              <a:rPr lang="en-US" dirty="0"/>
              <a:t>    idea to control the temperature using an “extended” </a:t>
            </a:r>
            <a:r>
              <a:rPr lang="en-US" dirty="0" err="1"/>
              <a:t>Lagrangian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3804744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how the scale factor s behaves on </a:t>
            </a:r>
            <a:r>
              <a:rPr lang="en-US" dirty="0" err="1"/>
              <a:t>averate</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620959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1861989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references to the related statistical mechanics developments.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709400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statistical mechanics.</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2073150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1632910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2099350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really work?        We see that the approach allows fluctuations in the temperature, but the average is apparently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112708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an interesting addition property of the Hamiltonian formulation.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06390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Poisson Bracket.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51216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followed by introducing the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90569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Notion of phase space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24369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09058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9496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9/19/2022</a:t>
            </a:r>
            <a:endParaRPr lang="en-US" dirty="0"/>
          </a:p>
        </p:txBody>
      </p:sp>
      <p:sp>
        <p:nvSpPr>
          <p:cNvPr id="5" name="Footer Placeholder 4"/>
          <p:cNvSpPr>
            <a:spLocks noGrp="1"/>
          </p:cNvSpPr>
          <p:nvPr>
            <p:ph type="ftr" sz="quarter" idx="11"/>
          </p:nvPr>
        </p:nvSpPr>
        <p:spPr/>
        <p:txBody>
          <a:bodyPr/>
          <a:lstStyle/>
          <a:p>
            <a:r>
              <a:rPr lang="en-US"/>
              <a:t>PHY 711  Fall 2022 --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9/19/2022</a:t>
            </a:r>
            <a:endParaRPr lang="en-US" dirty="0"/>
          </a:p>
        </p:txBody>
      </p:sp>
      <p:sp>
        <p:nvSpPr>
          <p:cNvPr id="5" name="Footer Placeholder 4"/>
          <p:cNvSpPr>
            <a:spLocks noGrp="1"/>
          </p:cNvSpPr>
          <p:nvPr>
            <p:ph type="ftr" sz="quarter" idx="11"/>
          </p:nvPr>
        </p:nvSpPr>
        <p:spPr/>
        <p:txBody>
          <a:bodyPr/>
          <a:lstStyle/>
          <a:p>
            <a:r>
              <a:rPr lang="en-US"/>
              <a:t>PHY 711  Fall 2022 --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9/19/2022</a:t>
            </a:r>
            <a:endParaRPr lang="en-US" dirty="0"/>
          </a:p>
        </p:txBody>
      </p:sp>
      <p:sp>
        <p:nvSpPr>
          <p:cNvPr id="5" name="Footer Placeholder 4"/>
          <p:cNvSpPr>
            <a:spLocks noGrp="1"/>
          </p:cNvSpPr>
          <p:nvPr>
            <p:ph type="ftr" sz="quarter" idx="11"/>
          </p:nvPr>
        </p:nvSpPr>
        <p:spPr/>
        <p:txBody>
          <a:bodyPr/>
          <a:lstStyle/>
          <a:p>
            <a:r>
              <a:rPr lang="en-US"/>
              <a:t>PHY 711  Fall 2022 --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9/19/2022</a:t>
            </a:r>
            <a:endParaRPr lang="en-US" dirty="0"/>
          </a:p>
        </p:txBody>
      </p:sp>
      <p:sp>
        <p:nvSpPr>
          <p:cNvPr id="5" name="Footer Placeholder 4"/>
          <p:cNvSpPr>
            <a:spLocks noGrp="1"/>
          </p:cNvSpPr>
          <p:nvPr>
            <p:ph type="ftr" sz="quarter" idx="11"/>
          </p:nvPr>
        </p:nvSpPr>
        <p:spPr/>
        <p:txBody>
          <a:bodyPr/>
          <a:lstStyle/>
          <a:p>
            <a:r>
              <a:rPr lang="en-US"/>
              <a:t>PHY 711  Fall 2022 --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9/19/2022</a:t>
            </a:r>
            <a:endParaRPr lang="en-US" dirty="0"/>
          </a:p>
        </p:txBody>
      </p:sp>
      <p:sp>
        <p:nvSpPr>
          <p:cNvPr id="5" name="Footer Placeholder 4"/>
          <p:cNvSpPr>
            <a:spLocks noGrp="1"/>
          </p:cNvSpPr>
          <p:nvPr>
            <p:ph type="ftr" sz="quarter" idx="11"/>
          </p:nvPr>
        </p:nvSpPr>
        <p:spPr/>
        <p:txBody>
          <a:bodyPr/>
          <a:lstStyle/>
          <a:p>
            <a:r>
              <a:rPr lang="en-US"/>
              <a:t>PHY 711  Fall 2022 --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9/19/2022</a:t>
            </a:r>
            <a:endParaRPr lang="en-US" dirty="0"/>
          </a:p>
        </p:txBody>
      </p:sp>
      <p:sp>
        <p:nvSpPr>
          <p:cNvPr id="6" name="Footer Placeholder 5"/>
          <p:cNvSpPr>
            <a:spLocks noGrp="1"/>
          </p:cNvSpPr>
          <p:nvPr>
            <p:ph type="ftr" sz="quarter" idx="11"/>
          </p:nvPr>
        </p:nvSpPr>
        <p:spPr/>
        <p:txBody>
          <a:bodyPr/>
          <a:lstStyle/>
          <a:p>
            <a:r>
              <a:rPr lang="en-US"/>
              <a:t>PHY 711  Fall 2022 --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9/19/2022</a:t>
            </a:r>
            <a:endParaRPr lang="en-US" dirty="0"/>
          </a:p>
        </p:txBody>
      </p:sp>
      <p:sp>
        <p:nvSpPr>
          <p:cNvPr id="8" name="Footer Placeholder 7"/>
          <p:cNvSpPr>
            <a:spLocks noGrp="1"/>
          </p:cNvSpPr>
          <p:nvPr>
            <p:ph type="ftr" sz="quarter" idx="11"/>
          </p:nvPr>
        </p:nvSpPr>
        <p:spPr/>
        <p:txBody>
          <a:bodyPr/>
          <a:lstStyle/>
          <a:p>
            <a:r>
              <a:rPr lang="en-US"/>
              <a:t>PHY 711  Fall 2022 -- Lecture 13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9/19/2022</a:t>
            </a:r>
            <a:endParaRPr lang="en-US" dirty="0"/>
          </a:p>
        </p:txBody>
      </p:sp>
      <p:sp>
        <p:nvSpPr>
          <p:cNvPr id="4" name="Footer Placeholder 3"/>
          <p:cNvSpPr>
            <a:spLocks noGrp="1"/>
          </p:cNvSpPr>
          <p:nvPr>
            <p:ph type="ftr" sz="quarter" idx="11"/>
          </p:nvPr>
        </p:nvSpPr>
        <p:spPr/>
        <p:txBody>
          <a:bodyPr/>
          <a:lstStyle/>
          <a:p>
            <a:r>
              <a:rPr lang="en-US"/>
              <a:t>PHY 711  Fall 2022 -- Lecture 13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9/19/2022</a:t>
            </a:r>
            <a:endParaRPr lang="en-US" dirty="0"/>
          </a:p>
        </p:txBody>
      </p:sp>
      <p:sp>
        <p:nvSpPr>
          <p:cNvPr id="6" name="Footer Placeholder 5"/>
          <p:cNvSpPr>
            <a:spLocks noGrp="1"/>
          </p:cNvSpPr>
          <p:nvPr>
            <p:ph type="ftr" sz="quarter" idx="11"/>
          </p:nvPr>
        </p:nvSpPr>
        <p:spPr/>
        <p:txBody>
          <a:bodyPr/>
          <a:lstStyle/>
          <a:p>
            <a:r>
              <a:rPr lang="en-US"/>
              <a:t>PHY 711  Fall 2022 --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9/19/2022</a:t>
            </a:r>
            <a:endParaRPr lang="en-US" dirty="0"/>
          </a:p>
        </p:txBody>
      </p:sp>
      <p:sp>
        <p:nvSpPr>
          <p:cNvPr id="6" name="Footer Placeholder 5"/>
          <p:cNvSpPr>
            <a:spLocks noGrp="1"/>
          </p:cNvSpPr>
          <p:nvPr>
            <p:ph type="ftr" sz="quarter" idx="11"/>
          </p:nvPr>
        </p:nvSpPr>
        <p:spPr/>
        <p:txBody>
          <a:bodyPr/>
          <a:lstStyle/>
          <a:p>
            <a:r>
              <a:rPr lang="en-US"/>
              <a:t>PHY 711  Fall 2022 --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9/19/2022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3.bin"/><Relationship Id="rId10" Type="http://schemas.openxmlformats.org/officeDocument/2006/relationships/image" Target="../media/image19.wmf"/><Relationship Id="rId4" Type="http://schemas.openxmlformats.org/officeDocument/2006/relationships/image" Target="../media/image17.wmf"/><Relationship Id="rId9"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6.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7.bin"/><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oleObject" Target="../embeddings/oleObject29.bin"/><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24.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5.bin"/><Relationship Id="rId4" Type="http://schemas.openxmlformats.org/officeDocument/2006/relationships/image" Target="../media/image37.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oleObject" Target="../embeddings/oleObject39.bin"/><Relationship Id="rId4" Type="http://schemas.openxmlformats.org/officeDocument/2006/relationships/image" Target="../media/image4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oleObject" Target="../embeddings/oleObject41.bin"/><Relationship Id="rId4" Type="http://schemas.openxmlformats.org/officeDocument/2006/relationships/image" Target="../media/image4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lammps.sandia.gov/" TargetMode="External"/><Relationship Id="rId5" Type="http://schemas.openxmlformats.org/officeDocument/2006/relationships/image" Target="../media/image47.wmf"/><Relationship Id="rId4" Type="http://schemas.openxmlformats.org/officeDocument/2006/relationships/oleObject" Target="../embeddings/oleObject43.bin"/></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2.wmf"/><Relationship Id="rId4" Type="http://schemas.openxmlformats.org/officeDocument/2006/relationships/oleObject" Target="../embeddings/oleObject44.bin"/></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54.wmf"/><Relationship Id="rId4" Type="http://schemas.openxmlformats.org/officeDocument/2006/relationships/oleObject" Target="../embeddings/oleObject45.bin"/></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6.wmf"/><Relationship Id="rId5" Type="http://schemas.openxmlformats.org/officeDocument/2006/relationships/oleObject" Target="../embeddings/oleObject46.bin"/><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7.wmf"/></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60.wmf"/><Relationship Id="rId4" Type="http://schemas.openxmlformats.org/officeDocument/2006/relationships/oleObject" Target="../embeddings/oleObject48.bin"/></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78904" y="609600"/>
            <a:ext cx="8786191" cy="526297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3200" b="1" dirty="0"/>
          </a:p>
          <a:p>
            <a:pPr algn="ctr"/>
            <a:endParaRPr lang="en-US" sz="3200" b="1" dirty="0"/>
          </a:p>
          <a:p>
            <a:pPr algn="ctr"/>
            <a:r>
              <a:rPr lang="en-US" sz="3200" b="1" dirty="0"/>
              <a:t>Discussion of Lecture 13 – Chap. 3&amp;6 (F&amp;W)</a:t>
            </a:r>
          </a:p>
          <a:p>
            <a:pPr marL="1428750" lvl="3" indent="-514350">
              <a:spcBef>
                <a:spcPct val="50000"/>
              </a:spcBef>
              <a:buFont typeface="+mj-lt"/>
              <a:buAutoNum type="arabicPeriod"/>
            </a:pPr>
            <a:r>
              <a:rPr lang="en-US" sz="3200" b="1" dirty="0">
                <a:solidFill>
                  <a:schemeClr val="folHlink"/>
                </a:solidFill>
              </a:rPr>
              <a:t>Phase space</a:t>
            </a:r>
          </a:p>
          <a:p>
            <a:pPr marL="1428750" lvl="3" indent="-514350">
              <a:spcBef>
                <a:spcPct val="50000"/>
              </a:spcBef>
              <a:buFont typeface="+mj-lt"/>
              <a:buAutoNum type="arabicPeriod"/>
            </a:pPr>
            <a:r>
              <a:rPr lang="en-US" sz="3200" b="1" dirty="0">
                <a:solidFill>
                  <a:schemeClr val="folHlink"/>
                </a:solidFill>
              </a:rPr>
              <a:t>Liouville theorem</a:t>
            </a:r>
          </a:p>
          <a:p>
            <a:pPr marL="1428750" lvl="3" indent="-514350">
              <a:spcBef>
                <a:spcPct val="50000"/>
              </a:spcBef>
              <a:buFont typeface="+mj-lt"/>
              <a:buAutoNum type="arabicPeriod"/>
            </a:pPr>
            <a:r>
              <a:rPr lang="en-US" sz="3200" b="1" dirty="0">
                <a:solidFill>
                  <a:schemeClr val="folHlink"/>
                </a:solidFill>
              </a:rPr>
              <a:t>Examples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838200"/>
            <a:ext cx="6267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arallelogram 5"/>
          <p:cNvSpPr/>
          <p:nvPr/>
        </p:nvSpPr>
        <p:spPr>
          <a:xfrm>
            <a:off x="6096000" y="3200400"/>
            <a:ext cx="1524000" cy="9906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rot="16373687">
            <a:off x="2160131" y="795211"/>
            <a:ext cx="1069842" cy="1541459"/>
          </a:xfrm>
          <a:prstGeom prst="parallelogram">
            <a:avLst>
              <a:gd name="adj" fmla="val 5125"/>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76200"/>
            <a:ext cx="8077200" cy="830997"/>
          </a:xfrm>
          <a:prstGeom prst="rect">
            <a:avLst/>
          </a:prstGeom>
          <a:noFill/>
        </p:spPr>
        <p:txBody>
          <a:bodyPr wrap="square" rtlCol="0">
            <a:spAutoFit/>
          </a:bodyPr>
          <a:lstStyle/>
          <a:p>
            <a:r>
              <a:rPr lang="en-US" sz="2400" dirty="0">
                <a:latin typeface="+mj-lt"/>
              </a:rPr>
              <a:t>Phase space diagram for one-dimensional motion due to spring force</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11" name="TextBox 10"/>
          <p:cNvSpPr txBox="1"/>
          <p:nvPr/>
        </p:nvSpPr>
        <p:spPr>
          <a:xfrm>
            <a:off x="5638800" y="4191000"/>
            <a:ext cx="1143000" cy="461665"/>
          </a:xfrm>
          <a:prstGeom prst="rect">
            <a:avLst/>
          </a:prstGeom>
          <a:noFill/>
        </p:spPr>
        <p:txBody>
          <a:bodyPr wrap="square" rtlCol="0">
            <a:spAutoFit/>
          </a:bodyPr>
          <a:lstStyle/>
          <a:p>
            <a:r>
              <a:rPr lang="en-US" sz="2400" b="1" i="1" dirty="0">
                <a:latin typeface="+mj-lt"/>
              </a:rPr>
              <a:t>x</a:t>
            </a:r>
          </a:p>
        </p:txBody>
      </p:sp>
      <p:graphicFrame>
        <p:nvGraphicFramePr>
          <p:cNvPr id="12" name="Object 11"/>
          <p:cNvGraphicFramePr>
            <a:graphicFrameLocks noChangeAspect="1"/>
          </p:cNvGraphicFramePr>
          <p:nvPr>
            <p:extLst>
              <p:ext uri="{D42A27DB-BD31-4B8C-83A1-F6EECF244321}">
                <p14:modId xmlns:p14="http://schemas.microsoft.com/office/powerpoint/2010/main" val="354549503"/>
              </p:ext>
            </p:extLst>
          </p:nvPr>
        </p:nvGraphicFramePr>
        <p:xfrm>
          <a:off x="1092200" y="4648200"/>
          <a:ext cx="7227888" cy="1700213"/>
        </p:xfrm>
        <a:graphic>
          <a:graphicData uri="http://schemas.openxmlformats.org/presentationml/2006/ole">
            <mc:AlternateContent xmlns:mc="http://schemas.openxmlformats.org/markup-compatibility/2006">
              <mc:Choice xmlns:v="urn:schemas-microsoft-com:vml" Requires="v">
                <p:oleObj name="Equation" r:id="rId4" imgW="5130720" imgH="1206360" progId="Equation.DSMT4">
                  <p:embed/>
                </p:oleObj>
              </mc:Choice>
              <mc:Fallback>
                <p:oleObj name="Equation" r:id="rId4" imgW="5130720" imgH="1206360" progId="Equation.DSMT4">
                  <p:embed/>
                  <p:pic>
                    <p:nvPicPr>
                      <p:cNvPr id="0" name=""/>
                      <p:cNvPicPr/>
                      <p:nvPr/>
                    </p:nvPicPr>
                    <p:blipFill>
                      <a:blip r:embed="rId5"/>
                      <a:stretch>
                        <a:fillRect/>
                      </a:stretch>
                    </p:blipFill>
                    <p:spPr>
                      <a:xfrm>
                        <a:off x="1092200" y="4648200"/>
                        <a:ext cx="7227888" cy="1700213"/>
                      </a:xfrm>
                      <a:prstGeom prst="rect">
                        <a:avLst/>
                      </a:prstGeom>
                    </p:spPr>
                  </p:pic>
                </p:oleObj>
              </mc:Fallback>
            </mc:AlternateContent>
          </a:graphicData>
        </a:graphic>
      </p:graphicFrame>
    </p:spTree>
    <p:extLst>
      <p:ext uri="{BB962C8B-B14F-4D97-AF65-F5344CB8AC3E}">
        <p14:creationId xmlns:p14="http://schemas.microsoft.com/office/powerpoint/2010/main" val="396488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103274"/>
            <a:ext cx="4800600" cy="2677656"/>
          </a:xfrm>
          <a:prstGeom prst="rect">
            <a:avLst/>
          </a:prstGeom>
          <a:noFill/>
        </p:spPr>
        <p:txBody>
          <a:bodyPr wrap="square" rtlCol="0">
            <a:spAutoFit/>
          </a:bodyPr>
          <a:lstStyle/>
          <a:p>
            <a:r>
              <a:rPr lang="en-US" sz="2400" dirty="0" err="1">
                <a:latin typeface="+mj-lt"/>
              </a:rPr>
              <a:t>Liouville’s</a:t>
            </a:r>
            <a:r>
              <a:rPr lang="en-US" sz="2400" dirty="0">
                <a:latin typeface="+mj-lt"/>
              </a:rPr>
              <a:t> Theorem   (1838)</a:t>
            </a:r>
          </a:p>
          <a:p>
            <a:endParaRPr lang="en-US" sz="2400" dirty="0">
              <a:latin typeface="+mj-lt"/>
            </a:endParaRPr>
          </a:p>
          <a:p>
            <a:r>
              <a:rPr lang="en-US" sz="2400" dirty="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84661302"/>
              </p:ext>
            </p:extLst>
          </p:nvPr>
        </p:nvGraphicFramePr>
        <p:xfrm>
          <a:off x="216131" y="4100624"/>
          <a:ext cx="8526462" cy="2146300"/>
        </p:xfrm>
        <a:graphic>
          <a:graphicData uri="http://schemas.openxmlformats.org/presentationml/2006/ole">
            <mc:AlternateContent xmlns:mc="http://schemas.openxmlformats.org/markup-compatibility/2006">
              <mc:Choice xmlns:v="urn:schemas-microsoft-com:vml" Requires="v">
                <p:oleObj name="数式" r:id="rId3" imgW="4406760" imgH="1117440" progId="Equation.3">
                  <p:embed/>
                </p:oleObj>
              </mc:Choice>
              <mc:Fallback>
                <p:oleObj name="数式" r:id="rId3" imgW="4406760" imgH="1117440" progId="Equation.3">
                  <p:embed/>
                  <p:pic>
                    <p:nvPicPr>
                      <p:cNvPr id="0" name=""/>
                      <p:cNvPicPr>
                        <a:picLocks noChangeAspect="1" noChangeArrowheads="1"/>
                      </p:cNvPicPr>
                      <p:nvPr/>
                    </p:nvPicPr>
                    <p:blipFill>
                      <a:blip r:embed="rId4"/>
                      <a:srcRect/>
                      <a:stretch>
                        <a:fillRect/>
                      </a:stretch>
                    </p:blipFill>
                    <p:spPr bwMode="auto">
                      <a:xfrm>
                        <a:off x="216131" y="4100624"/>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a:extLst>
              <a:ext uri="{FF2B5EF4-FFF2-40B4-BE49-F238E27FC236}">
                <a16:creationId xmlns:a16="http://schemas.microsoft.com/office/drawing/2014/main" id="{91F2D9E2-30BC-4EFC-9F7B-6EC7E52CEEAF}"/>
              </a:ext>
            </a:extLst>
          </p:cNvPr>
          <p:cNvPicPr>
            <a:picLocks noChangeAspect="1"/>
          </p:cNvPicPr>
          <p:nvPr/>
        </p:nvPicPr>
        <p:blipFill>
          <a:blip r:embed="rId5"/>
          <a:stretch>
            <a:fillRect/>
          </a:stretch>
        </p:blipFill>
        <p:spPr>
          <a:xfrm>
            <a:off x="5486400" y="31375"/>
            <a:ext cx="2652713" cy="3855353"/>
          </a:xfrm>
          <a:prstGeom prst="rect">
            <a:avLst/>
          </a:prstGeom>
        </p:spPr>
      </p:pic>
    </p:spTree>
    <p:extLst>
      <p:ext uri="{BB962C8B-B14F-4D97-AF65-F5344CB8AC3E}">
        <p14:creationId xmlns:p14="http://schemas.microsoft.com/office/powerpoint/2010/main" val="238642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533400" y="228600"/>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a:t>
            </a:r>
          </a:p>
        </p:txBody>
      </p:sp>
      <p:cxnSp>
        <p:nvCxnSpPr>
          <p:cNvPr id="7" name="Straight Arrow Connector 6"/>
          <p:cNvCxnSpPr/>
          <p:nvPr/>
        </p:nvCxnSpPr>
        <p:spPr>
          <a:xfrm flipV="1">
            <a:off x="1828800" y="1524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5105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5105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338943" y="2514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200400" y="2133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71800" y="4191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715000" y="4191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867400" y="1600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667000" y="1671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2133600" y="2971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400800" y="3048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248150" y="4438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248150" y="1390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500732664"/>
              </p:ext>
            </p:extLst>
          </p:nvPr>
        </p:nvGraphicFramePr>
        <p:xfrm>
          <a:off x="2286000" y="2630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286000" y="2630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9371501"/>
              </p:ext>
            </p:extLst>
          </p:nvPr>
        </p:nvGraphicFramePr>
        <p:xfrm>
          <a:off x="4225925" y="4435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225925" y="4435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745415439"/>
              </p:ext>
            </p:extLst>
          </p:nvPr>
        </p:nvGraphicFramePr>
        <p:xfrm>
          <a:off x="4279900" y="2560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279900" y="2560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976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784927653"/>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10724799"/>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66596903"/>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154175587"/>
              </p:ext>
            </p:extLst>
          </p:nvPr>
        </p:nvGraphicFramePr>
        <p:xfrm>
          <a:off x="957357" y="4419600"/>
          <a:ext cx="7457300" cy="2139950"/>
        </p:xfrm>
        <a:graphic>
          <a:graphicData uri="http://schemas.openxmlformats.org/presentationml/2006/ole">
            <mc:AlternateContent xmlns:mc="http://schemas.openxmlformats.org/markup-compatibility/2006">
              <mc:Choice xmlns:v="urn:schemas-microsoft-com:vml" Requires="v">
                <p:oleObj name="Equation" r:id="rId9" imgW="5448240" imgH="1574640" progId="Equation.DSMT4">
                  <p:embed/>
                </p:oleObj>
              </mc:Choice>
              <mc:Fallback>
                <p:oleObj name="Equation" r:id="rId9" imgW="5448240" imgH="1574640" progId="Equation.DSMT4">
                  <p:embed/>
                  <p:pic>
                    <p:nvPicPr>
                      <p:cNvPr id="0" name=""/>
                      <p:cNvPicPr>
                        <a:picLocks noChangeAspect="1" noChangeArrowheads="1"/>
                      </p:cNvPicPr>
                      <p:nvPr/>
                    </p:nvPicPr>
                    <p:blipFill>
                      <a:blip r:embed="rId10"/>
                      <a:srcRect/>
                      <a:stretch>
                        <a:fillRect/>
                      </a:stretch>
                    </p:blipFill>
                    <p:spPr bwMode="auto">
                      <a:xfrm>
                        <a:off x="957357" y="4419600"/>
                        <a:ext cx="7457300" cy="21399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6730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136444538"/>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663150550"/>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73658817"/>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852447864"/>
              </p:ext>
            </p:extLst>
          </p:nvPr>
        </p:nvGraphicFramePr>
        <p:xfrm>
          <a:off x="808037" y="4876800"/>
          <a:ext cx="3421063" cy="1660525"/>
        </p:xfrm>
        <a:graphic>
          <a:graphicData uri="http://schemas.openxmlformats.org/presentationml/2006/ole">
            <mc:AlternateContent xmlns:mc="http://schemas.openxmlformats.org/markup-compatibility/2006">
              <mc:Choice xmlns:v="urn:schemas-microsoft-com:vml" Requires="v">
                <p:oleObj name="数式" r:id="rId9" imgW="1765080" imgH="863280" progId="Equation.3">
                  <p:embed/>
                </p:oleObj>
              </mc:Choice>
              <mc:Fallback>
                <p:oleObj name="数式" r:id="rId9" imgW="1765080" imgH="863280" progId="Equation.3">
                  <p:embed/>
                  <p:pic>
                    <p:nvPicPr>
                      <p:cNvPr id="0" name=""/>
                      <p:cNvPicPr>
                        <a:picLocks noChangeAspect="1" noChangeArrowheads="1"/>
                      </p:cNvPicPr>
                      <p:nvPr/>
                    </p:nvPicPr>
                    <p:blipFill>
                      <a:blip r:embed="rId10"/>
                      <a:srcRect/>
                      <a:stretch>
                        <a:fillRect/>
                      </a:stretch>
                    </p:blipFill>
                    <p:spPr bwMode="auto">
                      <a:xfrm>
                        <a:off x="808037" y="4876800"/>
                        <a:ext cx="34210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949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685800" y="152400"/>
            <a:ext cx="8458200" cy="1938992"/>
          </a:xfrm>
          <a:prstGeom prst="rect">
            <a:avLst/>
          </a:prstGeom>
          <a:noFill/>
        </p:spPr>
        <p:txBody>
          <a:bodyPr wrap="square" rtlCol="0">
            <a:spAutoFit/>
          </a:bodyPr>
          <a:lstStyle/>
          <a:p>
            <a:r>
              <a:rPr lang="en-US" sz="2400" dirty="0">
                <a:latin typeface="+mj-lt"/>
              </a:rPr>
              <a:t>Review:</a:t>
            </a:r>
          </a:p>
          <a:p>
            <a:r>
              <a:rPr lang="en-US" sz="2400" dirty="0" err="1">
                <a:latin typeface="+mj-lt"/>
              </a:rPr>
              <a:t>Liouville’s</a:t>
            </a:r>
            <a:r>
              <a:rPr lang="en-US" sz="2400" dirty="0">
                <a:latin typeface="+mj-lt"/>
              </a:rPr>
              <a:t> theorem:</a:t>
            </a:r>
          </a:p>
          <a:p>
            <a:pPr lvl="1"/>
            <a:r>
              <a:rPr lang="en-US" sz="2400" dirty="0">
                <a:latin typeface="+mj-lt"/>
              </a:rPr>
              <a:t>Imagine a collection of particles obeying the  Canonical equations of motion in phase space.</a:t>
            </a:r>
          </a:p>
          <a:p>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472710917"/>
              </p:ext>
            </p:extLst>
          </p:nvPr>
        </p:nvGraphicFramePr>
        <p:xfrm>
          <a:off x="671513" y="2057400"/>
          <a:ext cx="8080375" cy="2416175"/>
        </p:xfrm>
        <a:graphic>
          <a:graphicData uri="http://schemas.openxmlformats.org/presentationml/2006/ole">
            <mc:AlternateContent xmlns:mc="http://schemas.openxmlformats.org/markup-compatibility/2006">
              <mc:Choice xmlns:v="urn:schemas-microsoft-com:vml" Requires="v">
                <p:oleObj name="数式" r:id="rId3" imgW="3568680" imgH="1066680" progId="Equation.3">
                  <p:embed/>
                </p:oleObj>
              </mc:Choice>
              <mc:Fallback>
                <p:oleObj name="数式" r:id="rId3" imgW="3568680" imgH="1066680" progId="Equation.3">
                  <p:embed/>
                  <p:pic>
                    <p:nvPicPr>
                      <p:cNvPr id="0" name=""/>
                      <p:cNvPicPr/>
                      <p:nvPr/>
                    </p:nvPicPr>
                    <p:blipFill>
                      <a:blip r:embed="rId4"/>
                      <a:stretch>
                        <a:fillRect/>
                      </a:stretch>
                    </p:blipFill>
                    <p:spPr>
                      <a:xfrm>
                        <a:off x="671513" y="2057400"/>
                        <a:ext cx="8080375" cy="24161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DF4D07B-FA8C-48F0-9C5B-D09399D37DF6}"/>
              </a:ext>
            </a:extLst>
          </p:cNvPr>
          <p:cNvSpPr txBox="1"/>
          <p:nvPr/>
        </p:nvSpPr>
        <p:spPr>
          <a:xfrm>
            <a:off x="685800" y="5029200"/>
            <a:ext cx="7543800" cy="830997"/>
          </a:xfrm>
          <a:prstGeom prst="rect">
            <a:avLst/>
          </a:prstGeom>
          <a:noFill/>
        </p:spPr>
        <p:txBody>
          <a:bodyPr wrap="square" rtlCol="0">
            <a:spAutoFit/>
          </a:bodyPr>
          <a:lstStyle/>
          <a:p>
            <a:r>
              <a:rPr lang="en-US" sz="2400" dirty="0">
                <a:latin typeface="+mj-lt"/>
              </a:rPr>
              <a:t>Note that we are assuming that no particles are created or destroyed in these processes.</a:t>
            </a:r>
          </a:p>
        </p:txBody>
      </p:sp>
    </p:spTree>
    <p:extLst>
      <p:ext uri="{BB962C8B-B14F-4D97-AF65-F5344CB8AC3E}">
        <p14:creationId xmlns:p14="http://schemas.microsoft.com/office/powerpoint/2010/main" val="299797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533400" y="381000"/>
            <a:ext cx="6705600" cy="461665"/>
          </a:xfrm>
          <a:prstGeom prst="rect">
            <a:avLst/>
          </a:prstGeom>
          <a:noFill/>
        </p:spPr>
        <p:txBody>
          <a:bodyPr wrap="square" rtlCol="0">
            <a:spAutoFit/>
          </a:bodyPr>
          <a:lstStyle/>
          <a:p>
            <a:r>
              <a:rPr lang="en-US" sz="2400" dirty="0">
                <a:latin typeface="+mj-lt"/>
              </a:rPr>
              <a:t>Another proof of Liouville’s theorem:</a:t>
            </a:r>
          </a:p>
        </p:txBody>
      </p:sp>
      <p:sp>
        <p:nvSpPr>
          <p:cNvPr id="6" name="Cloud 5"/>
          <p:cNvSpPr/>
          <p:nvPr/>
        </p:nvSpPr>
        <p:spPr>
          <a:xfrm>
            <a:off x="2057400" y="1676400"/>
            <a:ext cx="2286000" cy="1828800"/>
          </a:xfrm>
          <a:prstGeom prst="cloud">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38739659"/>
              </p:ext>
            </p:extLst>
          </p:nvPr>
        </p:nvGraphicFramePr>
        <p:xfrm>
          <a:off x="2913063" y="2144713"/>
          <a:ext cx="574675" cy="892175"/>
        </p:xfrm>
        <a:graphic>
          <a:graphicData uri="http://schemas.openxmlformats.org/presentationml/2006/ole">
            <mc:AlternateContent xmlns:mc="http://schemas.openxmlformats.org/markup-compatibility/2006">
              <mc:Choice xmlns:v="urn:schemas-microsoft-com:vml" Requires="v">
                <p:oleObj name="数式" r:id="rId3" imgW="253800" imgH="393480" progId="Equation.3">
                  <p:embed/>
                </p:oleObj>
              </mc:Choice>
              <mc:Fallback>
                <p:oleObj name="数式" r:id="rId3" imgW="253800" imgH="393480" progId="Equation.3">
                  <p:embed/>
                  <p:pic>
                    <p:nvPicPr>
                      <p:cNvPr id="0" name=""/>
                      <p:cNvPicPr>
                        <a:picLocks noChangeAspect="1" noChangeArrowheads="1"/>
                      </p:cNvPicPr>
                      <p:nvPr/>
                    </p:nvPicPr>
                    <p:blipFill>
                      <a:blip r:embed="rId4"/>
                      <a:srcRect/>
                      <a:stretch>
                        <a:fillRect/>
                      </a:stretch>
                    </p:blipFill>
                    <p:spPr bwMode="auto">
                      <a:xfrm>
                        <a:off x="2913063" y="2144713"/>
                        <a:ext cx="574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2897824">
            <a:off x="3822469" y="3427615"/>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038004">
            <a:off x="2923309" y="1147156"/>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295400" y="2197331"/>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383125">
            <a:off x="1752600" y="3571702"/>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400204" y="1981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009880987"/>
              </p:ext>
            </p:extLst>
          </p:nvPr>
        </p:nvGraphicFramePr>
        <p:xfrm>
          <a:off x="4500717" y="3656215"/>
          <a:ext cx="517525" cy="374650"/>
        </p:xfrm>
        <a:graphic>
          <a:graphicData uri="http://schemas.openxmlformats.org/presentationml/2006/ole">
            <mc:AlternateContent xmlns:mc="http://schemas.openxmlformats.org/markup-compatibility/2006">
              <mc:Choice xmlns:v="urn:schemas-microsoft-com:vml" Requires="v">
                <p:oleObj name="数式" r:id="rId5" imgW="228600" imgH="164880" progId="Equation.3">
                  <p:embed/>
                </p:oleObj>
              </mc:Choice>
              <mc:Fallback>
                <p:oleObj name="数式" r:id="rId5" imgW="228600" imgH="164880" progId="Equation.3">
                  <p:embed/>
                  <p:pic>
                    <p:nvPicPr>
                      <p:cNvPr id="0" name=""/>
                      <p:cNvPicPr>
                        <a:picLocks noChangeAspect="1" noChangeArrowheads="1"/>
                      </p:cNvPicPr>
                      <p:nvPr/>
                    </p:nvPicPr>
                    <p:blipFill>
                      <a:blip r:embed="rId6"/>
                      <a:srcRect/>
                      <a:stretch>
                        <a:fillRect/>
                      </a:stretch>
                    </p:blipFill>
                    <p:spPr bwMode="auto">
                      <a:xfrm>
                        <a:off x="4500717" y="3656215"/>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04905300"/>
              </p:ext>
            </p:extLst>
          </p:nvPr>
        </p:nvGraphicFramePr>
        <p:xfrm>
          <a:off x="5121275" y="1981200"/>
          <a:ext cx="517525" cy="374650"/>
        </p:xfrm>
        <a:graphic>
          <a:graphicData uri="http://schemas.openxmlformats.org/presentationml/2006/ole">
            <mc:AlternateContent xmlns:mc="http://schemas.openxmlformats.org/markup-compatibility/2006">
              <mc:Choice xmlns:v="urn:schemas-microsoft-com:vml" Requires="v">
                <p:oleObj name="数式" r:id="rId7" imgW="228600" imgH="164880" progId="Equation.3">
                  <p:embed/>
                </p:oleObj>
              </mc:Choice>
              <mc:Fallback>
                <p:oleObj name="数式" r:id="rId7" imgW="22860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1275" y="1981200"/>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75387659"/>
              </p:ext>
            </p:extLst>
          </p:nvPr>
        </p:nvGraphicFramePr>
        <p:xfrm>
          <a:off x="5562600" y="2438400"/>
          <a:ext cx="2960687" cy="1382712"/>
        </p:xfrm>
        <a:graphic>
          <a:graphicData uri="http://schemas.openxmlformats.org/presentationml/2006/ole">
            <mc:AlternateContent xmlns:mc="http://schemas.openxmlformats.org/markup-compatibility/2006">
              <mc:Choice xmlns:v="urn:schemas-microsoft-com:vml" Requires="v">
                <p:oleObj name="数式" r:id="rId9" imgW="1307880" imgH="609480" progId="Equation.3">
                  <p:embed/>
                </p:oleObj>
              </mc:Choice>
              <mc:Fallback>
                <p:oleObj name="数式" r:id="rId9" imgW="1307880" imgH="609480" progId="Equation.3">
                  <p:embed/>
                  <p:pic>
                    <p:nvPicPr>
                      <p:cNvPr id="0" name=""/>
                      <p:cNvPicPr>
                        <a:picLocks noChangeAspect="1" noChangeArrowheads="1"/>
                      </p:cNvPicPr>
                      <p:nvPr/>
                    </p:nvPicPr>
                    <p:blipFill>
                      <a:blip r:embed="rId10"/>
                      <a:srcRect/>
                      <a:stretch>
                        <a:fillRect/>
                      </a:stretch>
                    </p:blipFill>
                    <p:spPr bwMode="auto">
                      <a:xfrm>
                        <a:off x="5562600" y="2438400"/>
                        <a:ext cx="2960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25829810"/>
              </p:ext>
            </p:extLst>
          </p:nvPr>
        </p:nvGraphicFramePr>
        <p:xfrm>
          <a:off x="731837" y="4249738"/>
          <a:ext cx="8335963" cy="2074862"/>
        </p:xfrm>
        <a:graphic>
          <a:graphicData uri="http://schemas.openxmlformats.org/presentationml/2006/ole">
            <mc:AlternateContent xmlns:mc="http://schemas.openxmlformats.org/markup-compatibility/2006">
              <mc:Choice xmlns:v="urn:schemas-microsoft-com:vml" Requires="v">
                <p:oleObj name="数式" r:id="rId11" imgW="3682800" imgH="914400" progId="Equation.3">
                  <p:embed/>
                </p:oleObj>
              </mc:Choice>
              <mc:Fallback>
                <p:oleObj name="数式" r:id="rId11" imgW="3682800" imgH="914400" progId="Equation.3">
                  <p:embed/>
                  <p:pic>
                    <p:nvPicPr>
                      <p:cNvPr id="0" name=""/>
                      <p:cNvPicPr>
                        <a:picLocks noChangeAspect="1" noChangeArrowheads="1"/>
                      </p:cNvPicPr>
                      <p:nvPr/>
                    </p:nvPicPr>
                    <p:blipFill>
                      <a:blip r:embed="rId12"/>
                      <a:srcRect/>
                      <a:stretch>
                        <a:fillRect/>
                      </a:stretch>
                    </p:blipFill>
                    <p:spPr bwMode="auto">
                      <a:xfrm>
                        <a:off x="731837" y="4249738"/>
                        <a:ext cx="8335963"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399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26819391"/>
              </p:ext>
            </p:extLst>
          </p:nvPr>
        </p:nvGraphicFramePr>
        <p:xfrm>
          <a:off x="214313" y="571500"/>
          <a:ext cx="6615112" cy="3314700"/>
        </p:xfrm>
        <a:graphic>
          <a:graphicData uri="http://schemas.openxmlformats.org/presentationml/2006/ole">
            <mc:AlternateContent xmlns:mc="http://schemas.openxmlformats.org/markup-compatibility/2006">
              <mc:Choice xmlns:v="urn:schemas-microsoft-com:vml" Requires="v">
                <p:oleObj name="数式" r:id="rId3" imgW="2920680" imgH="1460160" progId="Equation.3">
                  <p:embed/>
                </p:oleObj>
              </mc:Choice>
              <mc:Fallback>
                <p:oleObj name="数式" r:id="rId3" imgW="2920680" imgH="1460160" progId="Equation.3">
                  <p:embed/>
                  <p:pic>
                    <p:nvPicPr>
                      <p:cNvPr id="0" name=""/>
                      <p:cNvPicPr>
                        <a:picLocks noChangeAspect="1" noChangeArrowheads="1"/>
                      </p:cNvPicPr>
                      <p:nvPr/>
                    </p:nvPicPr>
                    <p:blipFill>
                      <a:blip r:embed="rId4"/>
                      <a:srcRect/>
                      <a:stretch>
                        <a:fillRect/>
                      </a:stretch>
                    </p:blipFill>
                    <p:spPr bwMode="auto">
                      <a:xfrm>
                        <a:off x="214313" y="571500"/>
                        <a:ext cx="66151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1274104"/>
              </p:ext>
            </p:extLst>
          </p:nvPr>
        </p:nvGraphicFramePr>
        <p:xfrm>
          <a:off x="990600" y="4191000"/>
          <a:ext cx="4876800" cy="1075352"/>
        </p:xfrm>
        <a:graphic>
          <a:graphicData uri="http://schemas.openxmlformats.org/presentationml/2006/ole">
            <mc:AlternateContent xmlns:mc="http://schemas.openxmlformats.org/markup-compatibility/2006">
              <mc:Choice xmlns:v="urn:schemas-microsoft-com:vml" Requires="v">
                <p:oleObj name="数式" r:id="rId5" imgW="2311200" imgH="507960" progId="Equation.3">
                  <p:embed/>
                </p:oleObj>
              </mc:Choice>
              <mc:Fallback>
                <p:oleObj name="数式" r:id="rId5" imgW="2311200" imgH="507960" progId="Equation.3">
                  <p:embed/>
                  <p:pic>
                    <p:nvPicPr>
                      <p:cNvPr id="0" name=""/>
                      <p:cNvPicPr>
                        <a:picLocks noChangeAspect="1" noChangeArrowheads="1"/>
                      </p:cNvPicPr>
                      <p:nvPr/>
                    </p:nvPicPr>
                    <p:blipFill>
                      <a:blip r:embed="rId6"/>
                      <a:srcRect/>
                      <a:stretch>
                        <a:fillRect/>
                      </a:stretch>
                    </p:blipFill>
                    <p:spPr bwMode="auto">
                      <a:xfrm>
                        <a:off x="990600" y="4191000"/>
                        <a:ext cx="4876800" cy="10753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81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96379276"/>
              </p:ext>
            </p:extLst>
          </p:nvPr>
        </p:nvGraphicFramePr>
        <p:xfrm>
          <a:off x="871538" y="2971800"/>
          <a:ext cx="5521325" cy="2363788"/>
        </p:xfrm>
        <a:graphic>
          <a:graphicData uri="http://schemas.openxmlformats.org/presentationml/2006/ole">
            <mc:AlternateContent xmlns:mc="http://schemas.openxmlformats.org/markup-compatibility/2006">
              <mc:Choice xmlns:v="urn:schemas-microsoft-com:vml" Requires="v">
                <p:oleObj name="数式" r:id="rId3" imgW="2438280" imgH="1041120" progId="Equation.3">
                  <p:embed/>
                </p:oleObj>
              </mc:Choice>
              <mc:Fallback>
                <p:oleObj name="数式" r:id="rId3" imgW="2438280" imgH="1041120" progId="Equation.3">
                  <p:embed/>
                  <p:pic>
                    <p:nvPicPr>
                      <p:cNvPr id="0" name=""/>
                      <p:cNvPicPr>
                        <a:picLocks noChangeAspect="1" noChangeArrowheads="1"/>
                      </p:cNvPicPr>
                      <p:nvPr/>
                    </p:nvPicPr>
                    <p:blipFill>
                      <a:blip r:embed="rId4"/>
                      <a:srcRect/>
                      <a:stretch>
                        <a:fillRect/>
                      </a:stretch>
                    </p:blipFill>
                    <p:spPr bwMode="auto">
                      <a:xfrm>
                        <a:off x="871538" y="2971800"/>
                        <a:ext cx="552132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97429770"/>
              </p:ext>
            </p:extLst>
          </p:nvPr>
        </p:nvGraphicFramePr>
        <p:xfrm>
          <a:off x="185738" y="1081088"/>
          <a:ext cx="6672262" cy="1152525"/>
        </p:xfrm>
        <a:graphic>
          <a:graphicData uri="http://schemas.openxmlformats.org/presentationml/2006/ole">
            <mc:AlternateContent xmlns:mc="http://schemas.openxmlformats.org/markup-compatibility/2006">
              <mc:Choice xmlns:v="urn:schemas-microsoft-com:vml" Requires="v">
                <p:oleObj name="数式" r:id="rId5" imgW="2946240" imgH="507960" progId="Equation.3">
                  <p:embed/>
                </p:oleObj>
              </mc:Choice>
              <mc:Fallback>
                <p:oleObj name="数式" r:id="rId5" imgW="2946240" imgH="507960" progId="Equation.3">
                  <p:embed/>
                  <p:pic>
                    <p:nvPicPr>
                      <p:cNvPr id="0" name=""/>
                      <p:cNvPicPr>
                        <a:picLocks noChangeAspect="1" noChangeArrowheads="1"/>
                      </p:cNvPicPr>
                      <p:nvPr/>
                    </p:nvPicPr>
                    <p:blipFill>
                      <a:blip r:embed="rId6"/>
                      <a:srcRect/>
                      <a:stretch>
                        <a:fillRect/>
                      </a:stretch>
                    </p:blipFill>
                    <p:spPr bwMode="auto">
                      <a:xfrm>
                        <a:off x="185738" y="1081088"/>
                        <a:ext cx="66722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4419600" y="914400"/>
            <a:ext cx="2438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6600" y="609600"/>
            <a:ext cx="838200" cy="457200"/>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3320974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533400"/>
            <a:ext cx="1371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457200" y="1712416"/>
            <a:ext cx="7391400" cy="4893647"/>
          </a:xfrm>
          <a:prstGeom prst="rect">
            <a:avLst/>
          </a:prstGeom>
          <a:noFill/>
        </p:spPr>
        <p:txBody>
          <a:bodyPr wrap="square" rtlCol="0">
            <a:spAutoFit/>
          </a:bodyPr>
          <a:lstStyle/>
          <a:p>
            <a:r>
              <a:rPr lang="en-US" sz="2400" dirty="0">
                <a:latin typeface="+mj-lt"/>
              </a:rPr>
              <a:t>Importance of </a:t>
            </a:r>
            <a:r>
              <a:rPr lang="en-US" sz="2400" dirty="0" err="1">
                <a:latin typeface="+mj-lt"/>
              </a:rPr>
              <a:t>Liouville’s</a:t>
            </a:r>
            <a:r>
              <a:rPr lang="en-US" sz="2400" dirty="0">
                <a:latin typeface="+mj-lt"/>
              </a:rPr>
              <a:t> theorem to statistical mechanical analysis:</a:t>
            </a:r>
          </a:p>
          <a:p>
            <a:endParaRPr lang="en-US" sz="2400" dirty="0">
              <a:latin typeface="+mj-lt"/>
            </a:endParaRPr>
          </a:p>
          <a:p>
            <a:pPr lvl="1"/>
            <a:r>
              <a:rPr lang="en-US" sz="2400" dirty="0">
                <a:latin typeface="+mj-lt"/>
              </a:rPr>
              <a:t>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r>
              <a:rPr lang="en-US" sz="2400" dirty="0">
                <a:solidFill>
                  <a:srgbClr val="FF0000"/>
                </a:solidFill>
                <a:latin typeface="+mj-lt"/>
              </a:rPr>
              <a:t>Computationally this can be approximated using molecular dynamics or sampling methods.</a:t>
            </a:r>
          </a:p>
        </p:txBody>
      </p:sp>
      <p:graphicFrame>
        <p:nvGraphicFramePr>
          <p:cNvPr id="6" name="Object 5"/>
          <p:cNvGraphicFramePr>
            <a:graphicFrameLocks noChangeAspect="1"/>
          </p:cNvGraphicFramePr>
          <p:nvPr>
            <p:extLst>
              <p:ext uri="{D42A27DB-BD31-4B8C-83A1-F6EECF244321}">
                <p14:modId xmlns:p14="http://schemas.microsoft.com/office/powerpoint/2010/main" val="3902527956"/>
              </p:ext>
            </p:extLst>
          </p:nvPr>
        </p:nvGraphicFramePr>
        <p:xfrm>
          <a:off x="1981200" y="457199"/>
          <a:ext cx="1371600" cy="1083201"/>
        </p:xfrm>
        <a:graphic>
          <a:graphicData uri="http://schemas.openxmlformats.org/presentationml/2006/ole">
            <mc:AlternateContent xmlns:mc="http://schemas.openxmlformats.org/markup-compatibility/2006">
              <mc:Choice xmlns:v="urn:schemas-microsoft-com:vml" Requires="v">
                <p:oleObj name="数式" r:id="rId3" imgW="495000" imgH="393480" progId="Equation.3">
                  <p:embed/>
                </p:oleObj>
              </mc:Choice>
              <mc:Fallback>
                <p:oleObj name="数式" r:id="rId3" imgW="495000" imgH="393480" progId="Equation.3">
                  <p:embed/>
                  <p:pic>
                    <p:nvPicPr>
                      <p:cNvPr id="0" name=""/>
                      <p:cNvPicPr>
                        <a:picLocks noChangeAspect="1" noChangeArrowheads="1"/>
                      </p:cNvPicPr>
                      <p:nvPr/>
                    </p:nvPicPr>
                    <p:blipFill>
                      <a:blip r:embed="rId4"/>
                      <a:srcRect/>
                      <a:stretch>
                        <a:fillRect/>
                      </a:stretch>
                    </p:blipFill>
                    <p:spPr bwMode="auto">
                      <a:xfrm>
                        <a:off x="1981200" y="457199"/>
                        <a:ext cx="1371600" cy="1083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43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2B6C19-1BEF-C101-850A-A451D97BAC8B}"/>
              </a:ext>
            </a:extLst>
          </p:cNvPr>
          <p:cNvSpPr>
            <a:spLocks noGrp="1"/>
          </p:cNvSpPr>
          <p:nvPr>
            <p:ph type="dt" sz="half" idx="10"/>
          </p:nvPr>
        </p:nvSpPr>
        <p:spPr/>
        <p:txBody>
          <a:bodyPr/>
          <a:lstStyle/>
          <a:p>
            <a:r>
              <a:rPr lang="en-US"/>
              <a:t>9/19/2022</a:t>
            </a:r>
            <a:endParaRPr lang="en-US" dirty="0"/>
          </a:p>
        </p:txBody>
      </p:sp>
      <p:sp>
        <p:nvSpPr>
          <p:cNvPr id="3" name="Footer Placeholder 2">
            <a:extLst>
              <a:ext uri="{FF2B5EF4-FFF2-40B4-BE49-F238E27FC236}">
                <a16:creationId xmlns:a16="http://schemas.microsoft.com/office/drawing/2014/main" id="{8F60894A-E9B1-F010-7EEA-0F7851978400}"/>
              </a:ext>
            </a:extLst>
          </p:cNvPr>
          <p:cNvSpPr>
            <a:spLocks noGrp="1"/>
          </p:cNvSpPr>
          <p:nvPr>
            <p:ph type="ftr" sz="quarter" idx="11"/>
          </p:nvPr>
        </p:nvSpPr>
        <p:spPr/>
        <p:txBody>
          <a:bodyPr/>
          <a:lstStyle/>
          <a:p>
            <a:r>
              <a:rPr lang="en-US"/>
              <a:t>PHY 711  Fall 2022 -- Lecture 13</a:t>
            </a:r>
            <a:endParaRPr lang="en-US" dirty="0"/>
          </a:p>
        </p:txBody>
      </p:sp>
      <p:sp>
        <p:nvSpPr>
          <p:cNvPr id="4" name="Slide Number Placeholder 3">
            <a:extLst>
              <a:ext uri="{FF2B5EF4-FFF2-40B4-BE49-F238E27FC236}">
                <a16:creationId xmlns:a16="http://schemas.microsoft.com/office/drawing/2014/main" id="{93CBC6B6-7A52-7BC2-64C7-1AD97754724D}"/>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5" name="TextBox 4">
            <a:extLst>
              <a:ext uri="{FF2B5EF4-FFF2-40B4-BE49-F238E27FC236}">
                <a16:creationId xmlns:a16="http://schemas.microsoft.com/office/drawing/2014/main" id="{A100091A-13AF-48AC-C1E5-C497C0704CA3}"/>
              </a:ext>
            </a:extLst>
          </p:cNvPr>
          <p:cNvSpPr txBox="1"/>
          <p:nvPr/>
        </p:nvSpPr>
        <p:spPr>
          <a:xfrm>
            <a:off x="228600" y="228600"/>
            <a:ext cx="8610600" cy="4154984"/>
          </a:xfrm>
          <a:prstGeom prst="rect">
            <a:avLst/>
          </a:prstGeom>
          <a:noFill/>
        </p:spPr>
        <p:txBody>
          <a:bodyPr wrap="square" rtlCol="0">
            <a:spAutoFit/>
          </a:bodyPr>
          <a:lstStyle/>
          <a:p>
            <a:r>
              <a:rPr lang="en-US" sz="2400" dirty="0">
                <a:latin typeface="+mj-lt"/>
              </a:rPr>
              <a:t>Your questions –</a:t>
            </a:r>
          </a:p>
          <a:p>
            <a:endParaRPr lang="en-US" sz="2400" dirty="0">
              <a:latin typeface="+mj-lt"/>
            </a:endParaRPr>
          </a:p>
          <a:p>
            <a:r>
              <a:rPr lang="en-US" sz="2400" dirty="0">
                <a:latin typeface="+mj-lt"/>
              </a:rPr>
              <a:t>From Sam -- </a:t>
            </a:r>
            <a:r>
              <a:rPr lang="en-US" sz="2400" b="0" i="0" dirty="0">
                <a:solidFill>
                  <a:srgbClr val="222222"/>
                </a:solidFill>
                <a:effectLst/>
                <a:latin typeface="Arial" panose="020B0604020202020204" pitchFamily="34" charset="0"/>
              </a:rPr>
              <a:t>My question relates to the Andersen transformation.  I am having difficulty understanding what the advantage of this transformation is.  Is it that it allows you to isolate contributions to energy from particular sources?</a:t>
            </a:r>
            <a:endParaRPr lang="en-US" sz="2400" dirty="0">
              <a:solidFill>
                <a:srgbClr val="222222"/>
              </a:solidFill>
              <a:latin typeface="+mj-lt"/>
            </a:endParaRPr>
          </a:p>
          <a:p>
            <a:endParaRPr lang="en-US" sz="2400" dirty="0">
              <a:solidFill>
                <a:srgbClr val="222222"/>
              </a:solidFill>
              <a:latin typeface="+mj-lt"/>
            </a:endParaRPr>
          </a:p>
          <a:p>
            <a:r>
              <a:rPr lang="en-US" sz="2400" dirty="0">
                <a:solidFill>
                  <a:srgbClr val="222222"/>
                </a:solidFill>
                <a:latin typeface="+mj-lt"/>
              </a:rPr>
              <a:t>From </a:t>
            </a:r>
            <a:r>
              <a:rPr lang="en-US" sz="2400" dirty="0" err="1">
                <a:solidFill>
                  <a:srgbClr val="222222"/>
                </a:solidFill>
                <a:latin typeface="+mj-lt"/>
              </a:rPr>
              <a:t>Zezong</a:t>
            </a:r>
            <a:r>
              <a:rPr lang="en-US" sz="2400" dirty="0">
                <a:solidFill>
                  <a:srgbClr val="222222"/>
                </a:solidFill>
                <a:latin typeface="+mj-lt"/>
              </a:rPr>
              <a:t> -- </a:t>
            </a:r>
            <a:r>
              <a:rPr lang="en-US" sz="2400" b="0" i="0" dirty="0">
                <a:solidFill>
                  <a:srgbClr val="222222"/>
                </a:solidFill>
                <a:effectLst/>
                <a:latin typeface="Arial" panose="020B0604020202020204" pitchFamily="34" charset="0"/>
              </a:rPr>
              <a:t>In real experiments, is the Liouville theorem get strictly obeyed by the results or sometimes the results disobeyed this </a:t>
            </a:r>
            <a:r>
              <a:rPr lang="en-US" sz="2400" b="0" i="0" dirty="0" err="1">
                <a:solidFill>
                  <a:srgbClr val="222222"/>
                </a:solidFill>
                <a:effectLst/>
                <a:latin typeface="Arial" panose="020B0604020202020204" pitchFamily="34" charset="0"/>
              </a:rPr>
              <a:t>theorem？If</a:t>
            </a:r>
            <a:r>
              <a:rPr lang="en-US" sz="2400" b="0" i="0" dirty="0">
                <a:solidFill>
                  <a:srgbClr val="222222"/>
                </a:solidFill>
                <a:effectLst/>
                <a:latin typeface="Arial" panose="020B0604020202020204" pitchFamily="34" charset="0"/>
              </a:rPr>
              <a:t> so, what causes this theorem to be disobeyed? </a:t>
            </a:r>
            <a:endParaRPr lang="en-US" sz="2400" dirty="0">
              <a:latin typeface="+mj-lt"/>
            </a:endParaRPr>
          </a:p>
        </p:txBody>
      </p:sp>
    </p:spTree>
    <p:extLst>
      <p:ext uri="{BB962C8B-B14F-4D97-AF65-F5344CB8AC3E}">
        <p14:creationId xmlns:p14="http://schemas.microsoft.com/office/powerpoint/2010/main" val="658975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130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48" t="26887" r="11000" b="17299"/>
          <a:stretch/>
        </p:blipFill>
        <p:spPr bwMode="auto">
          <a:xfrm>
            <a:off x="457200" y="1752600"/>
            <a:ext cx="80698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447800"/>
            <a:ext cx="6705600" cy="457200"/>
          </a:xfrm>
          <a:prstGeom prst="rect">
            <a:avLst/>
          </a:prstGeom>
          <a:noFill/>
        </p:spPr>
        <p:txBody>
          <a:bodyPr wrap="square" rtlCol="0">
            <a:spAutoFit/>
          </a:bodyPr>
          <a:lstStyle/>
          <a:p>
            <a:r>
              <a:rPr lang="en-US" sz="2400" dirty="0">
                <a:latin typeface="+mj-lt"/>
              </a:rPr>
              <a:t>J. Chem. Physics </a:t>
            </a:r>
            <a:r>
              <a:rPr lang="en-US" sz="2400" b="1" dirty="0">
                <a:latin typeface="+mj-lt"/>
              </a:rPr>
              <a:t>72</a:t>
            </a:r>
            <a:r>
              <a:rPr lang="en-US" sz="2400" dirty="0">
                <a:latin typeface="+mj-lt"/>
              </a:rPr>
              <a:t> 2384-2393 (1980)</a:t>
            </a:r>
          </a:p>
        </p:txBody>
      </p:sp>
      <p:sp>
        <p:nvSpPr>
          <p:cNvPr id="6" name="TextBox 5"/>
          <p:cNvSpPr txBox="1"/>
          <p:nvPr/>
        </p:nvSpPr>
        <p:spPr>
          <a:xfrm>
            <a:off x="152400" y="228600"/>
            <a:ext cx="8229600" cy="461665"/>
          </a:xfrm>
          <a:prstGeom prst="rect">
            <a:avLst/>
          </a:prstGeom>
          <a:noFill/>
        </p:spPr>
        <p:txBody>
          <a:bodyPr wrap="square" rtlCol="0">
            <a:spAutoFit/>
          </a:bodyPr>
          <a:lstStyle/>
          <a:p>
            <a:r>
              <a:rPr lang="en-US" sz="2400" dirty="0">
                <a:latin typeface="+mj-lt"/>
              </a:rPr>
              <a:t>Modern usage of </a:t>
            </a:r>
            <a:r>
              <a:rPr lang="en-US" sz="2400" dirty="0" err="1">
                <a:latin typeface="+mj-lt"/>
              </a:rPr>
              <a:t>Lagrangian</a:t>
            </a:r>
            <a:r>
              <a:rPr lang="en-US" sz="2400" dirty="0">
                <a:latin typeface="+mj-lt"/>
              </a:rPr>
              <a:t> and Hamiltonian formalisms</a:t>
            </a:r>
          </a:p>
        </p:txBody>
      </p:sp>
    </p:spTree>
    <p:extLst>
      <p:ext uri="{BB962C8B-B14F-4D97-AF65-F5344CB8AC3E}">
        <p14:creationId xmlns:p14="http://schemas.microsoft.com/office/powerpoint/2010/main" val="100800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extLst>
              <p:ext uri="{D42A27DB-BD31-4B8C-83A1-F6EECF244321}">
                <p14:modId xmlns:p14="http://schemas.microsoft.com/office/powerpoint/2010/main" val="2232563173"/>
              </p:ext>
            </p:extLst>
          </p:nvPr>
        </p:nvGraphicFramePr>
        <p:xfrm>
          <a:off x="347663" y="3368675"/>
          <a:ext cx="7073900" cy="2317750"/>
        </p:xfrm>
        <a:graphic>
          <a:graphicData uri="http://schemas.openxmlformats.org/presentationml/2006/ole">
            <mc:AlternateContent xmlns:mc="http://schemas.openxmlformats.org/markup-compatibility/2006">
              <mc:Choice xmlns:v="urn:schemas-microsoft-com:vml" Requires="v">
                <p:oleObj name="Equation" r:id="rId3" imgW="3657600" imgH="1206360" progId="Equation.DSMT4">
                  <p:embed/>
                </p:oleObj>
              </mc:Choice>
              <mc:Fallback>
                <p:oleObj name="Equation" r:id="rId3" imgW="3657600" imgH="1206360" progId="Equation.DSMT4">
                  <p:embed/>
                  <p:pic>
                    <p:nvPicPr>
                      <p:cNvPr id="6" name="Object 5"/>
                      <p:cNvPicPr>
                        <a:picLocks noChangeAspect="1" noChangeArrowheads="1"/>
                      </p:cNvPicPr>
                      <p:nvPr/>
                    </p:nvPicPr>
                    <p:blipFill>
                      <a:blip r:embed="rId4"/>
                      <a:srcRect/>
                      <a:stretch>
                        <a:fillRect/>
                      </a:stretch>
                    </p:blipFill>
                    <p:spPr bwMode="auto">
                      <a:xfrm>
                        <a:off x="347663" y="3368675"/>
                        <a:ext cx="70739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322" t="60225" r="48807" b="30356"/>
          <a:stretch/>
        </p:blipFill>
        <p:spPr bwMode="auto">
          <a:xfrm>
            <a:off x="1905000" y="555307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a:latin typeface="+mj-lt"/>
              </a:rPr>
              <a:t>r</a:t>
            </a:r>
            <a:r>
              <a:rPr lang="en-US" sz="2400" baseline="-25000" dirty="0" err="1">
                <a:latin typeface="+mj-lt"/>
              </a:rPr>
              <a:t>ij</a:t>
            </a:r>
            <a:endParaRPr lang="en-US" sz="2400" dirty="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765220812"/>
              </p:ext>
            </p:extLst>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name="数式" r:id="rId3" imgW="2844720" imgH="380880" progId="Equation.3">
                  <p:embed/>
                </p:oleObj>
              </mc:Choice>
              <mc:Fallback>
                <p:oleObj name="数式" r:id="rId3" imgW="2844720" imgH="380880" progId="Equation.3">
                  <p:embed/>
                  <p:pic>
                    <p:nvPicPr>
                      <p:cNvPr id="27" name="Object 26"/>
                      <p:cNvPicPr>
                        <a:picLocks noChangeAspect="1" noChangeArrowheads="1"/>
                      </p:cNvPicPr>
                      <p:nvPr/>
                    </p:nvPicPr>
                    <p:blipFill>
                      <a:blip r:embed="rId4"/>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a:latin typeface="+mj-lt"/>
                <a:sym typeface="Wingdings" pitchFamily="2" charset="2"/>
              </a:rPr>
              <a:t>From this </a:t>
            </a:r>
            <a:r>
              <a:rPr lang="en-US" sz="2400" dirty="0" err="1">
                <a:latin typeface="+mj-lt"/>
                <a:sym typeface="Wingdings" pitchFamily="2" charset="2"/>
              </a:rPr>
              <a:t>Lagrangian</a:t>
            </a:r>
            <a:r>
              <a:rPr lang="en-US" sz="2400" dirty="0">
                <a:latin typeface="+mj-lt"/>
                <a:sym typeface="Wingdings" pitchFamily="2" charset="2"/>
              </a:rPr>
              <a:t>, can find the 3N coupled 2</a:t>
            </a:r>
            <a:r>
              <a:rPr lang="en-US" sz="2400" baseline="30000" dirty="0">
                <a:latin typeface="+mj-lt"/>
                <a:sym typeface="Wingdings" pitchFamily="2" charset="2"/>
              </a:rPr>
              <a:t>nd</a:t>
            </a:r>
            <a:r>
              <a:rPr lang="en-US" sz="2400" dirty="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a:latin typeface="+mj-lt"/>
            </a:endParaRPr>
          </a:p>
        </p:txBody>
      </p:sp>
    </p:spTree>
    <p:extLst>
      <p:ext uri="{BB962C8B-B14F-4D97-AF65-F5344CB8AC3E}">
        <p14:creationId xmlns:p14="http://schemas.microsoft.com/office/powerpoint/2010/main" val="300467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45013840"/>
              </p:ext>
            </p:extLst>
          </p:nvPr>
        </p:nvGraphicFramePr>
        <p:xfrm>
          <a:off x="838200" y="792712"/>
          <a:ext cx="5994400" cy="5462588"/>
        </p:xfrm>
        <a:graphic>
          <a:graphicData uri="http://schemas.openxmlformats.org/presentationml/2006/ole">
            <mc:AlternateContent xmlns:mc="http://schemas.openxmlformats.org/markup-compatibility/2006">
              <mc:Choice xmlns:v="urn:schemas-microsoft-com:vml" Requires="v">
                <p:oleObj name="Equation" r:id="rId3" imgW="3098520" imgH="2844720" progId="Equation.DSMT4">
                  <p:embed/>
                </p:oleObj>
              </mc:Choice>
              <mc:Fallback>
                <p:oleObj name="Equation" r:id="rId3" imgW="3098520" imgH="2844720" progId="Equation.DSMT4">
                  <p:embed/>
                  <p:pic>
                    <p:nvPicPr>
                      <p:cNvPr id="5" name="Object 4"/>
                      <p:cNvPicPr>
                        <a:picLocks noChangeAspect="1" noChangeArrowheads="1"/>
                      </p:cNvPicPr>
                      <p:nvPr/>
                    </p:nvPicPr>
                    <p:blipFill>
                      <a:blip r:embed="rId4"/>
                      <a:srcRect/>
                      <a:stretch>
                        <a:fillRect/>
                      </a:stretch>
                    </p:blipFill>
                    <p:spPr bwMode="auto">
                      <a:xfrm>
                        <a:off x="838200" y="792712"/>
                        <a:ext cx="59944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467600" cy="457200"/>
          </a:xfrm>
          <a:prstGeom prst="rect">
            <a:avLst/>
          </a:prstGeom>
          <a:noFill/>
        </p:spPr>
        <p:txBody>
          <a:bodyPr wrap="square" rtlCol="0">
            <a:spAutoFit/>
          </a:bodyPr>
          <a:lstStyle/>
          <a:p>
            <a:r>
              <a:rPr lang="en-US" sz="2400" dirty="0" err="1">
                <a:latin typeface="+mj-lt"/>
              </a:rPr>
              <a:t>Lagrangian</a:t>
            </a:r>
            <a:r>
              <a:rPr lang="en-US" sz="2400" dirty="0">
                <a:latin typeface="+mj-lt"/>
              </a:rPr>
              <a:t> and Hamiltonian forms</a:t>
            </a:r>
          </a:p>
        </p:txBody>
      </p:sp>
    </p:spTree>
    <p:extLst>
      <p:ext uri="{BB962C8B-B14F-4D97-AF65-F5344CB8AC3E}">
        <p14:creationId xmlns:p14="http://schemas.microsoft.com/office/powerpoint/2010/main" val="1366111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685800" y="457200"/>
            <a:ext cx="8229600" cy="461665"/>
          </a:xfrm>
          <a:prstGeom prst="rect">
            <a:avLst/>
          </a:prstGeom>
          <a:noFill/>
        </p:spPr>
        <p:txBody>
          <a:bodyPr wrap="square" rtlCol="0">
            <a:spAutoFit/>
          </a:bodyPr>
          <a:lstStyle/>
          <a:p>
            <a:r>
              <a:rPr lang="en-US" sz="2400" dirty="0">
                <a:latin typeface="+mj-lt"/>
              </a:rPr>
              <a:t>Digression on numerical evaluation of differential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1481409359"/>
              </p:ext>
            </p:extLst>
          </p:nvPr>
        </p:nvGraphicFramePr>
        <p:xfrm>
          <a:off x="169863" y="939800"/>
          <a:ext cx="6308725" cy="1706563"/>
        </p:xfrm>
        <a:graphic>
          <a:graphicData uri="http://schemas.openxmlformats.org/presentationml/2006/ole">
            <mc:AlternateContent xmlns:mc="http://schemas.openxmlformats.org/markup-compatibility/2006">
              <mc:Choice xmlns:v="urn:schemas-microsoft-com:vml" Requires="v">
                <p:oleObj name="Equation" r:id="rId3" imgW="3263760" imgH="888840" progId="Equation.DSMT4">
                  <p:embed/>
                </p:oleObj>
              </mc:Choice>
              <mc:Fallback>
                <p:oleObj name="Equation" r:id="rId3" imgW="3263760" imgH="888840" progId="Equation.DSMT4">
                  <p:embed/>
                  <p:pic>
                    <p:nvPicPr>
                      <p:cNvPr id="6" name="Object 5"/>
                      <p:cNvPicPr>
                        <a:picLocks noChangeAspect="1" noChangeArrowheads="1"/>
                      </p:cNvPicPr>
                      <p:nvPr/>
                    </p:nvPicPr>
                    <p:blipFill>
                      <a:blip r:embed="rId4"/>
                      <a:srcRect/>
                      <a:stretch>
                        <a:fillRect/>
                      </a:stretch>
                    </p:blipFill>
                    <p:spPr bwMode="auto">
                      <a:xfrm>
                        <a:off x="169863" y="939800"/>
                        <a:ext cx="63087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85311618"/>
              </p:ext>
            </p:extLst>
          </p:nvPr>
        </p:nvGraphicFramePr>
        <p:xfrm>
          <a:off x="685800" y="2778001"/>
          <a:ext cx="3240087" cy="1609725"/>
        </p:xfrm>
        <a:graphic>
          <a:graphicData uri="http://schemas.openxmlformats.org/presentationml/2006/ole">
            <mc:AlternateContent xmlns:mc="http://schemas.openxmlformats.org/markup-compatibility/2006">
              <mc:Choice xmlns:v="urn:schemas-microsoft-com:vml" Requires="v">
                <p:oleObj name="数式" r:id="rId5" imgW="1676160" imgH="838080" progId="Equation.3">
                  <p:embed/>
                </p:oleObj>
              </mc:Choice>
              <mc:Fallback>
                <p:oleObj name="数式" r:id="rId5" imgW="1676160" imgH="838080" progId="Equation.3">
                  <p:embed/>
                  <p:pic>
                    <p:nvPicPr>
                      <p:cNvPr id="7" name="Object 6"/>
                      <p:cNvPicPr>
                        <a:picLocks noChangeAspect="1" noChangeArrowheads="1"/>
                      </p:cNvPicPr>
                      <p:nvPr/>
                    </p:nvPicPr>
                    <p:blipFill>
                      <a:blip r:embed="rId6"/>
                      <a:srcRect/>
                      <a:stretch>
                        <a:fillRect/>
                      </a:stretch>
                    </p:blipFill>
                    <p:spPr bwMode="auto">
                      <a:xfrm>
                        <a:off x="685800" y="2778001"/>
                        <a:ext cx="32400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58459903"/>
              </p:ext>
            </p:extLst>
          </p:nvPr>
        </p:nvGraphicFramePr>
        <p:xfrm>
          <a:off x="773113" y="4582013"/>
          <a:ext cx="3313112" cy="1951037"/>
        </p:xfrm>
        <a:graphic>
          <a:graphicData uri="http://schemas.openxmlformats.org/presentationml/2006/ole">
            <mc:AlternateContent xmlns:mc="http://schemas.openxmlformats.org/markup-compatibility/2006">
              <mc:Choice xmlns:v="urn:schemas-microsoft-com:vml" Requires="v">
                <p:oleObj name="数式" r:id="rId7" imgW="1714320" imgH="1015920" progId="Equation.3">
                  <p:embed/>
                </p:oleObj>
              </mc:Choice>
              <mc:Fallback>
                <p:oleObj name="数式" r:id="rId7" imgW="1714320" imgH="1015920" progId="Equation.3">
                  <p:embed/>
                  <p:pic>
                    <p:nvPicPr>
                      <p:cNvPr id="8" name="Object 7"/>
                      <p:cNvPicPr>
                        <a:picLocks noChangeAspect="1" noChangeArrowheads="1"/>
                      </p:cNvPicPr>
                      <p:nvPr/>
                    </p:nvPicPr>
                    <p:blipFill>
                      <a:blip r:embed="rId8"/>
                      <a:srcRect/>
                      <a:stretch>
                        <a:fillRect/>
                      </a:stretch>
                    </p:blipFill>
                    <p:spPr bwMode="auto">
                      <a:xfrm>
                        <a:off x="773113" y="4582013"/>
                        <a:ext cx="331311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71CD085A-F283-466D-8E9F-166BCD0E86E5}"/>
              </a:ext>
            </a:extLst>
          </p:cNvPr>
          <p:cNvSpPr/>
          <p:nvPr/>
        </p:nvSpPr>
        <p:spPr>
          <a:xfrm>
            <a:off x="5410200" y="3048000"/>
            <a:ext cx="3240087" cy="2590800"/>
          </a:xfrm>
          <a:prstGeom prst="rect">
            <a:avLst/>
          </a:prstGeom>
          <a:pattFill prst="lgGrid">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218D32B-9E5B-4A6B-A0FD-7F02FB80AC2C}"/>
              </a:ext>
            </a:extLst>
          </p:cNvPr>
          <p:cNvCxnSpPr/>
          <p:nvPr/>
        </p:nvCxnSpPr>
        <p:spPr>
          <a:xfrm>
            <a:off x="5410200" y="5638800"/>
            <a:ext cx="35052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3FBBF8-15CC-4044-81CE-F07FA222F2BD}"/>
              </a:ext>
            </a:extLst>
          </p:cNvPr>
          <p:cNvCxnSpPr>
            <a:cxnSpLocks/>
          </p:cNvCxnSpPr>
          <p:nvPr/>
        </p:nvCxnSpPr>
        <p:spPr>
          <a:xfrm flipV="1">
            <a:off x="5410200" y="2620788"/>
            <a:ext cx="0" cy="3018012"/>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054211-6808-4FD6-92DD-27B0F50DDE7B}"/>
              </a:ext>
            </a:extLst>
          </p:cNvPr>
          <p:cNvSpPr txBox="1"/>
          <p:nvPr/>
        </p:nvSpPr>
        <p:spPr>
          <a:xfrm>
            <a:off x="4800600" y="3962400"/>
            <a:ext cx="417515" cy="461665"/>
          </a:xfrm>
          <a:prstGeom prst="rect">
            <a:avLst/>
          </a:prstGeom>
          <a:noFill/>
        </p:spPr>
        <p:txBody>
          <a:bodyPr wrap="square" rtlCol="0">
            <a:spAutoFit/>
          </a:bodyPr>
          <a:lstStyle/>
          <a:p>
            <a:r>
              <a:rPr lang="en-US" sz="2400" i="1" dirty="0">
                <a:latin typeface="+mj-lt"/>
              </a:rPr>
              <a:t>x</a:t>
            </a:r>
          </a:p>
        </p:txBody>
      </p:sp>
      <p:sp>
        <p:nvSpPr>
          <p:cNvPr id="16" name="TextBox 15">
            <a:extLst>
              <a:ext uri="{FF2B5EF4-FFF2-40B4-BE49-F238E27FC236}">
                <a16:creationId xmlns:a16="http://schemas.microsoft.com/office/drawing/2014/main" id="{4793A6A4-16F6-48CA-A203-A4EF62C882DA}"/>
              </a:ext>
            </a:extLst>
          </p:cNvPr>
          <p:cNvSpPr txBox="1"/>
          <p:nvPr/>
        </p:nvSpPr>
        <p:spPr>
          <a:xfrm>
            <a:off x="6897685" y="5562600"/>
            <a:ext cx="417515" cy="461665"/>
          </a:xfrm>
          <a:prstGeom prst="rect">
            <a:avLst/>
          </a:prstGeom>
          <a:noFill/>
        </p:spPr>
        <p:txBody>
          <a:bodyPr wrap="square" rtlCol="0">
            <a:spAutoFit/>
          </a:bodyPr>
          <a:lstStyle/>
          <a:p>
            <a:r>
              <a:rPr lang="en-US" sz="2400" i="1" dirty="0">
                <a:latin typeface="+mj-lt"/>
              </a:rPr>
              <a:t>t</a:t>
            </a:r>
          </a:p>
        </p:txBody>
      </p:sp>
      <p:sp>
        <p:nvSpPr>
          <p:cNvPr id="17" name="Oval 16">
            <a:extLst>
              <a:ext uri="{FF2B5EF4-FFF2-40B4-BE49-F238E27FC236}">
                <a16:creationId xmlns:a16="http://schemas.microsoft.com/office/drawing/2014/main" id="{EE3A6005-354D-4728-B529-17B737384BDF}"/>
              </a:ext>
            </a:extLst>
          </p:cNvPr>
          <p:cNvSpPr>
            <a:spLocks noChangeAspect="1"/>
          </p:cNvSpPr>
          <p:nvPr/>
        </p:nvSpPr>
        <p:spPr>
          <a:xfrm>
            <a:off x="5318759" y="554544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7C88DC-B581-4B72-923B-0E78ACB77D6A}"/>
              </a:ext>
            </a:extLst>
          </p:cNvPr>
          <p:cNvSpPr>
            <a:spLocks noChangeAspect="1"/>
          </p:cNvSpPr>
          <p:nvPr/>
        </p:nvSpPr>
        <p:spPr>
          <a:xfrm>
            <a:off x="5570538" y="52987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BFFB6C-2D2E-45E5-9076-E9811A01CEEE}"/>
              </a:ext>
            </a:extLst>
          </p:cNvPr>
          <p:cNvSpPr>
            <a:spLocks noChangeAspect="1"/>
          </p:cNvSpPr>
          <p:nvPr/>
        </p:nvSpPr>
        <p:spPr>
          <a:xfrm rot="439771">
            <a:off x="5806318" y="49321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EE831A-8540-4549-A371-747CDF54FA59}"/>
              </a:ext>
            </a:extLst>
          </p:cNvPr>
          <p:cNvSpPr>
            <a:spLocks noChangeAspect="1"/>
          </p:cNvSpPr>
          <p:nvPr/>
        </p:nvSpPr>
        <p:spPr>
          <a:xfrm rot="439771">
            <a:off x="6008759" y="4376501"/>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EB64736-AE98-4729-9476-D256996CB6D8}"/>
              </a:ext>
            </a:extLst>
          </p:cNvPr>
          <p:cNvSpPr>
            <a:spLocks noChangeAspect="1"/>
          </p:cNvSpPr>
          <p:nvPr/>
        </p:nvSpPr>
        <p:spPr>
          <a:xfrm rot="439771">
            <a:off x="6264569" y="370020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F3C579-848F-45A0-A007-7440E2B75CC1}"/>
              </a:ext>
            </a:extLst>
          </p:cNvPr>
          <p:cNvSpPr>
            <a:spLocks noChangeAspect="1"/>
          </p:cNvSpPr>
          <p:nvPr/>
        </p:nvSpPr>
        <p:spPr>
          <a:xfrm rot="439771">
            <a:off x="6482473" y="343991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EDE03BB-DE07-4858-B3B5-4DD626D34AD1}"/>
              </a:ext>
            </a:extLst>
          </p:cNvPr>
          <p:cNvSpPr>
            <a:spLocks noChangeAspect="1"/>
          </p:cNvSpPr>
          <p:nvPr/>
        </p:nvSpPr>
        <p:spPr>
          <a:xfrm rot="439771">
            <a:off x="6123889" y="407729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E734AA-DA11-43C8-B499-2A6B8D2E5D8C}"/>
              </a:ext>
            </a:extLst>
          </p:cNvPr>
          <p:cNvSpPr>
            <a:spLocks noChangeAspect="1"/>
          </p:cNvSpPr>
          <p:nvPr/>
        </p:nvSpPr>
        <p:spPr>
          <a:xfrm rot="439771">
            <a:off x="6720718" y="356328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847742C-CCAE-4A6E-A815-B258E7D41740}"/>
              </a:ext>
            </a:extLst>
          </p:cNvPr>
          <p:cNvSpPr>
            <a:spLocks noChangeAspect="1"/>
          </p:cNvSpPr>
          <p:nvPr/>
        </p:nvSpPr>
        <p:spPr>
          <a:xfrm rot="439771">
            <a:off x="6939853" y="380256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656C202-A1E4-40F8-AC61-2618E9C6D066}"/>
              </a:ext>
            </a:extLst>
          </p:cNvPr>
          <p:cNvSpPr>
            <a:spLocks noChangeAspect="1"/>
          </p:cNvSpPr>
          <p:nvPr/>
        </p:nvSpPr>
        <p:spPr>
          <a:xfrm rot="439771">
            <a:off x="7175654" y="393599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7D640EB-6445-4131-9180-EA3093E7CD4F}"/>
              </a:ext>
            </a:extLst>
          </p:cNvPr>
          <p:cNvSpPr>
            <a:spLocks noChangeAspect="1"/>
          </p:cNvSpPr>
          <p:nvPr/>
        </p:nvSpPr>
        <p:spPr>
          <a:xfrm rot="439771">
            <a:off x="7427252" y="3878587"/>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95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609600" y="533400"/>
            <a:ext cx="7467600" cy="1200329"/>
          </a:xfrm>
          <a:prstGeom prst="rect">
            <a:avLst/>
          </a:prstGeom>
          <a:noFill/>
        </p:spPr>
        <p:txBody>
          <a:bodyPr wrap="square" rtlCol="0">
            <a:spAutoFit/>
          </a:bodyPr>
          <a:lstStyle/>
          <a:p>
            <a:r>
              <a:rPr lang="en-US" sz="2400" dirty="0">
                <a:latin typeface="+mj-lt"/>
              </a:rPr>
              <a:t>H. C. Andersen wanted to adapt the formalism for modeling an (N,V,E) ensemble to one which could model a system at constant pressure (N,P,E).</a:t>
            </a:r>
          </a:p>
        </p:txBody>
      </p:sp>
      <p:sp>
        <p:nvSpPr>
          <p:cNvPr id="6" name="Cube 5"/>
          <p:cNvSpPr/>
          <p:nvPr/>
        </p:nvSpPr>
        <p:spPr>
          <a:xfrm>
            <a:off x="1524000" y="2895600"/>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4338637" y="2824162"/>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450704"/>
            <a:ext cx="1981200" cy="461665"/>
          </a:xfrm>
          <a:prstGeom prst="rect">
            <a:avLst/>
          </a:prstGeom>
          <a:noFill/>
        </p:spPr>
        <p:txBody>
          <a:bodyPr wrap="square" rtlCol="0">
            <a:spAutoFit/>
          </a:bodyPr>
          <a:lstStyle/>
          <a:p>
            <a:r>
              <a:rPr lang="en-US" sz="2400" dirty="0">
                <a:latin typeface="+mj-lt"/>
              </a:rPr>
              <a:t>V constant</a:t>
            </a:r>
          </a:p>
        </p:txBody>
      </p:sp>
      <p:sp>
        <p:nvSpPr>
          <p:cNvPr id="9" name="Cube 8"/>
          <p:cNvSpPr/>
          <p:nvPr/>
        </p:nvSpPr>
        <p:spPr>
          <a:xfrm>
            <a:off x="4038600" y="2667000"/>
            <a:ext cx="1904999" cy="1604962"/>
          </a:xfrm>
          <a:prstGeom prst="cub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613627">
            <a:off x="4776787" y="2259036"/>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1400" y="3695700"/>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833937" y="4400551"/>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31630">
            <a:off x="6182020" y="3300249"/>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2840" y="3285798"/>
            <a:ext cx="1275760" cy="461665"/>
          </a:xfrm>
          <a:prstGeom prst="rect">
            <a:avLst/>
          </a:prstGeom>
          <a:noFill/>
        </p:spPr>
        <p:txBody>
          <a:bodyPr wrap="square" rtlCol="0">
            <a:spAutoFit/>
          </a:bodyPr>
          <a:lstStyle/>
          <a:p>
            <a:r>
              <a:rPr lang="en-US" sz="2400" dirty="0">
                <a:latin typeface="+mj-lt"/>
              </a:rPr>
              <a:t>P</a:t>
            </a:r>
          </a:p>
        </p:txBody>
      </p:sp>
      <p:sp>
        <p:nvSpPr>
          <p:cNvPr id="15" name="TextBox 14"/>
          <p:cNvSpPr txBox="1"/>
          <p:nvPr/>
        </p:nvSpPr>
        <p:spPr>
          <a:xfrm>
            <a:off x="4191000" y="4796135"/>
            <a:ext cx="1981200" cy="830997"/>
          </a:xfrm>
          <a:prstGeom prst="rect">
            <a:avLst/>
          </a:prstGeom>
          <a:noFill/>
        </p:spPr>
        <p:txBody>
          <a:bodyPr wrap="square" rtlCol="0">
            <a:spAutoFit/>
          </a:bodyPr>
          <a:lstStyle/>
          <a:p>
            <a:r>
              <a:rPr lang="en-US" sz="2400" dirty="0">
                <a:latin typeface="+mj-lt"/>
              </a:rPr>
              <a:t>P constant, V variable</a:t>
            </a:r>
          </a:p>
        </p:txBody>
      </p:sp>
    </p:spTree>
    <p:extLst>
      <p:ext uri="{BB962C8B-B14F-4D97-AF65-F5344CB8AC3E}">
        <p14:creationId xmlns:p14="http://schemas.microsoft.com/office/powerpoint/2010/main" val="413700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79767064"/>
              </p:ext>
            </p:extLst>
          </p:nvPr>
        </p:nvGraphicFramePr>
        <p:xfrm>
          <a:off x="41542" y="1087134"/>
          <a:ext cx="8899525" cy="2233318"/>
        </p:xfrm>
        <a:graphic>
          <a:graphicData uri="http://schemas.openxmlformats.org/presentationml/2006/ole">
            <mc:AlternateContent xmlns:mc="http://schemas.openxmlformats.org/markup-compatibility/2006">
              <mc:Choice xmlns:v="urn:schemas-microsoft-com:vml" Requires="v">
                <p:oleObj name="Equation" r:id="rId3" imgW="4978080" imgH="1257120" progId="Equation.DSMT4">
                  <p:embed/>
                </p:oleObj>
              </mc:Choice>
              <mc:Fallback>
                <p:oleObj name="Equation" r:id="rId3" imgW="4978080" imgH="1257120" progId="Equation.DSMT4">
                  <p:embed/>
                  <p:pic>
                    <p:nvPicPr>
                      <p:cNvPr id="5" name="Object 4"/>
                      <p:cNvPicPr>
                        <a:picLocks noChangeAspect="1" noChangeArrowheads="1"/>
                      </p:cNvPicPr>
                      <p:nvPr/>
                    </p:nvPicPr>
                    <p:blipFill>
                      <a:blip r:embed="rId4"/>
                      <a:srcRect/>
                      <a:stretch>
                        <a:fillRect/>
                      </a:stretch>
                    </p:blipFill>
                    <p:spPr bwMode="auto">
                      <a:xfrm>
                        <a:off x="41542" y="1087134"/>
                        <a:ext cx="8899525" cy="2233318"/>
                      </a:xfrm>
                      <a:prstGeom prst="rect">
                        <a:avLst/>
                      </a:prstGeom>
                      <a:noFill/>
                      <a:ln>
                        <a:noFill/>
                      </a:ln>
                    </p:spPr>
                  </p:pic>
                </p:oleObj>
              </mc:Fallback>
            </mc:AlternateContent>
          </a:graphicData>
        </a:graphic>
      </p:graphicFrame>
      <p:cxnSp>
        <p:nvCxnSpPr>
          <p:cNvPr id="7" name="Straight Arrow Connector 6"/>
          <p:cNvCxnSpPr/>
          <p:nvPr/>
        </p:nvCxnSpPr>
        <p:spPr>
          <a:xfrm flipV="1">
            <a:off x="6019800" y="3048000"/>
            <a:ext cx="1828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6200" y="1447800"/>
            <a:ext cx="1066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533400"/>
            <a:ext cx="2743200" cy="830997"/>
          </a:xfrm>
          <a:prstGeom prst="rect">
            <a:avLst/>
          </a:prstGeom>
          <a:noFill/>
        </p:spPr>
        <p:txBody>
          <a:bodyPr wrap="square" rtlCol="0">
            <a:spAutoFit/>
          </a:bodyPr>
          <a:lstStyle/>
          <a:p>
            <a:r>
              <a:rPr lang="en-US" sz="2400" dirty="0">
                <a:latin typeface="+mj-lt"/>
              </a:rPr>
              <a:t>PV contribution to potential energy</a:t>
            </a:r>
          </a:p>
        </p:txBody>
      </p:sp>
      <p:sp>
        <p:nvSpPr>
          <p:cNvPr id="12" name="TextBox 11"/>
          <p:cNvSpPr txBox="1"/>
          <p:nvPr/>
        </p:nvSpPr>
        <p:spPr>
          <a:xfrm>
            <a:off x="5029200" y="4198203"/>
            <a:ext cx="2743200" cy="830997"/>
          </a:xfrm>
          <a:prstGeom prst="rect">
            <a:avLst/>
          </a:prstGeom>
          <a:noFill/>
        </p:spPr>
        <p:txBody>
          <a:bodyPr wrap="square" rtlCol="0">
            <a:spAutoFit/>
          </a:bodyPr>
          <a:lstStyle/>
          <a:p>
            <a:r>
              <a:rPr lang="en-US" sz="2400" dirty="0">
                <a:latin typeface="+mj-lt"/>
              </a:rPr>
              <a:t>kinetic energy of “balloon”</a:t>
            </a:r>
          </a:p>
        </p:txBody>
      </p:sp>
    </p:spTree>
    <p:extLst>
      <p:ext uri="{BB962C8B-B14F-4D97-AF65-F5344CB8AC3E}">
        <p14:creationId xmlns:p14="http://schemas.microsoft.com/office/powerpoint/2010/main" val="3370764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74865483"/>
              </p:ext>
            </p:extLst>
          </p:nvPr>
        </p:nvGraphicFramePr>
        <p:xfrm>
          <a:off x="38100" y="152400"/>
          <a:ext cx="9013825" cy="3414713"/>
        </p:xfrm>
        <a:graphic>
          <a:graphicData uri="http://schemas.openxmlformats.org/presentationml/2006/ole">
            <mc:AlternateContent xmlns:mc="http://schemas.openxmlformats.org/markup-compatibility/2006">
              <mc:Choice xmlns:v="urn:schemas-microsoft-com:vml" Requires="v">
                <p:oleObj name="数式" r:id="rId3" imgW="4660560" imgH="1777680" progId="Equation.3">
                  <p:embed/>
                </p:oleObj>
              </mc:Choice>
              <mc:Fallback>
                <p:oleObj name="数式" r:id="rId3" imgW="4660560" imgH="1777680" progId="Equation.3">
                  <p:embed/>
                  <p:pic>
                    <p:nvPicPr>
                      <p:cNvPr id="5" name="Object 4"/>
                      <p:cNvPicPr>
                        <a:picLocks noChangeAspect="1" noChangeArrowheads="1"/>
                      </p:cNvPicPr>
                      <p:nvPr/>
                    </p:nvPicPr>
                    <p:blipFill>
                      <a:blip r:embed="rId4"/>
                      <a:srcRect/>
                      <a:stretch>
                        <a:fillRect/>
                      </a:stretch>
                    </p:blipFill>
                    <p:spPr bwMode="auto">
                      <a:xfrm>
                        <a:off x="38100" y="152400"/>
                        <a:ext cx="90138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51549707"/>
              </p:ext>
            </p:extLst>
          </p:nvPr>
        </p:nvGraphicFramePr>
        <p:xfrm>
          <a:off x="196850" y="3621088"/>
          <a:ext cx="7097713" cy="2779712"/>
        </p:xfrm>
        <a:graphic>
          <a:graphicData uri="http://schemas.openxmlformats.org/presentationml/2006/ole">
            <mc:AlternateContent xmlns:mc="http://schemas.openxmlformats.org/markup-compatibility/2006">
              <mc:Choice xmlns:v="urn:schemas-microsoft-com:vml" Requires="v">
                <p:oleObj name="Equation" r:id="rId5" imgW="3670200" imgH="1447560" progId="Equation.DSMT4">
                  <p:embed/>
                </p:oleObj>
              </mc:Choice>
              <mc:Fallback>
                <p:oleObj name="Equation" r:id="rId5" imgW="3670200" imgH="1447560" progId="Equation.DSMT4">
                  <p:embed/>
                  <p:pic>
                    <p:nvPicPr>
                      <p:cNvPr id="6" name="Object 5"/>
                      <p:cNvPicPr>
                        <a:picLocks noChangeAspect="1" noChangeArrowheads="1"/>
                      </p:cNvPicPr>
                      <p:nvPr/>
                    </p:nvPicPr>
                    <p:blipFill>
                      <a:blip r:embed="rId6"/>
                      <a:srcRect/>
                      <a:stretch>
                        <a:fillRect/>
                      </a:stretch>
                    </p:blipFill>
                    <p:spPr bwMode="auto">
                      <a:xfrm>
                        <a:off x="196850" y="3621088"/>
                        <a:ext cx="709771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731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762000" y="457200"/>
            <a:ext cx="7010400" cy="1200329"/>
          </a:xfrm>
          <a:prstGeom prst="rect">
            <a:avLst/>
          </a:prstGeom>
          <a:noFill/>
        </p:spPr>
        <p:txBody>
          <a:bodyPr wrap="square" rtlCol="0">
            <a:spAutoFit/>
          </a:bodyPr>
          <a:lstStyle/>
          <a:p>
            <a:r>
              <a:rPr lang="en-US" sz="2400" dirty="0">
                <a:latin typeface="+mj-lt"/>
              </a:rPr>
              <a:t>Relationship between system representations</a:t>
            </a:r>
          </a:p>
          <a:p>
            <a:r>
              <a:rPr lang="en-US" sz="2400" dirty="0">
                <a:latin typeface="+mj-lt"/>
              </a:rPr>
              <a:t>                </a:t>
            </a:r>
          </a:p>
          <a:p>
            <a:r>
              <a:rPr lang="en-US" sz="2400" dirty="0">
                <a:latin typeface="+mj-lt"/>
              </a:rPr>
              <a:t>                  Scaled                Original</a:t>
            </a:r>
          </a:p>
        </p:txBody>
      </p:sp>
      <p:graphicFrame>
        <p:nvGraphicFramePr>
          <p:cNvPr id="6" name="Object 5"/>
          <p:cNvGraphicFramePr>
            <a:graphicFrameLocks noChangeAspect="1"/>
          </p:cNvGraphicFramePr>
          <p:nvPr>
            <p:extLst>
              <p:ext uri="{D42A27DB-BD31-4B8C-83A1-F6EECF244321}">
                <p14:modId xmlns:p14="http://schemas.microsoft.com/office/powerpoint/2010/main" val="1261553153"/>
              </p:ext>
            </p:extLst>
          </p:nvPr>
        </p:nvGraphicFramePr>
        <p:xfrm>
          <a:off x="2590800" y="1600200"/>
          <a:ext cx="2798762" cy="1366837"/>
        </p:xfrm>
        <a:graphic>
          <a:graphicData uri="http://schemas.openxmlformats.org/presentationml/2006/ole">
            <mc:AlternateContent xmlns:mc="http://schemas.openxmlformats.org/markup-compatibility/2006">
              <mc:Choice xmlns:v="urn:schemas-microsoft-com:vml" Requires="v">
                <p:oleObj name="数式" r:id="rId3" imgW="1447560" imgH="711000" progId="Equation.3">
                  <p:embed/>
                </p:oleObj>
              </mc:Choice>
              <mc:Fallback>
                <p:oleObj name="数式" r:id="rId3" imgW="1447560" imgH="711000" progId="Equation.3">
                  <p:embed/>
                  <p:pic>
                    <p:nvPicPr>
                      <p:cNvPr id="6" name="Object 5"/>
                      <p:cNvPicPr>
                        <a:picLocks noChangeAspect="1" noChangeArrowheads="1"/>
                      </p:cNvPicPr>
                      <p:nvPr/>
                    </p:nvPicPr>
                    <p:blipFill>
                      <a:blip r:embed="rId4"/>
                      <a:srcRect/>
                      <a:stretch>
                        <a:fillRect/>
                      </a:stretch>
                    </p:blipFill>
                    <p:spPr bwMode="auto">
                      <a:xfrm>
                        <a:off x="2590800" y="1600200"/>
                        <a:ext cx="27987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62000" y="2971800"/>
            <a:ext cx="7620000" cy="461665"/>
          </a:xfrm>
          <a:prstGeom prst="rect">
            <a:avLst/>
          </a:prstGeom>
          <a:noFill/>
        </p:spPr>
        <p:txBody>
          <a:bodyPr wrap="square" rtlCol="0">
            <a:spAutoFit/>
          </a:bodyPr>
          <a:lstStyle/>
          <a:p>
            <a:r>
              <a:rPr lang="en-US" sz="2400" dirty="0">
                <a:latin typeface="+mj-lt"/>
              </a:rPr>
              <a:t>Equations of motion in “original” coordinates:</a:t>
            </a:r>
          </a:p>
        </p:txBody>
      </p:sp>
      <p:graphicFrame>
        <p:nvGraphicFramePr>
          <p:cNvPr id="8" name="Object 7"/>
          <p:cNvGraphicFramePr>
            <a:graphicFrameLocks noChangeAspect="1"/>
          </p:cNvGraphicFramePr>
          <p:nvPr>
            <p:extLst>
              <p:ext uri="{D42A27DB-BD31-4B8C-83A1-F6EECF244321}">
                <p14:modId xmlns:p14="http://schemas.microsoft.com/office/powerpoint/2010/main" val="2390284824"/>
              </p:ext>
            </p:extLst>
          </p:nvPr>
        </p:nvGraphicFramePr>
        <p:xfrm>
          <a:off x="1493837" y="3495675"/>
          <a:ext cx="6430963" cy="2828925"/>
        </p:xfrm>
        <a:graphic>
          <a:graphicData uri="http://schemas.openxmlformats.org/presentationml/2006/ole">
            <mc:AlternateContent xmlns:mc="http://schemas.openxmlformats.org/markup-compatibility/2006">
              <mc:Choice xmlns:v="urn:schemas-microsoft-com:vml" Requires="v">
                <p:oleObj name="数式" r:id="rId5" imgW="3327120" imgH="1473120" progId="Equation.3">
                  <p:embed/>
                </p:oleObj>
              </mc:Choice>
              <mc:Fallback>
                <p:oleObj name="数式" r:id="rId5" imgW="3327120" imgH="1473120" progId="Equation.3">
                  <p:embed/>
                  <p:pic>
                    <p:nvPicPr>
                      <p:cNvPr id="8" name="Object 7"/>
                      <p:cNvPicPr>
                        <a:picLocks noChangeAspect="1" noChangeArrowheads="1"/>
                      </p:cNvPicPr>
                      <p:nvPr/>
                    </p:nvPicPr>
                    <p:blipFill>
                      <a:blip r:embed="rId6"/>
                      <a:srcRect/>
                      <a:stretch>
                        <a:fillRect/>
                      </a:stretch>
                    </p:blipFill>
                    <p:spPr bwMode="auto">
                      <a:xfrm>
                        <a:off x="1493837" y="3495675"/>
                        <a:ext cx="64309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1103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7046926"/>
              </p:ext>
            </p:extLst>
          </p:nvPr>
        </p:nvGraphicFramePr>
        <p:xfrm>
          <a:off x="76200" y="990600"/>
          <a:ext cx="8491537" cy="4656137"/>
        </p:xfrm>
        <a:graphic>
          <a:graphicData uri="http://schemas.openxmlformats.org/presentationml/2006/ole">
            <mc:AlternateContent xmlns:mc="http://schemas.openxmlformats.org/markup-compatibility/2006">
              <mc:Choice xmlns:v="urn:schemas-microsoft-com:vml" Requires="v">
                <p:oleObj name="Equation" r:id="rId3" imgW="4394160" imgH="2425680" progId="Equation.DSMT4">
                  <p:embed/>
                </p:oleObj>
              </mc:Choice>
              <mc:Fallback>
                <p:oleObj name="Equation" r:id="rId3" imgW="4394160" imgH="2425680" progId="Equation.DSMT4">
                  <p:embed/>
                  <p:pic>
                    <p:nvPicPr>
                      <p:cNvPr id="5" name="Object 4"/>
                      <p:cNvPicPr>
                        <a:picLocks noChangeAspect="1" noChangeArrowheads="1"/>
                      </p:cNvPicPr>
                      <p:nvPr/>
                    </p:nvPicPr>
                    <p:blipFill>
                      <a:blip r:embed="rId4"/>
                      <a:srcRect/>
                      <a:stretch>
                        <a:fillRect/>
                      </a:stretch>
                    </p:blipFill>
                    <p:spPr bwMode="auto">
                      <a:xfrm>
                        <a:off x="76200" y="990600"/>
                        <a:ext cx="8491537"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81000"/>
            <a:ext cx="8458200" cy="461665"/>
          </a:xfrm>
          <a:prstGeom prst="rect">
            <a:avLst/>
          </a:prstGeom>
          <a:noFill/>
        </p:spPr>
        <p:txBody>
          <a:bodyPr wrap="square" rtlCol="0">
            <a:spAutoFit/>
          </a:bodyPr>
          <a:lstStyle/>
          <a:p>
            <a:r>
              <a:rPr lang="en-US" sz="2400" dirty="0">
                <a:latin typeface="+mj-lt"/>
              </a:rPr>
              <a:t>Physical interpretation:</a:t>
            </a:r>
          </a:p>
        </p:txBody>
      </p:sp>
    </p:spTree>
    <p:extLst>
      <p:ext uri="{BB962C8B-B14F-4D97-AF65-F5344CB8AC3E}">
        <p14:creationId xmlns:p14="http://schemas.microsoft.com/office/powerpoint/2010/main" val="351338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6" name="Right Arrow 5"/>
          <p:cNvSpPr/>
          <p:nvPr/>
        </p:nvSpPr>
        <p:spPr>
          <a:xfrm>
            <a:off x="304800" y="15240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8EB76D2-6104-8041-26C7-10CFEB9907B3}"/>
              </a:ext>
            </a:extLst>
          </p:cNvPr>
          <p:cNvPicPr>
            <a:picLocks noChangeAspect="1"/>
          </p:cNvPicPr>
          <p:nvPr/>
        </p:nvPicPr>
        <p:blipFill>
          <a:blip r:embed="rId3"/>
          <a:stretch>
            <a:fillRect/>
          </a:stretch>
        </p:blipFill>
        <p:spPr>
          <a:xfrm>
            <a:off x="762000" y="457200"/>
            <a:ext cx="8382000" cy="4497501"/>
          </a:xfrm>
          <a:prstGeom prst="rect">
            <a:avLst/>
          </a:prstGeom>
        </p:spPr>
      </p:pic>
      <p:sp>
        <p:nvSpPr>
          <p:cNvPr id="8" name="TextBox 7">
            <a:extLst>
              <a:ext uri="{FF2B5EF4-FFF2-40B4-BE49-F238E27FC236}">
                <a16:creationId xmlns:a16="http://schemas.microsoft.com/office/drawing/2014/main" id="{EFDFDBAF-4A23-91B2-39A0-15AAC1685926}"/>
              </a:ext>
            </a:extLst>
          </p:cNvPr>
          <p:cNvSpPr txBox="1"/>
          <p:nvPr/>
        </p:nvSpPr>
        <p:spPr>
          <a:xfrm>
            <a:off x="762000" y="5462163"/>
            <a:ext cx="8001000" cy="461665"/>
          </a:xfrm>
          <a:prstGeom prst="rect">
            <a:avLst/>
          </a:prstGeom>
          <a:noFill/>
        </p:spPr>
        <p:txBody>
          <a:bodyPr wrap="square" rtlCol="0">
            <a:spAutoFit/>
          </a:bodyPr>
          <a:lstStyle/>
          <a:p>
            <a:r>
              <a:rPr lang="en-US" sz="2400" dirty="0">
                <a:latin typeface="+mj-lt"/>
              </a:rPr>
              <a:t>Take home exam due by 5 PM on 10/14/2022</a:t>
            </a:r>
          </a:p>
        </p:txBody>
      </p:sp>
    </p:spTree>
    <p:extLst>
      <p:ext uri="{BB962C8B-B14F-4D97-AF65-F5344CB8AC3E}">
        <p14:creationId xmlns:p14="http://schemas.microsoft.com/office/powerpoint/2010/main" val="1429941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239684" y="194101"/>
            <a:ext cx="7086600" cy="830997"/>
          </a:xfrm>
          <a:prstGeom prst="rect">
            <a:avLst/>
          </a:prstGeom>
          <a:noFill/>
        </p:spPr>
        <p:txBody>
          <a:bodyPr wrap="square" rtlCol="0">
            <a:spAutoFit/>
          </a:bodyPr>
          <a:lstStyle/>
          <a:p>
            <a:r>
              <a:rPr lang="en-US" sz="2400" dirty="0">
                <a:latin typeface="+mj-lt"/>
              </a:rPr>
              <a:t>Example simulation for NPT molecular dynamics simulation of Li</a:t>
            </a:r>
            <a:r>
              <a:rPr lang="en-US" sz="2400" baseline="-25000" dirty="0">
                <a:latin typeface="+mj-lt"/>
              </a:rPr>
              <a:t>2</a:t>
            </a:r>
            <a:r>
              <a:rPr lang="en-US" sz="2400" dirty="0">
                <a:latin typeface="+mj-lt"/>
              </a:rPr>
              <a:t>O using 1500 atoms with </a:t>
            </a:r>
            <a:r>
              <a:rPr lang="en-US" sz="2400" dirty="0">
                <a:latin typeface="Symbol" panose="05050102010706020507" pitchFamily="18" charset="2"/>
              </a:rPr>
              <a:t>a</a:t>
            </a:r>
            <a:r>
              <a:rPr lang="en-US" sz="2400" dirty="0">
                <a:latin typeface="+mj-lt"/>
              </a:rPr>
              <a:t>=0</a:t>
            </a:r>
          </a:p>
        </p:txBody>
      </p:sp>
      <p:pic>
        <p:nvPicPr>
          <p:cNvPr id="6" name="Picture 5"/>
          <p:cNvPicPr>
            <a:picLocks noChangeAspect="1"/>
          </p:cNvPicPr>
          <p:nvPr/>
        </p:nvPicPr>
        <p:blipFill>
          <a:blip r:embed="rId3"/>
          <a:stretch>
            <a:fillRect/>
          </a:stretch>
        </p:blipFill>
        <p:spPr>
          <a:xfrm>
            <a:off x="228600" y="1066800"/>
            <a:ext cx="4976813" cy="508518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376860902"/>
              </p:ext>
            </p:extLst>
          </p:nvPr>
        </p:nvGraphicFramePr>
        <p:xfrm>
          <a:off x="5180013" y="1905000"/>
          <a:ext cx="3830637" cy="1447800"/>
        </p:xfrm>
        <a:graphic>
          <a:graphicData uri="http://schemas.openxmlformats.org/presentationml/2006/ole">
            <mc:AlternateContent xmlns:mc="http://schemas.openxmlformats.org/markup-compatibility/2006">
              <mc:Choice xmlns:v="urn:schemas-microsoft-com:vml" Requires="v">
                <p:oleObj name="Equation" r:id="rId4" imgW="2654280" imgH="1002960" progId="Equation.DSMT4">
                  <p:embed/>
                </p:oleObj>
              </mc:Choice>
              <mc:Fallback>
                <p:oleObj name="Equation" r:id="rId4" imgW="2654280" imgH="1002960" progId="Equation.DSMT4">
                  <p:embed/>
                  <p:pic>
                    <p:nvPicPr>
                      <p:cNvPr id="7" name="Object 6"/>
                      <p:cNvPicPr/>
                      <p:nvPr/>
                    </p:nvPicPr>
                    <p:blipFill>
                      <a:blip r:embed="rId5"/>
                      <a:stretch>
                        <a:fillRect/>
                      </a:stretch>
                    </p:blipFill>
                    <p:spPr>
                      <a:xfrm>
                        <a:off x="5180013" y="1905000"/>
                        <a:ext cx="3830637" cy="1447800"/>
                      </a:xfrm>
                      <a:prstGeom prst="rect">
                        <a:avLst/>
                      </a:prstGeom>
                    </p:spPr>
                  </p:pic>
                </p:oleObj>
              </mc:Fallback>
            </mc:AlternateContent>
          </a:graphicData>
        </a:graphic>
      </p:graphicFrame>
      <p:sp>
        <p:nvSpPr>
          <p:cNvPr id="8" name="TextBox 7"/>
          <p:cNvSpPr txBox="1"/>
          <p:nvPr/>
        </p:nvSpPr>
        <p:spPr>
          <a:xfrm>
            <a:off x="5205413" y="3810000"/>
            <a:ext cx="3938587" cy="830997"/>
          </a:xfrm>
          <a:prstGeom prst="rect">
            <a:avLst/>
          </a:prstGeom>
          <a:noFill/>
        </p:spPr>
        <p:txBody>
          <a:bodyPr wrap="square" rtlCol="0">
            <a:spAutoFit/>
          </a:bodyPr>
          <a:lstStyle/>
          <a:p>
            <a:r>
              <a:rPr lang="en-US" sz="2400" dirty="0">
                <a:latin typeface="+mj-lt"/>
              </a:rPr>
              <a:t>Use LAMMPS code</a:t>
            </a:r>
          </a:p>
          <a:p>
            <a:r>
              <a:rPr lang="en-US" sz="2400" dirty="0">
                <a:latin typeface="+mj-lt"/>
                <a:hlinkClick r:id="rId6"/>
              </a:rPr>
              <a:t>http://LAMMPS.sandia.gov</a:t>
            </a:r>
            <a:endParaRPr lang="en-US" sz="2400" dirty="0">
              <a:latin typeface="+mj-lt"/>
            </a:endParaRPr>
          </a:p>
        </p:txBody>
      </p:sp>
    </p:spTree>
    <p:extLst>
      <p:ext uri="{BB962C8B-B14F-4D97-AF65-F5344CB8AC3E}">
        <p14:creationId xmlns:p14="http://schemas.microsoft.com/office/powerpoint/2010/main" val="1749417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40266" y="2743200"/>
            <a:ext cx="6212933" cy="3393369"/>
          </a:xfrm>
          <a:prstGeom prst="rect">
            <a:avLst/>
          </a:prstGeom>
        </p:spPr>
      </p:pic>
      <p:pic>
        <p:nvPicPr>
          <p:cNvPr id="12" name="Picture 11"/>
          <p:cNvPicPr>
            <a:picLocks noChangeAspect="1"/>
          </p:cNvPicPr>
          <p:nvPr/>
        </p:nvPicPr>
        <p:blipFill>
          <a:blip r:embed="rId4"/>
          <a:stretch>
            <a:fillRect/>
          </a:stretch>
        </p:blipFill>
        <p:spPr>
          <a:xfrm>
            <a:off x="533400" y="0"/>
            <a:ext cx="6019800" cy="2876550"/>
          </a:xfrm>
          <a:prstGeom prst="rect">
            <a:avLst/>
          </a:prstGeom>
        </p:spPr>
      </p:pic>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6" name="TextBox 5"/>
          <p:cNvSpPr txBox="1"/>
          <p:nvPr/>
        </p:nvSpPr>
        <p:spPr>
          <a:xfrm rot="16200000">
            <a:off x="-226367" y="914400"/>
            <a:ext cx="1371600" cy="461665"/>
          </a:xfrm>
          <a:prstGeom prst="rect">
            <a:avLst/>
          </a:prstGeom>
          <a:noFill/>
        </p:spPr>
        <p:txBody>
          <a:bodyPr wrap="square" rtlCol="0">
            <a:spAutoFit/>
          </a:bodyPr>
          <a:lstStyle/>
          <a:p>
            <a:r>
              <a:rPr lang="en-US" sz="2400" dirty="0">
                <a:latin typeface="+mj-lt"/>
              </a:rPr>
              <a:t>P (</a:t>
            </a:r>
            <a:r>
              <a:rPr lang="en-US" sz="2400" dirty="0" err="1">
                <a:latin typeface="+mj-lt"/>
              </a:rPr>
              <a:t>GPa</a:t>
            </a:r>
            <a:r>
              <a:rPr lang="en-US" sz="2400" dirty="0">
                <a:latin typeface="+mj-lt"/>
              </a:rPr>
              <a:t>)</a:t>
            </a:r>
          </a:p>
        </p:txBody>
      </p:sp>
      <p:sp>
        <p:nvSpPr>
          <p:cNvPr id="7" name="TextBox 6"/>
          <p:cNvSpPr txBox="1"/>
          <p:nvPr/>
        </p:nvSpPr>
        <p:spPr>
          <a:xfrm>
            <a:off x="3495574" y="203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0" name="TextBox 9"/>
          <p:cNvSpPr txBox="1"/>
          <p:nvPr/>
        </p:nvSpPr>
        <p:spPr>
          <a:xfrm>
            <a:off x="3574582" y="5115026"/>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1" name="TextBox 10"/>
          <p:cNvSpPr txBox="1"/>
          <p:nvPr/>
        </p:nvSpPr>
        <p:spPr>
          <a:xfrm rot="16200000">
            <a:off x="-459432" y="4112568"/>
            <a:ext cx="1524000" cy="461665"/>
          </a:xfrm>
          <a:prstGeom prst="rect">
            <a:avLst/>
          </a:prstGeom>
          <a:noFill/>
        </p:spPr>
        <p:txBody>
          <a:bodyPr wrap="square" rtlCol="0">
            <a:spAutoFit/>
          </a:bodyPr>
          <a:lstStyle/>
          <a:p>
            <a:r>
              <a:rPr lang="en-US" sz="2400" dirty="0">
                <a:latin typeface="+mj-lt"/>
              </a:rPr>
              <a:t>V (</a:t>
            </a:r>
            <a:r>
              <a:rPr lang="en-US" sz="2400" dirty="0"/>
              <a:t>Å</a:t>
            </a:r>
            <a:r>
              <a:rPr lang="en-US" sz="2400" baseline="30000" dirty="0"/>
              <a:t>3</a:t>
            </a:r>
            <a:r>
              <a:rPr lang="en-US" sz="2400" dirty="0">
                <a:latin typeface="+mj-lt"/>
              </a:rPr>
              <a:t>)</a:t>
            </a:r>
          </a:p>
        </p:txBody>
      </p:sp>
      <p:sp>
        <p:nvSpPr>
          <p:cNvPr id="5" name="TextBox 4">
            <a:extLst>
              <a:ext uri="{FF2B5EF4-FFF2-40B4-BE49-F238E27FC236}">
                <a16:creationId xmlns:a16="http://schemas.microsoft.com/office/drawing/2014/main" id="{AC1890EE-E49B-4D05-A69D-BE78C900DFEC}"/>
              </a:ext>
            </a:extLst>
          </p:cNvPr>
          <p:cNvSpPr txBox="1"/>
          <p:nvPr/>
        </p:nvSpPr>
        <p:spPr>
          <a:xfrm>
            <a:off x="6622582" y="914400"/>
            <a:ext cx="1683218" cy="461665"/>
          </a:xfrm>
          <a:prstGeom prst="rect">
            <a:avLst/>
          </a:prstGeom>
          <a:noFill/>
        </p:spPr>
        <p:txBody>
          <a:bodyPr wrap="square" rtlCol="0">
            <a:spAutoFit/>
          </a:bodyPr>
          <a:lstStyle/>
          <a:p>
            <a:r>
              <a:rPr lang="en-US" sz="2400" dirty="0">
                <a:latin typeface="Symbol" panose="05050102010706020507" pitchFamily="18" charset="2"/>
              </a:rPr>
              <a:t>a</a:t>
            </a:r>
            <a:r>
              <a:rPr lang="en-US" sz="2400" dirty="0">
                <a:latin typeface="+mj-lt"/>
              </a:rPr>
              <a:t>=0</a:t>
            </a:r>
          </a:p>
        </p:txBody>
      </p:sp>
    </p:spTree>
    <p:extLst>
      <p:ext uri="{BB962C8B-B14F-4D97-AF65-F5344CB8AC3E}">
        <p14:creationId xmlns:p14="http://schemas.microsoft.com/office/powerpoint/2010/main" val="3917227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pic>
        <p:nvPicPr>
          <p:cNvPr id="5" name="Picture 4"/>
          <p:cNvPicPr>
            <a:picLocks noChangeAspect="1"/>
          </p:cNvPicPr>
          <p:nvPr/>
        </p:nvPicPr>
        <p:blipFill>
          <a:blip r:embed="rId3"/>
          <a:stretch>
            <a:fillRect/>
          </a:stretch>
        </p:blipFill>
        <p:spPr>
          <a:xfrm>
            <a:off x="762000" y="685800"/>
            <a:ext cx="7732810" cy="5334000"/>
          </a:xfrm>
          <a:prstGeom prst="rect">
            <a:avLst/>
          </a:prstGeom>
        </p:spPr>
      </p:pic>
    </p:spTree>
    <p:extLst>
      <p:ext uri="{BB962C8B-B14F-4D97-AF65-F5344CB8AC3E}">
        <p14:creationId xmlns:p14="http://schemas.microsoft.com/office/powerpoint/2010/main" val="3517765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124200" y="3098017"/>
            <a:ext cx="4162425" cy="3362325"/>
          </a:xfrm>
          <a:prstGeom prst="rect">
            <a:avLst/>
          </a:prstGeom>
        </p:spPr>
      </p:pic>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56485835"/>
              </p:ext>
            </p:extLst>
          </p:nvPr>
        </p:nvGraphicFramePr>
        <p:xfrm>
          <a:off x="429126" y="533400"/>
          <a:ext cx="8538050" cy="1366837"/>
        </p:xfrm>
        <a:graphic>
          <a:graphicData uri="http://schemas.openxmlformats.org/presentationml/2006/ole">
            <mc:AlternateContent xmlns:mc="http://schemas.openxmlformats.org/markup-compatibility/2006">
              <mc:Choice xmlns:v="urn:schemas-microsoft-com:vml" Requires="v">
                <p:oleObj name="Equation" r:id="rId4" imgW="5790960" imgH="927000" progId="Equation.DSMT4">
                  <p:embed/>
                </p:oleObj>
              </mc:Choice>
              <mc:Fallback>
                <p:oleObj name="Equation" r:id="rId4" imgW="5790960" imgH="927000" progId="Equation.DSMT4">
                  <p:embed/>
                  <p:pic>
                    <p:nvPicPr>
                      <p:cNvPr id="5" name="Object 4"/>
                      <p:cNvPicPr/>
                      <p:nvPr/>
                    </p:nvPicPr>
                    <p:blipFill>
                      <a:blip r:embed="rId5"/>
                      <a:stretch>
                        <a:fillRect/>
                      </a:stretch>
                    </p:blipFill>
                    <p:spPr>
                      <a:xfrm>
                        <a:off x="429126" y="533400"/>
                        <a:ext cx="8538050" cy="1366837"/>
                      </a:xfrm>
                      <a:prstGeom prst="rect">
                        <a:avLst/>
                      </a:prstGeom>
                    </p:spPr>
                  </p:pic>
                </p:oleObj>
              </mc:Fallback>
            </mc:AlternateContent>
          </a:graphicData>
        </a:graphic>
      </p:graphicFrame>
      <p:sp>
        <p:nvSpPr>
          <p:cNvPr id="6" name="Up Arrow 5"/>
          <p:cNvSpPr/>
          <p:nvPr/>
        </p:nvSpPr>
        <p:spPr>
          <a:xfrm>
            <a:off x="3733800" y="167640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43200" y="2581572"/>
            <a:ext cx="2438400" cy="461665"/>
          </a:xfrm>
          <a:prstGeom prst="rect">
            <a:avLst/>
          </a:prstGeom>
          <a:noFill/>
        </p:spPr>
        <p:txBody>
          <a:bodyPr wrap="square" rtlCol="0">
            <a:spAutoFit/>
          </a:bodyPr>
          <a:lstStyle/>
          <a:p>
            <a:r>
              <a:rPr lang="en-US" sz="2400" dirty="0">
                <a:latin typeface="+mj-lt"/>
              </a:rPr>
              <a:t>velocity scaling</a:t>
            </a:r>
          </a:p>
        </p:txBody>
      </p:sp>
      <p:sp>
        <p:nvSpPr>
          <p:cNvPr id="8" name="Up Arrow 7"/>
          <p:cNvSpPr/>
          <p:nvPr/>
        </p:nvSpPr>
        <p:spPr>
          <a:xfrm rot="19509961">
            <a:off x="5090163" y="158553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1126" y="2420288"/>
            <a:ext cx="2590800" cy="461665"/>
          </a:xfrm>
          <a:prstGeom prst="rect">
            <a:avLst/>
          </a:prstGeom>
          <a:noFill/>
        </p:spPr>
        <p:txBody>
          <a:bodyPr wrap="square" rtlCol="0">
            <a:spAutoFit/>
          </a:bodyPr>
          <a:lstStyle/>
          <a:p>
            <a:r>
              <a:rPr lang="en-US" sz="2400" dirty="0">
                <a:latin typeface="+mj-lt"/>
              </a:rPr>
              <a:t>fictitious mass</a:t>
            </a:r>
          </a:p>
        </p:txBody>
      </p:sp>
      <p:sp>
        <p:nvSpPr>
          <p:cNvPr id="10" name="TextBox 9"/>
          <p:cNvSpPr txBox="1"/>
          <p:nvPr/>
        </p:nvSpPr>
        <p:spPr>
          <a:xfrm>
            <a:off x="457200" y="3048482"/>
            <a:ext cx="6096000" cy="461665"/>
          </a:xfrm>
          <a:prstGeom prst="rect">
            <a:avLst/>
          </a:prstGeom>
          <a:noFill/>
        </p:spPr>
        <p:txBody>
          <a:bodyPr wrap="square" rtlCol="0">
            <a:spAutoFit/>
          </a:bodyPr>
          <a:lstStyle/>
          <a:p>
            <a:r>
              <a:rPr lang="en-US" sz="2400" dirty="0">
                <a:latin typeface="+mj-lt"/>
              </a:rPr>
              <a:t>Equations of motion:</a:t>
            </a:r>
          </a:p>
        </p:txBody>
      </p:sp>
    </p:spTree>
    <p:extLst>
      <p:ext uri="{BB962C8B-B14F-4D97-AF65-F5344CB8AC3E}">
        <p14:creationId xmlns:p14="http://schemas.microsoft.com/office/powerpoint/2010/main" val="3325923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3"/>
          <a:stretch>
            <a:fillRect/>
          </a:stretch>
        </p:blipFill>
        <p:spPr>
          <a:xfrm>
            <a:off x="1371600" y="3374414"/>
            <a:ext cx="4200525" cy="1285875"/>
          </a:xfrm>
          <a:prstGeom prst="rect">
            <a:avLst/>
          </a:prstGeom>
        </p:spPr>
      </p:pic>
      <p:graphicFrame>
        <p:nvGraphicFramePr>
          <p:cNvPr id="10" name="Object 9">
            <a:extLst>
              <a:ext uri="{FF2B5EF4-FFF2-40B4-BE49-F238E27FC236}">
                <a16:creationId xmlns:a16="http://schemas.microsoft.com/office/drawing/2014/main" id="{969CA6BB-0F6A-4268-8B32-B189819AA205}"/>
              </a:ext>
            </a:extLst>
          </p:cNvPr>
          <p:cNvGraphicFramePr>
            <a:graphicFrameLocks noChangeAspect="1"/>
          </p:cNvGraphicFramePr>
          <p:nvPr>
            <p:extLst>
              <p:ext uri="{D42A27DB-BD31-4B8C-83A1-F6EECF244321}">
                <p14:modId xmlns:p14="http://schemas.microsoft.com/office/powerpoint/2010/main" val="1664073753"/>
              </p:ext>
            </p:extLst>
          </p:nvPr>
        </p:nvGraphicFramePr>
        <p:xfrm>
          <a:off x="1371600" y="1066800"/>
          <a:ext cx="5622925" cy="2039937"/>
        </p:xfrm>
        <a:graphic>
          <a:graphicData uri="http://schemas.openxmlformats.org/presentationml/2006/ole">
            <mc:AlternateContent xmlns:mc="http://schemas.openxmlformats.org/markup-compatibility/2006">
              <mc:Choice xmlns:v="urn:schemas-microsoft-com:vml" Requires="v">
                <p:oleObj name="Equation" r:id="rId4" imgW="2590560" imgH="939600" progId="Equation.DSMT4">
                  <p:embed/>
                </p:oleObj>
              </mc:Choice>
              <mc:Fallback>
                <p:oleObj name="Equation" r:id="rId4" imgW="2590560" imgH="939600" progId="Equation.DSMT4">
                  <p:embed/>
                  <p:pic>
                    <p:nvPicPr>
                      <p:cNvPr id="10" name="Object 9">
                        <a:extLst>
                          <a:ext uri="{FF2B5EF4-FFF2-40B4-BE49-F238E27FC236}">
                            <a16:creationId xmlns:a16="http://schemas.microsoft.com/office/drawing/2014/main" id="{969CA6BB-0F6A-4268-8B32-B189819AA205}"/>
                          </a:ext>
                        </a:extLst>
                      </p:cNvPr>
                      <p:cNvPicPr/>
                      <p:nvPr/>
                    </p:nvPicPr>
                    <p:blipFill>
                      <a:blip r:embed="rId5"/>
                      <a:stretch>
                        <a:fillRect/>
                      </a:stretch>
                    </p:blipFill>
                    <p:spPr>
                      <a:xfrm>
                        <a:off x="1371600" y="1066800"/>
                        <a:ext cx="5622925" cy="2039937"/>
                      </a:xfrm>
                      <a:prstGeom prst="rect">
                        <a:avLst/>
                      </a:prstGeom>
                    </p:spPr>
                  </p:pic>
                </p:oleObj>
              </mc:Fallback>
            </mc:AlternateContent>
          </a:graphicData>
        </a:graphic>
      </p:graphicFrame>
    </p:spTree>
    <p:extLst>
      <p:ext uri="{BB962C8B-B14F-4D97-AF65-F5344CB8AC3E}">
        <p14:creationId xmlns:p14="http://schemas.microsoft.com/office/powerpoint/2010/main" val="4190502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3"/>
          <a:stretch>
            <a:fillRect/>
          </a:stretch>
        </p:blipFill>
        <p:spPr>
          <a:xfrm>
            <a:off x="1856974" y="1066800"/>
            <a:ext cx="4200525" cy="1285875"/>
          </a:xfrm>
          <a:prstGeom prst="rect">
            <a:avLst/>
          </a:prstGeom>
        </p:spPr>
      </p:pic>
      <p:sp>
        <p:nvSpPr>
          <p:cNvPr id="7" name="TextBox 6"/>
          <p:cNvSpPr txBox="1"/>
          <p:nvPr/>
        </p:nvSpPr>
        <p:spPr>
          <a:xfrm>
            <a:off x="457200" y="2667000"/>
            <a:ext cx="4648200" cy="461665"/>
          </a:xfrm>
          <a:prstGeom prst="rect">
            <a:avLst/>
          </a:prstGeom>
          <a:noFill/>
        </p:spPr>
        <p:txBody>
          <a:bodyPr wrap="square" rtlCol="0">
            <a:spAutoFit/>
          </a:bodyPr>
          <a:lstStyle/>
          <a:p>
            <a:r>
              <a:rPr lang="en-US" sz="2400" dirty="0">
                <a:latin typeface="+mj-lt"/>
              </a:rPr>
              <a:t>Hamiltonian</a:t>
            </a:r>
          </a:p>
        </p:txBody>
      </p:sp>
      <p:pic>
        <p:nvPicPr>
          <p:cNvPr id="8" name="Picture 7"/>
          <p:cNvPicPr>
            <a:picLocks noChangeAspect="1"/>
          </p:cNvPicPr>
          <p:nvPr/>
        </p:nvPicPr>
        <p:blipFill>
          <a:blip r:embed="rId4"/>
          <a:stretch>
            <a:fillRect/>
          </a:stretch>
        </p:blipFill>
        <p:spPr>
          <a:xfrm>
            <a:off x="1676400" y="3208565"/>
            <a:ext cx="6038850" cy="1019175"/>
          </a:xfrm>
          <a:prstGeom prst="rect">
            <a:avLst/>
          </a:prstGeom>
        </p:spPr>
      </p:pic>
      <p:graphicFrame>
        <p:nvGraphicFramePr>
          <p:cNvPr id="9" name="Object 8">
            <a:extLst>
              <a:ext uri="{FF2B5EF4-FFF2-40B4-BE49-F238E27FC236}">
                <a16:creationId xmlns:a16="http://schemas.microsoft.com/office/drawing/2014/main" id="{73900C69-C114-47B4-90C4-EEC868B2536C}"/>
              </a:ext>
            </a:extLst>
          </p:cNvPr>
          <p:cNvGraphicFramePr>
            <a:graphicFrameLocks noChangeAspect="1"/>
          </p:cNvGraphicFramePr>
          <p:nvPr/>
        </p:nvGraphicFramePr>
        <p:xfrm>
          <a:off x="1230313" y="4643438"/>
          <a:ext cx="6448425" cy="717550"/>
        </p:xfrm>
        <a:graphic>
          <a:graphicData uri="http://schemas.openxmlformats.org/presentationml/2006/ole">
            <mc:AlternateContent xmlns:mc="http://schemas.openxmlformats.org/markup-compatibility/2006">
              <mc:Choice xmlns:v="urn:schemas-microsoft-com:vml" Requires="v">
                <p:oleObj name="Equation" r:id="rId5" imgW="2171520" imgH="241200" progId="Equation.DSMT4">
                  <p:embed/>
                </p:oleObj>
              </mc:Choice>
              <mc:Fallback>
                <p:oleObj name="Equation" r:id="rId5" imgW="2171520" imgH="241200" progId="Equation.DSMT4">
                  <p:embed/>
                  <p:pic>
                    <p:nvPicPr>
                      <p:cNvPr id="9" name="Object 8">
                        <a:extLst>
                          <a:ext uri="{FF2B5EF4-FFF2-40B4-BE49-F238E27FC236}">
                            <a16:creationId xmlns:a16="http://schemas.microsoft.com/office/drawing/2014/main" id="{73900C69-C114-47B4-90C4-EEC868B2536C}"/>
                          </a:ext>
                        </a:extLst>
                      </p:cNvPr>
                      <p:cNvPicPr/>
                      <p:nvPr/>
                    </p:nvPicPr>
                    <p:blipFill>
                      <a:blip r:embed="rId6"/>
                      <a:stretch>
                        <a:fillRect/>
                      </a:stretch>
                    </p:blipFill>
                    <p:spPr>
                      <a:xfrm>
                        <a:off x="1230313" y="4643438"/>
                        <a:ext cx="6448425" cy="717550"/>
                      </a:xfrm>
                      <a:prstGeom prst="rect">
                        <a:avLst/>
                      </a:prstGeom>
                    </p:spPr>
                  </p:pic>
                </p:oleObj>
              </mc:Fallback>
            </mc:AlternateContent>
          </a:graphicData>
        </a:graphic>
      </p:graphicFrame>
    </p:spTree>
    <p:extLst>
      <p:ext uri="{BB962C8B-B14F-4D97-AF65-F5344CB8AC3E}">
        <p14:creationId xmlns:p14="http://schemas.microsoft.com/office/powerpoint/2010/main" val="2028385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61256401"/>
              </p:ext>
            </p:extLst>
          </p:nvPr>
        </p:nvGraphicFramePr>
        <p:xfrm>
          <a:off x="176213" y="268288"/>
          <a:ext cx="8534400" cy="4868862"/>
        </p:xfrm>
        <a:graphic>
          <a:graphicData uri="http://schemas.openxmlformats.org/presentationml/2006/ole">
            <mc:AlternateContent xmlns:mc="http://schemas.openxmlformats.org/markup-compatibility/2006">
              <mc:Choice xmlns:v="urn:schemas-microsoft-com:vml" Requires="v">
                <p:oleObj name="Equation" r:id="rId3" imgW="7124400" imgH="4063680" progId="Equation.DSMT4">
                  <p:embed/>
                </p:oleObj>
              </mc:Choice>
              <mc:Fallback>
                <p:oleObj name="Equation" r:id="rId3" imgW="7124400" imgH="4063680" progId="Equation.DSMT4">
                  <p:embed/>
                  <p:pic>
                    <p:nvPicPr>
                      <p:cNvPr id="5" name="Object 4"/>
                      <p:cNvPicPr/>
                      <p:nvPr/>
                    </p:nvPicPr>
                    <p:blipFill>
                      <a:blip r:embed="rId4"/>
                      <a:stretch>
                        <a:fillRect/>
                      </a:stretch>
                    </p:blipFill>
                    <p:spPr>
                      <a:xfrm>
                        <a:off x="176213" y="268288"/>
                        <a:ext cx="8534400" cy="4868862"/>
                      </a:xfrm>
                      <a:prstGeom prst="rect">
                        <a:avLst/>
                      </a:prstGeom>
                    </p:spPr>
                  </p:pic>
                </p:oleObj>
              </mc:Fallback>
            </mc:AlternateContent>
          </a:graphicData>
        </a:graphic>
      </p:graphicFrame>
      <p:sp>
        <p:nvSpPr>
          <p:cNvPr id="6" name="TextBox 5"/>
          <p:cNvSpPr txBox="1"/>
          <p:nvPr/>
        </p:nvSpPr>
        <p:spPr>
          <a:xfrm>
            <a:off x="480646" y="5524069"/>
            <a:ext cx="7924800" cy="830997"/>
          </a:xfrm>
          <a:prstGeom prst="rect">
            <a:avLst/>
          </a:prstGeom>
          <a:noFill/>
        </p:spPr>
        <p:txBody>
          <a:bodyPr wrap="square" rtlCol="0">
            <a:spAutoFit/>
          </a:bodyPr>
          <a:lstStyle/>
          <a:p>
            <a:r>
              <a:rPr lang="en-US" sz="2400" dirty="0">
                <a:latin typeface="+mj-lt"/>
              </a:rPr>
              <a:t>Nose’ was able to show that his effective Hamiltonian well approximates such a canonical distribution.</a:t>
            </a:r>
          </a:p>
        </p:txBody>
      </p:sp>
    </p:spTree>
    <p:extLst>
      <p:ext uri="{BB962C8B-B14F-4D97-AF65-F5344CB8AC3E}">
        <p14:creationId xmlns:p14="http://schemas.microsoft.com/office/powerpoint/2010/main" val="3492063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13F03-A628-4A0C-AD65-702E43040E62}"/>
              </a:ext>
            </a:extLst>
          </p:cNvPr>
          <p:cNvSpPr>
            <a:spLocks noGrp="1"/>
          </p:cNvSpPr>
          <p:nvPr>
            <p:ph type="dt" sz="half" idx="10"/>
          </p:nvPr>
        </p:nvSpPr>
        <p:spPr/>
        <p:txBody>
          <a:bodyPr/>
          <a:lstStyle/>
          <a:p>
            <a:r>
              <a:rPr lang="en-US"/>
              <a:t>9/19/2022</a:t>
            </a:r>
            <a:endParaRPr lang="en-US" dirty="0"/>
          </a:p>
        </p:txBody>
      </p:sp>
      <p:sp>
        <p:nvSpPr>
          <p:cNvPr id="3" name="Footer Placeholder 2">
            <a:extLst>
              <a:ext uri="{FF2B5EF4-FFF2-40B4-BE49-F238E27FC236}">
                <a16:creationId xmlns:a16="http://schemas.microsoft.com/office/drawing/2014/main" id="{EB73EABE-C429-4BA2-A3BD-CD832C32AB95}"/>
              </a:ext>
            </a:extLst>
          </p:cNvPr>
          <p:cNvSpPr>
            <a:spLocks noGrp="1"/>
          </p:cNvSpPr>
          <p:nvPr>
            <p:ph type="ftr" sz="quarter" idx="11"/>
          </p:nvPr>
        </p:nvSpPr>
        <p:spPr/>
        <p:txBody>
          <a:bodyPr/>
          <a:lstStyle/>
          <a:p>
            <a:r>
              <a:rPr lang="en-US"/>
              <a:t>PHY 711  Fall 2022 -- Lecture 13</a:t>
            </a:r>
            <a:endParaRPr lang="en-US" dirty="0"/>
          </a:p>
        </p:txBody>
      </p:sp>
      <p:sp>
        <p:nvSpPr>
          <p:cNvPr id="4" name="Slide Number Placeholder 3">
            <a:extLst>
              <a:ext uri="{FF2B5EF4-FFF2-40B4-BE49-F238E27FC236}">
                <a16:creationId xmlns:a16="http://schemas.microsoft.com/office/drawing/2014/main" id="{7F6E8706-3BEA-4B0E-9696-4E44AD07D320}"/>
              </a:ext>
            </a:extLst>
          </p:cNvPr>
          <p:cNvSpPr>
            <a:spLocks noGrp="1"/>
          </p:cNvSpPr>
          <p:nvPr>
            <p:ph type="sldNum" sz="quarter" idx="12"/>
          </p:nvPr>
        </p:nvSpPr>
        <p:spPr/>
        <p:txBody>
          <a:bodyPr/>
          <a:lstStyle/>
          <a:p>
            <a:fld id="{CE368B07-CEBF-4C80-90AF-53B34FA04CF3}" type="slidenum">
              <a:rPr lang="en-US" smtClean="0"/>
              <a:t>37</a:t>
            </a:fld>
            <a:endParaRPr lang="en-US" dirty="0"/>
          </a:p>
        </p:txBody>
      </p:sp>
      <p:pic>
        <p:nvPicPr>
          <p:cNvPr id="5" name="Picture 4">
            <a:extLst>
              <a:ext uri="{FF2B5EF4-FFF2-40B4-BE49-F238E27FC236}">
                <a16:creationId xmlns:a16="http://schemas.microsoft.com/office/drawing/2014/main" id="{69E1D803-8ADE-4B53-80A2-994057237A64}"/>
              </a:ext>
            </a:extLst>
          </p:cNvPr>
          <p:cNvPicPr>
            <a:picLocks noChangeAspect="1"/>
          </p:cNvPicPr>
          <p:nvPr/>
        </p:nvPicPr>
        <p:blipFill>
          <a:blip r:embed="rId3"/>
          <a:stretch>
            <a:fillRect/>
          </a:stretch>
        </p:blipFill>
        <p:spPr>
          <a:xfrm>
            <a:off x="990600" y="838200"/>
            <a:ext cx="5142738" cy="1295400"/>
          </a:xfrm>
          <a:prstGeom prst="rect">
            <a:avLst/>
          </a:prstGeom>
        </p:spPr>
      </p:pic>
      <p:sp>
        <p:nvSpPr>
          <p:cNvPr id="6" name="TextBox 5">
            <a:extLst>
              <a:ext uri="{FF2B5EF4-FFF2-40B4-BE49-F238E27FC236}">
                <a16:creationId xmlns:a16="http://schemas.microsoft.com/office/drawing/2014/main" id="{9CF14CFF-2F3D-4FDC-93C9-F95117111DCF}"/>
              </a:ext>
            </a:extLst>
          </p:cNvPr>
          <p:cNvSpPr txBox="1"/>
          <p:nvPr/>
        </p:nvSpPr>
        <p:spPr>
          <a:xfrm>
            <a:off x="381000" y="136525"/>
            <a:ext cx="7543800" cy="830997"/>
          </a:xfrm>
          <a:prstGeom prst="rect">
            <a:avLst/>
          </a:prstGeom>
          <a:noFill/>
        </p:spPr>
        <p:txBody>
          <a:bodyPr wrap="square" rtlCol="0">
            <a:spAutoFit/>
          </a:bodyPr>
          <a:lstStyle/>
          <a:p>
            <a:r>
              <a:rPr lang="en-US" sz="2400" dirty="0">
                <a:latin typeface="+mj-lt"/>
              </a:rPr>
              <a:t>Relationship between </a:t>
            </a:r>
            <a:r>
              <a:rPr lang="en-US" sz="2400" dirty="0" err="1">
                <a:latin typeface="+mj-lt"/>
              </a:rPr>
              <a:t>Nose’’s</a:t>
            </a:r>
            <a:r>
              <a:rPr lang="en-US" sz="2400" dirty="0">
                <a:latin typeface="+mj-lt"/>
              </a:rPr>
              <a:t> partition function and the canonical partition function:</a:t>
            </a:r>
          </a:p>
        </p:txBody>
      </p:sp>
      <p:sp>
        <p:nvSpPr>
          <p:cNvPr id="7" name="Right Brace 6">
            <a:extLst>
              <a:ext uri="{FF2B5EF4-FFF2-40B4-BE49-F238E27FC236}">
                <a16:creationId xmlns:a16="http://schemas.microsoft.com/office/drawing/2014/main" id="{3C5BDCEB-8097-4EBB-87DC-245A643BDE9B}"/>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B08F04D-AD3A-48C9-9986-EEC3766B2AA1}"/>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pic>
        <p:nvPicPr>
          <p:cNvPr id="9" name="Picture 8">
            <a:extLst>
              <a:ext uri="{FF2B5EF4-FFF2-40B4-BE49-F238E27FC236}">
                <a16:creationId xmlns:a16="http://schemas.microsoft.com/office/drawing/2014/main" id="{9D3C5AC6-337F-484B-9F14-8BE5F798F50C}"/>
              </a:ext>
            </a:extLst>
          </p:cNvPr>
          <p:cNvPicPr>
            <a:picLocks noChangeAspect="1"/>
          </p:cNvPicPr>
          <p:nvPr/>
        </p:nvPicPr>
        <p:blipFill>
          <a:blip r:embed="rId4"/>
          <a:stretch>
            <a:fillRect/>
          </a:stretch>
        </p:blipFill>
        <p:spPr>
          <a:xfrm rot="60000">
            <a:off x="228600" y="5000777"/>
            <a:ext cx="8915400" cy="856074"/>
          </a:xfrm>
          <a:prstGeom prst="rect">
            <a:avLst/>
          </a:prstGeom>
        </p:spPr>
      </p:pic>
      <p:sp>
        <p:nvSpPr>
          <p:cNvPr id="10" name="TextBox 9">
            <a:extLst>
              <a:ext uri="{FF2B5EF4-FFF2-40B4-BE49-F238E27FC236}">
                <a16:creationId xmlns:a16="http://schemas.microsoft.com/office/drawing/2014/main" id="{AC8830E6-0151-4705-9912-F275FA3C58C5}"/>
              </a:ext>
            </a:extLst>
          </p:cNvPr>
          <p:cNvSpPr txBox="1"/>
          <p:nvPr/>
        </p:nvSpPr>
        <p:spPr>
          <a:xfrm>
            <a:off x="457200" y="3647151"/>
            <a:ext cx="7543800" cy="830997"/>
          </a:xfrm>
          <a:prstGeom prst="rect">
            <a:avLst/>
          </a:prstGeom>
          <a:noFill/>
        </p:spPr>
        <p:txBody>
          <a:bodyPr wrap="square" rtlCol="0">
            <a:spAutoFit/>
          </a:bodyPr>
          <a:lstStyle/>
          <a:p>
            <a:r>
              <a:rPr lang="en-US" sz="2400" dirty="0">
                <a:latin typeface="+mj-lt"/>
              </a:rPr>
              <a:t>Some details:</a:t>
            </a:r>
          </a:p>
          <a:p>
            <a:r>
              <a:rPr lang="en-US" sz="2400" dirty="0">
                <a:latin typeface="+mj-lt"/>
              </a:rPr>
              <a:t>    Starting with partition for microcanonical ensemble:</a:t>
            </a:r>
          </a:p>
        </p:txBody>
      </p:sp>
    </p:spTree>
    <p:extLst>
      <p:ext uri="{BB962C8B-B14F-4D97-AF65-F5344CB8AC3E}">
        <p14:creationId xmlns:p14="http://schemas.microsoft.com/office/powerpoint/2010/main" val="2152028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F2E0B-1512-4EAE-A36C-78CE75A9E9C7}"/>
              </a:ext>
            </a:extLst>
          </p:cNvPr>
          <p:cNvSpPr>
            <a:spLocks noGrp="1"/>
          </p:cNvSpPr>
          <p:nvPr>
            <p:ph type="dt" sz="half" idx="10"/>
          </p:nvPr>
        </p:nvSpPr>
        <p:spPr/>
        <p:txBody>
          <a:bodyPr/>
          <a:lstStyle/>
          <a:p>
            <a:r>
              <a:rPr lang="en-US"/>
              <a:t>9/19/2022</a:t>
            </a:r>
            <a:endParaRPr lang="en-US" dirty="0"/>
          </a:p>
        </p:txBody>
      </p:sp>
      <p:sp>
        <p:nvSpPr>
          <p:cNvPr id="3" name="Footer Placeholder 2">
            <a:extLst>
              <a:ext uri="{FF2B5EF4-FFF2-40B4-BE49-F238E27FC236}">
                <a16:creationId xmlns:a16="http://schemas.microsoft.com/office/drawing/2014/main" id="{44D5597A-68E7-4F64-8733-9103BE8C0B2C}"/>
              </a:ext>
            </a:extLst>
          </p:cNvPr>
          <p:cNvSpPr>
            <a:spLocks noGrp="1"/>
          </p:cNvSpPr>
          <p:nvPr>
            <p:ph type="ftr" sz="quarter" idx="11"/>
          </p:nvPr>
        </p:nvSpPr>
        <p:spPr/>
        <p:txBody>
          <a:bodyPr/>
          <a:lstStyle/>
          <a:p>
            <a:r>
              <a:rPr lang="en-US"/>
              <a:t>PHY 711  Fall 2022 -- Lecture 13</a:t>
            </a:r>
            <a:endParaRPr lang="en-US" dirty="0"/>
          </a:p>
        </p:txBody>
      </p:sp>
      <p:sp>
        <p:nvSpPr>
          <p:cNvPr id="4" name="Slide Number Placeholder 3">
            <a:extLst>
              <a:ext uri="{FF2B5EF4-FFF2-40B4-BE49-F238E27FC236}">
                <a16:creationId xmlns:a16="http://schemas.microsoft.com/office/drawing/2014/main" id="{4F228470-36DF-48EE-800F-772ACB2B09CD}"/>
              </a:ext>
            </a:extLst>
          </p:cNvPr>
          <p:cNvSpPr>
            <a:spLocks noGrp="1"/>
          </p:cNvSpPr>
          <p:nvPr>
            <p:ph type="sldNum" sz="quarter" idx="12"/>
          </p:nvPr>
        </p:nvSpPr>
        <p:spPr/>
        <p:txBody>
          <a:bodyPr/>
          <a:lstStyle/>
          <a:p>
            <a:fld id="{CE368B07-CEBF-4C80-90AF-53B34FA04CF3}" type="slidenum">
              <a:rPr lang="en-US" smtClean="0"/>
              <a:t>38</a:t>
            </a:fld>
            <a:endParaRPr lang="en-US" dirty="0"/>
          </a:p>
        </p:txBody>
      </p:sp>
      <p:pic>
        <p:nvPicPr>
          <p:cNvPr id="5" name="Picture 4">
            <a:extLst>
              <a:ext uri="{FF2B5EF4-FFF2-40B4-BE49-F238E27FC236}">
                <a16:creationId xmlns:a16="http://schemas.microsoft.com/office/drawing/2014/main" id="{E236278C-1EA8-431A-8E9F-89356784DFB4}"/>
              </a:ext>
            </a:extLst>
          </p:cNvPr>
          <p:cNvPicPr>
            <a:picLocks noChangeAspect="1"/>
          </p:cNvPicPr>
          <p:nvPr/>
        </p:nvPicPr>
        <p:blipFill>
          <a:blip r:embed="rId3"/>
          <a:stretch>
            <a:fillRect/>
          </a:stretch>
        </p:blipFill>
        <p:spPr>
          <a:xfrm rot="60000">
            <a:off x="221808" y="306332"/>
            <a:ext cx="8915400" cy="856074"/>
          </a:xfrm>
          <a:prstGeom prst="rect">
            <a:avLst/>
          </a:prstGeom>
        </p:spPr>
      </p:pic>
      <p:graphicFrame>
        <p:nvGraphicFramePr>
          <p:cNvPr id="6" name="Object 5">
            <a:extLst>
              <a:ext uri="{FF2B5EF4-FFF2-40B4-BE49-F238E27FC236}">
                <a16:creationId xmlns:a16="http://schemas.microsoft.com/office/drawing/2014/main" id="{14E01825-E70B-4D40-8977-AF9E0596B046}"/>
              </a:ext>
            </a:extLst>
          </p:cNvPr>
          <p:cNvGraphicFramePr>
            <a:graphicFrameLocks noChangeAspect="1"/>
          </p:cNvGraphicFramePr>
          <p:nvPr>
            <p:extLst>
              <p:ext uri="{D42A27DB-BD31-4B8C-83A1-F6EECF244321}">
                <p14:modId xmlns:p14="http://schemas.microsoft.com/office/powerpoint/2010/main" val="4186916262"/>
              </p:ext>
            </p:extLst>
          </p:nvPr>
        </p:nvGraphicFramePr>
        <p:xfrm>
          <a:off x="246580" y="1066800"/>
          <a:ext cx="8705850" cy="5006975"/>
        </p:xfrm>
        <a:graphic>
          <a:graphicData uri="http://schemas.openxmlformats.org/presentationml/2006/ole">
            <mc:AlternateContent xmlns:mc="http://schemas.openxmlformats.org/markup-compatibility/2006">
              <mc:Choice xmlns:v="urn:schemas-microsoft-com:vml" Requires="v">
                <p:oleObj name="Equation" r:id="rId4" imgW="4749480" imgH="2730240" progId="Equation.DSMT4">
                  <p:embed/>
                </p:oleObj>
              </mc:Choice>
              <mc:Fallback>
                <p:oleObj name="Equation" r:id="rId4" imgW="4749480" imgH="2730240" progId="Equation.DSMT4">
                  <p:embed/>
                  <p:pic>
                    <p:nvPicPr>
                      <p:cNvPr id="6" name="Object 5">
                        <a:extLst>
                          <a:ext uri="{FF2B5EF4-FFF2-40B4-BE49-F238E27FC236}">
                            <a16:creationId xmlns:a16="http://schemas.microsoft.com/office/drawing/2014/main" id="{14E01825-E70B-4D40-8977-AF9E0596B046}"/>
                          </a:ext>
                        </a:extLst>
                      </p:cNvPr>
                      <p:cNvPicPr/>
                      <p:nvPr/>
                    </p:nvPicPr>
                    <p:blipFill>
                      <a:blip r:embed="rId5"/>
                      <a:stretch>
                        <a:fillRect/>
                      </a:stretch>
                    </p:blipFill>
                    <p:spPr>
                      <a:xfrm>
                        <a:off x="246580" y="1066800"/>
                        <a:ext cx="8705850" cy="5006975"/>
                      </a:xfrm>
                      <a:prstGeom prst="rect">
                        <a:avLst/>
                      </a:prstGeom>
                    </p:spPr>
                  </p:pic>
                </p:oleObj>
              </mc:Fallback>
            </mc:AlternateContent>
          </a:graphicData>
        </a:graphic>
      </p:graphicFrame>
    </p:spTree>
    <p:extLst>
      <p:ext uri="{BB962C8B-B14F-4D97-AF65-F5344CB8AC3E}">
        <p14:creationId xmlns:p14="http://schemas.microsoft.com/office/powerpoint/2010/main" val="1862999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21E07-7C37-4112-BA47-E3A7119878D4}"/>
              </a:ext>
            </a:extLst>
          </p:cNvPr>
          <p:cNvSpPr>
            <a:spLocks noGrp="1"/>
          </p:cNvSpPr>
          <p:nvPr>
            <p:ph type="dt" sz="half" idx="10"/>
          </p:nvPr>
        </p:nvSpPr>
        <p:spPr/>
        <p:txBody>
          <a:bodyPr/>
          <a:lstStyle/>
          <a:p>
            <a:r>
              <a:rPr lang="en-US"/>
              <a:t>9/19/2022</a:t>
            </a:r>
            <a:endParaRPr lang="en-US" dirty="0"/>
          </a:p>
        </p:txBody>
      </p:sp>
      <p:sp>
        <p:nvSpPr>
          <p:cNvPr id="3" name="Footer Placeholder 2">
            <a:extLst>
              <a:ext uri="{FF2B5EF4-FFF2-40B4-BE49-F238E27FC236}">
                <a16:creationId xmlns:a16="http://schemas.microsoft.com/office/drawing/2014/main" id="{9BD1E4D9-C200-4B2F-8017-92C1750F23C3}"/>
              </a:ext>
            </a:extLst>
          </p:cNvPr>
          <p:cNvSpPr>
            <a:spLocks noGrp="1"/>
          </p:cNvSpPr>
          <p:nvPr>
            <p:ph type="ftr" sz="quarter" idx="11"/>
          </p:nvPr>
        </p:nvSpPr>
        <p:spPr/>
        <p:txBody>
          <a:bodyPr/>
          <a:lstStyle/>
          <a:p>
            <a:r>
              <a:rPr lang="en-US"/>
              <a:t>PHY 711  Fall 2022 -- Lecture 13</a:t>
            </a:r>
            <a:endParaRPr lang="en-US" dirty="0"/>
          </a:p>
        </p:txBody>
      </p:sp>
      <p:sp>
        <p:nvSpPr>
          <p:cNvPr id="4" name="Slide Number Placeholder 3">
            <a:extLst>
              <a:ext uri="{FF2B5EF4-FFF2-40B4-BE49-F238E27FC236}">
                <a16:creationId xmlns:a16="http://schemas.microsoft.com/office/drawing/2014/main" id="{40954C95-FFAE-4F26-97F8-40D378F98AF0}"/>
              </a:ext>
            </a:extLst>
          </p:cNvPr>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a:extLst>
              <a:ext uri="{FF2B5EF4-FFF2-40B4-BE49-F238E27FC236}">
                <a16:creationId xmlns:a16="http://schemas.microsoft.com/office/drawing/2014/main" id="{7016C209-F50F-4EC0-B609-85BEFEDDD581}"/>
              </a:ext>
            </a:extLst>
          </p:cNvPr>
          <p:cNvSpPr txBox="1"/>
          <p:nvPr/>
        </p:nvSpPr>
        <p:spPr>
          <a:xfrm>
            <a:off x="457200" y="381000"/>
            <a:ext cx="7696200" cy="461665"/>
          </a:xfrm>
          <a:prstGeom prst="rect">
            <a:avLst/>
          </a:prstGeom>
          <a:noFill/>
        </p:spPr>
        <p:txBody>
          <a:bodyPr wrap="square" rtlCol="0">
            <a:spAutoFit/>
          </a:bodyPr>
          <a:lstStyle/>
          <a:p>
            <a:r>
              <a:rPr lang="en-US" sz="2400" dirty="0">
                <a:latin typeface="+mj-lt"/>
              </a:rPr>
              <a:t>When the dust clears --</a:t>
            </a:r>
          </a:p>
        </p:txBody>
      </p:sp>
      <p:pic>
        <p:nvPicPr>
          <p:cNvPr id="6" name="Picture 5">
            <a:extLst>
              <a:ext uri="{FF2B5EF4-FFF2-40B4-BE49-F238E27FC236}">
                <a16:creationId xmlns:a16="http://schemas.microsoft.com/office/drawing/2014/main" id="{C497C2FA-0385-4930-AD26-E078725AF32A}"/>
              </a:ext>
            </a:extLst>
          </p:cNvPr>
          <p:cNvPicPr>
            <a:picLocks noChangeAspect="1"/>
          </p:cNvPicPr>
          <p:nvPr/>
        </p:nvPicPr>
        <p:blipFill>
          <a:blip r:embed="rId3"/>
          <a:stretch>
            <a:fillRect/>
          </a:stretch>
        </p:blipFill>
        <p:spPr>
          <a:xfrm>
            <a:off x="990600" y="838200"/>
            <a:ext cx="5142738" cy="1295400"/>
          </a:xfrm>
          <a:prstGeom prst="rect">
            <a:avLst/>
          </a:prstGeom>
        </p:spPr>
      </p:pic>
      <p:sp>
        <p:nvSpPr>
          <p:cNvPr id="7" name="Right Brace 6">
            <a:extLst>
              <a:ext uri="{FF2B5EF4-FFF2-40B4-BE49-F238E27FC236}">
                <a16:creationId xmlns:a16="http://schemas.microsoft.com/office/drawing/2014/main" id="{97197FC7-C00C-4A8E-820A-56A74FA819AC}"/>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304D258-8213-4EC7-A45E-70243251D2E0}"/>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sp>
        <p:nvSpPr>
          <p:cNvPr id="9" name="TextBox 8">
            <a:extLst>
              <a:ext uri="{FF2B5EF4-FFF2-40B4-BE49-F238E27FC236}">
                <a16:creationId xmlns:a16="http://schemas.microsoft.com/office/drawing/2014/main" id="{E4257E22-EFD8-4467-ABE4-2359457127A1}"/>
              </a:ext>
            </a:extLst>
          </p:cNvPr>
          <p:cNvSpPr txBox="1"/>
          <p:nvPr/>
        </p:nvSpPr>
        <p:spPr>
          <a:xfrm>
            <a:off x="609600" y="3810000"/>
            <a:ext cx="7162800" cy="1938992"/>
          </a:xfrm>
          <a:prstGeom prst="rect">
            <a:avLst/>
          </a:prstGeom>
          <a:noFill/>
        </p:spPr>
        <p:txBody>
          <a:bodyPr wrap="square" rtlCol="0">
            <a:spAutoFit/>
          </a:bodyPr>
          <a:lstStyle/>
          <a:p>
            <a:r>
              <a:rPr lang="en-US" sz="2400" dirty="0">
                <a:latin typeface="+mj-lt"/>
                <a:sym typeface="Wingdings" panose="05000000000000000000" pitchFamily="2" charset="2"/>
              </a:rPr>
              <a:t>The Nose’ ensemble should sample phase space in the same way as does the canonical ensemble at </a:t>
            </a:r>
            <a:r>
              <a:rPr lang="en-US" sz="2400" dirty="0" err="1">
                <a:latin typeface="+mj-lt"/>
                <a:sym typeface="Wingdings" panose="05000000000000000000" pitchFamily="2" charset="2"/>
              </a:rPr>
              <a:t>T</a:t>
            </a:r>
            <a:r>
              <a:rPr lang="en-US" sz="2400" baseline="-25000" dirty="0" err="1">
                <a:latin typeface="+mj-lt"/>
                <a:sym typeface="Wingdings" panose="05000000000000000000" pitchFamily="2" charset="2"/>
              </a:rPr>
              <a:t>eq</a:t>
            </a:r>
            <a:r>
              <a:rPr lang="en-US" sz="2400" baseline="30000" dirty="0">
                <a:latin typeface="+mj-lt"/>
                <a:sym typeface="Wingdings" panose="05000000000000000000" pitchFamily="2" charset="2"/>
              </a:rPr>
              <a:t>.</a:t>
            </a:r>
            <a:endParaRPr lang="en-US" sz="2400" dirty="0">
              <a:latin typeface="+mj-lt"/>
              <a:sym typeface="Wingdings" panose="05000000000000000000" pitchFamily="2" charset="2"/>
            </a:endParaRPr>
          </a:p>
          <a:p>
            <a:endParaRPr lang="en-US" sz="2400" dirty="0">
              <a:latin typeface="+mj-lt"/>
              <a:sym typeface="Wingdings" panose="05000000000000000000" pitchFamily="2" charset="2"/>
            </a:endParaRPr>
          </a:p>
          <a:p>
            <a:endParaRPr lang="en-US" sz="2400" dirty="0">
              <a:latin typeface="+mj-lt"/>
            </a:endParaRPr>
          </a:p>
        </p:txBody>
      </p:sp>
    </p:spTree>
    <p:extLst>
      <p:ext uri="{BB962C8B-B14F-4D97-AF65-F5344CB8AC3E}">
        <p14:creationId xmlns:p14="http://schemas.microsoft.com/office/powerpoint/2010/main" val="163322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90A7A-85B4-43FA-837C-5122CA51F37C}"/>
              </a:ext>
            </a:extLst>
          </p:cNvPr>
          <p:cNvSpPr>
            <a:spLocks noGrp="1"/>
          </p:cNvSpPr>
          <p:nvPr>
            <p:ph type="dt" sz="half" idx="10"/>
          </p:nvPr>
        </p:nvSpPr>
        <p:spPr/>
        <p:txBody>
          <a:bodyPr/>
          <a:lstStyle/>
          <a:p>
            <a:r>
              <a:rPr lang="en-US"/>
              <a:t>9/19/2022</a:t>
            </a:r>
            <a:endParaRPr lang="en-US" dirty="0"/>
          </a:p>
        </p:txBody>
      </p:sp>
      <p:sp>
        <p:nvSpPr>
          <p:cNvPr id="3" name="Footer Placeholder 2">
            <a:extLst>
              <a:ext uri="{FF2B5EF4-FFF2-40B4-BE49-F238E27FC236}">
                <a16:creationId xmlns:a16="http://schemas.microsoft.com/office/drawing/2014/main" id="{A5540E61-53E3-4650-BCE7-CC38A42CEA13}"/>
              </a:ext>
            </a:extLst>
          </p:cNvPr>
          <p:cNvSpPr>
            <a:spLocks noGrp="1"/>
          </p:cNvSpPr>
          <p:nvPr>
            <p:ph type="ftr" sz="quarter" idx="11"/>
          </p:nvPr>
        </p:nvSpPr>
        <p:spPr/>
        <p:txBody>
          <a:bodyPr/>
          <a:lstStyle/>
          <a:p>
            <a:r>
              <a:rPr lang="en-US"/>
              <a:t>PHY 711  Fall 2022 -- Lecture 13</a:t>
            </a:r>
            <a:endParaRPr lang="en-US" dirty="0"/>
          </a:p>
        </p:txBody>
      </p:sp>
      <p:sp>
        <p:nvSpPr>
          <p:cNvPr id="4" name="Slide Number Placeholder 3">
            <a:extLst>
              <a:ext uri="{FF2B5EF4-FFF2-40B4-BE49-F238E27FC236}">
                <a16:creationId xmlns:a16="http://schemas.microsoft.com/office/drawing/2014/main" id="{9FC286FE-6A63-427F-A173-D1462E53C3F1}"/>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6" name="Picture 5" descr="Text, letter&#10;&#10;Description automatically generated">
            <a:extLst>
              <a:ext uri="{FF2B5EF4-FFF2-40B4-BE49-F238E27FC236}">
                <a16:creationId xmlns:a16="http://schemas.microsoft.com/office/drawing/2014/main" id="{FBF3AF26-6D37-8A20-1BD7-A842CF520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39" y="609600"/>
            <a:ext cx="8751121" cy="4899132"/>
          </a:xfrm>
          <a:prstGeom prst="rect">
            <a:avLst/>
          </a:prstGeom>
        </p:spPr>
      </p:pic>
    </p:spTree>
    <p:extLst>
      <p:ext uri="{BB962C8B-B14F-4D97-AF65-F5344CB8AC3E}">
        <p14:creationId xmlns:p14="http://schemas.microsoft.com/office/powerpoint/2010/main" val="2052754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pic>
        <p:nvPicPr>
          <p:cNvPr id="5" name="Picture 4"/>
          <p:cNvPicPr>
            <a:picLocks noChangeAspect="1"/>
          </p:cNvPicPr>
          <p:nvPr/>
        </p:nvPicPr>
        <p:blipFill>
          <a:blip r:embed="rId3"/>
          <a:stretch>
            <a:fillRect/>
          </a:stretch>
        </p:blipFill>
        <p:spPr>
          <a:xfrm>
            <a:off x="1143000" y="990600"/>
            <a:ext cx="6038850" cy="3562350"/>
          </a:xfrm>
          <a:prstGeom prst="rect">
            <a:avLst/>
          </a:prstGeom>
        </p:spPr>
      </p:pic>
      <p:sp>
        <p:nvSpPr>
          <p:cNvPr id="6" name="TextBox 5"/>
          <p:cNvSpPr txBox="1"/>
          <p:nvPr/>
        </p:nvSpPr>
        <p:spPr>
          <a:xfrm>
            <a:off x="3429000" y="457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8" name="TextBox 7"/>
          <p:cNvSpPr txBox="1"/>
          <p:nvPr/>
        </p:nvSpPr>
        <p:spPr>
          <a:xfrm rot="16200000">
            <a:off x="217900" y="2359969"/>
            <a:ext cx="1371600" cy="461665"/>
          </a:xfrm>
          <a:prstGeom prst="rect">
            <a:avLst/>
          </a:prstGeom>
          <a:noFill/>
        </p:spPr>
        <p:txBody>
          <a:bodyPr wrap="square" rtlCol="0">
            <a:spAutoFit/>
          </a:bodyPr>
          <a:lstStyle/>
          <a:p>
            <a:r>
              <a:rPr lang="en-US" sz="2400" dirty="0">
                <a:latin typeface="+mj-lt"/>
              </a:rPr>
              <a:t>T (K)</a:t>
            </a:r>
          </a:p>
        </p:txBody>
      </p:sp>
      <p:sp>
        <p:nvSpPr>
          <p:cNvPr id="9" name="TextBox 8"/>
          <p:cNvSpPr txBox="1"/>
          <p:nvPr/>
        </p:nvSpPr>
        <p:spPr>
          <a:xfrm>
            <a:off x="457200" y="304800"/>
            <a:ext cx="8229600" cy="461665"/>
          </a:xfrm>
          <a:prstGeom prst="rect">
            <a:avLst/>
          </a:prstGeom>
          <a:noFill/>
        </p:spPr>
        <p:txBody>
          <a:bodyPr wrap="square" rtlCol="0">
            <a:spAutoFit/>
          </a:bodyPr>
          <a:lstStyle/>
          <a:p>
            <a:r>
              <a:rPr lang="en-US" sz="2400" dirty="0">
                <a:latin typeface="+mj-lt"/>
              </a:rPr>
              <a:t>From LAMMPS simulation (using modified Nose’ algorithm)</a:t>
            </a:r>
          </a:p>
        </p:txBody>
      </p:sp>
    </p:spTree>
    <p:extLst>
      <p:ext uri="{BB962C8B-B14F-4D97-AF65-F5344CB8AC3E}">
        <p14:creationId xmlns:p14="http://schemas.microsoft.com/office/powerpoint/2010/main" val="157496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93898961"/>
              </p:ext>
            </p:extLst>
          </p:nvPr>
        </p:nvGraphicFramePr>
        <p:xfrm>
          <a:off x="774699" y="1304925"/>
          <a:ext cx="7912101" cy="4486275"/>
        </p:xfrm>
        <a:graphic>
          <a:graphicData uri="http://schemas.openxmlformats.org/presentationml/2006/ole">
            <mc:AlternateContent xmlns:mc="http://schemas.openxmlformats.org/markup-compatibility/2006">
              <mc:Choice xmlns:v="urn:schemas-microsoft-com:vml" Requires="v">
                <p:oleObj name="数式" r:id="rId3" imgW="4089240" imgH="2336760" progId="Equation.3">
                  <p:embed/>
                </p:oleObj>
              </mc:Choice>
              <mc:Fallback>
                <p:oleObj name="数式" r:id="rId3" imgW="4089240" imgH="2336760" progId="Equation.3">
                  <p:embed/>
                  <p:pic>
                    <p:nvPicPr>
                      <p:cNvPr id="0" name="Object 5"/>
                      <p:cNvPicPr>
                        <a:picLocks noChangeAspect="1" noChangeArrowheads="1"/>
                      </p:cNvPicPr>
                      <p:nvPr/>
                    </p:nvPicPr>
                    <p:blipFill>
                      <a:blip r:embed="rId4"/>
                      <a:srcRect/>
                      <a:stretch>
                        <a:fillRect/>
                      </a:stretch>
                    </p:blipFill>
                    <p:spPr bwMode="auto">
                      <a:xfrm>
                        <a:off x="774699" y="1304925"/>
                        <a:ext cx="7912101"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50631" y="324276"/>
            <a:ext cx="6934200" cy="830997"/>
          </a:xfrm>
          <a:prstGeom prst="rect">
            <a:avLst/>
          </a:prstGeom>
          <a:noFill/>
        </p:spPr>
        <p:txBody>
          <a:bodyPr wrap="square" rtlCol="0">
            <a:spAutoFit/>
          </a:bodyPr>
          <a:lstStyle/>
          <a:p>
            <a:r>
              <a:rPr lang="en-US" sz="2400" dirty="0">
                <a:latin typeface="+mj-lt"/>
              </a:rPr>
              <a:t>With the Hamiltonian formalism comes the notion of phase space --</a:t>
            </a:r>
          </a:p>
        </p:txBody>
      </p:sp>
    </p:spTree>
    <p:extLst>
      <p:ext uri="{BB962C8B-B14F-4D97-AF65-F5344CB8AC3E}">
        <p14:creationId xmlns:p14="http://schemas.microsoft.com/office/powerpoint/2010/main" val="95986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50226054"/>
              </p:ext>
            </p:extLst>
          </p:nvPr>
        </p:nvGraphicFramePr>
        <p:xfrm>
          <a:off x="687388" y="800100"/>
          <a:ext cx="8059737" cy="4097338"/>
        </p:xfrm>
        <a:graphic>
          <a:graphicData uri="http://schemas.openxmlformats.org/presentationml/2006/ole">
            <mc:AlternateContent xmlns:mc="http://schemas.openxmlformats.org/markup-compatibility/2006">
              <mc:Choice xmlns:v="urn:schemas-microsoft-com:vml" Requires="v">
                <p:oleObj name="Equation" r:id="rId3" imgW="4165560" imgH="2133360" progId="Equation.DSMT4">
                  <p:embed/>
                </p:oleObj>
              </mc:Choice>
              <mc:Fallback>
                <p:oleObj name="Equation" r:id="rId3" imgW="4165560" imgH="2133360" progId="Equation.DSMT4">
                  <p:embed/>
                  <p:pic>
                    <p:nvPicPr>
                      <p:cNvPr id="0" name=""/>
                      <p:cNvPicPr>
                        <a:picLocks noChangeAspect="1" noChangeArrowheads="1"/>
                      </p:cNvPicPr>
                      <p:nvPr/>
                    </p:nvPicPr>
                    <p:blipFill>
                      <a:blip r:embed="rId4"/>
                      <a:srcRect/>
                      <a:stretch>
                        <a:fillRect/>
                      </a:stretch>
                    </p:blipFill>
                    <p:spPr bwMode="auto">
                      <a:xfrm>
                        <a:off x="687388" y="800100"/>
                        <a:ext cx="8059737"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759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34789417"/>
              </p:ext>
            </p:extLst>
          </p:nvPr>
        </p:nvGraphicFramePr>
        <p:xfrm>
          <a:off x="1371600" y="1292225"/>
          <a:ext cx="5529263" cy="2341563"/>
        </p:xfrm>
        <a:graphic>
          <a:graphicData uri="http://schemas.openxmlformats.org/presentationml/2006/ole">
            <mc:AlternateContent xmlns:mc="http://schemas.openxmlformats.org/markup-compatibility/2006">
              <mc:Choice xmlns:v="urn:schemas-microsoft-com:vml" Requires="v">
                <p:oleObj name="数式" r:id="rId3" imgW="2857320" imgH="1218960" progId="Equation.3">
                  <p:embed/>
                </p:oleObj>
              </mc:Choice>
              <mc:Fallback>
                <p:oleObj name="数式" r:id="rId3" imgW="2857320" imgH="1218960" progId="Equation.3">
                  <p:embed/>
                  <p:pic>
                    <p:nvPicPr>
                      <p:cNvPr id="0" name=""/>
                      <p:cNvPicPr>
                        <a:picLocks noChangeAspect="1" noChangeArrowheads="1"/>
                      </p:cNvPicPr>
                      <p:nvPr/>
                    </p:nvPicPr>
                    <p:blipFill>
                      <a:blip r:embed="rId4"/>
                      <a:srcRect/>
                      <a:stretch>
                        <a:fillRect/>
                      </a:stretch>
                    </p:blipFill>
                    <p:spPr bwMode="auto">
                      <a:xfrm>
                        <a:off x="1371600" y="1292225"/>
                        <a:ext cx="552926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381000"/>
            <a:ext cx="6934200" cy="461665"/>
          </a:xfrm>
          <a:prstGeom prst="rect">
            <a:avLst/>
          </a:prstGeom>
          <a:noFill/>
        </p:spPr>
        <p:txBody>
          <a:bodyPr wrap="square" rtlCol="0">
            <a:spAutoFit/>
          </a:bodyPr>
          <a:lstStyle/>
          <a:p>
            <a:r>
              <a:rPr lang="en-US" sz="2400" dirty="0">
                <a:latin typeface="+mj-lt"/>
              </a:rPr>
              <a:t>Poisson brackets -- continued:</a:t>
            </a:r>
          </a:p>
        </p:txBody>
      </p:sp>
      <p:sp>
        <p:nvSpPr>
          <p:cNvPr id="7" name="TextBox 6"/>
          <p:cNvSpPr txBox="1"/>
          <p:nvPr/>
        </p:nvSpPr>
        <p:spPr>
          <a:xfrm>
            <a:off x="496093" y="4107379"/>
            <a:ext cx="6858000" cy="461665"/>
          </a:xfrm>
          <a:prstGeom prst="rect">
            <a:avLst/>
          </a:prstGeom>
          <a:noFill/>
        </p:spPr>
        <p:txBody>
          <a:bodyPr wrap="square" rtlCol="0">
            <a:spAutoFit/>
          </a:bodyPr>
          <a:lstStyle/>
          <a:p>
            <a:r>
              <a:rPr lang="en-US" sz="2400" dirty="0" err="1">
                <a:latin typeface="+mj-lt"/>
              </a:rPr>
              <a:t>Liouville</a:t>
            </a:r>
            <a:r>
              <a:rPr lang="en-US" sz="2400" dirty="0">
                <a:latin typeface="+mj-lt"/>
              </a:rPr>
              <a:t> theorem</a:t>
            </a:r>
          </a:p>
        </p:txBody>
      </p:sp>
      <p:graphicFrame>
        <p:nvGraphicFramePr>
          <p:cNvPr id="8" name="Object 7"/>
          <p:cNvGraphicFramePr>
            <a:graphicFrameLocks noChangeAspect="1"/>
          </p:cNvGraphicFramePr>
          <p:nvPr>
            <p:extLst>
              <p:ext uri="{D42A27DB-BD31-4B8C-83A1-F6EECF244321}">
                <p14:modId xmlns:p14="http://schemas.microsoft.com/office/powerpoint/2010/main" val="1339302444"/>
              </p:ext>
            </p:extLst>
          </p:nvPr>
        </p:nvGraphicFramePr>
        <p:xfrm>
          <a:off x="990600" y="4724400"/>
          <a:ext cx="5259387" cy="1169988"/>
        </p:xfrm>
        <a:graphic>
          <a:graphicData uri="http://schemas.openxmlformats.org/presentationml/2006/ole">
            <mc:AlternateContent xmlns:mc="http://schemas.openxmlformats.org/markup-compatibility/2006">
              <mc:Choice xmlns:v="urn:schemas-microsoft-com:vml" Requires="v">
                <p:oleObj name="数式" r:id="rId5" imgW="2717640" imgH="609480" progId="Equation.3">
                  <p:embed/>
                </p:oleObj>
              </mc:Choice>
              <mc:Fallback>
                <p:oleObj name="数式" r:id="rId5" imgW="2717640" imgH="609480" progId="Equation.3">
                  <p:embed/>
                  <p:pic>
                    <p:nvPicPr>
                      <p:cNvPr id="0" name=""/>
                      <p:cNvPicPr>
                        <a:picLocks noChangeAspect="1" noChangeArrowheads="1"/>
                      </p:cNvPicPr>
                      <p:nvPr/>
                    </p:nvPicPr>
                    <p:blipFill>
                      <a:blip r:embed="rId6"/>
                      <a:srcRect/>
                      <a:stretch>
                        <a:fillRect/>
                      </a:stretch>
                    </p:blipFill>
                    <p:spPr bwMode="auto">
                      <a:xfrm>
                        <a:off x="990600" y="4724400"/>
                        <a:ext cx="52593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96ABFCD7-EECB-4009-9F8D-921C285E464D}"/>
              </a:ext>
            </a:extLst>
          </p:cNvPr>
          <p:cNvSpPr txBox="1"/>
          <p:nvPr/>
        </p:nvSpPr>
        <p:spPr>
          <a:xfrm>
            <a:off x="4724400" y="5257800"/>
            <a:ext cx="4114800" cy="1200329"/>
          </a:xfrm>
          <a:prstGeom prst="rect">
            <a:avLst/>
          </a:prstGeom>
          <a:noFill/>
        </p:spPr>
        <p:txBody>
          <a:bodyPr wrap="square" rtlCol="0">
            <a:spAutoFit/>
          </a:bodyPr>
          <a:lstStyle/>
          <a:p>
            <a:r>
              <a:rPr lang="en-US" sz="2400" dirty="0">
                <a:latin typeface="+mj-lt"/>
              </a:rPr>
              <a:t>In the following slides we will justify this statement using several approaches.</a:t>
            </a:r>
          </a:p>
        </p:txBody>
      </p:sp>
    </p:spTree>
    <p:extLst>
      <p:ext uri="{BB962C8B-B14F-4D97-AF65-F5344CB8AC3E}">
        <p14:creationId xmlns:p14="http://schemas.microsoft.com/office/powerpoint/2010/main" val="172501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57200" y="381000"/>
            <a:ext cx="7620000" cy="461665"/>
          </a:xfrm>
          <a:prstGeom prst="rect">
            <a:avLst/>
          </a:prstGeom>
          <a:noFill/>
        </p:spPr>
        <p:txBody>
          <a:bodyPr wrap="square" rtlCol="0">
            <a:spAutoFit/>
          </a:bodyPr>
          <a:lstStyle/>
          <a:p>
            <a:r>
              <a:rPr lang="en-US" sz="2400" dirty="0">
                <a:latin typeface="+mj-lt"/>
              </a:rPr>
              <a:t>Phase space</a:t>
            </a:r>
          </a:p>
        </p:txBody>
      </p:sp>
      <p:graphicFrame>
        <p:nvGraphicFramePr>
          <p:cNvPr id="6" name="Object 5"/>
          <p:cNvGraphicFramePr>
            <a:graphicFrameLocks noChangeAspect="1"/>
          </p:cNvGraphicFramePr>
          <p:nvPr>
            <p:extLst>
              <p:ext uri="{D42A27DB-BD31-4B8C-83A1-F6EECF244321}">
                <p14:modId xmlns:p14="http://schemas.microsoft.com/office/powerpoint/2010/main" val="1371416364"/>
              </p:ext>
            </p:extLst>
          </p:nvPr>
        </p:nvGraphicFramePr>
        <p:xfrm>
          <a:off x="1166813" y="1095375"/>
          <a:ext cx="6734175" cy="2244725"/>
        </p:xfrm>
        <a:graphic>
          <a:graphicData uri="http://schemas.openxmlformats.org/presentationml/2006/ole">
            <mc:AlternateContent xmlns:mc="http://schemas.openxmlformats.org/markup-compatibility/2006">
              <mc:Choice xmlns:v="urn:schemas-microsoft-com:vml" Requires="v">
                <p:oleObj name="Equation" r:id="rId3" imgW="3479760" imgH="1168200" progId="Equation.DSMT4">
                  <p:embed/>
                </p:oleObj>
              </mc:Choice>
              <mc:Fallback>
                <p:oleObj name="Equation" r:id="rId3" imgW="3479760" imgH="1168200" progId="Equation.DSMT4">
                  <p:embed/>
                  <p:pic>
                    <p:nvPicPr>
                      <p:cNvPr id="0" name=""/>
                      <p:cNvPicPr>
                        <a:picLocks noChangeAspect="1" noChangeArrowheads="1"/>
                      </p:cNvPicPr>
                      <p:nvPr/>
                    </p:nvPicPr>
                    <p:blipFill>
                      <a:blip r:embed="rId4"/>
                      <a:srcRect/>
                      <a:stretch>
                        <a:fillRect/>
                      </a:stretch>
                    </p:blipFill>
                    <p:spPr bwMode="auto">
                      <a:xfrm>
                        <a:off x="1166813" y="1095375"/>
                        <a:ext cx="67341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7DF74675-EDF5-40B7-955B-B56A88B9EF17}"/>
              </a:ext>
            </a:extLst>
          </p:cNvPr>
          <p:cNvSpPr txBox="1"/>
          <p:nvPr/>
        </p:nvSpPr>
        <p:spPr>
          <a:xfrm>
            <a:off x="457200" y="3962400"/>
            <a:ext cx="7848600" cy="2308324"/>
          </a:xfrm>
          <a:prstGeom prst="rect">
            <a:avLst/>
          </a:prstGeom>
          <a:noFill/>
        </p:spPr>
        <p:txBody>
          <a:bodyPr wrap="square" rtlCol="0">
            <a:spAutoFit/>
          </a:bodyPr>
          <a:lstStyle/>
          <a:p>
            <a:r>
              <a:rPr lang="en-US" sz="2400" dirty="0">
                <a:latin typeface="+mj-lt"/>
              </a:rPr>
              <a:t>The notion of density of particles in  phase space is simply the ratio of the number of particles per unit phase space volume.      It seems reasonable that under conditions where there are no sources or sinks for the particles, that the density should remain constant in time.</a:t>
            </a:r>
          </a:p>
        </p:txBody>
      </p:sp>
    </p:spTree>
    <p:extLst>
      <p:ext uri="{BB962C8B-B14F-4D97-AF65-F5344CB8AC3E}">
        <p14:creationId xmlns:p14="http://schemas.microsoft.com/office/powerpoint/2010/main" val="214695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990600"/>
            <a:ext cx="64389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arallelogram 4"/>
          <p:cNvSpPr/>
          <p:nvPr/>
        </p:nvSpPr>
        <p:spPr>
          <a:xfrm>
            <a:off x="1676400" y="4100512"/>
            <a:ext cx="762000" cy="4572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6172200" y="1052512"/>
            <a:ext cx="1524000" cy="395288"/>
          </a:xfrm>
          <a:prstGeom prst="parallelogram">
            <a:avLst>
              <a:gd name="adj" fmla="val 186262"/>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10200" y="4419600"/>
            <a:ext cx="1143000" cy="461665"/>
          </a:xfrm>
          <a:prstGeom prst="rect">
            <a:avLst/>
          </a:prstGeom>
          <a:noFill/>
        </p:spPr>
        <p:txBody>
          <a:bodyPr wrap="square" rtlCol="0">
            <a:spAutoFit/>
          </a:bodyPr>
          <a:lstStyle/>
          <a:p>
            <a:r>
              <a:rPr lang="en-US" sz="2400" b="1" i="1" dirty="0">
                <a:latin typeface="+mj-lt"/>
              </a:rPr>
              <a:t>x</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8" name="TextBox 7"/>
          <p:cNvSpPr txBox="1"/>
          <p:nvPr/>
        </p:nvSpPr>
        <p:spPr>
          <a:xfrm>
            <a:off x="685800" y="228600"/>
            <a:ext cx="8077200" cy="830997"/>
          </a:xfrm>
          <a:prstGeom prst="rect">
            <a:avLst/>
          </a:prstGeom>
          <a:noFill/>
        </p:spPr>
        <p:txBody>
          <a:bodyPr wrap="square" rtlCol="0">
            <a:spAutoFit/>
          </a:bodyPr>
          <a:lstStyle/>
          <a:p>
            <a:r>
              <a:rPr lang="en-US" sz="2400" dirty="0">
                <a:latin typeface="+mj-lt"/>
              </a:rPr>
              <a:t>Phase space diagram for one-dimensional motion due to constant force</a:t>
            </a:r>
          </a:p>
        </p:txBody>
      </p:sp>
      <p:graphicFrame>
        <p:nvGraphicFramePr>
          <p:cNvPr id="10" name="Object 9"/>
          <p:cNvGraphicFramePr>
            <a:graphicFrameLocks noChangeAspect="1"/>
          </p:cNvGraphicFramePr>
          <p:nvPr>
            <p:extLst>
              <p:ext uri="{D42A27DB-BD31-4B8C-83A1-F6EECF244321}">
                <p14:modId xmlns:p14="http://schemas.microsoft.com/office/powerpoint/2010/main" val="3685674566"/>
              </p:ext>
            </p:extLst>
          </p:nvPr>
        </p:nvGraphicFramePr>
        <p:xfrm>
          <a:off x="1566863" y="4648200"/>
          <a:ext cx="6278562" cy="1700213"/>
        </p:xfrm>
        <a:graphic>
          <a:graphicData uri="http://schemas.openxmlformats.org/presentationml/2006/ole">
            <mc:AlternateContent xmlns:mc="http://schemas.openxmlformats.org/markup-compatibility/2006">
              <mc:Choice xmlns:v="urn:schemas-microsoft-com:vml" Requires="v">
                <p:oleObj name="Equation" r:id="rId4" imgW="4457520" imgH="1206360" progId="Equation.DSMT4">
                  <p:embed/>
                </p:oleObj>
              </mc:Choice>
              <mc:Fallback>
                <p:oleObj name="Equation" r:id="rId4" imgW="4457520" imgH="1206360" progId="Equation.DSMT4">
                  <p:embed/>
                  <p:pic>
                    <p:nvPicPr>
                      <p:cNvPr id="0" name=""/>
                      <p:cNvPicPr/>
                      <p:nvPr/>
                    </p:nvPicPr>
                    <p:blipFill>
                      <a:blip r:embed="rId5"/>
                      <a:stretch>
                        <a:fillRect/>
                      </a:stretch>
                    </p:blipFill>
                    <p:spPr>
                      <a:xfrm>
                        <a:off x="1566863" y="4648200"/>
                        <a:ext cx="6278562" cy="1700213"/>
                      </a:xfrm>
                      <a:prstGeom prst="rect">
                        <a:avLst/>
                      </a:prstGeom>
                    </p:spPr>
                  </p:pic>
                </p:oleObj>
              </mc:Fallback>
            </mc:AlternateContent>
          </a:graphicData>
        </a:graphic>
      </p:graphicFrame>
    </p:spTree>
    <p:extLst>
      <p:ext uri="{BB962C8B-B14F-4D97-AF65-F5344CB8AC3E}">
        <p14:creationId xmlns:p14="http://schemas.microsoft.com/office/powerpoint/2010/main" val="1089588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10141</TotalTime>
  <Words>1577</Words>
  <Application>Microsoft Office PowerPoint</Application>
  <PresentationFormat>On-screen Show (4:3)</PresentationFormat>
  <Paragraphs>301</Paragraphs>
  <Slides>40</Slides>
  <Notes>39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40</vt:i4>
      </vt:variant>
    </vt:vector>
  </HeadingPairs>
  <TitlesOfParts>
    <vt:vector size="47" baseType="lpstr">
      <vt:lpstr>Arial</vt:lpstr>
      <vt:lpstr>Calibri</vt:lpstr>
      <vt:lpstr>Symbol</vt:lpstr>
      <vt:lpstr>Office Theme</vt:lpstr>
      <vt:lpstr>数式</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549</cp:revision>
  <cp:lastPrinted>2020-09-22T02:40:41Z</cp:lastPrinted>
  <dcterms:created xsi:type="dcterms:W3CDTF">2012-01-10T18:32:24Z</dcterms:created>
  <dcterms:modified xsi:type="dcterms:W3CDTF">2022-09-19T14:51:30Z</dcterms:modified>
</cp:coreProperties>
</file>