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handoutMasterIdLst>
    <p:handoutMasterId r:id="rId31"/>
  </p:handoutMasterIdLst>
  <p:sldIdLst>
    <p:sldId id="296" r:id="rId3"/>
    <p:sldId id="354" r:id="rId4"/>
    <p:sldId id="399" r:id="rId5"/>
    <p:sldId id="398" r:id="rId6"/>
    <p:sldId id="383" r:id="rId7"/>
    <p:sldId id="387" r:id="rId8"/>
    <p:sldId id="388" r:id="rId9"/>
    <p:sldId id="371" r:id="rId10"/>
    <p:sldId id="359" r:id="rId11"/>
    <p:sldId id="391" r:id="rId12"/>
    <p:sldId id="360" r:id="rId13"/>
    <p:sldId id="361" r:id="rId14"/>
    <p:sldId id="362" r:id="rId15"/>
    <p:sldId id="364" r:id="rId16"/>
    <p:sldId id="363" r:id="rId17"/>
    <p:sldId id="366" r:id="rId18"/>
    <p:sldId id="365" r:id="rId19"/>
    <p:sldId id="367" r:id="rId20"/>
    <p:sldId id="368" r:id="rId21"/>
    <p:sldId id="384" r:id="rId22"/>
    <p:sldId id="385" r:id="rId23"/>
    <p:sldId id="386" r:id="rId24"/>
    <p:sldId id="393" r:id="rId25"/>
    <p:sldId id="394" r:id="rId26"/>
    <p:sldId id="372" r:id="rId27"/>
    <p:sldId id="390" r:id="rId28"/>
    <p:sldId id="38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6657" autoAdjust="0"/>
  </p:normalViewPr>
  <p:slideViewPr>
    <p:cSldViewPr>
      <p:cViewPr varScale="1">
        <p:scale>
          <a:sx n="54" d="100"/>
          <a:sy n="54" d="100"/>
        </p:scale>
        <p:origin x="12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discuss a variety of identities and methods and historically important ideas related to Hamiltonian and </a:t>
            </a:r>
            <a:r>
              <a:rPr lang="en-US" dirty="0" err="1"/>
              <a:t>Lagrangian</a:t>
            </a:r>
            <a:r>
              <a:rPr lang="en-US" dirty="0"/>
              <a:t> mechanics.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14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between new Hamiltonian and original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Focusing  on  finding the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8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Deriving equations  for identifying constants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42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of derivation.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96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using harmonic oscillator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04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Hamilton-Jacobi equations for harmonic oscillator.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73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6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using the Hamilton-Jacobi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schedule shows that this lecture will wrap up Chapters 3 and 6.    There is a new homework assignment from the textbook.   On Friday we will start discussing Chap. 4 and apply </a:t>
            </a:r>
            <a:r>
              <a:rPr lang="en-US" dirty="0" err="1"/>
              <a:t>Lagrangian</a:t>
            </a:r>
            <a:r>
              <a:rPr lang="en-US" dirty="0"/>
              <a:t> and Hamiltonian mechanics to small oscillations.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25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78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what we have learned.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54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725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Recipe </a:t>
            </a:r>
            <a:r>
              <a:rPr lang="en-US"/>
              <a:t>to remember.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6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73D275-BC70-4841-A400-4014CD1766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“virial theorem” is a useful identity for studying some mechanical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2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2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for a general Hamiltonian system.     The question is  what would happen if we change coordinates?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5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Thinking about changing the coordinates – indicated with lower case and larger case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54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6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72400" cy="1600200"/>
          </a:xfrm>
        </p:spPr>
        <p:txBody>
          <a:bodyPr anchor="b"/>
          <a:lstStyle>
            <a:lvl1pPr algn="ctr">
              <a:defRPr sz="4000">
                <a:latin typeface="Times New Roman" pitchFamily="-11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3013"/>
            <a:ext cx="6400800" cy="9144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" y="617220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86002" y="2284413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3082" name="Picture 10" descr="w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9954" y="3835400"/>
            <a:ext cx="2464095" cy="18288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69025"/>
            <a:ext cx="8229600" cy="685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Physics Wellcoming Colloquium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5" y="1600200"/>
            <a:ext cx="8226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Subhead Goes Here</a:t>
            </a:r>
          </a:p>
          <a:p>
            <a:pPr lvl="0"/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" y="0"/>
            <a:ext cx="9140825" cy="9144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 GOES HERE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" y="0"/>
            <a:ext cx="2285999" cy="9144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47688" y="6400800"/>
            <a:ext cx="804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8" descr="wfu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4677" y="207909"/>
            <a:ext cx="1828800" cy="4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-112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225" indent="-53340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736725" indent="-4572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22320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7273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31845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36417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40989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45561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6504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14 -- Chap. 6 (F &amp; W)</a:t>
            </a:r>
          </a:p>
          <a:p>
            <a:pPr algn="ctr"/>
            <a:r>
              <a:rPr lang="en-US" sz="3200" b="1" dirty="0"/>
              <a:t>Extensions of Hamiltonian formalism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37360" imgH="4559040" progId="Equation.DSMT4">
                  <p:embed/>
                </p:oleObj>
              </mc:Choice>
              <mc:Fallback>
                <p:oleObj name="Equation" r:id="rId3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BB9F2C-15BA-4825-925E-620FF3D9DC91}"/>
              </a:ext>
            </a:extLst>
          </p:cNvPr>
          <p:cNvSpPr txBox="1"/>
          <p:nvPr/>
        </p:nvSpPr>
        <p:spPr>
          <a:xfrm>
            <a:off x="5943600" y="48006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Does this look familiar?</a:t>
            </a:r>
          </a:p>
        </p:txBody>
      </p:sp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1341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C6D8B1-6806-41F8-ABAB-0708664FE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41" y="161755"/>
            <a:ext cx="8250412" cy="551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573343"/>
              </p:ext>
            </p:extLst>
          </p:nvPr>
        </p:nvGraphicFramePr>
        <p:xfrm>
          <a:off x="477838" y="1060450"/>
          <a:ext cx="821690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280" imgH="3136680" progId="Equation.DSMT4">
                  <p:embed/>
                </p:oleObj>
              </mc:Choice>
              <mc:Fallback>
                <p:oleObj name="Equation" r:id="rId3" imgW="4940280" imgH="313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060450"/>
                        <a:ext cx="821690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70548"/>
              </p:ext>
            </p:extLst>
          </p:nvPr>
        </p:nvGraphicFramePr>
        <p:xfrm>
          <a:off x="169991" y="1477058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91" y="1477058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54234"/>
              </p:ext>
            </p:extLst>
          </p:nvPr>
        </p:nvGraphicFramePr>
        <p:xfrm>
          <a:off x="29817" y="-62817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" y="-62817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77969"/>
              </p:ext>
            </p:extLst>
          </p:nvPr>
        </p:nvGraphicFramePr>
        <p:xfrm>
          <a:off x="107043" y="3752623"/>
          <a:ext cx="7147182" cy="932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043" y="3752623"/>
                        <a:ext cx="7147182" cy="932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7A5D4A5-64F0-45C1-BCE5-BCBFF4D14855}"/>
              </a:ext>
            </a:extLst>
          </p:cNvPr>
          <p:cNvSpPr txBox="1"/>
          <p:nvPr/>
        </p:nvSpPr>
        <p:spPr>
          <a:xfrm>
            <a:off x="762000" y="4800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Agrees with Hamilton-Jacobi analysis.</a:t>
            </a:r>
          </a:p>
        </p:txBody>
      </p:sp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6A4F6-279D-40EA-A48B-50215F4F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0B35F0-3CD3-4060-B26A-FBCDDF03F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C8AB7-A41A-4388-BC63-E7958C09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EC18C8-D0F6-4D2D-8DE4-FE60D33E63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18594"/>
              </p:ext>
            </p:extLst>
          </p:nvPr>
        </p:nvGraphicFramePr>
        <p:xfrm>
          <a:off x="1371600" y="304800"/>
          <a:ext cx="4894262" cy="271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1739880" progId="Equation.DSMT4">
                  <p:embed/>
                </p:oleObj>
              </mc:Choice>
              <mc:Fallback>
                <p:oleObj name="Equation" r:id="rId2" imgW="3136680" imgH="1739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113F0A9-31B0-40AA-ABAD-D1CD019DE7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71600" y="304800"/>
                        <a:ext cx="4894262" cy="2714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09C870-4C5B-4185-AAB4-E1C49AFF7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21270"/>
              </p:ext>
            </p:extLst>
          </p:nvPr>
        </p:nvGraphicFramePr>
        <p:xfrm>
          <a:off x="1524000" y="3019426"/>
          <a:ext cx="6983412" cy="329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9680" imgH="2019240" progId="Equation.DSMT4">
                  <p:embed/>
                </p:oleObj>
              </mc:Choice>
              <mc:Fallback>
                <p:oleObj name="Equation" r:id="rId4" imgW="4279680" imgH="201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019426"/>
                        <a:ext cx="6983412" cy="329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649F7F1-B782-43CC-A7D9-F384DC806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255093"/>
              </p:ext>
            </p:extLst>
          </p:nvPr>
        </p:nvGraphicFramePr>
        <p:xfrm>
          <a:off x="5943600" y="5181600"/>
          <a:ext cx="288439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43600" y="5181600"/>
                        <a:ext cx="2884394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797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0A412-3DC3-44A5-B2F7-AADF3996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A3C6B-6D9E-4125-8C1C-285EBEF9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F37B9-120A-43E5-B270-21EA529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55597-BCFC-4419-BFA4-1E49E29C043B}"/>
              </a:ext>
            </a:extLst>
          </p:cNvPr>
          <p:cNvSpPr txBox="1"/>
          <p:nvPr/>
        </p:nvSpPr>
        <p:spPr>
          <a:xfrm>
            <a:off x="457200" y="3048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do you think of Hamilton-Jacobi method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Historically important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Hysterical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Painful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Might </a:t>
            </a:r>
            <a:r>
              <a:rPr lang="en-US" sz="2400">
                <a:latin typeface="+mj-lt"/>
              </a:rPr>
              <a:t>be useful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EBC95F-1EF8-4A73-814C-988F862A01BE}"/>
              </a:ext>
            </a:extLst>
          </p:cNvPr>
          <p:cNvSpPr txBox="1"/>
          <p:nvPr/>
        </p:nvSpPr>
        <p:spPr>
          <a:xfrm>
            <a:off x="304800" y="43434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next 3 slides contain important equations that you will hopefully remember for this material contained in Chapters 3 &amp; 6 of Fetter and </a:t>
            </a:r>
            <a:r>
              <a:rPr lang="en-US" sz="2400" dirty="0" err="1">
                <a:latin typeface="+mj-lt"/>
              </a:rPr>
              <a:t>Walecka</a:t>
            </a:r>
            <a:r>
              <a:rPr lang="en-US" sz="2400" dirty="0">
                <a:latin typeface="+mj-lt"/>
              </a:rPr>
              <a:t>.      On Friday we will start with Chapter 4 and discuss one of the many applications of these ideas – the case of small oscillations near equilibrium.</a:t>
            </a:r>
          </a:p>
        </p:txBody>
      </p:sp>
    </p:spTree>
    <p:extLst>
      <p:ext uri="{BB962C8B-B14F-4D97-AF65-F5344CB8AC3E}">
        <p14:creationId xmlns:p14="http://schemas.microsoft.com/office/powerpoint/2010/main" val="2023163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148FA-D457-C25C-FBCA-93B745D2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963AD-6C62-B970-ACC6-A376E217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E872A-36D0-34DC-E055-A21DD123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A2B073-1329-E22E-7C42-A293D5CA5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31769" cy="26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5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0769" y="1445078"/>
            <a:ext cx="9138452" cy="1200150"/>
          </a:xfrm>
        </p:spPr>
        <p:txBody>
          <a:bodyPr/>
          <a:lstStyle/>
          <a:p>
            <a:r>
              <a:rPr lang="en-US" sz="3200" b="1" dirty="0"/>
              <a:t>Opportunities for Physics Research Part III</a:t>
            </a:r>
            <a:br>
              <a:rPr lang="en-US" dirty="0"/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&amp; Theoretical/Computational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Condensed Matter Physics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811" y="2532743"/>
            <a:ext cx="8917589" cy="685800"/>
          </a:xfrm>
        </p:spPr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Featuring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laboratories/groups of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Oana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Jurchescu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Stephen Winter, Timo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Thonhauser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Natalie Holzwarth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37DFF-2444-494A-B195-D962936F0BBE}"/>
              </a:ext>
            </a:extLst>
          </p:cNvPr>
          <p:cNvSpPr txBox="1"/>
          <p:nvPr/>
        </p:nvSpPr>
        <p:spPr>
          <a:xfrm>
            <a:off x="1828800" y="6248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September 22, 2022 at 4 PM in Olin 101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BDFC9E-229A-D8B4-F295-B0C2ED0D25C3}"/>
              </a:ext>
            </a:extLst>
          </p:cNvPr>
          <p:cNvSpPr txBox="1"/>
          <p:nvPr/>
        </p:nvSpPr>
        <p:spPr>
          <a:xfrm>
            <a:off x="1600200" y="381000"/>
            <a:ext cx="586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-- Thursday’s Colloquium --</a:t>
            </a:r>
          </a:p>
        </p:txBody>
      </p:sp>
    </p:spTree>
    <p:extLst>
      <p:ext uri="{BB962C8B-B14F-4D97-AF65-F5344CB8AC3E}">
        <p14:creationId xmlns:p14="http://schemas.microsoft.com/office/powerpoint/2010/main" val="341507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080125" y="4789435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53200" y="42672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periodic or bounded (not for all systems).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B4619-326F-4342-BF70-8FEB17FE6114}"/>
              </a:ext>
            </a:extLst>
          </p:cNvPr>
          <p:cNvSpPr txBox="1"/>
          <p:nvPr/>
        </p:nvSpPr>
        <p:spPr>
          <a:xfrm>
            <a:off x="304800" y="5471815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it is true --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264027"/>
              </p:ext>
            </p:extLst>
          </p:nvPr>
        </p:nvGraphicFramePr>
        <p:xfrm>
          <a:off x="2150235" y="1200474"/>
          <a:ext cx="7023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626080" imgH="3276360" progId="Equation.DSMT4">
                  <p:embed/>
                </p:oleObj>
              </mc:Choice>
              <mc:Fallback>
                <p:oleObj name="Equation" r:id="rId5" imgW="56260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0235" y="1200474"/>
                        <a:ext cx="7023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E2CB0C-3575-4B84-954A-55F8E78F3899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71920" imgH="1968480" progId="Equation.DSMT4">
                  <p:embed/>
                </p:oleObj>
              </mc:Choice>
              <mc:Fallback>
                <p:oleObj name="Equation" r:id="rId5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08574B-12F0-48D4-B811-F74648314BC5}"/>
              </a:ext>
            </a:extLst>
          </p:cNvPr>
          <p:cNvSpPr txBox="1"/>
          <p:nvPr/>
        </p:nvSpPr>
        <p:spPr>
          <a:xfrm>
            <a:off x="714286" y="5657526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Premise true because of periodicity.</a:t>
            </a:r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2AB67F-803C-4590-BC44-2D03D80B860E}"/>
              </a:ext>
            </a:extLst>
          </p:cNvPr>
          <p:cNvSpPr txBox="1"/>
          <p:nvPr/>
        </p:nvSpPr>
        <p:spPr>
          <a:xfrm>
            <a:off x="228600" y="44958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next slides we will consider finding different coordinates and momenta that can also describe the system. Why?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we can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it might be useful</a:t>
            </a:r>
          </a:p>
        </p:txBody>
      </p:sp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id="{257230DD-695B-416C-B23F-8E2A51D5CA0D}"/>
              </a:ext>
            </a:extLst>
          </p:cNvPr>
          <p:cNvSpPr/>
          <p:nvPr/>
        </p:nvSpPr>
        <p:spPr>
          <a:xfrm>
            <a:off x="7315200" y="1949726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E523D-76A1-4CE4-B28A-1F56722BE7F8}"/>
              </a:ext>
            </a:extLst>
          </p:cNvPr>
          <p:cNvSpPr txBox="1"/>
          <p:nvPr/>
        </p:nvSpPr>
        <p:spPr>
          <a:xfrm>
            <a:off x="7086600" y="695861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Note that because of the way we set up the problem we can always add such a term.</a:t>
            </a:r>
          </a:p>
        </p:txBody>
      </p:sp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fu">
  <a:themeElements>
    <a:clrScheme name="">
      <a:dk1>
        <a:srgbClr val="9E7E38"/>
      </a:dk1>
      <a:lt1>
        <a:srgbClr val="FFFDE8"/>
      </a:lt1>
      <a:dk2>
        <a:srgbClr val="FFFDE8"/>
      </a:dk2>
      <a:lt2>
        <a:srgbClr val="767462"/>
      </a:lt2>
      <a:accent1>
        <a:srgbClr val="983222"/>
      </a:accent1>
      <a:accent2>
        <a:srgbClr val="55517B"/>
      </a:accent2>
      <a:accent3>
        <a:srgbClr val="FFFEF2"/>
      </a:accent3>
      <a:accent4>
        <a:srgbClr val="866B2E"/>
      </a:accent4>
      <a:accent5>
        <a:srgbClr val="CAADAB"/>
      </a:accent5>
      <a:accent6>
        <a:srgbClr val="4C496F"/>
      </a:accent6>
      <a:hlink>
        <a:srgbClr val="44697D"/>
      </a:hlink>
      <a:folHlink>
        <a:srgbClr val="662046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10887</TotalTime>
  <Words>821</Words>
  <Application>Microsoft Office PowerPoint</Application>
  <PresentationFormat>On-screen Show (4:3)</PresentationFormat>
  <Paragraphs>181</Paragraphs>
  <Slides>27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wfu</vt:lpstr>
      <vt:lpstr>数式</vt:lpstr>
      <vt:lpstr>Equation</vt:lpstr>
      <vt:lpstr>PowerPoint Presentation</vt:lpstr>
      <vt:lpstr>PowerPoint Presentation</vt:lpstr>
      <vt:lpstr>PowerPoint Presentation</vt:lpstr>
      <vt:lpstr>Opportunities for Physics Research Part III Experimental &amp; Theoretical/Computational Condensed Matter Physics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601</cp:revision>
  <cp:lastPrinted>2020-09-23T23:51:27Z</cp:lastPrinted>
  <dcterms:created xsi:type="dcterms:W3CDTF">2012-01-10T18:32:24Z</dcterms:created>
  <dcterms:modified xsi:type="dcterms:W3CDTF">2022-09-20T06:39:02Z</dcterms:modified>
</cp:coreProperties>
</file>