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1"/>
  </p:notesMasterIdLst>
  <p:handoutMasterIdLst>
    <p:handoutMasterId r:id="rId32"/>
  </p:handoutMasterIdLst>
  <p:sldIdLst>
    <p:sldId id="296" r:id="rId3"/>
    <p:sldId id="400" r:id="rId4"/>
    <p:sldId id="354" r:id="rId5"/>
    <p:sldId id="399" r:id="rId6"/>
    <p:sldId id="398" r:id="rId7"/>
    <p:sldId id="383" r:id="rId8"/>
    <p:sldId id="387" r:id="rId9"/>
    <p:sldId id="388" r:id="rId10"/>
    <p:sldId id="371" r:id="rId11"/>
    <p:sldId id="359" r:id="rId12"/>
    <p:sldId id="391" r:id="rId13"/>
    <p:sldId id="360" r:id="rId14"/>
    <p:sldId id="361" r:id="rId15"/>
    <p:sldId id="362" r:id="rId16"/>
    <p:sldId id="364" r:id="rId17"/>
    <p:sldId id="363" r:id="rId18"/>
    <p:sldId id="366" r:id="rId19"/>
    <p:sldId id="365" r:id="rId20"/>
    <p:sldId id="367" r:id="rId21"/>
    <p:sldId id="368" r:id="rId22"/>
    <p:sldId id="384" r:id="rId23"/>
    <p:sldId id="385" r:id="rId24"/>
    <p:sldId id="386" r:id="rId25"/>
    <p:sldId id="393" r:id="rId26"/>
    <p:sldId id="394" r:id="rId27"/>
    <p:sldId id="372" r:id="rId28"/>
    <p:sldId id="390" r:id="rId29"/>
    <p:sldId id="389" r:id="rId3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76657" autoAdjust="0"/>
  </p:normalViewPr>
  <p:slideViewPr>
    <p:cSldViewPr>
      <p:cViewPr varScale="1">
        <p:scale>
          <a:sx n="54" d="100"/>
          <a:sy n="54" d="100"/>
        </p:scale>
        <p:origin x="127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4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9/21/2022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this lecture we will discuss a variety of identities and methods and historically important ideas related to Hamiltonian and </a:t>
            </a:r>
            <a:r>
              <a:rPr lang="en-US" dirty="0" err="1"/>
              <a:t>Lagrangian</a:t>
            </a:r>
            <a:r>
              <a:rPr lang="en-US" dirty="0"/>
              <a:t> mechanics.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9946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More details.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0149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Relationship between new Hamiltonian and original Hamiltonian.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0820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Focusing  on  finding the constants of motion.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9085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Deriving equations  for identifying constants of motion.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9422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Details of derivation.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2966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More details.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2320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Hamilton-Jacobi using harmonic oscillator example.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9042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Hamilton-Jacobi equations for harmonic oscillator.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8737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Continued.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17645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Another example of using the Hamilton-Jacobi equations.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8195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 that the schedule shows that this lecture will wrap up Chapters 3 and 6.    There is a new homework assignment from the textbook.   On Friday we will start discussing Chap. 4 and apply </a:t>
            </a:r>
            <a:r>
              <a:rPr lang="en-US" dirty="0" err="1"/>
              <a:t>Lagrangian</a:t>
            </a:r>
            <a:r>
              <a:rPr lang="en-US" dirty="0"/>
              <a:t> and Hamiltonian mechanics to small oscillations.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Continued.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32532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More details.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47899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Summary of what we have learned.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25483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More summary.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97255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Recipe </a:t>
            </a:r>
            <a:r>
              <a:rPr lang="en-US"/>
              <a:t>to remember.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5668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73D275-BC70-4841-A400-4014CD17669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3817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“virial theorem” is a useful identity for studying some mechanical systems.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411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5258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Another example.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8220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Review for a general Hamiltonian system.     The question is  what would happen if we change coordinates?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9580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Thinking about changing the coordinates – indicated with lower case and larger case symbols.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1542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details.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767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9/21/2022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9/21/2022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9/21/2022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55613"/>
            <a:ext cx="7772400" cy="1600200"/>
          </a:xfrm>
        </p:spPr>
        <p:txBody>
          <a:bodyPr anchor="b"/>
          <a:lstStyle>
            <a:lvl1pPr algn="ctr">
              <a:defRPr sz="4000">
                <a:latin typeface="Times New Roman" pitchFamily="-112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513013"/>
            <a:ext cx="6400800" cy="914400"/>
          </a:xfrm>
        </p:spPr>
        <p:txBody>
          <a:bodyPr/>
          <a:lstStyle>
            <a:lvl1pPr algn="ctr">
              <a:defRPr b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" y="6172200"/>
            <a:ext cx="9140825" cy="685800"/>
          </a:xfrm>
          <a:prstGeom prst="rect">
            <a:avLst/>
          </a:prstGeom>
          <a:solidFill>
            <a:srgbClr val="9E7E38"/>
          </a:solidFill>
          <a:ln w="9525">
            <a:solidFill>
              <a:srgbClr val="9E7E38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2286002" y="2284413"/>
            <a:ext cx="4570413" cy="0"/>
          </a:xfrm>
          <a:prstGeom prst="line">
            <a:avLst/>
          </a:prstGeom>
          <a:noFill/>
          <a:ln w="25400">
            <a:solidFill>
              <a:srgbClr val="9E7E38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2400"/>
          </a:p>
        </p:txBody>
      </p:sp>
      <p:pic>
        <p:nvPicPr>
          <p:cNvPr id="3082" name="Picture 10" descr="wf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39954" y="3835400"/>
            <a:ext cx="2464095" cy="1828800"/>
          </a:xfrm>
          <a:prstGeom prst="rect">
            <a:avLst/>
          </a:prstGeom>
          <a:noFill/>
        </p:spPr>
      </p:pic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169025"/>
            <a:ext cx="8229600" cy="685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/>
              <a:t>Physics Wellcoming Colloquium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9/21/2022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9/21/2022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9/21/2022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9/21/2022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14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9/21/2022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9/21/2022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9/21/2022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9/21/2022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9/21/2022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711  Fall 2022 -- Lecture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D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5" y="1600200"/>
            <a:ext cx="8226425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Subhead Goes Here</a:t>
            </a:r>
          </a:p>
          <a:p>
            <a:pPr lvl="0"/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2" y="0"/>
            <a:ext cx="9140825" cy="914400"/>
          </a:xfrm>
          <a:prstGeom prst="rect">
            <a:avLst/>
          </a:prstGeom>
          <a:solidFill>
            <a:srgbClr val="9E7E38"/>
          </a:solidFill>
          <a:ln w="9525">
            <a:solidFill>
              <a:srgbClr val="9E7E38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33600" y="0"/>
            <a:ext cx="655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TITLE GOES HERE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2" y="0"/>
            <a:ext cx="2285999" cy="914400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547688" y="6400800"/>
            <a:ext cx="804386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2400"/>
          </a:p>
        </p:txBody>
      </p:sp>
      <p:pic>
        <p:nvPicPr>
          <p:cNvPr id="8" name="Picture 8" descr="wfu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34677" y="207909"/>
            <a:ext cx="1828800" cy="485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-112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-112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-112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-112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-112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-112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-112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-112" charset="0"/>
        </a:defRPr>
      </a:lvl9pPr>
    </p:titleStyle>
    <p:bodyStyle>
      <a:lvl1pPr algn="l" rtl="0" eaLnBrk="1" fontAlgn="base" hangingPunct="1">
        <a:spcBef>
          <a:spcPct val="2000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1165225" indent="-533400" algn="l" rtl="0" eaLnBrk="1" fontAlgn="base" hangingPunct="1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ＭＳ Ｐゴシック" pitchFamily="-112" charset="-128"/>
        </a:defRPr>
      </a:lvl2pPr>
      <a:lvl3pPr marL="1736725" indent="-457200" algn="l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pitchFamily="-112" charset="-128"/>
        </a:defRPr>
      </a:lvl3pPr>
      <a:lvl4pPr marL="2232025" indent="-3810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pitchFamily="-112" charset="-128"/>
        </a:defRPr>
      </a:lvl4pPr>
      <a:lvl5pPr marL="2727325" indent="-3810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pitchFamily="-112" charset="-128"/>
        </a:defRPr>
      </a:lvl5pPr>
      <a:lvl6pPr marL="3184525" indent="-3810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pitchFamily="-112" charset="-128"/>
        </a:defRPr>
      </a:lvl6pPr>
      <a:lvl7pPr marL="3641725" indent="-3810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pitchFamily="-112" charset="-128"/>
        </a:defRPr>
      </a:lvl7pPr>
      <a:lvl8pPr marL="4098925" indent="-3810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pitchFamily="-112" charset="-128"/>
        </a:defRPr>
      </a:lvl8pPr>
      <a:lvl9pPr marL="4556125" indent="-3810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6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9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2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4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6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31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3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7" Type="http://schemas.openxmlformats.org/officeDocument/2006/relationships/image" Target="../media/image37.wmf"/><Relationship Id="rId2" Type="http://schemas.openxmlformats.org/officeDocument/2006/relationships/oleObject" Target="../embeddings/oleObject33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5.bin"/><Relationship Id="rId5" Type="http://schemas.openxmlformats.org/officeDocument/2006/relationships/image" Target="../media/image36.wmf"/><Relationship Id="rId4" Type="http://schemas.openxmlformats.org/officeDocument/2006/relationships/oleObject" Target="../embeddings/oleObject34.bin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38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0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9/21/2022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26504" y="354707"/>
            <a:ext cx="89916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711 Classical Mechanics and Mathematical Methods</a:t>
            </a:r>
          </a:p>
          <a:p>
            <a:pPr algn="ctr"/>
            <a:r>
              <a:rPr lang="en-US" sz="3200" b="1" dirty="0"/>
              <a:t>10-10:50 AM  MWF in  Olin 103</a:t>
            </a:r>
          </a:p>
          <a:p>
            <a:pPr algn="ctr"/>
            <a:endParaRPr lang="en-US" sz="3200" b="1" dirty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Notes on Lecture 14 -- Chap. 6 (F &amp; W)</a:t>
            </a:r>
          </a:p>
          <a:p>
            <a:pPr algn="ctr"/>
            <a:r>
              <a:rPr lang="en-US" sz="3200" b="1" dirty="0"/>
              <a:t>Extensions of Hamiltonian formalism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err="1">
                <a:solidFill>
                  <a:schemeClr val="folHlink"/>
                </a:solidFill>
              </a:rPr>
              <a:t>Virial</a:t>
            </a:r>
            <a:r>
              <a:rPr lang="en-US" sz="3200" b="1" dirty="0">
                <a:solidFill>
                  <a:schemeClr val="folHlink"/>
                </a:solidFill>
              </a:rPr>
              <a:t> theorem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Canonical transformations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Hamilton-Jacobi formalism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9/21/2022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78742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Notion of “Canonical” generalized coordinate transformations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57533"/>
              </p:ext>
            </p:extLst>
          </p:nvPr>
        </p:nvGraphicFramePr>
        <p:xfrm>
          <a:off x="304800" y="914400"/>
          <a:ext cx="862714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7188120" imgH="1841400" progId="Equation.DSMT4">
                  <p:embed/>
                </p:oleObj>
              </mc:Choice>
              <mc:Fallback>
                <p:oleObj name="Equation" r:id="rId3" imgW="7188120" imgH="1841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914400"/>
                        <a:ext cx="8627140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5482342"/>
              </p:ext>
            </p:extLst>
          </p:nvPr>
        </p:nvGraphicFramePr>
        <p:xfrm>
          <a:off x="417513" y="3144838"/>
          <a:ext cx="9017000" cy="339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6845040" imgH="2577960" progId="Equation.DSMT4">
                  <p:embed/>
                </p:oleObj>
              </mc:Choice>
              <mc:Fallback>
                <p:oleObj name="Equation" r:id="rId5" imgW="6845040" imgH="25779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513" y="3144838"/>
                        <a:ext cx="9017000" cy="339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Arrow: Down 7">
            <a:extLst>
              <a:ext uri="{FF2B5EF4-FFF2-40B4-BE49-F238E27FC236}">
                <a16:creationId xmlns:a16="http://schemas.microsoft.com/office/drawing/2014/main" id="{257230DD-695B-416C-B23F-8E2A51D5CA0D}"/>
              </a:ext>
            </a:extLst>
          </p:cNvPr>
          <p:cNvSpPr/>
          <p:nvPr/>
        </p:nvSpPr>
        <p:spPr>
          <a:xfrm>
            <a:off x="7315200" y="1949726"/>
            <a:ext cx="4572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31E523D-76A1-4CE4-B28A-1F56722BE7F8}"/>
              </a:ext>
            </a:extLst>
          </p:cNvPr>
          <p:cNvSpPr txBox="1"/>
          <p:nvPr/>
        </p:nvSpPr>
        <p:spPr>
          <a:xfrm>
            <a:off x="7086600" y="695861"/>
            <a:ext cx="2057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+mj-lt"/>
              </a:rPr>
              <a:t>Note that because of the way we set up the problem we can always add such a term.</a:t>
            </a:r>
          </a:p>
        </p:txBody>
      </p:sp>
    </p:spTree>
    <p:extLst>
      <p:ext uri="{BB962C8B-B14F-4D97-AF65-F5344CB8AC3E}">
        <p14:creationId xmlns:p14="http://schemas.microsoft.com/office/powerpoint/2010/main" val="23878135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EF589E-D52A-46FC-A3CA-F57DDBAB0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9/21/2022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01C987-FFAA-4AFF-BA4A-65A2F7CB0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14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1FD2E0-A277-4C7A-A6DE-D59C19DA6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34CB248-AF2D-4710-8202-B7757AC2F1DC}"/>
              </a:ext>
            </a:extLst>
          </p:cNvPr>
          <p:cNvSpPr txBox="1"/>
          <p:nvPr/>
        </p:nvSpPr>
        <p:spPr>
          <a:xfrm>
            <a:off x="381000" y="2286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Some details --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8D6C2946-16C6-49AD-92F2-CC3867DFC70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0386264"/>
              </p:ext>
            </p:extLst>
          </p:nvPr>
        </p:nvGraphicFramePr>
        <p:xfrm>
          <a:off x="381000" y="777875"/>
          <a:ext cx="8564562" cy="547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7137360" imgH="4559040" progId="Equation.DSMT4">
                  <p:embed/>
                </p:oleObj>
              </mc:Choice>
              <mc:Fallback>
                <p:oleObj name="Equation" r:id="rId3" imgW="7137360" imgH="455904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777875"/>
                        <a:ext cx="8564562" cy="547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472247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9/21/2022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1865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Some relations between old and new variables: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6222193"/>
              </p:ext>
            </p:extLst>
          </p:nvPr>
        </p:nvGraphicFramePr>
        <p:xfrm>
          <a:off x="533400" y="878102"/>
          <a:ext cx="7304087" cy="293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3225600" imgH="1295280" progId="Equation.3">
                  <p:embed/>
                </p:oleObj>
              </mc:Choice>
              <mc:Fallback>
                <p:oleObj name="数式" r:id="rId3" imgW="3225600" imgH="12952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878102"/>
                        <a:ext cx="7304087" cy="293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6941629"/>
              </p:ext>
            </p:extLst>
          </p:nvPr>
        </p:nvGraphicFramePr>
        <p:xfrm>
          <a:off x="36163" y="3779637"/>
          <a:ext cx="8789988" cy="275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4813200" imgH="1511280" progId="Equation.DSMT4">
                  <p:embed/>
                </p:oleObj>
              </mc:Choice>
              <mc:Fallback>
                <p:oleObj name="Equation" r:id="rId5" imgW="4813200" imgH="15112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63" y="3779637"/>
                        <a:ext cx="8789988" cy="275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44290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9/21/2022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3554961"/>
              </p:ext>
            </p:extLst>
          </p:nvPr>
        </p:nvGraphicFramePr>
        <p:xfrm>
          <a:off x="762000" y="838200"/>
          <a:ext cx="6958013" cy="437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3073320" imgH="1930320" progId="Equation.3">
                  <p:embed/>
                </p:oleObj>
              </mc:Choice>
              <mc:Fallback>
                <p:oleObj name="数式" r:id="rId3" imgW="3073320" imgH="19303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838200"/>
                        <a:ext cx="6958013" cy="4370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716939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9/21/2022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1865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that it is conceivable that if we were extraordinarily clever, we could find all of the constants of the motion!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8550301"/>
              </p:ext>
            </p:extLst>
          </p:nvPr>
        </p:nvGraphicFramePr>
        <p:xfrm>
          <a:off x="723900" y="1223963"/>
          <a:ext cx="6411913" cy="2644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2831760" imgH="1168200" progId="Equation.3">
                  <p:embed/>
                </p:oleObj>
              </mc:Choice>
              <mc:Fallback>
                <p:oleObj name="数式" r:id="rId3" imgW="2831760" imgH="1168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" y="1223963"/>
                        <a:ext cx="6411913" cy="2644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3400" y="4343400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Possible solution – Hamilton-Jacobi theory: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5853263"/>
              </p:ext>
            </p:extLst>
          </p:nvPr>
        </p:nvGraphicFramePr>
        <p:xfrm>
          <a:off x="647700" y="5029200"/>
          <a:ext cx="7850188" cy="77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5" imgW="3466800" imgH="342720" progId="Equation.3">
                  <p:embed/>
                </p:oleObj>
              </mc:Choice>
              <mc:Fallback>
                <p:oleObj name="数式" r:id="rId5" imgW="3466800" imgH="3427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" y="5029200"/>
                        <a:ext cx="7850188" cy="776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1614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9/21/2022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5253"/>
              </p:ext>
            </p:extLst>
          </p:nvPr>
        </p:nvGraphicFramePr>
        <p:xfrm>
          <a:off x="304800" y="614362"/>
          <a:ext cx="8597901" cy="540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3797280" imgH="2387520" progId="Equation.3">
                  <p:embed/>
                </p:oleObj>
              </mc:Choice>
              <mc:Fallback>
                <p:oleObj name="数式" r:id="rId3" imgW="3797280" imgH="23875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614362"/>
                        <a:ext cx="8597901" cy="5405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14907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9/21/2022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5662430"/>
              </p:ext>
            </p:extLst>
          </p:nvPr>
        </p:nvGraphicFramePr>
        <p:xfrm>
          <a:off x="381000" y="76200"/>
          <a:ext cx="7937500" cy="376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3504960" imgH="1663560" progId="Equation.3">
                  <p:embed/>
                </p:oleObj>
              </mc:Choice>
              <mc:Fallback>
                <p:oleObj name="数式" r:id="rId3" imgW="3504960" imgH="16635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76200"/>
                        <a:ext cx="7937500" cy="3765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2" name="Group 21"/>
          <p:cNvGrpSpPr/>
          <p:nvPr/>
        </p:nvGrpSpPr>
        <p:grpSpPr>
          <a:xfrm>
            <a:off x="228600" y="3919538"/>
            <a:ext cx="8597900" cy="2328862"/>
            <a:chOff x="228600" y="3919538"/>
            <a:chExt cx="8597900" cy="2328862"/>
          </a:xfrm>
        </p:grpSpPr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9498961"/>
                </p:ext>
              </p:extLst>
            </p:nvPr>
          </p:nvGraphicFramePr>
          <p:xfrm>
            <a:off x="228600" y="3919538"/>
            <a:ext cx="8597900" cy="23288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数式" r:id="rId5" imgW="3797280" imgH="1028520" progId="Equation.3">
                    <p:embed/>
                  </p:oleObj>
                </mc:Choice>
                <mc:Fallback>
                  <p:oleObj name="数式" r:id="rId5" imgW="3797280" imgH="102852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8600" y="3919538"/>
                          <a:ext cx="8597900" cy="23288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0" name="Straight Arrow Connector 9"/>
            <p:cNvCxnSpPr/>
            <p:nvPr/>
          </p:nvCxnSpPr>
          <p:spPr>
            <a:xfrm flipV="1">
              <a:off x="838200" y="5334000"/>
              <a:ext cx="990600" cy="7543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V="1">
              <a:off x="5486400" y="5181600"/>
              <a:ext cx="838200" cy="9067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V="1">
              <a:off x="2438400" y="5181600"/>
              <a:ext cx="1066800" cy="9067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6324600" y="4950767"/>
              <a:ext cx="10287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0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905000" y="5029200"/>
              <a:ext cx="10287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0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505200" y="5029200"/>
              <a:ext cx="10287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445179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9/21/2022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228600" y="776288"/>
            <a:ext cx="8597900" cy="1841500"/>
            <a:chOff x="228600" y="4314826"/>
            <a:chExt cx="8597900" cy="1841500"/>
          </a:xfrm>
        </p:grpSpPr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90193992"/>
                </p:ext>
              </p:extLst>
            </p:nvPr>
          </p:nvGraphicFramePr>
          <p:xfrm>
            <a:off x="228600" y="4314826"/>
            <a:ext cx="8597900" cy="1841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数式" r:id="rId3" imgW="3797280" imgH="812520" progId="Equation.3">
                    <p:embed/>
                  </p:oleObj>
                </mc:Choice>
                <mc:Fallback>
                  <p:oleObj name="数式" r:id="rId3" imgW="3797280" imgH="8125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8600" y="4314826"/>
                          <a:ext cx="8597900" cy="1841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8" name="Straight Arrow Connector 7"/>
            <p:cNvCxnSpPr/>
            <p:nvPr/>
          </p:nvCxnSpPr>
          <p:spPr>
            <a:xfrm flipV="1">
              <a:off x="838200" y="5334000"/>
              <a:ext cx="990600" cy="7543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V="1">
              <a:off x="5486400" y="5181600"/>
              <a:ext cx="838200" cy="9067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V="1">
              <a:off x="2438400" y="5181600"/>
              <a:ext cx="1066800" cy="9067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6324600" y="4950767"/>
              <a:ext cx="10287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0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905000" y="5029200"/>
              <a:ext cx="10287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0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505200" y="5029200"/>
              <a:ext cx="10287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0</a:t>
              </a:r>
            </a:p>
          </p:txBody>
        </p:sp>
      </p:grp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3359554"/>
              </p:ext>
            </p:extLst>
          </p:nvPr>
        </p:nvGraphicFramePr>
        <p:xfrm>
          <a:off x="479425" y="3324225"/>
          <a:ext cx="8108950" cy="189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5" imgW="3581280" imgH="838080" progId="Equation.3">
                  <p:embed/>
                </p:oleObj>
              </mc:Choice>
              <mc:Fallback>
                <p:oleObj name="数式" r:id="rId5" imgW="3581280" imgH="838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425" y="3324225"/>
                        <a:ext cx="8108950" cy="189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279430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9/21/2022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6858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Differential equation for </a:t>
            </a:r>
            <a:r>
              <a:rPr lang="en-US" sz="2400" b="1" i="1" dirty="0">
                <a:latin typeface="+mj-lt"/>
              </a:rPr>
              <a:t>S</a:t>
            </a:r>
            <a:r>
              <a:rPr lang="en-US" sz="2400" dirty="0">
                <a:latin typeface="+mj-lt"/>
              </a:rPr>
              <a:t>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6003839"/>
              </p:ext>
            </p:extLst>
          </p:nvPr>
        </p:nvGraphicFramePr>
        <p:xfrm>
          <a:off x="1600200" y="1371600"/>
          <a:ext cx="3824287" cy="114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1688760" imgH="507960" progId="Equation.3">
                  <p:embed/>
                </p:oleObj>
              </mc:Choice>
              <mc:Fallback>
                <p:oleObj name="数式" r:id="rId3" imgW="1688760" imgH="5079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371600"/>
                        <a:ext cx="3824287" cy="1149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1232300"/>
              </p:ext>
            </p:extLst>
          </p:nvPr>
        </p:nvGraphicFramePr>
        <p:xfrm>
          <a:off x="947737" y="2590800"/>
          <a:ext cx="7477125" cy="3792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5" imgW="3301920" imgH="1676160" progId="Equation.3">
                  <p:embed/>
                </p:oleObj>
              </mc:Choice>
              <mc:Fallback>
                <p:oleObj name="数式" r:id="rId5" imgW="3301920" imgH="16761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7737" y="2590800"/>
                        <a:ext cx="7477125" cy="3792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23BB9F2C-15BA-4825-925E-620FF3D9DC91}"/>
              </a:ext>
            </a:extLst>
          </p:cNvPr>
          <p:cNvSpPr txBox="1"/>
          <p:nvPr/>
        </p:nvSpPr>
        <p:spPr>
          <a:xfrm>
            <a:off x="5943600" y="4800600"/>
            <a:ext cx="274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Does this look familiar?</a:t>
            </a:r>
          </a:p>
        </p:txBody>
      </p:sp>
    </p:spTree>
    <p:extLst>
      <p:ext uri="{BB962C8B-B14F-4D97-AF65-F5344CB8AC3E}">
        <p14:creationId xmlns:p14="http://schemas.microsoft.com/office/powerpoint/2010/main" val="23804120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9/21/2022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7446894"/>
              </p:ext>
            </p:extLst>
          </p:nvPr>
        </p:nvGraphicFramePr>
        <p:xfrm>
          <a:off x="533400" y="1219200"/>
          <a:ext cx="7477125" cy="454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3301920" imgH="2006280" progId="Equation.3">
                  <p:embed/>
                </p:oleObj>
              </mc:Choice>
              <mc:Fallback>
                <p:oleObj name="数式" r:id="rId3" imgW="3301920" imgH="20062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19200"/>
                        <a:ext cx="7477125" cy="454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3048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Continued:</a:t>
            </a:r>
          </a:p>
        </p:txBody>
      </p:sp>
    </p:spTree>
    <p:extLst>
      <p:ext uri="{BB962C8B-B14F-4D97-AF65-F5344CB8AC3E}">
        <p14:creationId xmlns:p14="http://schemas.microsoft.com/office/powerpoint/2010/main" val="1827572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BCAAE6-C6FA-F92B-D5CA-8F19BBC6C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9/21/2022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42BA8F9-9381-2BDB-1D6D-FF28D81B1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14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E7BBAF-F1A5-97E4-2069-BAD0F88DA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DBECE62-63D9-7273-7B88-3803085845F1}"/>
              </a:ext>
            </a:extLst>
          </p:cNvPr>
          <p:cNvSpPr txBox="1"/>
          <p:nvPr/>
        </p:nvSpPr>
        <p:spPr>
          <a:xfrm>
            <a:off x="228600" y="304800"/>
            <a:ext cx="8686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Your questions –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From Sam -- </a:t>
            </a:r>
            <a:r>
              <a:rPr lang="en-U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My question in the slides for tomorrow pertains to you calling S the "action".  I am having trouble understanding what this actually represents.</a:t>
            </a:r>
          </a:p>
          <a:p>
            <a:endParaRPr lang="en-US" sz="240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endParaRPr lang="en-US" sz="2400" dirty="0">
              <a:latin typeface="+mj-lt"/>
            </a:endParaRP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0B91FEF3-E7B1-70B9-CF35-3A10B1C832F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8180203"/>
              </p:ext>
            </p:extLst>
          </p:nvPr>
        </p:nvGraphicFramePr>
        <p:xfrm>
          <a:off x="609600" y="2561431"/>
          <a:ext cx="7585075" cy="173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606480" imgH="825480" progId="Equation.DSMT4">
                  <p:embed/>
                </p:oleObj>
              </mc:Choice>
              <mc:Fallback>
                <p:oleObj name="Equation" r:id="rId2" imgW="3606480" imgH="825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09600" y="2561431"/>
                        <a:ext cx="7585075" cy="1735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162893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9/21/2022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9322000"/>
              </p:ext>
            </p:extLst>
          </p:nvPr>
        </p:nvGraphicFramePr>
        <p:xfrm>
          <a:off x="838200" y="1066800"/>
          <a:ext cx="7823200" cy="488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3454200" imgH="2158920" progId="Equation.3">
                  <p:embed/>
                </p:oleObj>
              </mc:Choice>
              <mc:Fallback>
                <p:oleObj name="数式" r:id="rId3" imgW="3454200" imgH="21589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066800"/>
                        <a:ext cx="7823200" cy="4887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3048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Continued:</a:t>
            </a:r>
          </a:p>
        </p:txBody>
      </p:sp>
    </p:spTree>
    <p:extLst>
      <p:ext uri="{BB962C8B-B14F-4D97-AF65-F5344CB8AC3E}">
        <p14:creationId xmlns:p14="http://schemas.microsoft.com/office/powerpoint/2010/main" val="30937719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9/21/2022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7573343"/>
              </p:ext>
            </p:extLst>
          </p:nvPr>
        </p:nvGraphicFramePr>
        <p:xfrm>
          <a:off x="477838" y="1060450"/>
          <a:ext cx="8216900" cy="521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940280" imgH="3136680" progId="Equation.DSMT4">
                  <p:embed/>
                </p:oleObj>
              </mc:Choice>
              <mc:Fallback>
                <p:oleObj name="Equation" r:id="rId3" imgW="4940280" imgH="3136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838" y="1060450"/>
                        <a:ext cx="8216900" cy="5210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0" y="457200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Another example of Hamilton Jacobi equations</a:t>
            </a:r>
          </a:p>
        </p:txBody>
      </p:sp>
    </p:spTree>
    <p:extLst>
      <p:ext uri="{BB962C8B-B14F-4D97-AF65-F5344CB8AC3E}">
        <p14:creationId xmlns:p14="http://schemas.microsoft.com/office/powerpoint/2010/main" val="28416770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9/21/2022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1170548"/>
              </p:ext>
            </p:extLst>
          </p:nvPr>
        </p:nvGraphicFramePr>
        <p:xfrm>
          <a:off x="169991" y="1477058"/>
          <a:ext cx="7264400" cy="2468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368600" imgH="1485720" progId="Equation.DSMT4">
                  <p:embed/>
                </p:oleObj>
              </mc:Choice>
              <mc:Fallback>
                <p:oleObj name="Equation" r:id="rId3" imgW="4368600" imgH="1485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991" y="1477058"/>
                        <a:ext cx="7264400" cy="2468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4054234"/>
              </p:ext>
            </p:extLst>
          </p:nvPr>
        </p:nvGraphicFramePr>
        <p:xfrm>
          <a:off x="29817" y="-62817"/>
          <a:ext cx="6442075" cy="153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873240" imgH="927000" progId="Equation.DSMT4">
                  <p:embed/>
                </p:oleObj>
              </mc:Choice>
              <mc:Fallback>
                <p:oleObj name="Equation" r:id="rId5" imgW="3873240" imgH="927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17" y="-62817"/>
                        <a:ext cx="6442075" cy="153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2377969"/>
              </p:ext>
            </p:extLst>
          </p:nvPr>
        </p:nvGraphicFramePr>
        <p:xfrm>
          <a:off x="107043" y="3752623"/>
          <a:ext cx="7147182" cy="9322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4381200" imgH="571320" progId="Equation.DSMT4">
                  <p:embed/>
                </p:oleObj>
              </mc:Choice>
              <mc:Fallback>
                <p:oleObj name="Equation" r:id="rId7" imgW="4381200" imgH="571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7043" y="3752623"/>
                        <a:ext cx="7147182" cy="9322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45846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9/21/2022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5274" y="425116"/>
            <a:ext cx="26677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+mj-lt"/>
              </a:rPr>
              <a:t>Check action: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9491509"/>
              </p:ext>
            </p:extLst>
          </p:nvPr>
        </p:nvGraphicFramePr>
        <p:xfrm>
          <a:off x="457200" y="3429000"/>
          <a:ext cx="7734570" cy="10088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381200" imgH="571320" progId="Equation.DSMT4">
                  <p:embed/>
                </p:oleObj>
              </mc:Choice>
              <mc:Fallback>
                <p:oleObj name="Equation" r:id="rId3" imgW="4381200" imgH="571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3429000"/>
                        <a:ext cx="7734570" cy="10088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3708085"/>
              </p:ext>
            </p:extLst>
          </p:nvPr>
        </p:nvGraphicFramePr>
        <p:xfrm>
          <a:off x="336550" y="1057275"/>
          <a:ext cx="6537325" cy="220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809880" imgH="1282680" progId="Equation.DSMT4">
                  <p:embed/>
                </p:oleObj>
              </mc:Choice>
              <mc:Fallback>
                <p:oleObj name="Equation" r:id="rId5" imgW="3809880" imgH="1282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36550" y="1057275"/>
                        <a:ext cx="6537325" cy="2201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17A5D4A5-64F0-45C1-BCE5-BCBFF4D14855}"/>
              </a:ext>
            </a:extLst>
          </p:cNvPr>
          <p:cNvSpPr txBox="1"/>
          <p:nvPr/>
        </p:nvSpPr>
        <p:spPr>
          <a:xfrm>
            <a:off x="762000" y="480060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Agrees with Hamilton-Jacobi analysis.</a:t>
            </a:r>
          </a:p>
        </p:txBody>
      </p:sp>
    </p:spTree>
    <p:extLst>
      <p:ext uri="{BB962C8B-B14F-4D97-AF65-F5344CB8AC3E}">
        <p14:creationId xmlns:p14="http://schemas.microsoft.com/office/powerpoint/2010/main" val="17625265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B6A4F6-279D-40EA-A48B-50215F4F9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9/21/2022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0B35F0-3CD3-4060-B26A-FBCDDF03F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14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DC8AB7-A41A-4388-BC63-E7958C098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95EC18C8-D0F6-4D2D-8DE4-FE60D33E63C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3418594"/>
              </p:ext>
            </p:extLst>
          </p:nvPr>
        </p:nvGraphicFramePr>
        <p:xfrm>
          <a:off x="1371600" y="304800"/>
          <a:ext cx="4894262" cy="27146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136680" imgH="1739880" progId="Equation.DSMT4">
                  <p:embed/>
                </p:oleObj>
              </mc:Choice>
              <mc:Fallback>
                <p:oleObj name="Equation" r:id="rId2" imgW="3136680" imgH="173988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E113F0A9-31B0-40AA-ABAD-D1CD019DE72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371600" y="304800"/>
                        <a:ext cx="4894262" cy="27146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C309C870-4C5B-4185-AAB4-E1C49AFF74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3621270"/>
              </p:ext>
            </p:extLst>
          </p:nvPr>
        </p:nvGraphicFramePr>
        <p:xfrm>
          <a:off x="1524000" y="3019426"/>
          <a:ext cx="6983412" cy="329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279680" imgH="2019240" progId="Equation.DSMT4">
                  <p:embed/>
                </p:oleObj>
              </mc:Choice>
              <mc:Fallback>
                <p:oleObj name="Equation" r:id="rId4" imgW="4279680" imgH="20192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24000" y="3019426"/>
                        <a:ext cx="6983412" cy="3290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E649F7F1-B782-43CC-A7D9-F384DC806D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6255093"/>
              </p:ext>
            </p:extLst>
          </p:nvPr>
        </p:nvGraphicFramePr>
        <p:xfrm>
          <a:off x="5943600" y="5181600"/>
          <a:ext cx="2884394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485720" imgH="431640" progId="Equation.DSMT4">
                  <p:embed/>
                </p:oleObj>
              </mc:Choice>
              <mc:Fallback>
                <p:oleObj name="Equation" r:id="rId6" imgW="148572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943600" y="5181600"/>
                        <a:ext cx="2884394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750797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F0A412-3DC3-44A5-B2F7-AADF3996D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9/21/2022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7A3C6B-6D9E-4125-8C1C-285EBEF9A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14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5F37B9-120A-43E5-B270-21EA5292E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CE55597-BCFC-4419-BFA4-1E49E29C043B}"/>
              </a:ext>
            </a:extLst>
          </p:cNvPr>
          <p:cNvSpPr txBox="1"/>
          <p:nvPr/>
        </p:nvSpPr>
        <p:spPr>
          <a:xfrm>
            <a:off x="457200" y="304800"/>
            <a:ext cx="7543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What do you think of Hamilton-Jacobi method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>
                <a:latin typeface="+mj-lt"/>
              </a:rPr>
              <a:t>Historically important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>
                <a:latin typeface="+mj-lt"/>
              </a:rPr>
              <a:t>Hysterical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>
                <a:latin typeface="+mj-lt"/>
              </a:rPr>
              <a:t>Painful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>
                <a:latin typeface="+mj-lt"/>
              </a:rPr>
              <a:t>Might </a:t>
            </a:r>
            <a:r>
              <a:rPr lang="en-US" sz="2400">
                <a:latin typeface="+mj-lt"/>
              </a:rPr>
              <a:t>be useful</a:t>
            </a:r>
            <a:endParaRPr lang="en-US" sz="2400" dirty="0">
              <a:latin typeface="+mj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FEBC95F-1EF8-4A73-814C-988F862A01BE}"/>
              </a:ext>
            </a:extLst>
          </p:cNvPr>
          <p:cNvSpPr txBox="1"/>
          <p:nvPr/>
        </p:nvSpPr>
        <p:spPr>
          <a:xfrm>
            <a:off x="304800" y="4343400"/>
            <a:ext cx="8305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The next 3 slides contain important equations that you will hopefully remember for this material contained in Chapters 3 &amp; 6 of Fetter and </a:t>
            </a:r>
            <a:r>
              <a:rPr lang="en-US" sz="2400" dirty="0" err="1">
                <a:latin typeface="+mj-lt"/>
              </a:rPr>
              <a:t>Walecka</a:t>
            </a:r>
            <a:r>
              <a:rPr lang="en-US" sz="2400" dirty="0">
                <a:latin typeface="+mj-lt"/>
              </a:rPr>
              <a:t>.      On Friday we will start with Chapter 4 and discuss one of the many applications of these ideas – the case of small oscillations near equilibrium.</a:t>
            </a:r>
          </a:p>
        </p:txBody>
      </p:sp>
    </p:spTree>
    <p:extLst>
      <p:ext uri="{BB962C8B-B14F-4D97-AF65-F5344CB8AC3E}">
        <p14:creationId xmlns:p14="http://schemas.microsoft.com/office/powerpoint/2010/main" val="20231631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9/21/2022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909935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Lagrangian</a:t>
            </a:r>
            <a:r>
              <a:rPr lang="en-US" sz="2400" dirty="0">
                <a:latin typeface="+mj-lt"/>
              </a:rPr>
              <a:t> picture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516556"/>
              </p:ext>
            </p:extLst>
          </p:nvPr>
        </p:nvGraphicFramePr>
        <p:xfrm>
          <a:off x="990600" y="1384300"/>
          <a:ext cx="6091238" cy="219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3149280" imgH="1143000" progId="Equation.3">
                  <p:embed/>
                </p:oleObj>
              </mc:Choice>
              <mc:Fallback>
                <p:oleObj name="数式" r:id="rId3" imgW="314928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384300"/>
                        <a:ext cx="6091238" cy="219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3724572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Hamiltonian picture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8441162"/>
              </p:ext>
            </p:extLst>
          </p:nvPr>
        </p:nvGraphicFramePr>
        <p:xfrm>
          <a:off x="1050925" y="4198937"/>
          <a:ext cx="5970587" cy="214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5" imgW="3085920" imgH="1117440" progId="Equation.3">
                  <p:embed/>
                </p:oleObj>
              </mc:Choice>
              <mc:Fallback>
                <p:oleObj name="数式" r:id="rId5" imgW="3085920" imgH="1117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0925" y="4198937"/>
                        <a:ext cx="5970587" cy="2144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04800" y="2286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Recap --</a:t>
            </a:r>
          </a:p>
        </p:txBody>
      </p:sp>
    </p:spTree>
    <p:extLst>
      <p:ext uri="{BB962C8B-B14F-4D97-AF65-F5344CB8AC3E}">
        <p14:creationId xmlns:p14="http://schemas.microsoft.com/office/powerpoint/2010/main" val="36753586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A257C7-AE0D-471A-976E-6F234E734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9/21/2022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690D52-B1F9-4F5F-A245-D79A577F6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14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E10733-D224-479C-9C6C-74D94794A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27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0E7F7251-03BB-4394-AE53-5DCE0C51235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5131394"/>
              </p:ext>
            </p:extLst>
          </p:nvPr>
        </p:nvGraphicFramePr>
        <p:xfrm>
          <a:off x="228600" y="817563"/>
          <a:ext cx="8793539" cy="4897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134040" imgH="3416040" progId="Equation.DSMT4">
                  <p:embed/>
                </p:oleObj>
              </mc:Choice>
              <mc:Fallback>
                <p:oleObj name="Equation" r:id="rId3" imgW="6134040" imgH="34160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8600" y="817563"/>
                        <a:ext cx="8793539" cy="4897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20902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4E0FFA-A503-4AAE-892D-7B337B792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9/21/2022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A57713-0AF1-46AE-A7A8-F846CDF75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14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58E2B3-318D-4061-A2F8-1666C9501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28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CE8BB3F-D1C1-4CE7-85B4-A7E3FA3A35BD}"/>
              </a:ext>
            </a:extLst>
          </p:cNvPr>
          <p:cNvSpPr txBox="1"/>
          <p:nvPr/>
        </p:nvSpPr>
        <p:spPr>
          <a:xfrm>
            <a:off x="304800" y="457200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Recipe for constructing the Hamiltonian and analyzing the equations of motion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4DD5D4E9-4A7D-447F-A908-ED7292F6D1B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3227385"/>
              </p:ext>
            </p:extLst>
          </p:nvPr>
        </p:nvGraphicFramePr>
        <p:xfrm>
          <a:off x="990600" y="1905000"/>
          <a:ext cx="6931025" cy="3713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3581280" imgH="1930320" progId="Equation.3">
                  <p:embed/>
                </p:oleObj>
              </mc:Choice>
              <mc:Fallback>
                <p:oleObj name="数式" r:id="rId3" imgW="3581280" imgH="193032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905000"/>
                        <a:ext cx="6931025" cy="3713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5255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9/21/2022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421341" y="44958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9C6D8B1-6806-41F8-ABAB-0708664FED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8541" y="161755"/>
            <a:ext cx="8250412" cy="5518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A148FA-D457-C25C-FBCA-93B745D2F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9/21/2022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F963AD-6C62-B970-ACC6-A376E217E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14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0E872A-36D0-34DC-E055-A21DD1234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EA2B073-1329-E22E-7C42-A293D5CA53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47800"/>
            <a:ext cx="9131769" cy="2603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1057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40769" y="1445078"/>
            <a:ext cx="9138452" cy="1200150"/>
          </a:xfrm>
        </p:spPr>
        <p:txBody>
          <a:bodyPr/>
          <a:lstStyle/>
          <a:p>
            <a:r>
              <a:rPr lang="en-US" sz="3200" b="1" dirty="0"/>
              <a:t>Opportunities for Physics Research Part III</a:t>
            </a:r>
            <a:br>
              <a:rPr lang="en-US" dirty="0"/>
            </a:b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Experimental &amp; Theoretical/Computational</a:t>
            </a:r>
            <a:b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Condensed Matter Physics</a:t>
            </a:r>
            <a:b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4811" y="2532743"/>
            <a:ext cx="8917589" cy="685800"/>
          </a:xfrm>
        </p:spPr>
        <p:txBody>
          <a:bodyPr/>
          <a:lstStyle/>
          <a:p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Featuring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laboratories/groups of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Oana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Jurchescu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Stephen Winter, Timo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Thonhauser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Natalie Holzwarth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8637DFF-2444-494A-B195-D962936F0BBE}"/>
              </a:ext>
            </a:extLst>
          </p:cNvPr>
          <p:cNvSpPr txBox="1"/>
          <p:nvPr/>
        </p:nvSpPr>
        <p:spPr>
          <a:xfrm>
            <a:off x="1828800" y="62484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September 22, 2022 at 4 PM in Olin 101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BDFC9E-229A-D8B4-F295-B0C2ED0D25C3}"/>
              </a:ext>
            </a:extLst>
          </p:cNvPr>
          <p:cNvSpPr txBox="1"/>
          <p:nvPr/>
        </p:nvSpPr>
        <p:spPr>
          <a:xfrm>
            <a:off x="1600200" y="381000"/>
            <a:ext cx="5867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-- Thursday’s Colloquium --</a:t>
            </a:r>
          </a:p>
        </p:txBody>
      </p:sp>
    </p:spTree>
    <p:extLst>
      <p:ext uri="{BB962C8B-B14F-4D97-AF65-F5344CB8AC3E}">
        <p14:creationId xmlns:p14="http://schemas.microsoft.com/office/powerpoint/2010/main" val="3415079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9/21/2022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048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Virial theorem    (Rudolf Clausius ~ 1870)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9192564"/>
              </p:ext>
            </p:extLst>
          </p:nvPr>
        </p:nvGraphicFramePr>
        <p:xfrm>
          <a:off x="1143000" y="754841"/>
          <a:ext cx="2436813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1257120" imgH="457200" progId="Equation.3">
                  <p:embed/>
                </p:oleObj>
              </mc:Choice>
              <mc:Fallback>
                <p:oleObj name="数式" r:id="rId3" imgW="125712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754841"/>
                        <a:ext cx="2436813" cy="87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1974404"/>
              </p:ext>
            </p:extLst>
          </p:nvPr>
        </p:nvGraphicFramePr>
        <p:xfrm>
          <a:off x="1084263" y="1651000"/>
          <a:ext cx="5224462" cy="4795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886200" imgH="3593880" progId="Equation.DSMT4">
                  <p:embed/>
                </p:oleObj>
              </mc:Choice>
              <mc:Fallback>
                <p:oleObj name="Equation" r:id="rId5" imgW="3886200" imgH="3593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4263" y="1651000"/>
                        <a:ext cx="5224462" cy="4795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0243082"/>
              </p:ext>
            </p:extLst>
          </p:nvPr>
        </p:nvGraphicFramePr>
        <p:xfrm>
          <a:off x="5410200" y="3505200"/>
          <a:ext cx="2855725" cy="426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955520" imgH="291960" progId="Equation.DSMT4">
                  <p:embed/>
                </p:oleObj>
              </mc:Choice>
              <mc:Fallback>
                <p:oleObj name="Equation" r:id="rId7" imgW="195552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410200" y="3505200"/>
                        <a:ext cx="2855725" cy="4265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Left Arrow 8"/>
          <p:cNvSpPr/>
          <p:nvPr/>
        </p:nvSpPr>
        <p:spPr>
          <a:xfrm>
            <a:off x="6080125" y="4789435"/>
            <a:ext cx="457200" cy="457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553200" y="4267200"/>
            <a:ext cx="2590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that this implies that the motion is periodic or bounded (not for all systems).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93B4619-326F-4342-BF70-8FEB17FE6114}"/>
              </a:ext>
            </a:extLst>
          </p:cNvPr>
          <p:cNvSpPr txBox="1"/>
          <p:nvPr/>
        </p:nvSpPr>
        <p:spPr>
          <a:xfrm>
            <a:off x="304800" y="5471815"/>
            <a:ext cx="198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When it is true --</a:t>
            </a:r>
          </a:p>
        </p:txBody>
      </p:sp>
    </p:spTree>
    <p:extLst>
      <p:ext uri="{BB962C8B-B14F-4D97-AF65-F5344CB8AC3E}">
        <p14:creationId xmlns:p14="http://schemas.microsoft.com/office/powerpoint/2010/main" val="3687741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9/21/2022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609600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Examples of the </a:t>
            </a:r>
            <a:r>
              <a:rPr lang="en-US" sz="2400" dirty="0" err="1">
                <a:latin typeface="+mj-lt"/>
              </a:rPr>
              <a:t>Virial</a:t>
            </a:r>
            <a:r>
              <a:rPr lang="en-US" sz="2400" dirty="0">
                <a:latin typeface="+mj-lt"/>
              </a:rPr>
              <a:t> Theorem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94993"/>
              </p:ext>
            </p:extLst>
          </p:nvPr>
        </p:nvGraphicFramePr>
        <p:xfrm>
          <a:off x="5437188" y="457200"/>
          <a:ext cx="2535237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307880" imgH="457200" progId="Equation.DSMT4">
                  <p:embed/>
                </p:oleObj>
              </mc:Choice>
              <mc:Fallback>
                <p:oleObj name="Equation" r:id="rId3" imgW="130788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7188" y="457200"/>
                        <a:ext cx="2535237" cy="87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4264027"/>
              </p:ext>
            </p:extLst>
          </p:nvPr>
        </p:nvGraphicFramePr>
        <p:xfrm>
          <a:off x="2150235" y="1200474"/>
          <a:ext cx="7023100" cy="408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5626080" imgH="3276360" progId="Equation.DSMT4">
                  <p:embed/>
                </p:oleObj>
              </mc:Choice>
              <mc:Fallback>
                <p:oleObj name="Equation" r:id="rId5" imgW="5626080" imgH="3276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50235" y="1200474"/>
                        <a:ext cx="7023100" cy="4089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own Arrow 7"/>
          <p:cNvSpPr/>
          <p:nvPr/>
        </p:nvSpPr>
        <p:spPr>
          <a:xfrm rot="20163515">
            <a:off x="5674635" y="1116478"/>
            <a:ext cx="533400" cy="6141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 rot="1947481">
            <a:off x="7009619" y="1068952"/>
            <a:ext cx="533400" cy="6141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7E2CB0C-3575-4B84-954A-55F8E78F3899}"/>
              </a:ext>
            </a:extLst>
          </p:cNvPr>
          <p:cNvSpPr txBox="1"/>
          <p:nvPr/>
        </p:nvSpPr>
        <p:spPr>
          <a:xfrm>
            <a:off x="714286" y="5657526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Premise true because of periodicity.</a:t>
            </a:r>
          </a:p>
        </p:txBody>
      </p:sp>
    </p:spTree>
    <p:extLst>
      <p:ext uri="{BB962C8B-B14F-4D97-AF65-F5344CB8AC3E}">
        <p14:creationId xmlns:p14="http://schemas.microsoft.com/office/powerpoint/2010/main" val="5095626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9/21/2022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609600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Examples of the </a:t>
            </a:r>
            <a:r>
              <a:rPr lang="en-US" sz="2400" dirty="0" err="1">
                <a:latin typeface="+mj-lt"/>
              </a:rPr>
              <a:t>Virial</a:t>
            </a:r>
            <a:r>
              <a:rPr lang="en-US" sz="2400" dirty="0">
                <a:latin typeface="+mj-lt"/>
              </a:rPr>
              <a:t> Theorem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1071522"/>
              </p:ext>
            </p:extLst>
          </p:nvPr>
        </p:nvGraphicFramePr>
        <p:xfrm>
          <a:off x="5486400" y="457200"/>
          <a:ext cx="2436813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1257120" imgH="457200" progId="Equation.3">
                  <p:embed/>
                </p:oleObj>
              </mc:Choice>
              <mc:Fallback>
                <p:oleObj name="数式" r:id="rId3" imgW="125712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457200"/>
                        <a:ext cx="2436813" cy="87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3110175"/>
              </p:ext>
            </p:extLst>
          </p:nvPr>
        </p:nvGraphicFramePr>
        <p:xfrm>
          <a:off x="1219200" y="1257300"/>
          <a:ext cx="6705600" cy="2455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5371920" imgH="1968480" progId="Equation.DSMT4">
                  <p:embed/>
                </p:oleObj>
              </mc:Choice>
              <mc:Fallback>
                <p:oleObj name="Equation" r:id="rId5" imgW="5371920" imgH="1968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19200" y="1257300"/>
                        <a:ext cx="6705600" cy="2455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own Arrow 7"/>
          <p:cNvSpPr/>
          <p:nvPr/>
        </p:nvSpPr>
        <p:spPr>
          <a:xfrm rot="20921866">
            <a:off x="5630740" y="1457823"/>
            <a:ext cx="533400" cy="6141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 rot="523315">
            <a:off x="7002645" y="1457822"/>
            <a:ext cx="533400" cy="6141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E654832-25B1-4B5B-809D-4EF4C3507C11}"/>
              </a:ext>
            </a:extLst>
          </p:cNvPr>
          <p:cNvSpPr txBox="1"/>
          <p:nvPr/>
        </p:nvSpPr>
        <p:spPr>
          <a:xfrm>
            <a:off x="1195754" y="4343400"/>
            <a:ext cx="31534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centripetal acceleration</a:t>
            </a:r>
          </a:p>
        </p:txBody>
      </p:sp>
      <p:sp>
        <p:nvSpPr>
          <p:cNvPr id="11" name="Down Arrow 8">
            <a:extLst>
              <a:ext uri="{FF2B5EF4-FFF2-40B4-BE49-F238E27FC236}">
                <a16:creationId xmlns:a16="http://schemas.microsoft.com/office/drawing/2014/main" id="{4DA1976D-E4EE-4BD7-945C-6AD7D1EE60E7}"/>
              </a:ext>
            </a:extLst>
          </p:cNvPr>
          <p:cNvSpPr/>
          <p:nvPr/>
        </p:nvSpPr>
        <p:spPr>
          <a:xfrm rot="1670459">
            <a:off x="2324099" y="3810128"/>
            <a:ext cx="533400" cy="6141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0FB424B-EF93-4F70-A0F0-E46C8F04B438}"/>
              </a:ext>
            </a:extLst>
          </p:cNvPr>
          <p:cNvSpPr txBox="1"/>
          <p:nvPr/>
        </p:nvSpPr>
        <p:spPr>
          <a:xfrm>
            <a:off x="3399748" y="4267200"/>
            <a:ext cx="24676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gravitational force</a:t>
            </a:r>
          </a:p>
        </p:txBody>
      </p:sp>
      <p:sp>
        <p:nvSpPr>
          <p:cNvPr id="13" name="Down Arrow 7">
            <a:extLst>
              <a:ext uri="{FF2B5EF4-FFF2-40B4-BE49-F238E27FC236}">
                <a16:creationId xmlns:a16="http://schemas.microsoft.com/office/drawing/2014/main" id="{EC856BC1-30C0-4EE7-AC8F-53DB66F512CD}"/>
              </a:ext>
            </a:extLst>
          </p:cNvPr>
          <p:cNvSpPr/>
          <p:nvPr/>
        </p:nvSpPr>
        <p:spPr>
          <a:xfrm rot="20921866">
            <a:off x="3484008" y="3759160"/>
            <a:ext cx="533400" cy="6141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408574B-12F0-48D4-B811-F74648314BC5}"/>
              </a:ext>
            </a:extLst>
          </p:cNvPr>
          <p:cNvSpPr txBox="1"/>
          <p:nvPr/>
        </p:nvSpPr>
        <p:spPr>
          <a:xfrm>
            <a:off x="714286" y="5657526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Premise true because of periodicity.</a:t>
            </a:r>
          </a:p>
        </p:txBody>
      </p:sp>
    </p:spTree>
    <p:extLst>
      <p:ext uri="{BB962C8B-B14F-4D97-AF65-F5344CB8AC3E}">
        <p14:creationId xmlns:p14="http://schemas.microsoft.com/office/powerpoint/2010/main" val="3142574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9/21/2022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378767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Hamiltonian formalism and the canonical equations of motion: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8547031"/>
              </p:ext>
            </p:extLst>
          </p:nvPr>
        </p:nvGraphicFramePr>
        <p:xfrm>
          <a:off x="2584450" y="1646238"/>
          <a:ext cx="3709988" cy="258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1917360" imgH="1346040" progId="Equation.3">
                  <p:embed/>
                </p:oleObj>
              </mc:Choice>
              <mc:Fallback>
                <p:oleObj name="数式" r:id="rId3" imgW="1917360" imgH="1346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4450" y="1646238"/>
                        <a:ext cx="3709988" cy="2584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A52AB67F-803C-4590-BC44-2D03D80B860E}"/>
              </a:ext>
            </a:extLst>
          </p:cNvPr>
          <p:cNvSpPr txBox="1"/>
          <p:nvPr/>
        </p:nvSpPr>
        <p:spPr>
          <a:xfrm>
            <a:off x="228600" y="4495800"/>
            <a:ext cx="868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In the next slides we will consider finding different coordinates and momenta that can also describe the system. Why?</a:t>
            </a:r>
          </a:p>
          <a:p>
            <a:pPr marL="914400" lvl="1" indent="-457200">
              <a:buAutoNum type="alphaLcPeriod"/>
            </a:pPr>
            <a:r>
              <a:rPr lang="en-US" sz="2400" dirty="0">
                <a:latin typeface="+mj-lt"/>
              </a:rPr>
              <a:t>Because we can</a:t>
            </a:r>
          </a:p>
          <a:p>
            <a:pPr marL="914400" lvl="1" indent="-457200">
              <a:buAutoNum type="alphaLcPeriod"/>
            </a:pPr>
            <a:r>
              <a:rPr lang="en-US" sz="2400" dirty="0">
                <a:latin typeface="+mj-lt"/>
              </a:rPr>
              <a:t>Because it might be useful</a:t>
            </a:r>
          </a:p>
        </p:txBody>
      </p:sp>
    </p:spTree>
    <p:extLst>
      <p:ext uri="{BB962C8B-B14F-4D97-AF65-F5344CB8AC3E}">
        <p14:creationId xmlns:p14="http://schemas.microsoft.com/office/powerpoint/2010/main" val="10831554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wfu">
  <a:themeElements>
    <a:clrScheme name="">
      <a:dk1>
        <a:srgbClr val="9E7E38"/>
      </a:dk1>
      <a:lt1>
        <a:srgbClr val="FFFDE8"/>
      </a:lt1>
      <a:dk2>
        <a:srgbClr val="FFFDE8"/>
      </a:dk2>
      <a:lt2>
        <a:srgbClr val="767462"/>
      </a:lt2>
      <a:accent1>
        <a:srgbClr val="983222"/>
      </a:accent1>
      <a:accent2>
        <a:srgbClr val="55517B"/>
      </a:accent2>
      <a:accent3>
        <a:srgbClr val="FFFEF2"/>
      </a:accent3>
      <a:accent4>
        <a:srgbClr val="866B2E"/>
      </a:accent4>
      <a:accent5>
        <a:srgbClr val="CAADAB"/>
      </a:accent5>
      <a:accent6>
        <a:srgbClr val="4C496F"/>
      </a:accent6>
      <a:hlink>
        <a:srgbClr val="44697D"/>
      </a:hlink>
      <a:folHlink>
        <a:srgbClr val="662046"/>
      </a:folHlink>
    </a:clrScheme>
    <a:fontScheme name="wf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</a:defRPr>
        </a:defPPr>
      </a:lstStyle>
    </a:lnDef>
  </a:objectDefaults>
  <a:extraClrSchemeLst>
    <a:extraClrScheme>
      <a:clrScheme name="wfu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fu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fu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fu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fu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fu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fu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fu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fu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fu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fu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fu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fu 13">
        <a:dk1>
          <a:srgbClr val="336699"/>
        </a:dk1>
        <a:lt1>
          <a:srgbClr val="FFFDE8"/>
        </a:lt1>
        <a:dk2>
          <a:srgbClr val="000000"/>
        </a:dk2>
        <a:lt2>
          <a:srgbClr val="FFFDE8"/>
        </a:lt2>
        <a:accent1>
          <a:srgbClr val="9E7E38"/>
        </a:accent1>
        <a:accent2>
          <a:srgbClr val="468A4B"/>
        </a:accent2>
        <a:accent3>
          <a:srgbClr val="AAAAAA"/>
        </a:accent3>
        <a:accent4>
          <a:srgbClr val="DAD8C6"/>
        </a:accent4>
        <a:accent5>
          <a:srgbClr val="CCC0AE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fu 14">
        <a:dk1>
          <a:srgbClr val="9E7E38"/>
        </a:dk1>
        <a:lt1>
          <a:srgbClr val="FFFDE8"/>
        </a:lt1>
        <a:dk2>
          <a:srgbClr val="FFFDE8"/>
        </a:dk2>
        <a:lt2>
          <a:srgbClr val="336699"/>
        </a:lt2>
        <a:accent1>
          <a:srgbClr val="9E7E38"/>
        </a:accent1>
        <a:accent2>
          <a:srgbClr val="468A4B"/>
        </a:accent2>
        <a:accent3>
          <a:srgbClr val="FFFEF2"/>
        </a:accent3>
        <a:accent4>
          <a:srgbClr val="866B2E"/>
        </a:accent4>
        <a:accent5>
          <a:srgbClr val="CCC0AE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fu 15">
        <a:dk1>
          <a:srgbClr val="336699"/>
        </a:dk1>
        <a:lt1>
          <a:srgbClr val="FFFFFF"/>
        </a:lt1>
        <a:dk2>
          <a:srgbClr val="FFFDE8"/>
        </a:dk2>
        <a:lt2>
          <a:srgbClr val="FFFDE8"/>
        </a:lt2>
        <a:accent1>
          <a:srgbClr val="9E7E38"/>
        </a:accent1>
        <a:accent2>
          <a:srgbClr val="468A4B"/>
        </a:accent2>
        <a:accent3>
          <a:srgbClr val="FFFEF2"/>
        </a:accent3>
        <a:accent4>
          <a:srgbClr val="DADADA"/>
        </a:accent4>
        <a:accent5>
          <a:srgbClr val="CCC0AE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fu 16">
        <a:dk1>
          <a:srgbClr val="4D4D4D"/>
        </a:dk1>
        <a:lt1>
          <a:srgbClr val="FFFDE8"/>
        </a:lt1>
        <a:dk2>
          <a:srgbClr val="000000"/>
        </a:dk2>
        <a:lt2>
          <a:srgbClr val="FFFDE8"/>
        </a:lt2>
        <a:accent1>
          <a:srgbClr val="9E7E38"/>
        </a:accent1>
        <a:accent2>
          <a:srgbClr val="468A4B"/>
        </a:accent2>
        <a:accent3>
          <a:srgbClr val="AAAAAA"/>
        </a:accent3>
        <a:accent4>
          <a:srgbClr val="DAD8C6"/>
        </a:accent4>
        <a:accent5>
          <a:srgbClr val="CCC0AE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10996</TotalTime>
  <Words>862</Words>
  <Application>Microsoft Office PowerPoint</Application>
  <PresentationFormat>On-screen Show (4:3)</PresentationFormat>
  <Paragraphs>187</Paragraphs>
  <Slides>28</Slides>
  <Notes>24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</vt:lpstr>
      <vt:lpstr>Calibri</vt:lpstr>
      <vt:lpstr>Times New Roman</vt:lpstr>
      <vt:lpstr>Office Theme</vt:lpstr>
      <vt:lpstr>wfu</vt:lpstr>
      <vt:lpstr>Equation</vt:lpstr>
      <vt:lpstr>数式</vt:lpstr>
      <vt:lpstr>PowerPoint Presentation</vt:lpstr>
      <vt:lpstr>PowerPoint Presentation</vt:lpstr>
      <vt:lpstr>PowerPoint Presentation</vt:lpstr>
      <vt:lpstr>PowerPoint Presentation</vt:lpstr>
      <vt:lpstr>Opportunities for Physics Research Part III Experimental &amp; Theoretical/Computational Condensed Matter Physics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604</cp:revision>
  <cp:lastPrinted>2020-09-23T23:51:27Z</cp:lastPrinted>
  <dcterms:created xsi:type="dcterms:W3CDTF">2012-01-10T18:32:24Z</dcterms:created>
  <dcterms:modified xsi:type="dcterms:W3CDTF">2022-09-21T14:55:42Z</dcterms:modified>
</cp:coreProperties>
</file>