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383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9" r:id="rId13"/>
    <p:sldId id="370" r:id="rId14"/>
    <p:sldId id="364" r:id="rId15"/>
    <p:sldId id="366" r:id="rId16"/>
    <p:sldId id="367" r:id="rId17"/>
    <p:sldId id="368" r:id="rId18"/>
    <p:sldId id="385" r:id="rId19"/>
    <p:sldId id="371" r:id="rId20"/>
    <p:sldId id="372" r:id="rId21"/>
    <p:sldId id="373" r:id="rId22"/>
    <p:sldId id="374" r:id="rId23"/>
    <p:sldId id="380" r:id="rId24"/>
    <p:sldId id="382" r:id="rId25"/>
    <p:sldId id="375" r:id="rId26"/>
    <p:sldId id="376" r:id="rId27"/>
    <p:sldId id="377" r:id="rId28"/>
    <p:sldId id="378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1228" autoAdjust="0"/>
  </p:normalViewPr>
  <p:slideViewPr>
    <p:cSldViewPr>
      <p:cViewPr varScale="1">
        <p:scale>
          <a:sx n="64" d="100"/>
          <a:sy n="64" d="100"/>
        </p:scale>
        <p:origin x="97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 we will analyze systems near equilibrium.    This system represents a lot of physical systems and has a rich toolbox of mathematical formalisms.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27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original equations are not symmetric.     With this transformation, we can make the equations take a symmetric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790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on linear algebra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73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Similarity transformations used to analyze our system.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931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our case..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600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68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Visualization of the solution for our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65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general solution will depend on initial values or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771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unrelated digression that may be useful – singular value decomposition.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3253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Digression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53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example; this one is in your textbook.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813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the material covered in Chap. 4.    The assigned homework is due on Friday.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 for N masses.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242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 of matrix equations.     Remaining slides will be discussed on Monday.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13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Finding eigenvalues with Maple.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1062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Analytic methods for this highly symmetric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42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Setting the boundary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36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Boundary conditions continued.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6799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Plot of the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10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homework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05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plot for an arbitrary one dimensional potential function showing two stable equilibria near x=2 and x=8.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492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Lagrangian</a:t>
            </a:r>
            <a:r>
              <a:rPr lang="en-US" dirty="0"/>
              <a:t> analysis and general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5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more complicated example with 3 masses connected with springs.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29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Analyzing the equations of motion.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38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Coupled differential equation and tricks for 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76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Resulting linear equations also written in matrix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62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7.pn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Eigenvalues.nb" TargetMode="External"/><Relationship Id="rId2" Type="http://schemas.openxmlformats.org/officeDocument/2006/relationships/hyperlink" Target="Eigenvalues.mw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28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11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8.wmf"/><Relationship Id="rId9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4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43.png"/><Relationship Id="rId4" Type="http://schemas.openxmlformats.org/officeDocument/2006/relationships/image" Target="../media/image42.wmf"/><Relationship Id="rId9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6.wmf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Discussion for Lecture 15 – Chap. 4 (F &amp; 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Analysis of motion near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Small oscillations about equilibrium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Normal modes of vibration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319509"/>
              </p:ext>
            </p:extLst>
          </p:nvPr>
        </p:nvGraphicFramePr>
        <p:xfrm>
          <a:off x="852488" y="174625"/>
          <a:ext cx="7477125" cy="636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301920" imgH="2717640" progId="Equation.3">
                  <p:embed/>
                </p:oleObj>
              </mc:Choice>
              <mc:Fallback>
                <p:oleObj name="数式" r:id="rId3" imgW="3301920" imgH="271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174625"/>
                        <a:ext cx="7477125" cy="636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7301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456889"/>
              </p:ext>
            </p:extLst>
          </p:nvPr>
        </p:nvGraphicFramePr>
        <p:xfrm>
          <a:off x="1038225" y="1601788"/>
          <a:ext cx="772477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36680" imgH="1498320" progId="Equation.3">
                  <p:embed/>
                </p:oleObj>
              </mc:Choice>
              <mc:Fallback>
                <p:oleObj name="数式" r:id="rId3" imgW="3136680" imgH="1498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601788"/>
                        <a:ext cx="772477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4430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Digression on matrices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8382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Eigenvalues of a matrix are “invariant” under a similarity transformation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717807"/>
              </p:ext>
            </p:extLst>
          </p:nvPr>
        </p:nvGraphicFramePr>
        <p:xfrm>
          <a:off x="936625" y="1981200"/>
          <a:ext cx="7891463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45120" imgH="2145960" progId="Equation.DSMT4">
                  <p:embed/>
                </p:oleObj>
              </mc:Choice>
              <mc:Fallback>
                <p:oleObj name="Equation" r:id="rId3" imgW="604512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981200"/>
                        <a:ext cx="7891463" cy="2662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995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891570"/>
              </p:ext>
            </p:extLst>
          </p:nvPr>
        </p:nvGraphicFramePr>
        <p:xfrm>
          <a:off x="890587" y="762000"/>
          <a:ext cx="6729413" cy="5653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19560" imgH="4889160" progId="Equation.DSMT4">
                  <p:embed/>
                </p:oleObj>
              </mc:Choice>
              <mc:Fallback>
                <p:oleObj name="Equation" r:id="rId3" imgW="6019560" imgH="488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7" y="762000"/>
                        <a:ext cx="6729413" cy="5653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228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transformation:</a:t>
            </a:r>
          </a:p>
        </p:txBody>
      </p:sp>
    </p:spTree>
    <p:extLst>
      <p:ext uri="{BB962C8B-B14F-4D97-AF65-F5344CB8AC3E}">
        <p14:creationId xmlns:p14="http://schemas.microsoft.com/office/powerpoint/2010/main" val="1643217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537095"/>
              </p:ext>
            </p:extLst>
          </p:nvPr>
        </p:nvGraphicFramePr>
        <p:xfrm>
          <a:off x="746125" y="581025"/>
          <a:ext cx="5926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76440" imgH="1942920" progId="Equation.DSMT4">
                  <p:embed/>
                </p:oleObj>
              </mc:Choice>
              <mc:Fallback>
                <p:oleObj name="Equation" r:id="rId3" imgW="2476440" imgH="1942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81025"/>
                        <a:ext cx="5926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1961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52482"/>
              </p:ext>
            </p:extLst>
          </p:nvPr>
        </p:nvGraphicFramePr>
        <p:xfrm>
          <a:off x="461963" y="381000"/>
          <a:ext cx="8088312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92360" imgH="2539800" progId="Equation.3">
                  <p:embed/>
                </p:oleObj>
              </mc:Choice>
              <mc:Fallback>
                <p:oleObj name="数式" r:id="rId2" imgW="3492360" imgH="25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81000"/>
                        <a:ext cx="8088312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5311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755184" y="1054863"/>
            <a:ext cx="5655200" cy="1189028"/>
            <a:chOff x="939508" y="1054863"/>
            <a:chExt cx="5655200" cy="1189028"/>
          </a:xfrm>
        </p:grpSpPr>
        <p:grpSp>
          <p:nvGrpSpPr>
            <p:cNvPr id="24" name="Group 23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0" name="Oval 19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39584" y="2743200"/>
            <a:ext cx="5655200" cy="1189028"/>
            <a:chOff x="939508" y="1054863"/>
            <a:chExt cx="5655200" cy="1189028"/>
          </a:xfrm>
        </p:grpSpPr>
        <p:grpSp>
          <p:nvGrpSpPr>
            <p:cNvPr id="39" name="Group 3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4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Oval 4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40" name="TextBox 3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96692" y="4570549"/>
            <a:ext cx="5655200" cy="1189028"/>
            <a:chOff x="939508" y="1054863"/>
            <a:chExt cx="5655200" cy="1189028"/>
          </a:xfrm>
        </p:grpSpPr>
        <p:grpSp>
          <p:nvGrpSpPr>
            <p:cNvPr id="49" name="Group 48"/>
            <p:cNvGrpSpPr/>
            <p:nvPr/>
          </p:nvGrpSpPr>
          <p:grpSpPr>
            <a:xfrm>
              <a:off x="939508" y="1054863"/>
              <a:ext cx="5655200" cy="1189028"/>
              <a:chOff x="939508" y="1054863"/>
              <a:chExt cx="5655200" cy="1189028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22274" y="114309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4" name="Oval 53"/>
              <p:cNvSpPr/>
              <p:nvPr/>
            </p:nvSpPr>
            <p:spPr>
              <a:xfrm>
                <a:off x="5497428" y="112380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939508" y="1143096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325949" y="1282012"/>
                <a:ext cx="822960" cy="82296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7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4148909" y="1054863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50" name="TextBox 49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654616"/>
              </p:ext>
            </p:extLst>
          </p:nvPr>
        </p:nvGraphicFramePr>
        <p:xfrm>
          <a:off x="7121525" y="1447800"/>
          <a:ext cx="10318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19040" imgH="215640" progId="Equation.3">
                  <p:embed/>
                </p:oleObj>
              </mc:Choice>
              <mc:Fallback>
                <p:oleObj name="数式" r:id="rId4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1525" y="1447800"/>
                        <a:ext cx="10318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" name="Straight Arrow Connector 59"/>
          <p:cNvCxnSpPr/>
          <p:nvPr/>
        </p:nvCxnSpPr>
        <p:spPr>
          <a:xfrm>
            <a:off x="1345332" y="2514600"/>
            <a:ext cx="405217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764323"/>
              </p:ext>
            </p:extLst>
          </p:nvPr>
        </p:nvGraphicFramePr>
        <p:xfrm>
          <a:off x="6759575" y="2686050"/>
          <a:ext cx="16875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685800" imgH="482400" progId="Equation.3">
                  <p:embed/>
                </p:oleObj>
              </mc:Choice>
              <mc:Fallback>
                <p:oleObj name="数式" r:id="rId6" imgW="685800" imgH="48240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9575" y="2686050"/>
                        <a:ext cx="1687513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067671"/>
              </p:ext>
            </p:extLst>
          </p:nvPr>
        </p:nvGraphicFramePr>
        <p:xfrm>
          <a:off x="6421438" y="4657725"/>
          <a:ext cx="2562225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8" imgW="1041120" imgH="482400" progId="Equation.3">
                  <p:embed/>
                </p:oleObj>
              </mc:Choice>
              <mc:Fallback>
                <p:oleObj name="数式" r:id="rId8" imgW="104112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438" y="4657725"/>
                        <a:ext cx="2562225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/>
          <p:cNvCxnSpPr/>
          <p:nvPr/>
        </p:nvCxnSpPr>
        <p:spPr>
          <a:xfrm>
            <a:off x="1388224" y="41910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294961" y="4191000"/>
            <a:ext cx="65118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2544646" y="5943600"/>
            <a:ext cx="92593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2358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884024" y="6019800"/>
            <a:ext cx="74537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973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403478"/>
              </p:ext>
            </p:extLst>
          </p:nvPr>
        </p:nvGraphicFramePr>
        <p:xfrm>
          <a:off x="609600" y="1676400"/>
          <a:ext cx="8034338" cy="262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263760" imgH="1117440" progId="Equation.3">
                  <p:embed/>
                </p:oleObj>
              </mc:Choice>
              <mc:Fallback>
                <p:oleObj name="数式" r:id="rId3" imgW="3263760" imgH="11174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34338" cy="262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139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58D6DE-E15D-434C-A611-A8121177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684EC-997B-46E4-A716-68179CFC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1B81-EC8A-48AD-9735-6E7A600F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75CF03-04DD-4B6C-A99B-B17FEDEECE34}"/>
              </a:ext>
            </a:extLst>
          </p:cNvPr>
          <p:cNvSpPr txBox="1"/>
          <p:nvPr/>
        </p:nvSpPr>
        <p:spPr>
          <a:xfrm>
            <a:off x="457200" y="381000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solving for eigenvalues and eigenvectors – while it is reasonable to find these analytically for 2x2 or 3x3 matrices,  it is prudent to use Maple or Mathematica for larger systems.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hlinkClick r:id="rId2" action="ppaction://hlinkfile"/>
              </a:rPr>
              <a:t>Maple example</a:t>
            </a:r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  <a:hlinkClick r:id="rId3" action="ppaction://hlinkfile"/>
              </a:rPr>
              <a:t>Mathematica example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39642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Additional digression on matrix properties</a:t>
            </a:r>
          </a:p>
          <a:p>
            <a:r>
              <a:rPr lang="en-US" sz="2400" dirty="0">
                <a:latin typeface="+mj-lt"/>
              </a:rPr>
              <a:t>   Singular value decomposition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986201"/>
              </p:ext>
            </p:extLst>
          </p:nvPr>
        </p:nvGraphicFramePr>
        <p:xfrm>
          <a:off x="1449388" y="1231900"/>
          <a:ext cx="7021512" cy="524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50880" imgH="1854000" progId="Equation.3">
                  <p:embed/>
                </p:oleObj>
              </mc:Choice>
              <mc:Fallback>
                <p:oleObj name="数式" r:id="rId3" imgW="245088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231900"/>
                        <a:ext cx="7021512" cy="524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26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4D4D1DB-D523-1FFA-FE08-95201511D1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484"/>
          <a:stretch/>
        </p:blipFill>
        <p:spPr>
          <a:xfrm>
            <a:off x="414148" y="457200"/>
            <a:ext cx="8501093" cy="560737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6522" y="46482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Singular value decomposition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610400"/>
              </p:ext>
            </p:extLst>
          </p:nvPr>
        </p:nvGraphicFramePr>
        <p:xfrm>
          <a:off x="957263" y="1889125"/>
          <a:ext cx="7240587" cy="344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527200" imgH="1218960" progId="Equation.3">
                  <p:embed/>
                </p:oleObj>
              </mc:Choice>
              <mc:Fallback>
                <p:oleObj name="数式" r:id="rId3" imgW="252720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889125"/>
                        <a:ext cx="7240587" cy="344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7337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0" y="762000"/>
            <a:ext cx="9127375" cy="2215138"/>
            <a:chOff x="0" y="762000"/>
            <a:chExt cx="9127375" cy="2215138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9655059"/>
                </p:ext>
              </p:extLst>
            </p:nvPr>
          </p:nvGraphicFramePr>
          <p:xfrm>
            <a:off x="1889125" y="2363788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3" imgW="241200" imgH="241200" progId="Equation.3">
                    <p:embed/>
                  </p:oleObj>
                </mc:Choice>
                <mc:Fallback>
                  <p:oleObj name="数式" r:id="rId3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9125" y="2363788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45417295"/>
                </p:ext>
              </p:extLst>
            </p:nvPr>
          </p:nvGraphicFramePr>
          <p:xfrm>
            <a:off x="4358350" y="2431038"/>
            <a:ext cx="401638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5" imgW="177480" imgH="241200" progId="Equation.3">
                    <p:embed/>
                  </p:oleObj>
                </mc:Choice>
                <mc:Fallback>
                  <p:oleObj name="数式" r:id="rId5" imgW="1774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350" y="2431038"/>
                          <a:ext cx="401638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3994082"/>
                </p:ext>
              </p:extLst>
            </p:nvPr>
          </p:nvGraphicFramePr>
          <p:xfrm>
            <a:off x="6689725" y="2298700"/>
            <a:ext cx="544513" cy="546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数式" r:id="rId7" imgW="241200" imgH="241200" progId="Equation.3">
                    <p:embed/>
                  </p:oleObj>
                </mc:Choice>
                <mc:Fallback>
                  <p:oleObj name="数式" r:id="rId7" imgW="24120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89725" y="2298700"/>
                          <a:ext cx="544513" cy="546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7"/>
            <p:cNvGrpSpPr/>
            <p:nvPr/>
          </p:nvGrpSpPr>
          <p:grpSpPr>
            <a:xfrm>
              <a:off x="228600" y="1032805"/>
              <a:ext cx="8645576" cy="1329269"/>
              <a:chOff x="-381000" y="1032805"/>
              <a:chExt cx="8645576" cy="1329269"/>
            </a:xfrm>
          </p:grpSpPr>
          <p:pic>
            <p:nvPicPr>
              <p:cNvPr id="19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2057400" y="1125877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1" name="Oval 20"/>
              <p:cNvSpPr/>
              <p:nvPr/>
            </p:nvSpPr>
            <p:spPr>
              <a:xfrm>
                <a:off x="965054" y="1125878"/>
                <a:ext cx="1097280" cy="110079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3351495" y="1264794"/>
                <a:ext cx="1097280" cy="1097280"/>
              </a:xfrm>
              <a:prstGeom prst="ellipse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49534" y="1426152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657600" y="1519535"/>
                <a:ext cx="762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solidFill>
                      <a:srgbClr val="FFFF00"/>
                    </a:solidFill>
                    <a:latin typeface="+mj-lt"/>
                  </a:rPr>
                  <a:t>m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4455151" y="1037645"/>
                <a:ext cx="2445799" cy="1169738"/>
                <a:chOff x="4174455" y="1037645"/>
                <a:chExt cx="2445799" cy="1169738"/>
              </a:xfrm>
            </p:grpSpPr>
            <p:pic>
              <p:nvPicPr>
                <p:cNvPr id="23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74455" y="103764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grpSp>
              <p:nvGrpSpPr>
                <p:cNvPr id="24" name="Group 23"/>
                <p:cNvGrpSpPr/>
                <p:nvPr/>
              </p:nvGrpSpPr>
              <p:grpSpPr>
                <a:xfrm>
                  <a:off x="5522974" y="1106588"/>
                  <a:ext cx="1097280" cy="1100795"/>
                  <a:chOff x="5522974" y="1106588"/>
                  <a:chExt cx="1097280" cy="1100795"/>
                </a:xfrm>
              </p:grpSpPr>
              <p:sp>
                <p:nvSpPr>
                  <p:cNvPr id="20" name="Oval 19"/>
                  <p:cNvSpPr/>
                  <p:nvPr/>
                </p:nvSpPr>
                <p:spPr>
                  <a:xfrm>
                    <a:off x="5522974" y="1106588"/>
                    <a:ext cx="1097280" cy="1100795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5816746" y="1445441"/>
                    <a:ext cx="76200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>
                        <a:solidFill>
                          <a:srgbClr val="FFFF00"/>
                        </a:solidFill>
                        <a:latin typeface="+mj-lt"/>
                      </a:rPr>
                      <a:t>m</a:t>
                    </a:r>
                  </a:p>
                </p:txBody>
              </p:sp>
            </p:grpSp>
          </p:grp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6934200" y="10328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 rotWithShape="1"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6968" t="48570" r="24303" b="37991"/>
              <a:stretch/>
            </p:blipFill>
            <p:spPr bwMode="auto">
              <a:xfrm>
                <a:off x="-381000" y="1185205"/>
                <a:ext cx="1330376" cy="11007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9" name="Rectangle 28"/>
            <p:cNvSpPr/>
            <p:nvPr/>
          </p:nvSpPr>
          <p:spPr>
            <a:xfrm>
              <a:off x="0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898775" y="762000"/>
              <a:ext cx="2286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4300" y="228600"/>
            <a:ext cx="7886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an extended system of masses and springs: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838911"/>
              </p:ext>
            </p:extLst>
          </p:nvPr>
        </p:nvGraphicFramePr>
        <p:xfrm>
          <a:off x="704850" y="3200400"/>
          <a:ext cx="6705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0" imgW="2971800" imgH="457200" progId="Equation.3">
                  <p:embed/>
                </p:oleObj>
              </mc:Choice>
              <mc:Fallback>
                <p:oleObj name="数式" r:id="rId10" imgW="29718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3200400"/>
                        <a:ext cx="67056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706235"/>
              </p:ext>
            </p:extLst>
          </p:nvPr>
        </p:nvGraphicFramePr>
        <p:xfrm>
          <a:off x="769938" y="4391025"/>
          <a:ext cx="6819900" cy="200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12" imgW="3022560" imgH="888840" progId="Equation.3">
                  <p:embed/>
                </p:oleObj>
              </mc:Choice>
              <mc:Fallback>
                <p:oleObj name="数式" r:id="rId12" imgW="302256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4391025"/>
                        <a:ext cx="6819900" cy="200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54537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392486"/>
              </p:ext>
            </p:extLst>
          </p:nvPr>
        </p:nvGraphicFramePr>
        <p:xfrm>
          <a:off x="1287463" y="485775"/>
          <a:ext cx="561657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489040" imgH="863280" progId="Equation.3">
                  <p:embed/>
                </p:oleObj>
              </mc:Choice>
              <mc:Fallback>
                <p:oleObj name="数式" r:id="rId3" imgW="248904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85775"/>
                        <a:ext cx="5616575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5149"/>
              </p:ext>
            </p:extLst>
          </p:nvPr>
        </p:nvGraphicFramePr>
        <p:xfrm>
          <a:off x="762000" y="2438400"/>
          <a:ext cx="4670425" cy="402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070000" imgH="1777680" progId="Equation.3">
                  <p:embed/>
                </p:oleObj>
              </mc:Choice>
              <mc:Fallback>
                <p:oleObj name="数式" r:id="rId5" imgW="2070000" imgH="1777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438400"/>
                        <a:ext cx="4670425" cy="402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258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851264"/>
              </p:ext>
            </p:extLst>
          </p:nvPr>
        </p:nvGraphicFramePr>
        <p:xfrm>
          <a:off x="838200" y="457200"/>
          <a:ext cx="6478588" cy="362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08080" imgH="1625400" progId="Equation.DSMT4">
                  <p:embed/>
                </p:oleObj>
              </mc:Choice>
              <mc:Fallback>
                <p:oleObj name="Equation" r:id="rId3" imgW="290808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57200"/>
                        <a:ext cx="6478588" cy="3621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4958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Can solve as an eigenvalue problem --</a:t>
            </a:r>
          </a:p>
        </p:txBody>
      </p:sp>
    </p:spTree>
    <p:extLst>
      <p:ext uri="{BB962C8B-B14F-4D97-AF65-F5344CB8AC3E}">
        <p14:creationId xmlns:p14="http://schemas.microsoft.com/office/powerpoint/2010/main" val="2714755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2ECD9-9D3E-4E3B-B524-7F3D9E22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88C77B-242A-4FEC-8066-634405E6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24C68-688D-4B04-9FA2-0B9C9DA6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B87050-AF46-4CBC-94FA-65B418EB412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738"/>
          <a:stretch/>
        </p:blipFill>
        <p:spPr>
          <a:xfrm>
            <a:off x="250604" y="159971"/>
            <a:ext cx="4680392" cy="4897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16AFEB-CAEE-4F98-BBEC-36398DB43B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740" y="836429"/>
            <a:ext cx="4564119" cy="27193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24C1BD1-1A7A-4F2B-9643-42C0C08536E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76034" b="72767"/>
          <a:stretch/>
        </p:blipFill>
        <p:spPr>
          <a:xfrm>
            <a:off x="297017" y="3742560"/>
            <a:ext cx="3564988" cy="106438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41241B-E682-4202-B65B-6DC5C5ACCD1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1069"/>
          <a:stretch/>
        </p:blipFill>
        <p:spPr>
          <a:xfrm>
            <a:off x="3862005" y="3202575"/>
            <a:ext cx="2311916" cy="32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141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47800" y="4419600"/>
            <a:ext cx="26670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903313"/>
              </p:ext>
            </p:extLst>
          </p:nvPr>
        </p:nvGraphicFramePr>
        <p:xfrm>
          <a:off x="1049337" y="927100"/>
          <a:ext cx="6646863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46240" imgH="2184120" progId="Equation.3">
                  <p:embed/>
                </p:oleObj>
              </mc:Choice>
              <mc:Fallback>
                <p:oleObj name="数式" r:id="rId3" imgW="294624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337" y="927100"/>
                        <a:ext cx="6646863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2286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example also has an algebraic solution --</a:t>
            </a:r>
          </a:p>
        </p:txBody>
      </p:sp>
    </p:spTree>
    <p:extLst>
      <p:ext uri="{BB962C8B-B14F-4D97-AF65-F5344CB8AC3E}">
        <p14:creationId xmlns:p14="http://schemas.microsoft.com/office/powerpoint/2010/main" val="931009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720929"/>
              </p:ext>
            </p:extLst>
          </p:nvPr>
        </p:nvGraphicFramePr>
        <p:xfrm>
          <a:off x="952190" y="304800"/>
          <a:ext cx="7239619" cy="571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70400" imgH="4152600" progId="Equation.DSMT4">
                  <p:embed/>
                </p:oleObj>
              </mc:Choice>
              <mc:Fallback>
                <p:oleObj name="Equation" r:id="rId3" imgW="5270400" imgH="415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190" y="304800"/>
                        <a:ext cx="7239619" cy="571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8791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900429"/>
              </p:ext>
            </p:extLst>
          </p:nvPr>
        </p:nvGraphicFramePr>
        <p:xfrm>
          <a:off x="472440" y="381000"/>
          <a:ext cx="7836309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622760" imgH="3517560" progId="Equation.DSMT4">
                  <p:embed/>
                </p:oleObj>
              </mc:Choice>
              <mc:Fallback>
                <p:oleObj name="Equation" r:id="rId3" imgW="4622760" imgH="3517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" y="381000"/>
                        <a:ext cx="7836309" cy="597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795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70940"/>
              </p:ext>
            </p:extLst>
          </p:nvPr>
        </p:nvGraphicFramePr>
        <p:xfrm>
          <a:off x="227806" y="381000"/>
          <a:ext cx="8688388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410080" imgH="1384200" progId="Equation.DSMT4">
                  <p:embed/>
                </p:oleObj>
              </mc:Choice>
              <mc:Fallback>
                <p:oleObj name="Equation" r:id="rId3" imgW="5410080" imgH="1384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" y="381000"/>
                        <a:ext cx="8688388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220" y="2893218"/>
            <a:ext cx="6591300" cy="29051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372956"/>
              </p:ext>
            </p:extLst>
          </p:nvPr>
        </p:nvGraphicFramePr>
        <p:xfrm>
          <a:off x="533400" y="4119563"/>
          <a:ext cx="517071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3400" y="4119563"/>
                        <a:ext cx="517071" cy="452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3236840"/>
              </p:ext>
            </p:extLst>
          </p:nvPr>
        </p:nvGraphicFramePr>
        <p:xfrm>
          <a:off x="4406900" y="5718175"/>
          <a:ext cx="4206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406900" y="5718175"/>
                        <a:ext cx="42068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730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53A9BA-1F8B-490D-BFA1-C5EEDF5E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8E4D6F-F390-42D8-B25A-52A460AEC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0E470-2EA6-4A7B-BC88-89E8AC39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 descr="A picture containing text, plant, screenshot&#10;&#10;Description automatically generated">
            <a:extLst>
              <a:ext uri="{FF2B5EF4-FFF2-40B4-BE49-F238E27FC236}">
                <a16:creationId xmlns:a16="http://schemas.microsoft.com/office/drawing/2014/main" id="{566C427A-2BCD-7EB4-78CE-83EAAFBFC9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8812603" cy="42228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1D62CA-329C-60CA-50C3-30FA56095E33}"/>
              </a:ext>
            </a:extLst>
          </p:cNvPr>
          <p:cNvSpPr txBox="1"/>
          <p:nvPr/>
        </p:nvSpPr>
        <p:spPr>
          <a:xfrm>
            <a:off x="72887" y="5105399"/>
            <a:ext cx="906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you may compute these by hand and/or using Maple or Mathematica.</a:t>
            </a:r>
          </a:p>
        </p:txBody>
      </p:sp>
    </p:spTree>
    <p:extLst>
      <p:ext uri="{BB962C8B-B14F-4D97-AF65-F5344CB8AC3E}">
        <p14:creationId xmlns:p14="http://schemas.microsoft.com/office/powerpoint/2010/main" val="280698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24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Motivation for studying small oscillations – many interacting systems have stable and meta-stable configurations which are well approximated by:</a:t>
            </a:r>
          </a:p>
        </p:txBody>
      </p:sp>
      <p:pic>
        <p:nvPicPr>
          <p:cNvPr id="151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8210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360755"/>
              </p:ext>
            </p:extLst>
          </p:nvPr>
        </p:nvGraphicFramePr>
        <p:xfrm>
          <a:off x="638174" y="1336675"/>
          <a:ext cx="7820026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54200" imgH="520560" progId="Equation.3">
                  <p:embed/>
                </p:oleObj>
              </mc:Choice>
              <mc:Fallback>
                <p:oleObj name="数式" r:id="rId4" imgW="345420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8174" y="1336675"/>
                        <a:ext cx="7820026" cy="1177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334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12795"/>
              </p:ext>
            </p:extLst>
          </p:nvPr>
        </p:nvGraphicFramePr>
        <p:xfrm>
          <a:off x="155575" y="762000"/>
          <a:ext cx="891222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936960" imgH="2222280" progId="Equation.DSMT4">
                  <p:embed/>
                </p:oleObj>
              </mc:Choice>
              <mc:Fallback>
                <p:oleObj name="Equation" r:id="rId3" imgW="3936960" imgH="222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762000"/>
                        <a:ext cx="891222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271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994"/>
              </p:ext>
            </p:extLst>
          </p:nvPr>
        </p:nvGraphicFramePr>
        <p:xfrm>
          <a:off x="1010774" y="3581400"/>
          <a:ext cx="7188200" cy="183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174840" imgH="812520" progId="Equation.3">
                  <p:embed/>
                </p:oleObj>
              </mc:Choice>
              <mc:Fallback>
                <p:oleObj name="数式" r:id="rId3" imgW="3174840" imgH="812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774" y="3581400"/>
                        <a:ext cx="7188200" cy="183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33400" y="457200"/>
            <a:ext cx="6096000" cy="2833688"/>
            <a:chOff x="533400" y="457200"/>
            <a:chExt cx="6096000" cy="2833688"/>
          </a:xfrm>
        </p:grpSpPr>
        <p:grpSp>
          <p:nvGrpSpPr>
            <p:cNvPr id="23" name="Group 22"/>
            <p:cNvGrpSpPr/>
            <p:nvPr/>
          </p:nvGrpSpPr>
          <p:grpSpPr>
            <a:xfrm>
              <a:off x="533400" y="457200"/>
              <a:ext cx="6096000" cy="2833688"/>
              <a:chOff x="533400" y="457200"/>
              <a:chExt cx="6096000" cy="283368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533400" y="457200"/>
                <a:ext cx="533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Example – linear molecule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939508" y="1054863"/>
                <a:ext cx="5655200" cy="1189028"/>
                <a:chOff x="939508" y="1054863"/>
                <a:chExt cx="5655200" cy="1189028"/>
              </a:xfrm>
            </p:grpSpPr>
            <p:pic>
              <p:nvPicPr>
                <p:cNvPr id="153602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2022274" y="1143095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6" name="Oval 5"/>
                <p:cNvSpPr/>
                <p:nvPr/>
              </p:nvSpPr>
              <p:spPr>
                <a:xfrm>
                  <a:off x="5497428" y="112380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939508" y="1143096"/>
                  <a:ext cx="1097280" cy="110079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3325949" y="1282012"/>
                  <a:ext cx="822960" cy="82296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6968" t="48570" r="24303" b="37991"/>
                <a:stretch/>
              </p:blipFill>
              <p:spPr bwMode="auto">
                <a:xfrm>
                  <a:off x="4148909" y="1054863"/>
                  <a:ext cx="1330376" cy="110079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cxnSp>
            <p:nvCxnSpPr>
              <p:cNvPr id="12" name="Straight Connector 11"/>
              <p:cNvCxnSpPr/>
              <p:nvPr/>
            </p:nvCxnSpPr>
            <p:spPr>
              <a:xfrm>
                <a:off x="533400" y="1143096"/>
                <a:ext cx="0" cy="213350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>
                <a:off x="533400" y="2590800"/>
                <a:ext cx="95474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533400" y="2819400"/>
                <a:ext cx="3204029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533400" y="3048000"/>
                <a:ext cx="5512668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9104443"/>
                  </p:ext>
                </p:extLst>
              </p:nvPr>
            </p:nvGraphicFramePr>
            <p:xfrm>
              <a:off x="1579562" y="2292350"/>
              <a:ext cx="401638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6" imgW="177480" imgH="228600" progId="Equation.3">
                      <p:embed/>
                    </p:oleObj>
                  </mc:Choice>
                  <mc:Fallback>
                    <p:oleObj name="数式" r:id="rId6" imgW="177480" imgH="2286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79562" y="2292350"/>
                            <a:ext cx="401638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18875417"/>
                  </p:ext>
                </p:extLst>
              </p:nvPr>
            </p:nvGraphicFramePr>
            <p:xfrm>
              <a:off x="3865563" y="2444750"/>
              <a:ext cx="401637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8" imgW="177480" imgH="228600" progId="Equation.3">
                      <p:embed/>
                    </p:oleObj>
                  </mc:Choice>
                  <mc:Fallback>
                    <p:oleObj name="数式" r:id="rId8" imgW="177480" imgH="2286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65563" y="2444750"/>
                            <a:ext cx="401637" cy="5175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2073481"/>
                  </p:ext>
                </p:extLst>
              </p:nvPr>
            </p:nvGraphicFramePr>
            <p:xfrm>
              <a:off x="6227763" y="2744788"/>
              <a:ext cx="401637" cy="546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数式" r:id="rId10" imgW="177480" imgH="241200" progId="Equation.3">
                      <p:embed/>
                    </p:oleObj>
                  </mc:Choice>
                  <mc:Fallback>
                    <p:oleObj name="数式" r:id="rId10" imgW="177480" imgH="24120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27763" y="2744788"/>
                            <a:ext cx="401637" cy="5461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" name="TextBox 24"/>
            <p:cNvSpPr txBox="1"/>
            <p:nvPr/>
          </p:nvSpPr>
          <p:spPr>
            <a:xfrm>
              <a:off x="1223988" y="144337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1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4478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2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1462659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solidFill>
                    <a:srgbClr val="FFFF00"/>
                  </a:solidFill>
                  <a:latin typeface="+mj-lt"/>
                </a:rPr>
                <a:t>m</a:t>
              </a:r>
              <a:r>
                <a:rPr lang="en-US" sz="2400" b="1" i="1" baseline="-25000" dirty="0">
                  <a:solidFill>
                    <a:srgbClr val="FFFF00"/>
                  </a:solidFill>
                  <a:latin typeface="+mj-lt"/>
                </a:rPr>
                <a:t>3</a:t>
              </a:r>
              <a:endParaRPr lang="en-US" sz="2400" b="1" i="1" dirty="0">
                <a:solidFill>
                  <a:srgbClr val="FFFF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579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932683"/>
              </p:ext>
            </p:extLst>
          </p:nvPr>
        </p:nvGraphicFramePr>
        <p:xfrm>
          <a:off x="82550" y="703262"/>
          <a:ext cx="8999538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974760" imgH="1473120" progId="Equation.3">
                  <p:embed/>
                </p:oleObj>
              </mc:Choice>
              <mc:Fallback>
                <p:oleObj name="数式" r:id="rId3" imgW="3974760" imgH="147312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703262"/>
                        <a:ext cx="8999538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88814"/>
              </p:ext>
            </p:extLst>
          </p:nvPr>
        </p:nvGraphicFramePr>
        <p:xfrm>
          <a:off x="930275" y="426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2920680" imgH="888840" progId="Equation.3">
                  <p:embed/>
                </p:oleObj>
              </mc:Choice>
              <mc:Fallback>
                <p:oleObj name="数式" r:id="rId5" imgW="2920680" imgH="8888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426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6023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667087"/>
              </p:ext>
            </p:extLst>
          </p:nvPr>
        </p:nvGraphicFramePr>
        <p:xfrm>
          <a:off x="533400" y="457200"/>
          <a:ext cx="6613525" cy="201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920680" imgH="888840" progId="Equation.3">
                  <p:embed/>
                </p:oleObj>
              </mc:Choice>
              <mc:Fallback>
                <p:oleObj name="数式" r:id="rId3" imgW="292068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"/>
                        <a:ext cx="6613525" cy="201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91560"/>
              </p:ext>
            </p:extLst>
          </p:nvPr>
        </p:nvGraphicFramePr>
        <p:xfrm>
          <a:off x="457201" y="3200400"/>
          <a:ext cx="8371088" cy="238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051080" imgH="1117440" progId="Equation.DSMT4">
                  <p:embed/>
                </p:oleObj>
              </mc:Choice>
              <mc:Fallback>
                <p:oleObj name="Equation" r:id="rId5" imgW="4051080" imgH="1117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3200400"/>
                        <a:ext cx="8371088" cy="238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040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9/23/2022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2022 --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97221"/>
              </p:ext>
            </p:extLst>
          </p:nvPr>
        </p:nvGraphicFramePr>
        <p:xfrm>
          <a:off x="1455738" y="831850"/>
          <a:ext cx="6269037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2768400" imgH="1955520" progId="Equation.3">
                  <p:embed/>
                </p:oleObj>
              </mc:Choice>
              <mc:Fallback>
                <p:oleObj name="数式" r:id="rId3" imgW="276840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831850"/>
                        <a:ext cx="6269037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595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10871</TotalTime>
  <Words>723</Words>
  <Application>Microsoft Office PowerPoint</Application>
  <PresentationFormat>On-screen Show (4:3)</PresentationFormat>
  <Paragraphs>178</Paragraphs>
  <Slides>28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602</cp:revision>
  <cp:lastPrinted>2019-09-25T05:27:53Z</cp:lastPrinted>
  <dcterms:created xsi:type="dcterms:W3CDTF">2012-01-10T18:32:24Z</dcterms:created>
  <dcterms:modified xsi:type="dcterms:W3CDTF">2022-09-22T12:59:40Z</dcterms:modified>
</cp:coreProperties>
</file>