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96" r:id="rId2"/>
    <p:sldId id="354" r:id="rId3"/>
    <p:sldId id="433" r:id="rId4"/>
    <p:sldId id="428" r:id="rId5"/>
    <p:sldId id="434" r:id="rId6"/>
    <p:sldId id="385" r:id="rId7"/>
    <p:sldId id="387" r:id="rId8"/>
    <p:sldId id="415" r:id="rId9"/>
    <p:sldId id="416" r:id="rId10"/>
    <p:sldId id="417" r:id="rId11"/>
    <p:sldId id="386" r:id="rId12"/>
    <p:sldId id="418" r:id="rId13"/>
    <p:sldId id="419" r:id="rId14"/>
    <p:sldId id="420" r:id="rId15"/>
    <p:sldId id="421" r:id="rId16"/>
    <p:sldId id="422" r:id="rId17"/>
    <p:sldId id="423" r:id="rId18"/>
    <p:sldId id="424" r:id="rId19"/>
    <p:sldId id="425" r:id="rId20"/>
    <p:sldId id="356" r:id="rId21"/>
    <p:sldId id="357" r:id="rId22"/>
    <p:sldId id="426" r:id="rId23"/>
    <p:sldId id="358" r:id="rId24"/>
    <p:sldId id="359" r:id="rId25"/>
    <p:sldId id="360" r:id="rId26"/>
    <p:sldId id="361" r:id="rId27"/>
    <p:sldId id="362" r:id="rId28"/>
    <p:sldId id="403" r:id="rId29"/>
    <p:sldId id="404" r:id="rId30"/>
    <p:sldId id="427" r:id="rId31"/>
    <p:sldId id="429" r:id="rId32"/>
    <p:sldId id="430" r:id="rId33"/>
    <p:sldId id="431" r:id="rId34"/>
    <p:sldId id="432" r:id="rId3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88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0" autoAdjust="0"/>
    <p:restoredTop sz="92937" autoAdjust="0"/>
  </p:normalViewPr>
  <p:slideViewPr>
    <p:cSldViewPr>
      <p:cViewPr varScale="1">
        <p:scale>
          <a:sx n="70" d="100"/>
          <a:sy n="70" d="100"/>
        </p:scale>
        <p:origin x="98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review the normal mode analysis and discuss some general aspects of linear algebra.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76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Boundary conditions.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20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Full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67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for example.    Now consider the case where N is very large.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814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the case where N is infinite so that there are an infinite number of solutions parameterized by </a:t>
            </a:r>
            <a:r>
              <a:rPr lang="en-US" dirty="0" err="1"/>
              <a:t>qa</a:t>
            </a:r>
            <a:r>
              <a:rPr lang="en-US" dirty="0"/>
              <a:t> as a continuous variable.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20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Distinct solutions occur for  </a:t>
            </a:r>
            <a:r>
              <a:rPr lang="en-US" dirty="0" err="1"/>
              <a:t>qa</a:t>
            </a:r>
            <a:r>
              <a:rPr lang="en-US" dirty="0"/>
              <a:t> in the range of 0-pi as shown in the plot.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8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about dates.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442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 to the discussion of one-dimensional motion of masses and springs.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98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review.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42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Reviewing results for example isolated molecule.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90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one dimensional system with fixed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1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detailed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52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83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5.png"/><Relationship Id="rId7" Type="http://schemas.openxmlformats.org/officeDocument/2006/relationships/image" Target="../media/image1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4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0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11" Type="http://schemas.openxmlformats.org/officeDocument/2006/relationships/image" Target="../media/image33.wmf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30.wmf"/><Relationship Id="rId9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42.png"/><Relationship Id="rId7" Type="http://schemas.openxmlformats.org/officeDocument/2006/relationships/image" Target="../media/image4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11" Type="http://schemas.openxmlformats.org/officeDocument/2006/relationships/image" Target="../media/image47.wmf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5.bin"/><Relationship Id="rId4" Type="http://schemas.openxmlformats.org/officeDocument/2006/relationships/image" Target="../media/image30.wmf"/><Relationship Id="rId9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4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31.wmf"/><Relationship Id="rId10" Type="http://schemas.openxmlformats.org/officeDocument/2006/relationships/image" Target="../media/image49.wmf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3.wmf"/><Relationship Id="rId2" Type="http://schemas.openxmlformats.org/officeDocument/2006/relationships/image" Target="../media/image5.png"/><Relationship Id="rId16" Type="http://schemas.openxmlformats.org/officeDocument/2006/relationships/image" Target="../media/image5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52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7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5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8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9.wmf"/><Relationship Id="rId7" Type="http://schemas.openxmlformats.org/officeDocument/2006/relationships/oleObject" Target="../embeddings/oleObject61.bin"/><Relationship Id="rId2" Type="http://schemas.openxmlformats.org/officeDocument/2006/relationships/oleObject" Target="../embeddings/oleObject59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13" y="533400"/>
            <a:ext cx="9067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1200" b="1" dirty="0"/>
          </a:p>
          <a:p>
            <a:pPr algn="ctr"/>
            <a:r>
              <a:rPr lang="en-US" sz="3200" b="1" dirty="0"/>
              <a:t>Discussion on Lecture 16:  Chap. 4 (F&amp;W)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Analysis of motion near equilibrium –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Normal Mode Analysis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Normal modes of vibration for simple systems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concepts of linear algebra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Normal modes of vibration for more complicated systems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16A1F-8837-459A-95F6-CF24B2AA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30DE8D-D2E7-403B-A194-7C85A448C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97138-DC00-4682-A040-66B5C1C3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EF2DBC0-F39B-43FE-A14F-0417836A7E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670372"/>
              </p:ext>
            </p:extLst>
          </p:nvPr>
        </p:nvGraphicFramePr>
        <p:xfrm>
          <a:off x="95250" y="1150938"/>
          <a:ext cx="8953500" cy="455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953407" imgH="4556705" progId="Equation.DSMT4">
                  <p:embed/>
                </p:oleObj>
              </mc:Choice>
              <mc:Fallback>
                <p:oleObj name="Equation" r:id="rId2" imgW="8953407" imgH="455670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5250" y="1150938"/>
                        <a:ext cx="8953500" cy="455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8662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6" name="Group 5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" name="Oval 10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16" name="Group 15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7" name="TextBox 1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26" name="Group 25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1" name="Oval 30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4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7" name="TextBox 2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99424"/>
              </p:ext>
            </p:extLst>
          </p:nvPr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19040" imgH="215640" progId="Equation.3">
                  <p:embed/>
                </p:oleObj>
              </mc:Choice>
              <mc:Fallback>
                <p:oleObj name="数式" r:id="rId4" imgW="419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Arrow Connector 35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754962"/>
              </p:ext>
            </p:extLst>
          </p:nvPr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685800" imgH="482400" progId="Equation.3">
                  <p:embed/>
                </p:oleObj>
              </mc:Choice>
              <mc:Fallback>
                <p:oleObj name="数式" r:id="rId6" imgW="685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629478"/>
              </p:ext>
            </p:extLst>
          </p:nvPr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8" imgW="1041120" imgH="482400" progId="Equation.3">
                  <p:embed/>
                </p:oleObj>
              </mc:Choice>
              <mc:Fallback>
                <p:oleObj name="数式" r:id="rId8" imgW="10411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949388"/>
              </p:ext>
            </p:extLst>
          </p:nvPr>
        </p:nvGraphicFramePr>
        <p:xfrm>
          <a:off x="6010325" y="0"/>
          <a:ext cx="2981275" cy="1117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26920" imgH="647640" progId="Equation.DSMT4">
                  <p:embed/>
                </p:oleObj>
              </mc:Choice>
              <mc:Fallback>
                <p:oleObj name="Equation" r:id="rId10" imgW="172692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10325" y="0"/>
                        <a:ext cx="2981275" cy="1117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621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26466-1207-4841-ACA4-8B1E4FE0E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536A3-4CC6-4E56-AF1F-2B81782F9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C6F6F-D9EF-46F4-961C-8B93FAA2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DB2EA85-BE51-4E76-81CD-293CE7D235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20085"/>
              </p:ext>
            </p:extLst>
          </p:nvPr>
        </p:nvGraphicFramePr>
        <p:xfrm>
          <a:off x="210345" y="381000"/>
          <a:ext cx="7808912" cy="5780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93880" imgH="2692080" progId="Equation.DSMT4">
                  <p:embed/>
                </p:oleObj>
              </mc:Choice>
              <mc:Fallback>
                <p:oleObj name="Equation" r:id="rId2" imgW="3593880" imgH="2692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5" y="381000"/>
                        <a:ext cx="7808912" cy="57807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DF31B88-CF7C-489D-9351-70F70317129B}"/>
              </a:ext>
            </a:extLst>
          </p:cNvPr>
          <p:cNvSpPr txBox="1"/>
          <p:nvPr/>
        </p:nvSpPr>
        <p:spPr>
          <a:xfrm>
            <a:off x="5029200" y="62855"/>
            <a:ext cx="3541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(with help from Maple)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26E3B4-4841-45C0-AB7F-2F743B6A547A}"/>
              </a:ext>
            </a:extLst>
          </p:cNvPr>
          <p:cNvSpPr txBox="1"/>
          <p:nvPr/>
        </p:nvSpPr>
        <p:spPr>
          <a:xfrm>
            <a:off x="7171118" y="531146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+mj-lt"/>
              </a:rPr>
              <a:t>N,N’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 are normalization constants.</a:t>
            </a:r>
          </a:p>
        </p:txBody>
      </p:sp>
    </p:spTree>
    <p:extLst>
      <p:ext uri="{BB962C8B-B14F-4D97-AF65-F5344CB8AC3E}">
        <p14:creationId xmlns:p14="http://schemas.microsoft.com/office/powerpoint/2010/main" val="1089536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6E7C56-586C-43B4-9D5F-5A848341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5826C9-5F1C-409F-B315-B5ADC725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C3CEC-182B-4B6D-93D7-F411608C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E4A522-0184-4ECB-84C5-A32284A018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904406"/>
              </p:ext>
            </p:extLst>
          </p:nvPr>
        </p:nvGraphicFramePr>
        <p:xfrm>
          <a:off x="203785" y="22226"/>
          <a:ext cx="8529638" cy="284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86200" imgH="1295280" progId="Equation.DSMT4">
                  <p:embed/>
                </p:oleObj>
              </mc:Choice>
              <mc:Fallback>
                <p:oleObj name="Equation" r:id="rId2" imgW="3886200" imgH="12952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ADD745C-9CEC-4D24-A762-8B4033E44E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3785" y="22226"/>
                        <a:ext cx="8529638" cy="284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729C46A-6D85-4EAC-928B-4D255806A0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437718"/>
              </p:ext>
            </p:extLst>
          </p:nvPr>
        </p:nvGraphicFramePr>
        <p:xfrm>
          <a:off x="133350" y="2833688"/>
          <a:ext cx="8670925" cy="370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57520" imgH="1904760" progId="Equation.DSMT4">
                  <p:embed/>
                </p:oleObj>
              </mc:Choice>
              <mc:Fallback>
                <p:oleObj name="Equation" r:id="rId4" imgW="4457520" imgH="19047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040AE49-D851-460D-B30D-788832472F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350" y="2833688"/>
                        <a:ext cx="8670925" cy="370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3182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1EE18-9A7B-44B1-BB3B-1765BCEB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75C4F2-8759-4817-B2CB-3535ED31F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F6799-BD3F-4B22-A3C2-E671E817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D19B18-5B9F-4D92-B4C8-5A2593B94F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165249"/>
              </p:ext>
            </p:extLst>
          </p:nvPr>
        </p:nvGraphicFramePr>
        <p:xfrm>
          <a:off x="730357" y="228600"/>
          <a:ext cx="7956443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28920" imgH="2997000" progId="Equation.DSMT4">
                  <p:embed/>
                </p:oleObj>
              </mc:Choice>
              <mc:Fallback>
                <p:oleObj name="Equation" r:id="rId2" imgW="4228920" imgH="29970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1D471B8-32DF-4E89-8AD3-6D1D1B262B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30357" y="228600"/>
                        <a:ext cx="7956443" cy="563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C0402B6-1384-4E65-933D-CF869392D460}"/>
              </a:ext>
            </a:extLst>
          </p:cNvPr>
          <p:cNvSpPr txBox="1"/>
          <p:nvPr/>
        </p:nvSpPr>
        <p:spPr>
          <a:xfrm>
            <a:off x="381000" y="60198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normalization of the eigenvector is arbitrary.</a:t>
            </a:r>
          </a:p>
        </p:txBody>
      </p:sp>
    </p:spTree>
    <p:extLst>
      <p:ext uri="{BB962C8B-B14F-4D97-AF65-F5344CB8AC3E}">
        <p14:creationId xmlns:p14="http://schemas.microsoft.com/office/powerpoint/2010/main" val="401974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433836-56D2-4E07-ACEE-45C44B36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98B164-F94C-451C-A47C-4353757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768A5-54FE-4224-B91D-DA48DDBB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8C41F-B96F-4378-A17E-78467B2F668A}"/>
              </a:ext>
            </a:extLst>
          </p:cNvPr>
          <p:cNvSpPr txBox="1"/>
          <p:nvPr/>
        </p:nvSpPr>
        <p:spPr>
          <a:xfrm>
            <a:off x="1524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on matrices -- continued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E5DAC7-9C30-433C-81C4-364A7E0EFBCB}"/>
              </a:ext>
            </a:extLst>
          </p:cNvPr>
          <p:cNvSpPr txBox="1"/>
          <p:nvPr/>
        </p:nvSpPr>
        <p:spPr>
          <a:xfrm>
            <a:off x="914400" y="838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of a matrix are “invariant” under a similarity transformation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C481C21-BBDB-42B0-BCEE-B40777B35B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444444"/>
              </p:ext>
            </p:extLst>
          </p:nvPr>
        </p:nvGraphicFramePr>
        <p:xfrm>
          <a:off x="928688" y="1981200"/>
          <a:ext cx="7907337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57720" imgH="2145960" progId="Equation.DSMT4">
                  <p:embed/>
                </p:oleObj>
              </mc:Choice>
              <mc:Fallback>
                <p:oleObj name="Equation" r:id="rId2" imgW="6057720" imgH="21459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981200"/>
                        <a:ext cx="7907337" cy="266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76E967C-28F9-49CD-B734-ED4842287689}"/>
              </a:ext>
            </a:extLst>
          </p:cNvPr>
          <p:cNvSpPr txBox="1"/>
          <p:nvPr/>
        </p:nvSpPr>
        <p:spPr>
          <a:xfrm>
            <a:off x="457200" y="4724400"/>
            <a:ext cx="8388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means that if a matrix is “similar” to a Hermitian matrix,</a:t>
            </a:r>
          </a:p>
          <a:p>
            <a:r>
              <a:rPr lang="en-US" sz="2400" dirty="0">
                <a:latin typeface="+mj-lt"/>
              </a:rPr>
              <a:t>it has the same eigenvalues.  The corresponding eigenvectors of </a:t>
            </a:r>
            <a:r>
              <a:rPr lang="en-US" sz="2400" b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M’</a:t>
            </a:r>
            <a:r>
              <a:rPr lang="en-US" sz="2400" dirty="0">
                <a:latin typeface="+mj-lt"/>
              </a:rPr>
              <a:t> are not the same but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B6E7739-E236-4B09-9E3F-C314AED703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642321"/>
              </p:ext>
            </p:extLst>
          </p:nvPr>
        </p:nvGraphicFramePr>
        <p:xfrm>
          <a:off x="7086600" y="5439912"/>
          <a:ext cx="1509044" cy="467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680" imgH="330120" progId="Equation.DSMT4">
                  <p:embed/>
                </p:oleObj>
              </mc:Choice>
              <mc:Fallback>
                <p:oleObj name="Equation" r:id="rId4" imgW="1066680" imgH="3301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CACFC31-451E-4734-B081-DE4CD81AA0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86600" y="5439912"/>
                        <a:ext cx="1509044" cy="467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639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1FB3D-4665-42C0-85E1-D2F49DD8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40752D-89C6-4F6E-9038-DCC38D129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FB92C-A2A5-4EC2-89A8-9CEF253C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4F9CDBC-7423-4E4F-9336-B23916F2F4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380335"/>
              </p:ext>
            </p:extLst>
          </p:nvPr>
        </p:nvGraphicFramePr>
        <p:xfrm>
          <a:off x="890587" y="762000"/>
          <a:ext cx="6729413" cy="565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19560" imgH="4889160" progId="Equation.DSMT4">
                  <p:embed/>
                </p:oleObj>
              </mc:Choice>
              <mc:Fallback>
                <p:oleObj name="Equation" r:id="rId2" imgW="6019560" imgH="48891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7" y="762000"/>
                        <a:ext cx="6729413" cy="5653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328428-948B-4DD2-85A2-D058DD440113}"/>
              </a:ext>
            </a:extLst>
          </p:cNvPr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 a similarity transformation: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3CC94D-8FCC-4F83-B650-8094EE011A38}"/>
              </a:ext>
            </a:extLst>
          </p:cNvPr>
          <p:cNvSpPr txBox="1"/>
          <p:nvPr/>
        </p:nvSpPr>
        <p:spPr>
          <a:xfrm>
            <a:off x="6400800" y="1066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this matrix is not symmetric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C88018-BD18-429C-B293-CA1576DEC45D}"/>
              </a:ext>
            </a:extLst>
          </p:cNvPr>
          <p:cNvSpPr txBox="1"/>
          <p:nvPr/>
        </p:nvSpPr>
        <p:spPr>
          <a:xfrm>
            <a:off x="5562600" y="4343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this matrix is symmetric</a:t>
            </a:r>
          </a:p>
        </p:txBody>
      </p:sp>
    </p:spTree>
    <p:extLst>
      <p:ext uri="{BB962C8B-B14F-4D97-AF65-F5344CB8AC3E}">
        <p14:creationId xmlns:p14="http://schemas.microsoft.com/office/powerpoint/2010/main" val="3986075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062C0-7373-4BBE-BA9A-542AD2B9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65ED7F-5891-443B-AD86-57186FCB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3D21C-8652-45CF-9B6E-87ED8452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8DFFD7-8B77-4274-997C-A4517FC679A9}"/>
              </a:ext>
            </a:extLst>
          </p:cNvPr>
          <p:cNvSpPr txBox="1"/>
          <p:nvPr/>
        </p:nvSpPr>
        <p:spPr>
          <a:xfrm>
            <a:off x="533400" y="304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Note, here we have defined  </a:t>
            </a:r>
            <a:r>
              <a:rPr lang="en-US" sz="2400" b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 as a transformation matrix (often called a similarity transformation matrix)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A55430F-B869-458F-A50C-FE54E79349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178075"/>
              </p:ext>
            </p:extLst>
          </p:nvPr>
        </p:nvGraphicFramePr>
        <p:xfrm>
          <a:off x="675860" y="1295400"/>
          <a:ext cx="6843091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86200" imgH="1168200" progId="Equation.DSMT4">
                  <p:embed/>
                </p:oleObj>
              </mc:Choice>
              <mc:Fallback>
                <p:oleObj name="Equation" r:id="rId2" imgW="3886200" imgH="1168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A6F5777-9BCA-4D1F-9ED2-714EA51830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5860" y="1295400"/>
                        <a:ext cx="6843091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C998E61-FE6F-42E9-8906-3AC5F8CD7EA4}"/>
              </a:ext>
            </a:extLst>
          </p:cNvPr>
          <p:cNvSpPr txBox="1"/>
          <p:nvPr/>
        </p:nvSpPr>
        <p:spPr>
          <a:xfrm>
            <a:off x="533400" y="3472071"/>
            <a:ext cx="8468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How can you find a unitary transformation that also diagonalizes a matrix?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E06CB0D-CB83-4494-85E1-923B63491A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399773"/>
              </p:ext>
            </p:extLst>
          </p:nvPr>
        </p:nvGraphicFramePr>
        <p:xfrm>
          <a:off x="675860" y="4490430"/>
          <a:ext cx="6963999" cy="1225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43200" imgH="482400" progId="Equation.DSMT4">
                  <p:embed/>
                </p:oleObj>
              </mc:Choice>
              <mc:Fallback>
                <p:oleObj name="Equation" r:id="rId4" imgW="2743200" imgH="4824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3276E06-AC33-4FB2-8157-F08F6EF713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5860" y="4490430"/>
                        <a:ext cx="6963999" cy="1225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2772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DCE689-48F8-4ED9-AFB9-700CF3059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9A114D-8998-4D13-B4B5-8D9D99938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2DABF-25F1-413C-8F74-02AE4EC45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0AA6750-6619-469D-8C9F-D0431AF74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203807"/>
              </p:ext>
            </p:extLst>
          </p:nvPr>
        </p:nvGraphicFramePr>
        <p:xfrm>
          <a:off x="536713" y="228600"/>
          <a:ext cx="8153400" cy="484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3680" imgH="2412720" progId="Equation.DSMT4">
                  <p:embed/>
                </p:oleObj>
              </mc:Choice>
              <mc:Fallback>
                <p:oleObj name="Equation" r:id="rId2" imgW="4063680" imgH="24127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40C466A-7BDD-42DD-BE97-A9778876D6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6713" y="228600"/>
                        <a:ext cx="8153400" cy="4841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B277636-7599-4E79-99E9-E86A53D7FBC3}"/>
              </a:ext>
            </a:extLst>
          </p:cNvPr>
          <p:cNvSpPr txBox="1"/>
          <p:nvPr/>
        </p:nvSpPr>
        <p:spPr>
          <a:xfrm>
            <a:off x="152400" y="5334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“trick” is special for 2x2 matrices, but numerical extensions based on the trick are possible.</a:t>
            </a:r>
          </a:p>
        </p:txBody>
      </p:sp>
    </p:spTree>
    <p:extLst>
      <p:ext uri="{BB962C8B-B14F-4D97-AF65-F5344CB8AC3E}">
        <p14:creationId xmlns:p14="http://schemas.microsoft.com/office/powerpoint/2010/main" val="1904522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0EAAD8-3CBC-4241-9581-8A06F50B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C1CEFE-B2BD-4670-93D8-BF9C8E943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4CC941-3BBA-417B-8345-27F839D6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0A438F-E6EC-4675-B358-7B00CF1D4AB9}"/>
              </a:ext>
            </a:extLst>
          </p:cNvPr>
          <p:cNvSpPr txBox="1"/>
          <p:nvPr/>
        </p:nvSpPr>
        <p:spPr>
          <a:xfrm>
            <a:off x="304800" y="228600"/>
            <a:ext cx="81067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Note that transformations using unitary matrices are often </a:t>
            </a:r>
          </a:p>
          <a:p>
            <a:r>
              <a:rPr lang="en-US" sz="2400" dirty="0">
                <a:latin typeface="+mj-lt"/>
              </a:rPr>
              <a:t>convenient and they can be easily constructed from the </a:t>
            </a:r>
          </a:p>
          <a:p>
            <a:r>
              <a:rPr lang="en-US" sz="2400" dirty="0">
                <a:latin typeface="+mj-lt"/>
              </a:rPr>
              <a:t>eigenvalues of a matrix.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8F12CDC-59B3-4B85-BEDD-EA43E5D83D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217767"/>
              </p:ext>
            </p:extLst>
          </p:nvPr>
        </p:nvGraphicFramePr>
        <p:xfrm>
          <a:off x="0" y="1752600"/>
          <a:ext cx="9001132" cy="4284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49760" imgH="2641320" progId="Equation.DSMT4">
                  <p:embed/>
                </p:oleObj>
              </mc:Choice>
              <mc:Fallback>
                <p:oleObj name="Equation" r:id="rId2" imgW="5549760" imgH="26413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D890861-19A4-4B0C-9603-020FF3B0B9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1752600"/>
                        <a:ext cx="9001132" cy="4284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85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EEBD626-0E8A-3669-B3A8-F378107D8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585" y="568235"/>
            <a:ext cx="8923831" cy="4581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2209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0" y="762000"/>
            <a:ext cx="9127375" cy="2215138"/>
            <a:chOff x="0" y="762000"/>
            <a:chExt cx="9127375" cy="2215138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9655059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5417295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99408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9" name="Rectangle 28"/>
            <p:cNvSpPr/>
            <p:nvPr/>
          </p:nvSpPr>
          <p:spPr>
            <a:xfrm>
              <a:off x="0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98775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an extended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162537"/>
              </p:ext>
            </p:extLst>
          </p:nvPr>
        </p:nvGraphicFramePr>
        <p:xfrm>
          <a:off x="537324" y="2993535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0" imgW="2971800" imgH="457200" progId="Equation.3">
                  <p:embed/>
                </p:oleObj>
              </mc:Choice>
              <mc:Fallback>
                <p:oleObj name="数式" r:id="rId10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24" y="2993535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167438"/>
              </p:ext>
            </p:extLst>
          </p:nvPr>
        </p:nvGraphicFramePr>
        <p:xfrm>
          <a:off x="537324" y="3982354"/>
          <a:ext cx="8149476" cy="2349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546440" imgH="1307880" progId="Equation.DSMT4">
                  <p:embed/>
                </p:oleObj>
              </mc:Choice>
              <mc:Fallback>
                <p:oleObj name="Equation" r:id="rId12" imgW="4546440" imgH="13078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24" y="3982354"/>
                        <a:ext cx="8149476" cy="23495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453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92486"/>
              </p:ext>
            </p:extLst>
          </p:nvPr>
        </p:nvGraphicFramePr>
        <p:xfrm>
          <a:off x="1287463" y="485775"/>
          <a:ext cx="561657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489040" imgH="863280" progId="Equation.3">
                  <p:embed/>
                </p:oleObj>
              </mc:Choice>
              <mc:Fallback>
                <p:oleObj name="数式" r:id="rId3" imgW="2489040" imgH="8632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85775"/>
                        <a:ext cx="561657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5149"/>
              </p:ext>
            </p:extLst>
          </p:nvPr>
        </p:nvGraphicFramePr>
        <p:xfrm>
          <a:off x="762000" y="2438400"/>
          <a:ext cx="4670425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070000" imgH="1777680" progId="Equation.3">
                  <p:embed/>
                </p:oleObj>
              </mc:Choice>
              <mc:Fallback>
                <p:oleObj name="数式" r:id="rId5" imgW="2070000" imgH="1777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4670425" cy="402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258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FCB3F7-0B2A-4655-ADAE-9BEDD39C4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A8E54-42F8-4AD0-A4BF-9DF07339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F1F51-B817-4553-ADDB-AEBBBDCF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51BD683-9550-49A7-8852-7BB96FF085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544812"/>
              </p:ext>
            </p:extLst>
          </p:nvPr>
        </p:nvGraphicFramePr>
        <p:xfrm>
          <a:off x="838200" y="457200"/>
          <a:ext cx="6478588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08080" imgH="1625400" progId="Equation.DSMT4">
                  <p:embed/>
                </p:oleObj>
              </mc:Choice>
              <mc:Fallback>
                <p:oleObj name="Equation" r:id="rId2" imgW="2908080" imgH="1625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457200"/>
                        <a:ext cx="6478588" cy="362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2DC2759-4AC4-4A88-B768-11946F8B38F7}"/>
              </a:ext>
            </a:extLst>
          </p:cNvPr>
          <p:cNvSpPr txBox="1"/>
          <p:nvPr/>
        </p:nvSpPr>
        <p:spPr>
          <a:xfrm>
            <a:off x="609600" y="4495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 solve as an eigenvalue problem –</a:t>
            </a:r>
          </a:p>
          <a:p>
            <a:endParaRPr lang="en-US" sz="2400" dirty="0"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(Why did we not have to transform the equations as we did in the previous example?)</a:t>
            </a:r>
          </a:p>
        </p:txBody>
      </p:sp>
    </p:spTree>
    <p:extLst>
      <p:ext uri="{BB962C8B-B14F-4D97-AF65-F5344CB8AC3E}">
        <p14:creationId xmlns:p14="http://schemas.microsoft.com/office/powerpoint/2010/main" val="123264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4419600"/>
            <a:ext cx="2667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903313"/>
              </p:ext>
            </p:extLst>
          </p:nvPr>
        </p:nvGraphicFramePr>
        <p:xfrm>
          <a:off x="1049337" y="927100"/>
          <a:ext cx="66468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46240" imgH="2184120" progId="Equation.3">
                  <p:embed/>
                </p:oleObj>
              </mc:Choice>
              <mc:Fallback>
                <p:oleObj name="数式" r:id="rId3" imgW="2946240" imgH="2184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7" y="927100"/>
                        <a:ext cx="66468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60CEDCA-539B-49CD-8C2A-74D797058904}"/>
              </a:ext>
            </a:extLst>
          </p:cNvPr>
          <p:cNvSpPr txBox="1"/>
          <p:nvPr/>
        </p:nvSpPr>
        <p:spPr>
          <a:xfrm>
            <a:off x="143668" y="22651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Because of its very regular form, this example also has an algebraic solution --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1B0787-D5A2-4157-A5FC-06A30488A061}"/>
              </a:ext>
            </a:extLst>
          </p:cNvPr>
          <p:cNvSpPr txBox="1"/>
          <p:nvPr/>
        </p:nvSpPr>
        <p:spPr>
          <a:xfrm>
            <a:off x="4953000" y="4301698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Is this treatment cheating?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Yes.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 cheating, but we are not done.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D4DA7A-42CF-49FD-142F-B9B23745FB81}"/>
              </a:ext>
            </a:extLst>
          </p:cNvPr>
          <p:cNvSpPr txBox="1"/>
          <p:nvPr/>
        </p:nvSpPr>
        <p:spPr>
          <a:xfrm>
            <a:off x="4773993" y="1834985"/>
            <a:ext cx="4370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+mj-lt"/>
              </a:rPr>
              <a:t>Here “</a:t>
            </a:r>
            <a:r>
              <a:rPr lang="en-US" sz="2000" b="1" i="1" dirty="0">
                <a:solidFill>
                  <a:srgbClr val="00B050"/>
                </a:solidFill>
                <a:latin typeface="+mj-lt"/>
              </a:rPr>
              <a:t>a</a:t>
            </a:r>
            <a:r>
              <a:rPr lang="en-US" sz="2000" b="1" dirty="0">
                <a:solidFill>
                  <a:srgbClr val="00B050"/>
                </a:solidFill>
                <a:latin typeface="+mj-lt"/>
              </a:rPr>
              <a:t>” is the equilibrium length of a spring and </a:t>
            </a:r>
            <a:r>
              <a:rPr lang="en-US" sz="2000" b="1" i="1" dirty="0">
                <a:solidFill>
                  <a:srgbClr val="00B050"/>
                </a:solidFill>
                <a:latin typeface="+mj-lt"/>
              </a:rPr>
              <a:t>q</a:t>
            </a:r>
            <a:r>
              <a:rPr lang="en-US" sz="2000" b="1" dirty="0">
                <a:solidFill>
                  <a:srgbClr val="00B050"/>
                </a:solidFill>
                <a:latin typeface="+mj-lt"/>
              </a:rPr>
              <a:t> has the units of 1/length.</a:t>
            </a:r>
          </a:p>
        </p:txBody>
      </p:sp>
    </p:spTree>
    <p:extLst>
      <p:ext uri="{BB962C8B-B14F-4D97-AF65-F5344CB8AC3E}">
        <p14:creationId xmlns:p14="http://schemas.microsoft.com/office/powerpoint/2010/main" val="931009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850291"/>
              </p:ext>
            </p:extLst>
          </p:nvPr>
        </p:nvGraphicFramePr>
        <p:xfrm>
          <a:off x="638175" y="236537"/>
          <a:ext cx="7820025" cy="585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466800" imgH="2590560" progId="Equation.3">
                  <p:embed/>
                </p:oleObj>
              </mc:Choice>
              <mc:Fallback>
                <p:oleObj name="数式" r:id="rId3" imgW="3466800" imgH="259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236537"/>
                        <a:ext cx="7820025" cy="585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791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95600" y="4866585"/>
            <a:ext cx="15240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863937"/>
              </p:ext>
            </p:extLst>
          </p:nvPr>
        </p:nvGraphicFramePr>
        <p:xfrm>
          <a:off x="1524000" y="533400"/>
          <a:ext cx="6818312" cy="534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22560" imgH="2361960" progId="Equation.DSMT4">
                  <p:embed/>
                </p:oleObj>
              </mc:Choice>
              <mc:Fallback>
                <p:oleObj name="Equation" r:id="rId2" imgW="3022560" imgH="236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33400"/>
                        <a:ext cx="6818312" cy="534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379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266469"/>
              </p:ext>
            </p:extLst>
          </p:nvPr>
        </p:nvGraphicFramePr>
        <p:xfrm>
          <a:off x="1143000" y="990600"/>
          <a:ext cx="5727700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39800" imgH="1612800" progId="Equation.3">
                  <p:embed/>
                </p:oleObj>
              </mc:Choice>
              <mc:Fallback>
                <p:oleObj name="数式" r:id="rId3" imgW="2539800" imgH="1612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90600"/>
                        <a:ext cx="5727700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97577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A301083-459E-43C3-8B90-6FBC6B57BA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803185"/>
            <a:ext cx="6095238" cy="457142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515773"/>
              </p:ext>
            </p:extLst>
          </p:nvPr>
        </p:nvGraphicFramePr>
        <p:xfrm>
          <a:off x="4703763" y="5105400"/>
          <a:ext cx="4587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3040" imgH="164880" progId="Equation.3">
                  <p:embed/>
                </p:oleObj>
              </mc:Choice>
              <mc:Fallback>
                <p:oleObj name="数式" r:id="rId4" imgW="203040" imgH="16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3" y="5105400"/>
                        <a:ext cx="45878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22636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Examples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7113" y="5410200"/>
            <a:ext cx="7354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solution form remains correct for </a:t>
            </a:r>
            <a:r>
              <a:rPr lang="en-US" sz="2400" i="1" dirty="0">
                <a:latin typeface="+mj-lt"/>
              </a:rPr>
              <a:t>N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</a:t>
            </a:r>
            <a:r>
              <a:rPr lang="en-US" sz="2400" dirty="0"/>
              <a:t>∞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871987"/>
              </p:ext>
            </p:extLst>
          </p:nvPr>
        </p:nvGraphicFramePr>
        <p:xfrm>
          <a:off x="2018334" y="-34960"/>
          <a:ext cx="3706813" cy="120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87520" imgH="774360" progId="Equation.DSMT4">
                  <p:embed/>
                </p:oleObj>
              </mc:Choice>
              <mc:Fallback>
                <p:oleObj name="Equation" r:id="rId6" imgW="238752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8334" y="-34960"/>
                        <a:ext cx="3706813" cy="120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474301"/>
              </p:ext>
            </p:extLst>
          </p:nvPr>
        </p:nvGraphicFramePr>
        <p:xfrm>
          <a:off x="304800" y="1645766"/>
          <a:ext cx="12620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12520" imgH="596880" progId="Equation.DSMT4">
                  <p:embed/>
                </p:oleObj>
              </mc:Choice>
              <mc:Fallback>
                <p:oleObj name="Equation" r:id="rId8" imgW="81252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45766"/>
                        <a:ext cx="1262063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334989"/>
              </p:ext>
            </p:extLst>
          </p:nvPr>
        </p:nvGraphicFramePr>
        <p:xfrm>
          <a:off x="2065338" y="5600700"/>
          <a:ext cx="38465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476440" imgH="647640" progId="Equation.DSMT4">
                  <p:embed/>
                </p:oleObj>
              </mc:Choice>
              <mc:Fallback>
                <p:oleObj name="Equation" r:id="rId10" imgW="247644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5600700"/>
                        <a:ext cx="38465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144E34-DBF9-43FC-A904-31325D459C48}"/>
              </a:ext>
            </a:extLst>
          </p:cNvPr>
          <p:cNvSpPr txBox="1"/>
          <p:nvPr/>
        </p:nvSpPr>
        <p:spPr>
          <a:xfrm>
            <a:off x="7162800" y="914400"/>
            <a:ext cx="1941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A80886"/>
                </a:solidFill>
                <a:latin typeface="+mj-lt"/>
              </a:rPr>
              <a:t>N=6</a:t>
            </a:r>
          </a:p>
          <a:p>
            <a:r>
              <a:rPr lang="en-US" b="1" i="1" dirty="0">
                <a:solidFill>
                  <a:srgbClr val="0070C0"/>
                </a:solidFill>
                <a:latin typeface="+mj-lt"/>
              </a:rPr>
              <a:t>N=20</a:t>
            </a:r>
          </a:p>
        </p:txBody>
      </p:sp>
    </p:spTree>
    <p:extLst>
      <p:ext uri="{BB962C8B-B14F-4D97-AF65-F5344CB8AC3E}">
        <p14:creationId xmlns:p14="http://schemas.microsoft.com/office/powerpoint/2010/main" val="20587788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54740" y="843142"/>
            <a:ext cx="8011724" cy="1676795"/>
            <a:chOff x="228600" y="1032805"/>
            <a:chExt cx="8645576" cy="1944333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6287080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5817621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098121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" name="Group 8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" name="Oval 12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1" name="Group 20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24" name="TextBox 23"/>
          <p:cNvSpPr txBox="1"/>
          <p:nvPr/>
        </p:nvSpPr>
        <p:spPr>
          <a:xfrm>
            <a:off x="152400" y="228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extended (infinite) chain without boundaries: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262898"/>
            <a:ext cx="55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89260" y="1062335"/>
            <a:ext cx="55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787028"/>
              </p:ext>
            </p:extLst>
          </p:nvPr>
        </p:nvGraphicFramePr>
        <p:xfrm>
          <a:off x="789243" y="2393762"/>
          <a:ext cx="7016012" cy="4099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206680" imgH="3035160" progId="Equation.DSMT4">
                  <p:embed/>
                </p:oleObj>
              </mc:Choice>
              <mc:Fallback>
                <p:oleObj name="Equation" r:id="rId10" imgW="5206680" imgH="303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243" y="2393762"/>
                        <a:ext cx="7016012" cy="4099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4023567-D593-4351-821A-75D69B42A497}"/>
              </a:ext>
            </a:extLst>
          </p:cNvPr>
          <p:cNvSpPr txBox="1"/>
          <p:nvPr/>
        </p:nvSpPr>
        <p:spPr>
          <a:xfrm>
            <a:off x="6505723" y="2737338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we are assuming that all masses and springs are identical here.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AE3CB-98AA-8BDC-2F12-C9A7ACFE7073}"/>
              </a:ext>
            </a:extLst>
          </p:cNvPr>
          <p:cNvSpPr txBox="1"/>
          <p:nvPr/>
        </p:nvSpPr>
        <p:spPr>
          <a:xfrm>
            <a:off x="3984750" y="4689339"/>
            <a:ext cx="4370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Here “</a:t>
            </a:r>
            <a:r>
              <a:rPr lang="en-US" sz="2400" b="1" i="1" dirty="0">
                <a:solidFill>
                  <a:srgbClr val="00B050"/>
                </a:solidFill>
                <a:latin typeface="+mj-lt"/>
              </a:rPr>
              <a:t>a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” is the equilibrium length of a spring and </a:t>
            </a:r>
            <a:r>
              <a:rPr lang="en-US" sz="2400" b="1" i="1" dirty="0">
                <a:solidFill>
                  <a:srgbClr val="00B050"/>
                </a:solidFill>
                <a:latin typeface="+mj-lt"/>
              </a:rPr>
              <a:t>q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 has the units of 1/length.</a:t>
            </a:r>
          </a:p>
        </p:txBody>
      </p:sp>
    </p:spTree>
    <p:extLst>
      <p:ext uri="{BB962C8B-B14F-4D97-AF65-F5344CB8AC3E}">
        <p14:creationId xmlns:p14="http://schemas.microsoft.com/office/powerpoint/2010/main" val="3203985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3D8CF0-5B18-4DEA-BD20-24D7CF5A16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775" y="938392"/>
            <a:ext cx="6648450" cy="47053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035176"/>
              </p:ext>
            </p:extLst>
          </p:nvPr>
        </p:nvGraphicFramePr>
        <p:xfrm>
          <a:off x="4800600" y="5270679"/>
          <a:ext cx="4587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3040" imgH="164880" progId="Equation.3">
                  <p:embed/>
                </p:oleObj>
              </mc:Choice>
              <mc:Fallback>
                <p:oleObj name="数式" r:id="rId4" imgW="2030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270679"/>
                        <a:ext cx="45878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631700"/>
              </p:ext>
            </p:extLst>
          </p:nvPr>
        </p:nvGraphicFramePr>
        <p:xfrm>
          <a:off x="228600" y="2447925"/>
          <a:ext cx="12620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12520" imgH="596880" progId="Equation.DSMT4">
                  <p:embed/>
                </p:oleObj>
              </mc:Choice>
              <mc:Fallback>
                <p:oleObj name="Equation" r:id="rId6" imgW="81252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47925"/>
                        <a:ext cx="1262063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FBB9CC9-162C-4ECD-A63B-0FEC29C7EE05}"/>
              </a:ext>
            </a:extLst>
          </p:cNvPr>
          <p:cNvSpPr txBox="1"/>
          <p:nvPr/>
        </p:nvSpPr>
        <p:spPr>
          <a:xfrm>
            <a:off x="2438400" y="228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 of distinct values of </a:t>
            </a:r>
            <a:r>
              <a:rPr lang="en-US" sz="2400" i="1" dirty="0" err="1">
                <a:latin typeface="Symbol" panose="05050102010706020507" pitchFamily="18" charset="2"/>
              </a:rPr>
              <a:t>w</a:t>
            </a:r>
            <a:r>
              <a:rPr lang="en-US" sz="2400" i="1" baseline="-25000" dirty="0" err="1">
                <a:latin typeface="Symbol" panose="05050102010706020507" pitchFamily="18" charset="2"/>
              </a:rPr>
              <a:t>n</a:t>
            </a:r>
            <a:r>
              <a:rPr lang="en-US" sz="2400" i="1" dirty="0">
                <a:latin typeface="+mj-lt"/>
              </a:rPr>
              <a:t>(q)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BAD4B1-7D66-4B80-BE74-BD9A4D3E1D9C}"/>
              </a:ext>
            </a:extLst>
          </p:cNvPr>
          <p:cNvSpPr txBox="1"/>
          <p:nvPr/>
        </p:nvSpPr>
        <p:spPr>
          <a:xfrm>
            <a:off x="7620000" y="518207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81FAC6-B9B8-4B40-AF95-EB1CA0501979}"/>
              </a:ext>
            </a:extLst>
          </p:cNvPr>
          <p:cNvSpPr txBox="1"/>
          <p:nvPr/>
        </p:nvSpPr>
        <p:spPr>
          <a:xfrm>
            <a:off x="228600" y="5715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Note that for </a:t>
            </a:r>
            <a:r>
              <a:rPr lang="en-US" sz="2400" b="1" i="1" dirty="0">
                <a:latin typeface="+mj-lt"/>
              </a:rPr>
              <a:t>N</a:t>
            </a:r>
            <a:r>
              <a:rPr lang="en-US" sz="2400" b="1" i="1" dirty="0">
                <a:latin typeface="+mj-lt"/>
                <a:sym typeface="Wingdings" panose="05000000000000000000" pitchFamily="2" charset="2"/>
              </a:rPr>
              <a:t>  </a:t>
            </a:r>
            <a:r>
              <a:rPr lang="en-US" sz="2400" b="1" i="1" dirty="0">
                <a:latin typeface="Symbol" panose="05050102010706020507" pitchFamily="18" charset="2"/>
              </a:rPr>
              <a:t>¥</a:t>
            </a:r>
            <a:r>
              <a:rPr lang="en-US" sz="2400" b="1" i="1" dirty="0">
                <a:latin typeface="Symbol" panose="05050102010706020507" pitchFamily="18" charset="2"/>
                <a:sym typeface="Wingdings" panose="05000000000000000000" pitchFamily="2" charset="2"/>
              </a:rPr>
              <a:t> </a:t>
            </a:r>
            <a:r>
              <a:rPr lang="en-US" sz="2400" b="1" i="1" dirty="0">
                <a:latin typeface="+mj-lt"/>
                <a:sym typeface="Wingdings" panose="05000000000000000000" pitchFamily="2" charset="2"/>
              </a:rPr>
              <a:t>  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,  </a:t>
            </a:r>
            <a:r>
              <a:rPr lang="en-US" sz="2400" b="1" i="1" dirty="0">
                <a:latin typeface="+mj-lt"/>
                <a:sym typeface="Wingdings" panose="05000000000000000000" pitchFamily="2" charset="2"/>
              </a:rPr>
              <a:t>q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becomes a continuous variable within the range 0 </a:t>
            </a:r>
            <a:r>
              <a:rPr lang="en-US" b="1" dirty="0"/>
              <a:t>&lt;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+mj-lt"/>
                <a:sym typeface="Wingdings" panose="05000000000000000000" pitchFamily="2" charset="2"/>
              </a:rPr>
              <a:t>qa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b="1" dirty="0"/>
              <a:t>&lt;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 </a:t>
            </a:r>
            <a:r>
              <a:rPr lang="en-US" sz="2400" b="1" i="1" dirty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.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808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4F1B33-974B-1D8D-E1AE-C23D6792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2B7005-4D8B-C7BB-B458-4F82FBEFA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1507A-3FCC-CFFD-C84C-7BE9C229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1C1DFE-A8E4-0E97-5637-0389A5EFE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5107"/>
            <a:ext cx="9126486" cy="325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519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F0C43-8946-4C33-ADF7-A57854E0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313BD0-FA62-4544-AD10-C1E80E0E9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8D6D7-5428-48F6-A9A3-36B2EF00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85AB169-AE42-7DA1-D163-5E0AF1551627}"/>
              </a:ext>
            </a:extLst>
          </p:cNvPr>
          <p:cNvGrpSpPr/>
          <p:nvPr/>
        </p:nvGrpSpPr>
        <p:grpSpPr>
          <a:xfrm>
            <a:off x="554740" y="843142"/>
            <a:ext cx="8011724" cy="1676795"/>
            <a:chOff x="228600" y="1032805"/>
            <a:chExt cx="8645576" cy="1944333"/>
          </a:xfrm>
        </p:grpSpPr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E9654834-7429-A739-E0D8-1DCF8D537B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0379209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2" imgW="241200" imgH="241200" progId="Equation.3">
                    <p:embed/>
                  </p:oleObj>
                </mc:Choice>
                <mc:Fallback>
                  <p:oleObj name="数式" r:id="rId2" imgW="241200" imgH="241200" progId="Equation.3">
                    <p:embed/>
                    <p:pic>
                      <p:nvPicPr>
                        <p:cNvPr id="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2D35DBCD-FE89-78BE-D1F3-E05DD18D10A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7181543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177480" imgH="241200" progId="Equation.3">
                    <p:embed/>
                  </p:oleObj>
                </mc:Choice>
                <mc:Fallback>
                  <p:oleObj name="数式" r:id="rId4" imgW="177480" imgH="241200" progId="Equation.3">
                    <p:embed/>
                    <p:pic>
                      <p:nvPicPr>
                        <p:cNvPr id="7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BA2A32EC-2BF2-AB9E-B1E8-AAD23927D0C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1221499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6" imgW="241200" imgH="241200" progId="Equation.3">
                    <p:embed/>
                  </p:oleObj>
                </mc:Choice>
                <mc:Fallback>
                  <p:oleObj name="数式" r:id="rId6" imgW="241200" imgH="241200" progId="Equation.3">
                    <p:embed/>
                    <p:pic>
                      <p:nvPicPr>
                        <p:cNvPr id="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10C8042-A6E0-FBE8-F365-9D3BC5159B5A}"/>
                </a:ext>
              </a:extLst>
            </p:cNvPr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1" name="Picture 2">
                <a:extLst>
                  <a:ext uri="{FF2B5EF4-FFF2-40B4-BE49-F238E27FC236}">
                    <a16:creationId xmlns:a16="http://schemas.microsoft.com/office/drawing/2014/main" id="{AF749EEE-5C22-3F23-A29C-AF59976F45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ABFE0A7-2B4C-0839-387D-401FA6BC3FF9}"/>
                  </a:ext>
                </a:extLst>
              </p:cNvPr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DF5AB9D4-EB43-76D8-AFC6-E32A042922FB}"/>
                  </a:ext>
                </a:extLst>
              </p:cNvPr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CBE9632-5CE9-B567-6A0E-C65CE487B342}"/>
                  </a:ext>
                </a:extLst>
              </p:cNvPr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5F29011-383B-4E84-926F-BE1C7C7273B4}"/>
                  </a:ext>
                </a:extLst>
              </p:cNvPr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CCE4D898-30A5-ECE6-5962-6083EE1EBC4D}"/>
                  </a:ext>
                </a:extLst>
              </p:cNvPr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19" name="Picture 2">
                  <a:extLst>
                    <a:ext uri="{FF2B5EF4-FFF2-40B4-BE49-F238E27FC236}">
                      <a16:creationId xmlns:a16="http://schemas.microsoft.com/office/drawing/2014/main" id="{FEBE614E-6FA0-747D-0913-C199FE19439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E1795B2F-91C9-6937-6FAC-E40C3881A7E6}"/>
                    </a:ext>
                  </a:extLst>
                </p:cNvPr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3FEF9644-8BEE-50BA-0A26-0BE449F862FA}"/>
                      </a:ext>
                    </a:extLst>
                  </p:cNvPr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1A2CFCA7-1A3D-DEE9-A5DA-A37B6BEEDB4C}"/>
                      </a:ext>
                    </a:extLst>
                  </p:cNvPr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17" name="Picture 2">
                <a:extLst>
                  <a:ext uri="{FF2B5EF4-FFF2-40B4-BE49-F238E27FC236}">
                    <a16:creationId xmlns:a16="http://schemas.microsoft.com/office/drawing/2014/main" id="{F568E0A2-A6AE-3049-0667-DF3416622A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8" name="Picture 2">
                <a:extLst>
                  <a:ext uri="{FF2B5EF4-FFF2-40B4-BE49-F238E27FC236}">
                    <a16:creationId xmlns:a16="http://schemas.microsoft.com/office/drawing/2014/main" id="{E304DB62-63F1-A35A-C21D-BC07221FAD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373A7FC-130C-AAB1-B477-6912CC0C09CA}"/>
              </a:ext>
            </a:extLst>
          </p:cNvPr>
          <p:cNvSpPr txBox="1"/>
          <p:nvPr/>
        </p:nvSpPr>
        <p:spPr>
          <a:xfrm>
            <a:off x="152400" y="228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extended (infinite) chain without boundaries: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208617-5A0B-34D4-180F-5322AFC0FE2D}"/>
              </a:ext>
            </a:extLst>
          </p:cNvPr>
          <p:cNvSpPr txBox="1"/>
          <p:nvPr/>
        </p:nvSpPr>
        <p:spPr>
          <a:xfrm>
            <a:off x="0" y="1262898"/>
            <a:ext cx="55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1560C7-BAF4-CFF0-344E-EE4ABD823D1C}"/>
              </a:ext>
            </a:extLst>
          </p:cNvPr>
          <p:cNvSpPr txBox="1"/>
          <p:nvPr/>
        </p:nvSpPr>
        <p:spPr>
          <a:xfrm>
            <a:off x="8589260" y="1062335"/>
            <a:ext cx="55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</a:t>
            </a:r>
          </a:p>
        </p:txBody>
      </p: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A74504DF-8DB4-1D0A-7643-BDC7DF7867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100601"/>
              </p:ext>
            </p:extLst>
          </p:nvPr>
        </p:nvGraphicFramePr>
        <p:xfrm>
          <a:off x="178602" y="2408290"/>
          <a:ext cx="8686800" cy="2587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959520" imgH="2070000" progId="Equation.DSMT4">
                  <p:embed/>
                </p:oleObj>
              </mc:Choice>
              <mc:Fallback>
                <p:oleObj name="Equation" r:id="rId9" imgW="6959520" imgH="207000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602" y="2408290"/>
                        <a:ext cx="8686800" cy="2587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FA26E89C-0918-DE4A-C1AF-5869447CEF27}"/>
              </a:ext>
            </a:extLst>
          </p:cNvPr>
          <p:cNvSpPr txBox="1"/>
          <p:nvPr/>
        </p:nvSpPr>
        <p:spPr>
          <a:xfrm>
            <a:off x="-76200" y="5213970"/>
            <a:ext cx="929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there are an infinite number of normal mode frequencies!</a:t>
            </a:r>
          </a:p>
          <a:p>
            <a:r>
              <a:rPr lang="en-US" sz="2400" dirty="0">
                <a:latin typeface="+mj-lt"/>
              </a:rPr>
              <a:t>    Does this make sense?</a:t>
            </a:r>
          </a:p>
          <a:p>
            <a:r>
              <a:rPr lang="en-US" sz="2400" dirty="0">
                <a:latin typeface="+mj-lt"/>
              </a:rPr>
              <a:t>        (A) Yes                         (B) No</a:t>
            </a:r>
          </a:p>
        </p:txBody>
      </p:sp>
    </p:spTree>
    <p:extLst>
      <p:ext uri="{BB962C8B-B14F-4D97-AF65-F5344CB8AC3E}">
        <p14:creationId xmlns:p14="http://schemas.microsoft.com/office/powerpoint/2010/main" val="888905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59481F-C2D5-D5E9-4CA8-E911FE6B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9AEA00-6A0F-6DEE-69BF-54D14167A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C6C86-A8A3-E144-FC6F-593D49FC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B0D41C3-3C50-AEC9-02CD-7DA3F338B51A}"/>
              </a:ext>
            </a:extLst>
          </p:cNvPr>
          <p:cNvGrpSpPr/>
          <p:nvPr/>
        </p:nvGrpSpPr>
        <p:grpSpPr>
          <a:xfrm>
            <a:off x="2654474" y="1015652"/>
            <a:ext cx="4322788" cy="686681"/>
            <a:chOff x="228600" y="1032805"/>
            <a:chExt cx="4322788" cy="686681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F8967E01-9F34-04DE-D31C-BB78D24786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228600" y="11090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7855853-E539-AAD9-85E1-80EF52750B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1447800" y="1079341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2A559C1-C215-BBDB-F65B-C93BD8B6E162}"/>
                </a:ext>
              </a:extLst>
            </p:cNvPr>
            <p:cNvGrpSpPr/>
            <p:nvPr/>
          </p:nvGrpSpPr>
          <p:grpSpPr>
            <a:xfrm>
              <a:off x="2646676" y="1035225"/>
              <a:ext cx="1222900" cy="584869"/>
              <a:chOff x="4174455" y="1037645"/>
              <a:chExt cx="2445799" cy="1169738"/>
            </a:xfrm>
          </p:grpSpPr>
          <p:pic>
            <p:nvPicPr>
              <p:cNvPr id="14" name="Picture 2">
                <a:extLst>
                  <a:ext uri="{FF2B5EF4-FFF2-40B4-BE49-F238E27FC236}">
                    <a16:creationId xmlns:a16="http://schemas.microsoft.com/office/drawing/2014/main" id="{EB3D7EE4-6A98-1060-50A8-FFBEC2C19BB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74455" y="103764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C40F2D38-B8FA-C751-9DAC-027E9C117AFC}"/>
                  </a:ext>
                </a:extLst>
              </p:cNvPr>
              <p:cNvGrpSpPr/>
              <p:nvPr/>
            </p:nvGrpSpPr>
            <p:grpSpPr>
              <a:xfrm>
                <a:off x="5522974" y="1106588"/>
                <a:ext cx="1097280" cy="1100795"/>
                <a:chOff x="5522974" y="1106588"/>
                <a:chExt cx="1097280" cy="1100795"/>
              </a:xfrm>
            </p:grpSpPr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302486D9-FD81-5FCE-D392-D2ADC4A56DE8}"/>
                    </a:ext>
                  </a:extLst>
                </p:cNvPr>
                <p:cNvSpPr/>
                <p:nvPr/>
              </p:nvSpPr>
              <p:spPr>
                <a:xfrm>
                  <a:off x="5522974" y="1106588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6A0A7A44-807C-88F4-F7E7-42E7A9C8FC77}"/>
                    </a:ext>
                  </a:extLst>
                </p:cNvPr>
                <p:cNvSpPr txBox="1"/>
                <p:nvPr/>
              </p:nvSpPr>
              <p:spPr>
                <a:xfrm>
                  <a:off x="5586702" y="1253194"/>
                  <a:ext cx="762000" cy="461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rgbClr val="FFFF00"/>
                      </a:solidFill>
                      <a:latin typeface="+mj-lt"/>
                    </a:rPr>
                    <a:t>m</a:t>
                  </a:r>
                </a:p>
              </p:txBody>
            </p:sp>
          </p:grp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E3C9A5-4EA0-7267-500D-A08143AF1609}"/>
                </a:ext>
              </a:extLst>
            </p:cNvPr>
            <p:cNvSpPr/>
            <p:nvPr/>
          </p:nvSpPr>
          <p:spPr>
            <a:xfrm>
              <a:off x="2069796" y="1061118"/>
              <a:ext cx="658368" cy="658368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6D797C8-5E56-79A8-1583-9CC334C0938B}"/>
                </a:ext>
              </a:extLst>
            </p:cNvPr>
            <p:cNvSpPr/>
            <p:nvPr/>
          </p:nvSpPr>
          <p:spPr>
            <a:xfrm>
              <a:off x="901627" y="1079342"/>
              <a:ext cx="548640" cy="550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83BE24F-1C73-E208-7469-E407F7AC6C5B}"/>
                </a:ext>
              </a:extLst>
            </p:cNvPr>
            <p:cNvSpPr txBox="1"/>
            <p:nvPr/>
          </p:nvSpPr>
          <p:spPr>
            <a:xfrm>
              <a:off x="990600" y="114076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A399290-2702-83F5-D6C7-BCEB81C00419}"/>
                </a:ext>
              </a:extLst>
            </p:cNvPr>
            <p:cNvSpPr txBox="1"/>
            <p:nvPr/>
          </p:nvSpPr>
          <p:spPr>
            <a:xfrm>
              <a:off x="220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49CD69C0-10F8-A84A-5B55-C6338C422FD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3886200" y="10328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F5EB61E-5D8D-EA0F-6457-45D6859E644F}"/>
              </a:ext>
            </a:extLst>
          </p:cNvPr>
          <p:cNvGrpSpPr/>
          <p:nvPr/>
        </p:nvGrpSpPr>
        <p:grpSpPr>
          <a:xfrm>
            <a:off x="228600" y="1032805"/>
            <a:ext cx="4322788" cy="686681"/>
            <a:chOff x="228600" y="1032805"/>
            <a:chExt cx="4322788" cy="686681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80A0C531-CDC8-A537-F8E7-16834E95016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1447800" y="1079341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30C6801-DA0D-34B2-5E5A-4F40AAEE3DEF}"/>
                </a:ext>
              </a:extLst>
            </p:cNvPr>
            <p:cNvGrpSpPr/>
            <p:nvPr/>
          </p:nvGrpSpPr>
          <p:grpSpPr>
            <a:xfrm>
              <a:off x="2646676" y="1035225"/>
              <a:ext cx="1222900" cy="584869"/>
              <a:chOff x="4174455" y="1037645"/>
              <a:chExt cx="2445799" cy="1169738"/>
            </a:xfrm>
          </p:grpSpPr>
          <p:pic>
            <p:nvPicPr>
              <p:cNvPr id="27" name="Picture 2">
                <a:extLst>
                  <a:ext uri="{FF2B5EF4-FFF2-40B4-BE49-F238E27FC236}">
                    <a16:creationId xmlns:a16="http://schemas.microsoft.com/office/drawing/2014/main" id="{C3FF0587-9E5D-FBCA-17ED-8D1FB1C6D2B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74455" y="103764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59D59166-8324-D657-2266-DA467E43E920}"/>
                  </a:ext>
                </a:extLst>
              </p:cNvPr>
              <p:cNvGrpSpPr/>
              <p:nvPr/>
            </p:nvGrpSpPr>
            <p:grpSpPr>
              <a:xfrm>
                <a:off x="5522974" y="1106588"/>
                <a:ext cx="1097280" cy="1100795"/>
                <a:chOff x="5522974" y="1106588"/>
                <a:chExt cx="1097280" cy="1100795"/>
              </a:xfrm>
            </p:grpSpPr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3124B947-53B5-916B-B783-102076E73163}"/>
                    </a:ext>
                  </a:extLst>
                </p:cNvPr>
                <p:cNvSpPr/>
                <p:nvPr/>
              </p:nvSpPr>
              <p:spPr>
                <a:xfrm>
                  <a:off x="5522974" y="1106588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46FD47B3-964D-36C4-1492-633AE126E5F6}"/>
                    </a:ext>
                  </a:extLst>
                </p:cNvPr>
                <p:cNvSpPr txBox="1"/>
                <p:nvPr/>
              </p:nvSpPr>
              <p:spPr>
                <a:xfrm>
                  <a:off x="5586702" y="1253194"/>
                  <a:ext cx="762000" cy="461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rgbClr val="FFFF00"/>
                      </a:solidFill>
                      <a:latin typeface="+mj-lt"/>
                    </a:rPr>
                    <a:t>m</a:t>
                  </a:r>
                </a:p>
              </p:txBody>
            </p:sp>
          </p:grp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8EADF53-1F0F-71F8-93B9-856BCCE77523}"/>
                </a:ext>
              </a:extLst>
            </p:cNvPr>
            <p:cNvSpPr/>
            <p:nvPr/>
          </p:nvSpPr>
          <p:spPr>
            <a:xfrm>
              <a:off x="2069796" y="1061118"/>
              <a:ext cx="658368" cy="658368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EF92A65-CB2E-0C72-0D1A-EA79245F3DB5}"/>
                </a:ext>
              </a:extLst>
            </p:cNvPr>
            <p:cNvSpPr/>
            <p:nvPr/>
          </p:nvSpPr>
          <p:spPr>
            <a:xfrm>
              <a:off x="901627" y="1079342"/>
              <a:ext cx="548640" cy="550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FCB2FF-50BD-6392-AF0C-A858030F51B5}"/>
                </a:ext>
              </a:extLst>
            </p:cNvPr>
            <p:cNvSpPr txBox="1"/>
            <p:nvPr/>
          </p:nvSpPr>
          <p:spPr>
            <a:xfrm>
              <a:off x="990600" y="114076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A7B8A64A-9518-35CA-8690-B9289434F1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3886200" y="10328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2">
              <a:extLst>
                <a:ext uri="{FF2B5EF4-FFF2-40B4-BE49-F238E27FC236}">
                  <a16:creationId xmlns:a16="http://schemas.microsoft.com/office/drawing/2014/main" id="{169F1982-6CC8-3C5D-1376-DE32F6E8E75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228600" y="11090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7C59F03-3804-80C6-CC5F-1BCB242FF110}"/>
                </a:ext>
              </a:extLst>
            </p:cNvPr>
            <p:cNvSpPr txBox="1"/>
            <p:nvPr/>
          </p:nvSpPr>
          <p:spPr>
            <a:xfrm>
              <a:off x="220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A179299-179C-B79D-334F-5EC45B5D8A46}"/>
              </a:ext>
            </a:extLst>
          </p:cNvPr>
          <p:cNvSpPr txBox="1"/>
          <p:nvPr/>
        </p:nvSpPr>
        <p:spPr>
          <a:xfrm>
            <a:off x="114300" y="228600"/>
            <a:ext cx="788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an infinite  system of masses and springs now with two kinds of masses:</a:t>
            </a:r>
          </a:p>
        </p:txBody>
      </p: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97C1F471-AE96-0C3A-6CD9-5B738D6BB6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08667"/>
              </p:ext>
            </p:extLst>
          </p:nvPr>
        </p:nvGraphicFramePr>
        <p:xfrm>
          <a:off x="661988" y="2590800"/>
          <a:ext cx="67913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09600" imgH="457200" progId="Equation.DSMT4">
                  <p:embed/>
                </p:oleObj>
              </mc:Choice>
              <mc:Fallback>
                <p:oleObj name="Equation" r:id="rId3" imgW="3009600" imgH="45720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2590800"/>
                        <a:ext cx="679132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E5D16E64-D7D3-FF6D-498B-33992971E2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543117"/>
              </p:ext>
            </p:extLst>
          </p:nvPr>
        </p:nvGraphicFramePr>
        <p:xfrm>
          <a:off x="173037" y="4021138"/>
          <a:ext cx="8742363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873240" imgH="634680" progId="Equation.3">
                  <p:embed/>
                </p:oleObj>
              </mc:Choice>
              <mc:Fallback>
                <p:oleObj name="数式" r:id="rId5" imgW="3873240" imgH="634680" progId="Equation.3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" y="4021138"/>
                        <a:ext cx="8742363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ADC03F3E-06DE-C3CB-7E34-1BE498ED71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957589"/>
              </p:ext>
            </p:extLst>
          </p:nvPr>
        </p:nvGraphicFramePr>
        <p:xfrm>
          <a:off x="1046162" y="1816100"/>
          <a:ext cx="4016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177480" imgH="241200" progId="Equation.3">
                  <p:embed/>
                </p:oleObj>
              </mc:Choice>
              <mc:Fallback>
                <p:oleObj name="数式" r:id="rId7" imgW="177480" imgH="241200" progId="Equation.3">
                  <p:embed/>
                  <p:pic>
                    <p:nvPicPr>
                      <p:cNvPr id="4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2" y="1816100"/>
                        <a:ext cx="40163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22189EFA-50A3-C4DC-A138-DCC22636A1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480159"/>
              </p:ext>
            </p:extLst>
          </p:nvPr>
        </p:nvGraphicFramePr>
        <p:xfrm>
          <a:off x="2189163" y="1828800"/>
          <a:ext cx="4016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9" imgW="177480" imgH="241200" progId="Equation.3">
                  <p:embed/>
                </p:oleObj>
              </mc:Choice>
              <mc:Fallback>
                <p:oleObj name="数式" r:id="rId9" imgW="177480" imgH="2412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163" y="1828800"/>
                        <a:ext cx="4016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D9D19B1D-71F1-D4E6-FF57-B487815CF8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457657"/>
              </p:ext>
            </p:extLst>
          </p:nvPr>
        </p:nvGraphicFramePr>
        <p:xfrm>
          <a:off x="4541838" y="1816100"/>
          <a:ext cx="5746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253800" imgH="241200" progId="Equation.3">
                  <p:embed/>
                </p:oleObj>
              </mc:Choice>
              <mc:Fallback>
                <p:oleObj name="数式" r:id="rId11" imgW="253800" imgH="2412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1816100"/>
                        <a:ext cx="5746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822A5B66-D0D7-553B-BF0E-66CFA61EA3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175653"/>
              </p:ext>
            </p:extLst>
          </p:nvPr>
        </p:nvGraphicFramePr>
        <p:xfrm>
          <a:off x="3336925" y="1828800"/>
          <a:ext cx="5445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3" imgW="241200" imgH="241200" progId="Equation.3">
                  <p:embed/>
                </p:oleObj>
              </mc:Choice>
              <mc:Fallback>
                <p:oleObj name="数式" r:id="rId13" imgW="241200" imgH="24120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1828800"/>
                        <a:ext cx="54451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826245C2-3FAF-F627-BBD1-D0EE05E78B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416625"/>
              </p:ext>
            </p:extLst>
          </p:nvPr>
        </p:nvGraphicFramePr>
        <p:xfrm>
          <a:off x="5853113" y="1828800"/>
          <a:ext cx="5730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5" imgW="253800" imgH="241200" progId="Equation.3">
                  <p:embed/>
                </p:oleObj>
              </mc:Choice>
              <mc:Fallback>
                <p:oleObj name="数式" r:id="rId15" imgW="253800" imgH="241200" progId="Equation.3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3113" y="1828800"/>
                        <a:ext cx="57308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8055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AA750A-926C-8785-65FA-5451B53C6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84AA2A-913A-7C09-24A8-ABC5693A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33EBE-2A43-5944-2575-AE1507965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953D242-959D-F577-06F3-8F7E4154F5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034238"/>
              </p:ext>
            </p:extLst>
          </p:nvPr>
        </p:nvGraphicFramePr>
        <p:xfrm>
          <a:off x="152400" y="228600"/>
          <a:ext cx="8742363" cy="482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873240" imgH="2133360" progId="Equation.3">
                  <p:embed/>
                </p:oleObj>
              </mc:Choice>
              <mc:Fallback>
                <p:oleObj name="数式" r:id="rId2" imgW="3873240" imgH="21333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8742363" cy="482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F1FD702-83C5-5BC2-FA8A-0BFC34245A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534309"/>
              </p:ext>
            </p:extLst>
          </p:nvPr>
        </p:nvGraphicFramePr>
        <p:xfrm>
          <a:off x="820738" y="5157788"/>
          <a:ext cx="4700587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82600" imgH="482400" progId="Equation.3">
                  <p:embed/>
                </p:oleObj>
              </mc:Choice>
              <mc:Fallback>
                <p:oleObj name="数式" r:id="rId4" imgW="2082600" imgH="4824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5157788"/>
                        <a:ext cx="4700587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2625F05-ED39-9DBF-EFF6-1E3D8A60D331}"/>
              </a:ext>
            </a:extLst>
          </p:cNvPr>
          <p:cNvSpPr txBox="1"/>
          <p:nvPr/>
        </p:nvSpPr>
        <p:spPr>
          <a:xfrm>
            <a:off x="3657600" y="3528483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2qa is an unknown parameter.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E41D97-433B-A4C9-27F8-9211F459D393}"/>
              </a:ext>
            </a:extLst>
          </p:cNvPr>
          <p:cNvSpPr txBox="1"/>
          <p:nvPr/>
        </p:nvSpPr>
        <p:spPr>
          <a:xfrm>
            <a:off x="5454650" y="4325613"/>
            <a:ext cx="3571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Does this form seem reasonable?</a:t>
            </a:r>
          </a:p>
        </p:txBody>
      </p:sp>
    </p:spTree>
    <p:extLst>
      <p:ext uri="{BB962C8B-B14F-4D97-AF65-F5344CB8AC3E}">
        <p14:creationId xmlns:p14="http://schemas.microsoft.com/office/powerpoint/2010/main" val="34989538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A91AB-CF46-4601-7D32-FAA1A8882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00DACB-57B8-E35D-3A69-CD9105ED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796731-4E67-EA6B-AD84-CBCBB9C8E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723125-8DF8-94AB-E323-9B86EF5BFCA9}"/>
              </a:ext>
            </a:extLst>
          </p:cNvPr>
          <p:cNvSpPr txBox="1"/>
          <p:nvPr/>
        </p:nvSpPr>
        <p:spPr>
          <a:xfrm>
            <a:off x="45720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notation --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5C0B9A0-5BB4-522C-FF3A-4EED9C25A601}"/>
              </a:ext>
            </a:extLst>
          </p:cNvPr>
          <p:cNvGrpSpPr/>
          <p:nvPr/>
        </p:nvGrpSpPr>
        <p:grpSpPr>
          <a:xfrm>
            <a:off x="3111674" y="1549052"/>
            <a:ext cx="4322788" cy="686681"/>
            <a:chOff x="228600" y="1032805"/>
            <a:chExt cx="4322788" cy="686681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D83A53C7-D2E3-7666-3DA9-53D4A8CD9AF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228600" y="11090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4D9229C0-4FA0-85E7-F804-1C822B0CB17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1447800" y="1079341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4A2DC36-9074-C627-52A1-29803BEE97B9}"/>
                </a:ext>
              </a:extLst>
            </p:cNvPr>
            <p:cNvGrpSpPr/>
            <p:nvPr/>
          </p:nvGrpSpPr>
          <p:grpSpPr>
            <a:xfrm>
              <a:off x="2646676" y="1035225"/>
              <a:ext cx="1222900" cy="584869"/>
              <a:chOff x="4174455" y="1037645"/>
              <a:chExt cx="2445799" cy="1169738"/>
            </a:xfrm>
          </p:grpSpPr>
          <p:pic>
            <p:nvPicPr>
              <p:cNvPr id="15" name="Picture 2">
                <a:extLst>
                  <a:ext uri="{FF2B5EF4-FFF2-40B4-BE49-F238E27FC236}">
                    <a16:creationId xmlns:a16="http://schemas.microsoft.com/office/drawing/2014/main" id="{7C5B5C30-7042-2A18-B931-40E8525AC2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74455" y="103764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57581680-5C29-ED6E-9681-5A2B454B2E2A}"/>
                  </a:ext>
                </a:extLst>
              </p:cNvPr>
              <p:cNvGrpSpPr/>
              <p:nvPr/>
            </p:nvGrpSpPr>
            <p:grpSpPr>
              <a:xfrm>
                <a:off x="5522974" y="1106588"/>
                <a:ext cx="1097280" cy="1100795"/>
                <a:chOff x="5522974" y="1106588"/>
                <a:chExt cx="1097280" cy="1100795"/>
              </a:xfrm>
            </p:grpSpPr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6AD55E03-A273-B783-F83E-E3D818FBC21F}"/>
                    </a:ext>
                  </a:extLst>
                </p:cNvPr>
                <p:cNvSpPr/>
                <p:nvPr/>
              </p:nvSpPr>
              <p:spPr>
                <a:xfrm>
                  <a:off x="5522974" y="1106588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8B1DA5A4-6729-861C-5D46-1C134CB14C45}"/>
                    </a:ext>
                  </a:extLst>
                </p:cNvPr>
                <p:cNvSpPr txBox="1"/>
                <p:nvPr/>
              </p:nvSpPr>
              <p:spPr>
                <a:xfrm>
                  <a:off x="5586702" y="1253194"/>
                  <a:ext cx="762000" cy="461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rgbClr val="FFFF00"/>
                      </a:solidFill>
                      <a:latin typeface="+mj-lt"/>
                    </a:rPr>
                    <a:t>m</a:t>
                  </a:r>
                </a:p>
              </p:txBody>
            </p:sp>
          </p:grpSp>
        </p:grp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881C72A-AA42-49A0-E633-DB10C683B239}"/>
                </a:ext>
              </a:extLst>
            </p:cNvPr>
            <p:cNvSpPr/>
            <p:nvPr/>
          </p:nvSpPr>
          <p:spPr>
            <a:xfrm>
              <a:off x="2069796" y="1061118"/>
              <a:ext cx="658368" cy="658368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4592175-9C36-045A-9E63-6E9053A7D867}"/>
                </a:ext>
              </a:extLst>
            </p:cNvPr>
            <p:cNvSpPr/>
            <p:nvPr/>
          </p:nvSpPr>
          <p:spPr>
            <a:xfrm>
              <a:off x="901627" y="1079342"/>
              <a:ext cx="548640" cy="550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8EA622A-29EE-3649-857F-662A790E5E95}"/>
                </a:ext>
              </a:extLst>
            </p:cNvPr>
            <p:cNvSpPr txBox="1"/>
            <p:nvPr/>
          </p:nvSpPr>
          <p:spPr>
            <a:xfrm>
              <a:off x="990600" y="114076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83FDB29-4A87-8F60-9EAD-2C0DE32E16C4}"/>
                </a:ext>
              </a:extLst>
            </p:cNvPr>
            <p:cNvSpPr txBox="1"/>
            <p:nvPr/>
          </p:nvSpPr>
          <p:spPr>
            <a:xfrm>
              <a:off x="220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2DD4B033-2140-EAFB-01AA-7E44033CA82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3886200" y="10328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B7C248-1D8A-90B5-8E2C-528815C08076}"/>
              </a:ext>
            </a:extLst>
          </p:cNvPr>
          <p:cNvGrpSpPr/>
          <p:nvPr/>
        </p:nvGrpSpPr>
        <p:grpSpPr>
          <a:xfrm>
            <a:off x="685800" y="1566205"/>
            <a:ext cx="4322788" cy="686681"/>
            <a:chOff x="228600" y="1032805"/>
            <a:chExt cx="4322788" cy="686681"/>
          </a:xfrm>
        </p:grpSpPr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65F8E54E-3425-A1BF-2DC7-D377183C094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1447800" y="1079341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EE940F0-C02C-309B-72AC-7F8F5EC44D99}"/>
                </a:ext>
              </a:extLst>
            </p:cNvPr>
            <p:cNvGrpSpPr/>
            <p:nvPr/>
          </p:nvGrpSpPr>
          <p:grpSpPr>
            <a:xfrm>
              <a:off x="2646676" y="1035225"/>
              <a:ext cx="1222900" cy="584869"/>
              <a:chOff x="4174455" y="1037645"/>
              <a:chExt cx="2445799" cy="1169738"/>
            </a:xfrm>
          </p:grpSpPr>
          <p:pic>
            <p:nvPicPr>
              <p:cNvPr id="28" name="Picture 2">
                <a:extLst>
                  <a:ext uri="{FF2B5EF4-FFF2-40B4-BE49-F238E27FC236}">
                    <a16:creationId xmlns:a16="http://schemas.microsoft.com/office/drawing/2014/main" id="{4CC05942-90DC-7B45-1B64-0374CC7BDAB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74455" y="103764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095EF271-8828-E70A-C085-F3E5C44C2793}"/>
                  </a:ext>
                </a:extLst>
              </p:cNvPr>
              <p:cNvGrpSpPr/>
              <p:nvPr/>
            </p:nvGrpSpPr>
            <p:grpSpPr>
              <a:xfrm>
                <a:off x="5522974" y="1106588"/>
                <a:ext cx="1097280" cy="1100795"/>
                <a:chOff x="5522974" y="1106588"/>
                <a:chExt cx="1097280" cy="1100795"/>
              </a:xfrm>
            </p:grpSpPr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283254A8-536C-22AE-A1EF-0275DFB103BD}"/>
                    </a:ext>
                  </a:extLst>
                </p:cNvPr>
                <p:cNvSpPr/>
                <p:nvPr/>
              </p:nvSpPr>
              <p:spPr>
                <a:xfrm>
                  <a:off x="5522974" y="1106588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AFF7BB02-EBB9-6689-F3CD-EBBDA23BCFC1}"/>
                    </a:ext>
                  </a:extLst>
                </p:cNvPr>
                <p:cNvSpPr txBox="1"/>
                <p:nvPr/>
              </p:nvSpPr>
              <p:spPr>
                <a:xfrm>
                  <a:off x="5586702" y="1253194"/>
                  <a:ext cx="762000" cy="461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rgbClr val="FFFF00"/>
                      </a:solidFill>
                      <a:latin typeface="+mj-lt"/>
                    </a:rPr>
                    <a:t>m</a:t>
                  </a:r>
                </a:p>
              </p:txBody>
            </p:sp>
          </p:grpSp>
        </p:grp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A939C8A-CF0F-AE7D-4ECE-41FE5AF25938}"/>
                </a:ext>
              </a:extLst>
            </p:cNvPr>
            <p:cNvSpPr/>
            <p:nvPr/>
          </p:nvSpPr>
          <p:spPr>
            <a:xfrm>
              <a:off x="2069796" y="1061118"/>
              <a:ext cx="658368" cy="658368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8861323-F97B-BCC3-0252-7EF6A287FD0B}"/>
                </a:ext>
              </a:extLst>
            </p:cNvPr>
            <p:cNvSpPr/>
            <p:nvPr/>
          </p:nvSpPr>
          <p:spPr>
            <a:xfrm>
              <a:off x="901627" y="1079342"/>
              <a:ext cx="548640" cy="550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2A07FF2-F98D-27F0-9447-CE52335D2536}"/>
                </a:ext>
              </a:extLst>
            </p:cNvPr>
            <p:cNvSpPr txBox="1"/>
            <p:nvPr/>
          </p:nvSpPr>
          <p:spPr>
            <a:xfrm>
              <a:off x="990600" y="114076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pic>
          <p:nvPicPr>
            <p:cNvPr id="25" name="Picture 2">
              <a:extLst>
                <a:ext uri="{FF2B5EF4-FFF2-40B4-BE49-F238E27FC236}">
                  <a16:creationId xmlns:a16="http://schemas.microsoft.com/office/drawing/2014/main" id="{7D9D5EA7-A0C7-4588-DDE4-F8D267F0A6D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3886200" y="10328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>
              <a:extLst>
                <a:ext uri="{FF2B5EF4-FFF2-40B4-BE49-F238E27FC236}">
                  <a16:creationId xmlns:a16="http://schemas.microsoft.com/office/drawing/2014/main" id="{C0C313C4-C32C-D925-7134-589BBE57F17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228600" y="11090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BA8A82D-6A0B-9E5F-3F67-52B7E68FF097}"/>
                </a:ext>
              </a:extLst>
            </p:cNvPr>
            <p:cNvSpPr txBox="1"/>
            <p:nvPr/>
          </p:nvSpPr>
          <p:spPr>
            <a:xfrm>
              <a:off x="220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</p:grp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DE7197A1-D24E-D234-B877-1AF24D7A0B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447247"/>
              </p:ext>
            </p:extLst>
          </p:nvPr>
        </p:nvGraphicFramePr>
        <p:xfrm>
          <a:off x="1503362" y="2349500"/>
          <a:ext cx="4016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77480" imgH="241200" progId="Equation.3">
                  <p:embed/>
                </p:oleObj>
              </mc:Choice>
              <mc:Fallback>
                <p:oleObj name="数式" r:id="rId3" imgW="177480" imgH="241200" progId="Equation.3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BECEFCDF-A8E3-4D9E-BC73-1D1FB2C76F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2" y="2349500"/>
                        <a:ext cx="40163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2564DDFA-5132-8F4F-33E9-4C03A79478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292879"/>
              </p:ext>
            </p:extLst>
          </p:nvPr>
        </p:nvGraphicFramePr>
        <p:xfrm>
          <a:off x="2646363" y="2362200"/>
          <a:ext cx="4016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77480" imgH="241200" progId="Equation.3">
                  <p:embed/>
                </p:oleObj>
              </mc:Choice>
              <mc:Fallback>
                <p:oleObj name="数式" r:id="rId5" imgW="177480" imgH="241200" progId="Equation.3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64DF8CC8-4CFA-4F50-9D65-2F48E2D9BE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2362200"/>
                        <a:ext cx="4016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D59BD645-2810-24F0-09B9-3B602B54AA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794390"/>
              </p:ext>
            </p:extLst>
          </p:nvPr>
        </p:nvGraphicFramePr>
        <p:xfrm>
          <a:off x="4999038" y="2349500"/>
          <a:ext cx="5746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253800" imgH="241200" progId="Equation.3">
                  <p:embed/>
                </p:oleObj>
              </mc:Choice>
              <mc:Fallback>
                <p:oleObj name="数式" r:id="rId7" imgW="253800" imgH="241200" progId="Equation.3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C58EF893-8A76-4C7D-ADFE-50B1785B66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2349500"/>
                        <a:ext cx="5746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253342C5-399A-19F5-201B-191F58440D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550222"/>
              </p:ext>
            </p:extLst>
          </p:nvPr>
        </p:nvGraphicFramePr>
        <p:xfrm>
          <a:off x="3794125" y="2362200"/>
          <a:ext cx="5445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9" imgW="241200" imgH="241200" progId="Equation.3">
                  <p:embed/>
                </p:oleObj>
              </mc:Choice>
              <mc:Fallback>
                <p:oleObj name="数式" r:id="rId9" imgW="241200" imgH="241200" progId="Equation.3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417A81D9-3DD8-4CD7-ABE7-5744FB0354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25" y="2362200"/>
                        <a:ext cx="54451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C4FA4152-5144-FC87-6884-4DA0DB6D1A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779409"/>
              </p:ext>
            </p:extLst>
          </p:nvPr>
        </p:nvGraphicFramePr>
        <p:xfrm>
          <a:off x="6310313" y="2362200"/>
          <a:ext cx="5730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253800" imgH="241200" progId="Equation.3">
                  <p:embed/>
                </p:oleObj>
              </mc:Choice>
              <mc:Fallback>
                <p:oleObj name="数式" r:id="rId11" imgW="253800" imgH="241200" progId="Equation.3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id="{F86917D1-21B9-46B2-AE76-CC5EBCFAE1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313" y="2362200"/>
                        <a:ext cx="57308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1C6B8E4B-04C7-66E7-53AC-284E0BAF7C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292456"/>
              </p:ext>
            </p:extLst>
          </p:nvPr>
        </p:nvGraphicFramePr>
        <p:xfrm>
          <a:off x="279824" y="3075505"/>
          <a:ext cx="4293921" cy="2265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96800" imgH="736560" progId="Equation.DSMT4">
                  <p:embed/>
                </p:oleObj>
              </mc:Choice>
              <mc:Fallback>
                <p:oleObj name="Equation" r:id="rId13" imgW="1396800" imgH="73656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CE188556-585E-4D06-99C8-4E16C54E5A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24" y="3075505"/>
                        <a:ext cx="4293921" cy="2265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348D7E2F-FCE9-2A81-54E1-18E4963A2E57}"/>
              </a:ext>
            </a:extLst>
          </p:cNvPr>
          <p:cNvSpPr txBox="1"/>
          <p:nvPr/>
        </p:nvSpPr>
        <p:spPr>
          <a:xfrm>
            <a:off x="5200756" y="3429000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Using 2qa as our unknown parameter is a convenient choice so that we can easily relate our solution to the m=M case.</a:t>
            </a:r>
          </a:p>
        </p:txBody>
      </p:sp>
    </p:spTree>
    <p:extLst>
      <p:ext uri="{BB962C8B-B14F-4D97-AF65-F5344CB8AC3E}">
        <p14:creationId xmlns:p14="http://schemas.microsoft.com/office/powerpoint/2010/main" val="1167608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0622DD-BDAA-F4B5-0C19-EC19D22E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8F907-9A2D-3DBA-EACF-9A8864C5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FBCAE-1250-7CFE-3F04-7C2B83DE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23B20A7-FDC3-FE99-115D-63B747D698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341205"/>
              </p:ext>
            </p:extLst>
          </p:nvPr>
        </p:nvGraphicFramePr>
        <p:xfrm>
          <a:off x="447675" y="381000"/>
          <a:ext cx="5819775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577960" imgH="1168200" progId="Equation.3">
                  <p:embed/>
                </p:oleObj>
              </mc:Choice>
              <mc:Fallback>
                <p:oleObj name="数式" r:id="rId2" imgW="2577960" imgH="11682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381000"/>
                        <a:ext cx="5819775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C527DCC-7B9B-67C9-10E5-8173AD9CE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" y="3100387"/>
            <a:ext cx="588645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2505B6-2C26-2826-2F16-DBCB084EBAD5}"/>
              </a:ext>
            </a:extLst>
          </p:cNvPr>
          <p:cNvSpPr txBox="1"/>
          <p:nvPr/>
        </p:nvSpPr>
        <p:spPr>
          <a:xfrm>
            <a:off x="304800" y="4419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41D36F-6BC8-3C55-C482-6874275FC574}"/>
              </a:ext>
            </a:extLst>
          </p:cNvPr>
          <p:cNvSpPr txBox="1"/>
          <p:nvPr/>
        </p:nvSpPr>
        <p:spPr>
          <a:xfrm>
            <a:off x="5667375" y="5939135"/>
            <a:ext cx="88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qa</a:t>
            </a:r>
            <a:r>
              <a:rPr lang="en-US" sz="2400" dirty="0">
                <a:latin typeface="+mj-lt"/>
              </a:rPr>
              <a:t>/</a:t>
            </a:r>
            <a:r>
              <a:rPr lang="en-US" sz="2400" dirty="0">
                <a:latin typeface="Symbol" pitchFamily="18" charset="2"/>
              </a:rPr>
              <a:t>p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4715FED-DDF5-DAA8-EFB8-B3E82D1B15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225668"/>
              </p:ext>
            </p:extLst>
          </p:nvPr>
        </p:nvGraphicFramePr>
        <p:xfrm>
          <a:off x="3352800" y="3228975"/>
          <a:ext cx="1062038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469800" imgH="177480" progId="Equation.3">
                  <p:embed/>
                </p:oleObj>
              </mc:Choice>
              <mc:Fallback>
                <p:oleObj name="数式" r:id="rId5" imgW="469800" imgH="1774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228975"/>
                        <a:ext cx="1062038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02A067C-E841-5703-8FDC-3CD9317E95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921747"/>
              </p:ext>
            </p:extLst>
          </p:nvPr>
        </p:nvGraphicFramePr>
        <p:xfrm>
          <a:off x="3281362" y="4648200"/>
          <a:ext cx="106203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469800" imgH="177480" progId="Equation.3">
                  <p:embed/>
                </p:oleObj>
              </mc:Choice>
              <mc:Fallback>
                <p:oleObj name="数式" r:id="rId7" imgW="469800" imgH="17748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1362" y="4648200"/>
                        <a:ext cx="106203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49D06E9-DDE3-1DE8-1E24-BE9C5874B6C3}"/>
              </a:ext>
            </a:extLst>
          </p:cNvPr>
          <p:cNvCxnSpPr/>
          <p:nvPr/>
        </p:nvCxnSpPr>
        <p:spPr>
          <a:xfrm flipV="1">
            <a:off x="3505200" y="4495800"/>
            <a:ext cx="51816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3248FF6-3017-8C9E-4C0D-5A459A11304B}"/>
              </a:ext>
            </a:extLst>
          </p:cNvPr>
          <p:cNvCxnSpPr/>
          <p:nvPr/>
        </p:nvCxnSpPr>
        <p:spPr>
          <a:xfrm flipH="1" flipV="1">
            <a:off x="2971800" y="3810000"/>
            <a:ext cx="5334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A7818A2-97E9-8DB9-8891-BFD0BC494045}"/>
              </a:ext>
            </a:extLst>
          </p:cNvPr>
          <p:cNvCxnSpPr/>
          <p:nvPr/>
        </p:nvCxnSpPr>
        <p:spPr>
          <a:xfrm flipH="1">
            <a:off x="3505200" y="3505200"/>
            <a:ext cx="4572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5A9973-6247-5907-ECA3-8B4DE6B18E3B}"/>
              </a:ext>
            </a:extLst>
          </p:cNvPr>
          <p:cNvCxnSpPr/>
          <p:nvPr/>
        </p:nvCxnSpPr>
        <p:spPr>
          <a:xfrm>
            <a:off x="3962400" y="3505200"/>
            <a:ext cx="381000" cy="800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36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D85DA04-1046-87A3-6CBB-C972F65081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670" b="4729"/>
          <a:stretch/>
        </p:blipFill>
        <p:spPr>
          <a:xfrm>
            <a:off x="788879" y="990600"/>
            <a:ext cx="6486581" cy="5257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80F4F4-6876-43F2-9897-16A37B3C2920}"/>
              </a:ext>
            </a:extLst>
          </p:cNvPr>
          <p:cNvSpPr/>
          <p:nvPr/>
        </p:nvSpPr>
        <p:spPr>
          <a:xfrm>
            <a:off x="2050969" y="3709982"/>
            <a:ext cx="3962400" cy="609600"/>
          </a:xfrm>
          <a:prstGeom prst="rect">
            <a:avLst/>
          </a:prstGeom>
          <a:solidFill>
            <a:srgbClr val="DA32AA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5D1D2C-1D2E-44BB-9C3D-4BB411A03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1430DE-CC52-4DB8-8B82-D9BD2C21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BBAC0-8828-418B-9AFF-7160B55E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4BD750-9F13-416E-B815-1C203A9738AD}"/>
              </a:ext>
            </a:extLst>
          </p:cNvPr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Schedule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0FA889-5713-46F0-92CB-96A83128FECE}"/>
              </a:ext>
            </a:extLst>
          </p:cNvPr>
          <p:cNvSpPr/>
          <p:nvPr/>
        </p:nvSpPr>
        <p:spPr>
          <a:xfrm>
            <a:off x="1066800" y="4343400"/>
            <a:ext cx="678060" cy="609600"/>
          </a:xfrm>
          <a:prstGeom prst="rect">
            <a:avLst/>
          </a:prstGeom>
          <a:solidFill>
            <a:srgbClr val="92D05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5DD089-0E5E-48AE-AF5D-2CBF018A9AC3}"/>
              </a:ext>
            </a:extLst>
          </p:cNvPr>
          <p:cNvSpPr/>
          <p:nvPr/>
        </p:nvSpPr>
        <p:spPr>
          <a:xfrm>
            <a:off x="4756069" y="3733800"/>
            <a:ext cx="2133600" cy="609600"/>
          </a:xfrm>
          <a:prstGeom prst="rect">
            <a:avLst/>
          </a:prstGeom>
          <a:solidFill>
            <a:srgbClr val="92D05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76391C-9E9D-4184-B4A2-184DFB18B6ED}"/>
              </a:ext>
            </a:extLst>
          </p:cNvPr>
          <p:cNvSpPr txBox="1"/>
          <p:nvPr/>
        </p:nvSpPr>
        <p:spPr>
          <a:xfrm>
            <a:off x="6935784" y="4008084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Fall break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7D6D32-D432-4368-B3E7-36D7961176CB}"/>
              </a:ext>
            </a:extLst>
          </p:cNvPr>
          <p:cNvSpPr txBox="1"/>
          <p:nvPr/>
        </p:nvSpPr>
        <p:spPr>
          <a:xfrm>
            <a:off x="6935784" y="3183785"/>
            <a:ext cx="1941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A80886"/>
                </a:solidFill>
                <a:latin typeface="+mj-lt"/>
              </a:rPr>
              <a:t>Take-home exam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C89AB5-1AB5-B09B-7021-47A87B400D95}"/>
              </a:ext>
            </a:extLst>
          </p:cNvPr>
          <p:cNvSpPr/>
          <p:nvPr/>
        </p:nvSpPr>
        <p:spPr>
          <a:xfrm>
            <a:off x="5638800" y="2974033"/>
            <a:ext cx="1143000" cy="609600"/>
          </a:xfrm>
          <a:prstGeom prst="rect">
            <a:avLst/>
          </a:prstGeom>
          <a:solidFill>
            <a:srgbClr val="DA32AA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4F7483-8F1C-8F1B-9B43-F2934D5C2CCF}"/>
              </a:ext>
            </a:extLst>
          </p:cNvPr>
          <p:cNvSpPr/>
          <p:nvPr/>
        </p:nvSpPr>
        <p:spPr>
          <a:xfrm>
            <a:off x="1066800" y="3729086"/>
            <a:ext cx="984169" cy="609600"/>
          </a:xfrm>
          <a:prstGeom prst="rect">
            <a:avLst/>
          </a:prstGeom>
          <a:solidFill>
            <a:srgbClr val="DA32AA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9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0D31E7-0915-1E2C-128B-88B6EE31E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180F5A-4487-24C7-0227-347E879CD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80DB1-A593-59BD-602C-D3CA70348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61F9E2-378E-A412-AADE-38791923D01D}"/>
              </a:ext>
            </a:extLst>
          </p:cNvPr>
          <p:cNvSpPr txBox="1"/>
          <p:nvPr/>
        </p:nvSpPr>
        <p:spPr>
          <a:xfrm>
            <a:off x="381000" y="3810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</a:t>
            </a:r>
            <a:r>
              <a:rPr lang="en-US" sz="2400" dirty="0" err="1">
                <a:latin typeface="+mj-lt"/>
              </a:rPr>
              <a:t>Zezong</a:t>
            </a:r>
            <a:r>
              <a:rPr lang="en-US" sz="2400">
                <a:latin typeface="+mj-lt"/>
              </a:rPr>
              <a:t> -- </a:t>
            </a:r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 the problem for infinite system of masses, if we have n number of different masses, is that we need to expand that 2*2 to n*n matrix with n number of Euler-Lagrange equations to solve the question?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243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718272"/>
              </p:ext>
            </p:extLst>
          </p:nvPr>
        </p:nvGraphicFramePr>
        <p:xfrm>
          <a:off x="1010774" y="3581400"/>
          <a:ext cx="718820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174840" imgH="812520" progId="Equation.3">
                  <p:embed/>
                </p:oleObj>
              </mc:Choice>
              <mc:Fallback>
                <p:oleObj name="数式" r:id="rId3" imgW="317484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774" y="3581400"/>
                        <a:ext cx="7188200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33400" y="457200"/>
            <a:ext cx="6096000" cy="2833688"/>
            <a:chOff x="533400" y="457200"/>
            <a:chExt cx="6096000" cy="2833688"/>
          </a:xfrm>
        </p:grpSpPr>
        <p:grpSp>
          <p:nvGrpSpPr>
            <p:cNvPr id="7" name="Group 6"/>
            <p:cNvGrpSpPr/>
            <p:nvPr/>
          </p:nvGrpSpPr>
          <p:grpSpPr>
            <a:xfrm>
              <a:off x="533400" y="457200"/>
              <a:ext cx="6096000" cy="2833688"/>
              <a:chOff x="533400" y="457200"/>
              <a:chExt cx="6096000" cy="2833688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33400" y="457200"/>
                <a:ext cx="533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Example – linear molecule</a:t>
                </a: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939508" y="1054863"/>
                <a:ext cx="5655200" cy="1189028"/>
                <a:chOff x="939508" y="1054863"/>
                <a:chExt cx="5655200" cy="1189028"/>
              </a:xfrm>
            </p:grpSpPr>
            <p:pic>
              <p:nvPicPr>
                <p:cNvPr id="2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2022274" y="114309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1" name="Oval 20"/>
                <p:cNvSpPr/>
                <p:nvPr/>
              </p:nvSpPr>
              <p:spPr>
                <a:xfrm>
                  <a:off x="5497428" y="112380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939508" y="114309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3325949" y="1282012"/>
                  <a:ext cx="822960" cy="82296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4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48909" y="1054863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533400" y="1143096"/>
                <a:ext cx="0" cy="21335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33400" y="2590800"/>
                <a:ext cx="95474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533400" y="2819400"/>
                <a:ext cx="320402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533400" y="3048000"/>
                <a:ext cx="55126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7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85708583"/>
                  </p:ext>
                </p:extLst>
              </p:nvPr>
            </p:nvGraphicFramePr>
            <p:xfrm>
              <a:off x="1579562" y="2292350"/>
              <a:ext cx="401638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6" imgW="177480" imgH="228600" progId="Equation.3">
                      <p:embed/>
                    </p:oleObj>
                  </mc:Choice>
                  <mc:Fallback>
                    <p:oleObj name="数式" r:id="rId6" imgW="1774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79562" y="2292350"/>
                            <a:ext cx="401638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72076199"/>
                  </p:ext>
                </p:extLst>
              </p:nvPr>
            </p:nvGraphicFramePr>
            <p:xfrm>
              <a:off x="3865563" y="2444750"/>
              <a:ext cx="401637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8" imgW="177480" imgH="228600" progId="Equation.3">
                      <p:embed/>
                    </p:oleObj>
                  </mc:Choice>
                  <mc:Fallback>
                    <p:oleObj name="数式" r:id="rId8" imgW="1774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65563" y="2444750"/>
                            <a:ext cx="401637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2254375"/>
                  </p:ext>
                </p:extLst>
              </p:nvPr>
            </p:nvGraphicFramePr>
            <p:xfrm>
              <a:off x="6227763" y="2744788"/>
              <a:ext cx="401637" cy="546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10" imgW="177480" imgH="241200" progId="Equation.3">
                      <p:embed/>
                    </p:oleObj>
                  </mc:Choice>
                  <mc:Fallback>
                    <p:oleObj name="数式" r:id="rId10" imgW="1774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27763" y="2744788"/>
                            <a:ext cx="401637" cy="546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" name="TextBox 7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8993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258120"/>
              </p:ext>
            </p:extLst>
          </p:nvPr>
        </p:nvGraphicFramePr>
        <p:xfrm>
          <a:off x="762000" y="2012632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20680" imgH="888840" progId="Equation.3">
                  <p:embed/>
                </p:oleObj>
              </mc:Choice>
              <mc:Fallback>
                <p:oleObj name="数式" r:id="rId3" imgW="29206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12632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161904"/>
              </p:ext>
            </p:extLst>
          </p:nvPr>
        </p:nvGraphicFramePr>
        <p:xfrm>
          <a:off x="762000" y="4037012"/>
          <a:ext cx="4514850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993680" imgH="990360" progId="Equation.3">
                  <p:embed/>
                </p:oleObj>
              </mc:Choice>
              <mc:Fallback>
                <p:oleObj name="数式" r:id="rId5" imgW="19936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37012"/>
                        <a:ext cx="4514850" cy="231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75773"/>
              </p:ext>
            </p:extLst>
          </p:nvPr>
        </p:nvGraphicFramePr>
        <p:xfrm>
          <a:off x="253947" y="457200"/>
          <a:ext cx="8636105" cy="1355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070320" imgH="952200" progId="Equation.DSMT4">
                  <p:embed/>
                </p:oleObj>
              </mc:Choice>
              <mc:Fallback>
                <p:oleObj name="Equation" r:id="rId7" imgW="607032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47" y="457200"/>
                        <a:ext cx="8636105" cy="13554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196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887AD-236C-4940-93B4-6376CB6D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905BE9-1201-4F49-91BF-5BC5BF0CA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EB2BA-719E-4CFA-A354-A6DAEC66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2F52192-06D5-4E70-91A7-A13D2A2B6A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329728"/>
              </p:ext>
            </p:extLst>
          </p:nvPr>
        </p:nvGraphicFramePr>
        <p:xfrm>
          <a:off x="1455738" y="831850"/>
          <a:ext cx="6269037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768400" imgH="1955520" progId="Equation.3">
                  <p:embed/>
                </p:oleObj>
              </mc:Choice>
              <mc:Fallback>
                <p:oleObj name="数式" r:id="rId2" imgW="2768400" imgH="195552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831850"/>
                        <a:ext cx="6269037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851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701D4B-B586-4280-9AD2-12F1B5FB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9AC4F2-7FBC-492D-A981-C5C2CA35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E7F40-E85C-4750-8F7B-E0B3E8F98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21CDE26-66A6-48A3-8FA4-6B5F5FD086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825109"/>
              </p:ext>
            </p:extLst>
          </p:nvPr>
        </p:nvGraphicFramePr>
        <p:xfrm>
          <a:off x="808038" y="282575"/>
          <a:ext cx="7527925" cy="629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528684" imgH="6293898" progId="Equation.DSMT4">
                  <p:embed/>
                </p:oleObj>
              </mc:Choice>
              <mc:Fallback>
                <p:oleObj name="Equation" r:id="rId2" imgW="7528684" imgH="629389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8038" y="282575"/>
                        <a:ext cx="7527925" cy="6294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663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12238</TotalTime>
  <Words>1036</Words>
  <Application>Microsoft Office PowerPoint</Application>
  <PresentationFormat>On-screen Show (4:3)</PresentationFormat>
  <Paragraphs>227</Paragraphs>
  <Slides>34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657</cp:revision>
  <cp:lastPrinted>2019-09-27T01:09:20Z</cp:lastPrinted>
  <dcterms:created xsi:type="dcterms:W3CDTF">2012-01-10T18:32:24Z</dcterms:created>
  <dcterms:modified xsi:type="dcterms:W3CDTF">2022-09-26T14:54:13Z</dcterms:modified>
</cp:coreProperties>
</file>