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6" r:id="rId3"/>
    <p:sldId id="419" r:id="rId4"/>
    <p:sldId id="354" r:id="rId5"/>
    <p:sldId id="405" r:id="rId6"/>
    <p:sldId id="371" r:id="rId7"/>
    <p:sldId id="372" r:id="rId8"/>
    <p:sldId id="416" r:id="rId9"/>
    <p:sldId id="373" r:id="rId10"/>
    <p:sldId id="414" r:id="rId11"/>
    <p:sldId id="374" r:id="rId12"/>
    <p:sldId id="388" r:id="rId13"/>
    <p:sldId id="389" r:id="rId14"/>
    <p:sldId id="390" r:id="rId15"/>
    <p:sldId id="410" r:id="rId16"/>
    <p:sldId id="411" r:id="rId17"/>
    <p:sldId id="391" r:id="rId18"/>
    <p:sldId id="420" r:id="rId19"/>
    <p:sldId id="392" r:id="rId20"/>
    <p:sldId id="393" r:id="rId21"/>
    <p:sldId id="412" r:id="rId22"/>
    <p:sldId id="397" r:id="rId23"/>
    <p:sldId id="398" r:id="rId24"/>
    <p:sldId id="421" r:id="rId25"/>
    <p:sldId id="399" r:id="rId26"/>
    <p:sldId id="394" r:id="rId27"/>
    <p:sldId id="395" r:id="rId28"/>
    <p:sldId id="396" r:id="rId29"/>
    <p:sldId id="400" r:id="rId30"/>
    <p:sldId id="422" r:id="rId31"/>
    <p:sldId id="417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78439" autoAdjust="0"/>
  </p:normalViewPr>
  <p:slideViewPr>
    <p:cSldViewPr>
      <p:cViewPr varScale="1">
        <p:scale>
          <a:sx n="55" d="100"/>
          <a:sy n="55" d="100"/>
        </p:scale>
        <p:origin x="6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-4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extend our normal mode analysis to more complicated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about the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finite systems,   consider equilibria in two dimensions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will consider 3 masses in an equilateral triangle configuration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4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86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 3 displacements for the equilateral triangle geometry, we find these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4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is a 6x6 matrix problem to find eigenvalues and eigenvectors.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Maple.     We have 6 eigenvalues and 3 non-zero modes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3D275-BC70-4841-A400-4014CD1766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1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equations for extended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euqations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extensions to a 3-dimensional crystalline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normal modes from experiment and simulations for face centered cubic Al (left) and Ni (right).    Interestingly, the phonon frequency patterns are similar for these very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3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– diamond.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7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diamond from simulation </a:t>
            </a:r>
            <a:r>
              <a:rPr lang="en-US"/>
              <a:t>and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7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last lecture for Chap. 4.    On Friday we will continue to discuss vibrations in extended one dimensional motion as covered in Chap.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due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a slight modification of the previous example where masses are alternately m and M with labels x and 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we can analyze the system by considering different amplitudes for the m and M masses.    The resulting coupled equations can be written in matrix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7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Plotting the solutions for the frequencies as a function of </a:t>
            </a:r>
            <a:r>
              <a:rPr lang="en-US" dirty="0" err="1"/>
              <a:t>qa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3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72400" cy="1600200"/>
          </a:xfrm>
        </p:spPr>
        <p:txBody>
          <a:bodyPr anchor="b"/>
          <a:lstStyle>
            <a:lvl1pPr algn="ctr">
              <a:defRPr sz="4000">
                <a:latin typeface="Times New Roman" pitchFamily="-11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3013"/>
            <a:ext cx="6400800" cy="914400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" y="6172200"/>
            <a:ext cx="9140825" cy="6858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2" y="2284413"/>
            <a:ext cx="4570413" cy="0"/>
          </a:xfrm>
          <a:prstGeom prst="line">
            <a:avLst/>
          </a:prstGeom>
          <a:noFill/>
          <a:ln w="25400">
            <a:solidFill>
              <a:srgbClr val="9E7E3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082" name="Picture 10" descr="wf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954" y="3835400"/>
            <a:ext cx="2464095" cy="18288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69025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PHY 711  Fall 2022 -- Lecture 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5" y="1600200"/>
            <a:ext cx="8226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Subhead Goes Here</a:t>
            </a:r>
          </a:p>
          <a:p>
            <a:pPr lvl="0"/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" y="0"/>
            <a:ext cx="9140825" cy="9144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GOES HERE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" y="0"/>
            <a:ext cx="2285999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47688" y="6400800"/>
            <a:ext cx="8043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8" name="Picture 8" descr="wf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4677" y="207909"/>
            <a:ext cx="1828800" cy="4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165225" indent="-533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736725" indent="-4572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22320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7273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31845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6417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40989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45561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png"/><Relationship Id="rId4" Type="http://schemas.openxmlformats.org/officeDocument/2006/relationships/image" Target="../media/image16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" y="533400"/>
            <a:ext cx="9067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Discussion on Lecture 17:  Chap. 4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finite 2 and 3 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extended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247840" imgH="2489040" progId="Equation.3">
                  <p:embed/>
                </p:oleObj>
              </mc:Choice>
              <mc:Fallback>
                <p:oleObj name="数式" r:id="rId3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85829"/>
              </p:ext>
            </p:extLst>
          </p:nvPr>
        </p:nvGraphicFramePr>
        <p:xfrm>
          <a:off x="304800" y="602753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602753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331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potential system in 2 dimensions near its equilibrium point --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C4C32-5C8B-4AD2-945D-25571A0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AE67D-E37A-4E32-B866-52D53D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963FA-326E-4124-8933-CF3A85B0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AEF6FD-2DFF-47C3-8007-A4260C4F8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4086"/>
              </p:ext>
            </p:extLst>
          </p:nvPr>
        </p:nvGraphicFramePr>
        <p:xfrm>
          <a:off x="381000" y="647389"/>
          <a:ext cx="62420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080" imgH="3403440" progId="Equation.DSMT4">
                  <p:embed/>
                </p:oleObj>
              </mc:Choice>
              <mc:Fallback>
                <p:oleObj name="Equation" r:id="rId3" imgW="4267080" imgH="340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647389"/>
                        <a:ext cx="6242050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57BC9B-6F76-4394-A38C-A1C289176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57856"/>
              </p:ext>
            </p:extLst>
          </p:nvPr>
        </p:nvGraphicFramePr>
        <p:xfrm>
          <a:off x="5938629" y="2590800"/>
          <a:ext cx="2724980" cy="54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8629" y="2590800"/>
                        <a:ext cx="2724980" cy="54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AB1A7B-BA04-4309-9F50-EEE56A3A95D1}"/>
              </a:ext>
            </a:extLst>
          </p:cNvPr>
          <p:cNvSpPr txBox="1"/>
          <p:nvPr/>
        </p:nvSpPr>
        <p:spPr>
          <a:xfrm>
            <a:off x="5638800" y="4576020"/>
            <a:ext cx="3442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analysis of the leading term is true in 1, 2, and 3 dimensions.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E5BC3-B829-B8BF-2C95-C0C2781DB29A}"/>
              </a:ext>
            </a:extLst>
          </p:cNvPr>
          <p:cNvSpPr/>
          <p:nvPr/>
        </p:nvSpPr>
        <p:spPr>
          <a:xfrm>
            <a:off x="4800600" y="1981200"/>
            <a:ext cx="838200" cy="1447800"/>
          </a:xfrm>
          <a:prstGeom prst="ellipse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A856AF-84E5-E93C-99E8-64922239ADC9}"/>
              </a:ext>
            </a:extLst>
          </p:cNvPr>
          <p:cNvSpPr/>
          <p:nvPr/>
        </p:nvSpPr>
        <p:spPr>
          <a:xfrm rot="3448930">
            <a:off x="5724962" y="1436570"/>
            <a:ext cx="762000" cy="1451820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6CB47-74B4-CE83-121C-5F335EAEAB96}"/>
              </a:ext>
            </a:extLst>
          </p:cNvPr>
          <p:cNvSpPr txBox="1"/>
          <p:nvPr/>
        </p:nvSpPr>
        <p:spPr>
          <a:xfrm>
            <a:off x="6699250" y="1411134"/>
            <a:ext cx="206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negligible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0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8781"/>
              </p:ext>
            </p:extLst>
          </p:nvPr>
        </p:nvGraphicFramePr>
        <p:xfrm>
          <a:off x="612494" y="531772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94" y="531772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48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80307"/>
              </p:ext>
            </p:extLst>
          </p:nvPr>
        </p:nvGraphicFramePr>
        <p:xfrm>
          <a:off x="783703" y="933701"/>
          <a:ext cx="620499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3" y="933701"/>
                        <a:ext cx="620499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CC75D-F06C-08D1-15E7-D5C01550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DB31A-C08D-3766-9618-C19E0D6F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C7BC8-6E0C-1B9A-1008-484B4C75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FA7D4-853C-4AF2-2794-D950D11AF8DB}"/>
              </a:ext>
            </a:extLst>
          </p:cNvPr>
          <p:cNvGrpSpPr/>
          <p:nvPr/>
        </p:nvGrpSpPr>
        <p:grpSpPr>
          <a:xfrm>
            <a:off x="457200" y="1066800"/>
            <a:ext cx="4381500" cy="3483650"/>
            <a:chOff x="419100" y="1931015"/>
            <a:chExt cx="4381500" cy="34836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F69769-C143-9D3E-B12A-F2FD0FF0C51F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34A4FB0-92D0-2CB4-AE62-0E1BD2E40758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7EEACAAA-2E28-F22D-1EF6-E749C5D9B755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856D3A5-8F70-6F09-059A-A4AF14B92B3E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C10CAD-56DE-027A-BC21-7250BFB02F29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43D80F-F8F8-8DE6-3C7B-7840762CA1A7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B6418B-B808-B546-229E-83ADC9397DAF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FA80CBC-9A06-112B-927F-C2D7F380C1A5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8318F-2BD8-DFAB-95FF-A525BDFB233D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7B9A8C1-F3A0-25B8-525B-22259D867544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CA54422-803F-C35F-E1F1-2F91E6A4407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07B177C-28F5-C221-9AB3-C3003B3290CE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59C8B-5D76-E649-2D4C-36DA9FDE12AD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989930-A709-A3D9-02AA-9150D7D85440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CA1530-E028-31A2-2F75-9CDA0FF45182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B3B9E3-31C5-4019-4391-AE7E7027CC63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AD20E-493B-87C6-B08C-000B1A2D800C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48C1A0-89C4-9851-3A30-38966BA6A68A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1F20B-6F6E-5764-7C9C-B210C98241D5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A4D840-FEFA-4C72-1062-204823E4D949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4A99DB-95C7-514F-DBE7-240398FEF7E7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0C5644-F5DD-4DE6-B5C1-099400142E8D}"/>
              </a:ext>
            </a:extLst>
          </p:cNvPr>
          <p:cNvSpPr txBox="1"/>
          <p:nvPr/>
        </p:nvSpPr>
        <p:spPr>
          <a:xfrm>
            <a:off x="152400" y="3810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for this case of the equilateral triangle --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21B815D-253A-A0C7-89C5-2EA5C45D8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02597"/>
              </p:ext>
            </p:extLst>
          </p:nvPr>
        </p:nvGraphicFramePr>
        <p:xfrm>
          <a:off x="4922713" y="1830399"/>
          <a:ext cx="3715549" cy="129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723600" progId="Equation.DSMT4">
                  <p:embed/>
                </p:oleObj>
              </mc:Choice>
              <mc:Fallback>
                <p:oleObj name="Equation" r:id="rId2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2713" y="1830399"/>
                        <a:ext cx="3715549" cy="129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44A9994-C1A3-EFB5-4814-B2D324133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50067"/>
              </p:ext>
            </p:extLst>
          </p:nvPr>
        </p:nvGraphicFramePr>
        <p:xfrm>
          <a:off x="4821050" y="1045201"/>
          <a:ext cx="2326510" cy="78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42720" progId="Equation.DSMT4">
                  <p:embed/>
                </p:oleObj>
              </mc:Choice>
              <mc:Fallback>
                <p:oleObj name="Equation" r:id="rId4" imgW="1015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050" y="1045201"/>
                        <a:ext cx="2326510" cy="78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0DE540C-27C1-C45F-EA55-ABA0D329A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8757"/>
              </p:ext>
            </p:extLst>
          </p:nvPr>
        </p:nvGraphicFramePr>
        <p:xfrm>
          <a:off x="4914032" y="3037914"/>
          <a:ext cx="4024202" cy="128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723600" progId="Equation.DSMT4">
                  <p:embed/>
                </p:oleObj>
              </mc:Choice>
              <mc:Fallback>
                <p:oleObj name="Equation" r:id="rId6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032" y="3037914"/>
                        <a:ext cx="4024202" cy="1288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70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3810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6216"/>
              </p:ext>
            </p:extLst>
          </p:nvPr>
        </p:nvGraphicFramePr>
        <p:xfrm>
          <a:off x="76200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1648"/>
              </p:ext>
            </p:extLst>
          </p:nvPr>
        </p:nvGraphicFramePr>
        <p:xfrm>
          <a:off x="6705600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76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42720" imgH="203040" progId="Equation.3">
                  <p:embed/>
                </p:oleObj>
              </mc:Choice>
              <mc:Fallback>
                <p:oleObj name="数式" r:id="rId6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C55FC5-6B87-4FAC-8A4E-B061B5886E8C}"/>
              </a:ext>
            </a:extLst>
          </p:cNvPr>
          <p:cNvSpPr txBox="1"/>
          <p:nvPr/>
        </p:nvSpPr>
        <p:spPr>
          <a:xfrm>
            <a:off x="5405163" y="13383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 help from Maple</a:t>
            </a:r>
          </a:p>
        </p:txBody>
      </p:sp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0769" y="1445078"/>
            <a:ext cx="9138452" cy="1200150"/>
          </a:xfrm>
        </p:spPr>
        <p:txBody>
          <a:bodyPr/>
          <a:lstStyle/>
          <a:p>
            <a:r>
              <a:rPr lang="en-US" sz="3200" b="1" dirty="0"/>
              <a:t>Opportunities for Physics Research Part IV</a:t>
            </a:r>
            <a:br>
              <a:rPr lang="en-US" dirty="0"/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Theoretical/Computational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Biophysics and Gravitational Physics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811" y="2532743"/>
            <a:ext cx="8917589" cy="6858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Featuring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groups of Fred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Salsbury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Sam Cho,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 Cook, Paul Anderson, and Eric Carlson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37DFF-2444-494A-B195-D962936F0BBE}"/>
              </a:ext>
            </a:extLst>
          </p:cNvPr>
          <p:cNvSpPr txBox="1"/>
          <p:nvPr/>
        </p:nvSpPr>
        <p:spPr>
          <a:xfrm>
            <a:off x="1828800" y="6248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September 29, 2022 at 4 PM in Olin 101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0D3EE8-8516-0779-39B8-695D7EBEA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</a:p>
        </p:txBody>
      </p:sp>
    </p:spTree>
    <p:extLst>
      <p:ext uri="{BB962C8B-B14F-4D97-AF65-F5344CB8AC3E}">
        <p14:creationId xmlns:p14="http://schemas.microsoft.com/office/powerpoint/2010/main" val="2521693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EF251-CE88-4CBC-8F52-94BAD455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3491C-9522-47D9-B84A-DAE64D30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FC7D1-281C-400E-9E16-099521D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16F0BB-87C9-400E-825C-C62DC0835C77}"/>
              </a:ext>
            </a:extLst>
          </p:cNvPr>
          <p:cNvGrpSpPr/>
          <p:nvPr/>
        </p:nvGrpSpPr>
        <p:grpSpPr>
          <a:xfrm>
            <a:off x="430696" y="685800"/>
            <a:ext cx="4381500" cy="3483650"/>
            <a:chOff x="419100" y="1931015"/>
            <a:chExt cx="4381500" cy="34836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E614D4-C609-4A4D-B05B-5E0D1DA5A319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BF313E-F4F9-4C52-839C-A74238284781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EFCA623-C9A4-41C2-AAE7-26811467D0A4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295E4A-5DB5-46CA-8A64-29EFC3470729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3FFBEA3-2A00-4DCA-9BDD-DF9F48C77E0F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AFB4EDF-7C0F-4EE2-A1B2-5012DE489408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AAEDC3-FB84-49E2-BC3E-9815CDB89D23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269C5E-1822-450B-9CFC-33C6D3131FC1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731D3A-4018-4A8B-A29B-BACBACA4C9F1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99C327E-D069-4382-B8F6-67420CC5A2A7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459579C-A53D-4DC6-9492-B21E88A9342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929242C-0799-4395-A91C-107DEAF8AA9A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1EB38B-6B7F-4525-9631-27D577308C94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E6F4D9-D0B5-452F-A4C1-6883A592187C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510124-8807-43FF-BBCC-77C0A3DE4B17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CE63BA-AD91-43DB-B352-7DC5C0488D8E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CB827-F575-469A-8854-5609EDEB5B8E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6A685F-EDFB-4D01-A374-BA39301D8941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BE988-4A77-443D-89BD-5892688BC14E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DEB72-CB11-44D9-8CFE-63ED00927BFB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F98E3E-1752-4E02-9B22-7F514A54A2C4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A7B159-E8C5-46A8-8A2A-2AC66534A4A0}"/>
              </a:ext>
            </a:extLst>
          </p:cNvPr>
          <p:cNvSpPr txBox="1"/>
          <p:nvPr/>
        </p:nvSpPr>
        <p:spPr>
          <a:xfrm>
            <a:off x="5334000" y="914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zero frequency modes?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B86739-7755-46B4-A2BA-A7CBF16F2054}"/>
              </a:ext>
            </a:extLst>
          </p:cNvPr>
          <p:cNvSpPr txBox="1"/>
          <p:nvPr/>
        </p:nvSpPr>
        <p:spPr>
          <a:xfrm>
            <a:off x="5459896" y="315499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non-zero frequency modes?</a:t>
            </a:r>
          </a:p>
        </p:txBody>
      </p:sp>
    </p:spTree>
    <p:extLst>
      <p:ext uri="{BB962C8B-B14F-4D97-AF65-F5344CB8AC3E}">
        <p14:creationId xmlns:p14="http://schemas.microsoft.com/office/powerpoint/2010/main" val="402179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81719"/>
              </p:ext>
            </p:extLst>
          </p:nvPr>
        </p:nvGraphicFramePr>
        <p:xfrm>
          <a:off x="487262" y="952342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62" y="952342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13519"/>
              </p:ext>
            </p:extLst>
          </p:nvPr>
        </p:nvGraphicFramePr>
        <p:xfrm>
          <a:off x="533400" y="3047437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7437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AE801A-93B2-43A0-36E0-6AC24A047112}"/>
              </a:ext>
            </a:extLst>
          </p:cNvPr>
          <p:cNvSpPr txBox="1"/>
          <p:nvPr/>
        </p:nvSpPr>
        <p:spPr>
          <a:xfrm>
            <a:off x="152400" y="304800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 treatment of atomic system near equilibrium</a:t>
            </a:r>
          </a:p>
        </p:txBody>
      </p:sp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25211"/>
              </p:ext>
            </p:extLst>
          </p:nvPr>
        </p:nvGraphicFramePr>
        <p:xfrm>
          <a:off x="762000" y="65435"/>
          <a:ext cx="6934200" cy="679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25600" imgH="3149280" progId="Equation.DSMT4">
                  <p:embed/>
                </p:oleObj>
              </mc:Choice>
              <mc:Fallback>
                <p:oleObj name="Equation" r:id="rId3" imgW="322560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5435"/>
                        <a:ext cx="6934200" cy="679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FEEFB-9ABC-8D94-B967-9F9376F8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4F39-2FF3-C943-3DFF-EFC06B5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PHY 711  Fall 2022 -- Lecture 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DF1BB-FC6E-804E-542E-CA000C6E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1A5229-289C-D288-FB5C-0D059AB9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66693"/>
              </p:ext>
            </p:extLst>
          </p:nvPr>
        </p:nvGraphicFramePr>
        <p:xfrm>
          <a:off x="425369" y="333294"/>
          <a:ext cx="9771409" cy="545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1866600" progId="Equation.DSMT4">
                  <p:embed/>
                </p:oleObj>
              </mc:Choice>
              <mc:Fallback>
                <p:oleObj name="Equation" r:id="rId2" imgW="3352680" imgH="1866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69" y="333294"/>
                        <a:ext cx="9771409" cy="5457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Circular 5">
            <a:extLst>
              <a:ext uri="{FF2B5EF4-FFF2-40B4-BE49-F238E27FC236}">
                <a16:creationId xmlns:a16="http://schemas.microsoft.com/office/drawing/2014/main" id="{3F6638D1-EF3A-2B77-22E2-FB37DA56BDFC}"/>
              </a:ext>
            </a:extLst>
          </p:cNvPr>
          <p:cNvSpPr/>
          <p:nvPr/>
        </p:nvSpPr>
        <p:spPr>
          <a:xfrm rot="10800000">
            <a:off x="5067300" y="4016375"/>
            <a:ext cx="1905000" cy="2057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2436E-C770-575A-A727-01D4FB681EC4}"/>
              </a:ext>
            </a:extLst>
          </p:cNvPr>
          <p:cNvSpPr txBox="1"/>
          <p:nvPr/>
        </p:nvSpPr>
        <p:spPr>
          <a:xfrm>
            <a:off x="6781800" y="5394754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q</a:t>
            </a:r>
            <a:r>
              <a:rPr lang="en-US" sz="2000" dirty="0">
                <a:latin typeface="+mj-lt"/>
              </a:rPr>
              <a:t> maps distinct configurations of periodic states.</a:t>
            </a:r>
          </a:p>
        </p:txBody>
      </p:sp>
    </p:spTree>
    <p:extLst>
      <p:ext uri="{BB962C8B-B14F-4D97-AF65-F5344CB8AC3E}">
        <p14:creationId xmlns:p14="http://schemas.microsoft.com/office/powerpoint/2010/main" val="157658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05134"/>
              </p:ext>
            </p:extLst>
          </p:nvPr>
        </p:nvGraphicFramePr>
        <p:xfrm>
          <a:off x="925513" y="666750"/>
          <a:ext cx="7635544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7635544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84AB-2401-4A14-A332-03229F85AE55}"/>
              </a:ext>
            </a:extLst>
          </p:cNvPr>
          <p:cNvSpPr txBox="1"/>
          <p:nvPr/>
        </p:nvSpPr>
        <p:spPr>
          <a:xfrm>
            <a:off x="838200" y="556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each q, there are 3 frequencies.</a:t>
            </a: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5017-956D-49A2-ADD8-0548A3BD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121392" cy="3305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F519-875B-4AE7-A332-C7C776A2BDA8}"/>
              </a:ext>
            </a:extLst>
          </p:cNvPr>
          <p:cNvSpPr txBox="1"/>
          <p:nvPr/>
        </p:nvSpPr>
        <p:spPr>
          <a:xfrm>
            <a:off x="990600" y="149211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Cubic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8C32F-1685-C968-56F3-A1352909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1" y="2384005"/>
            <a:ext cx="4095961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16457" y="2209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E6364-72CC-B4F6-5A38-2D804A75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57" y="990600"/>
            <a:ext cx="8370343" cy="37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87BC0-A1E7-4C29-9F2C-D507C1C2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62" y="1982221"/>
            <a:ext cx="4121392" cy="3380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8087A-8AA1-4209-B1F4-6908C4363607}"/>
              </a:ext>
            </a:extLst>
          </p:cNvPr>
          <p:cNvSpPr txBox="1"/>
          <p:nvPr/>
        </p:nvSpPr>
        <p:spPr>
          <a:xfrm>
            <a:off x="1295400" y="139199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Hexagonal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DF69-FF88-4946-4F5B-AEB100F0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3" y="2239100"/>
            <a:ext cx="4019757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5A98-36B4-4E48-90DB-9D54180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A05CD-5C9C-4FC0-AE1B-12F1F67F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1B06-6F8F-43E6-8D22-CCFF4CF8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4732C-C1C6-FB5E-5A92-FE4E05E2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1" y="514200"/>
            <a:ext cx="7734698" cy="5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8411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8583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10541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84537"/>
              </p:ext>
            </p:extLst>
          </p:nvPr>
        </p:nvGraphicFramePr>
        <p:xfrm>
          <a:off x="796845" y="3572145"/>
          <a:ext cx="67913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457200" progId="Equation.DSMT4">
                  <p:embed/>
                </p:oleObj>
              </mc:Choice>
              <mc:Fallback>
                <p:oleObj name="Equation" r:id="rId4" imgW="300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45" y="3572145"/>
                        <a:ext cx="67913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20833"/>
              </p:ext>
            </p:extLst>
          </p:nvPr>
        </p:nvGraphicFramePr>
        <p:xfrm>
          <a:off x="228600" y="4547112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873240" imgH="634680" progId="Equation.3">
                  <p:embed/>
                </p:oleObj>
              </mc:Choice>
              <mc:Fallback>
                <p:oleObj name="数式" r:id="rId6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47112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8217"/>
              </p:ext>
            </p:extLst>
          </p:nvPr>
        </p:nvGraphicFramePr>
        <p:xfrm>
          <a:off x="1046162" y="26416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77480" imgH="241200" progId="Equation.3">
                  <p:embed/>
                </p:oleObj>
              </mc:Choice>
              <mc:Fallback>
                <p:oleObj name="数式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26416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66259"/>
              </p:ext>
            </p:extLst>
          </p:nvPr>
        </p:nvGraphicFramePr>
        <p:xfrm>
          <a:off x="2189163" y="26543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77480" imgH="241200" progId="Equation.3">
                  <p:embed/>
                </p:oleObj>
              </mc:Choice>
              <mc:Fallback>
                <p:oleObj name="数式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26543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47179"/>
              </p:ext>
            </p:extLst>
          </p:nvPr>
        </p:nvGraphicFramePr>
        <p:xfrm>
          <a:off x="4541838" y="26416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26416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94449"/>
              </p:ext>
            </p:extLst>
          </p:nvPr>
        </p:nvGraphicFramePr>
        <p:xfrm>
          <a:off x="3336925" y="26543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241200" imgH="241200" progId="Equation.3">
                  <p:embed/>
                </p:oleObj>
              </mc:Choice>
              <mc:Fallback>
                <p:oleObj name="数式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26543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54810"/>
              </p:ext>
            </p:extLst>
          </p:nvPr>
        </p:nvGraphicFramePr>
        <p:xfrm>
          <a:off x="5853113" y="26543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253800" imgH="241200" progId="Equation.3">
                  <p:embed/>
                </p:oleObj>
              </mc:Choice>
              <mc:Fallback>
                <p:oleObj name="数式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6543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A33725-4955-608A-0DDC-8D020346BE6C}"/>
              </a:ext>
            </a:extLst>
          </p:cNvPr>
          <p:cNvSpPr txBox="1"/>
          <p:nvPr/>
        </p:nvSpPr>
        <p:spPr>
          <a:xfrm>
            <a:off x="228600" y="304800"/>
            <a:ext cx="874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Recap from previous lecture --</a:t>
            </a:r>
          </a:p>
        </p:txBody>
      </p:sp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873240" imgH="2133360" progId="Equation.3">
                  <p:embed/>
                </p:oleObj>
              </mc:Choice>
              <mc:Fallback>
                <p:oleObj name="数式" r:id="rId3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82600" imgH="482400" progId="Equation.3">
                  <p:embed/>
                </p:oleObj>
              </mc:Choice>
              <mc:Fallback>
                <p:oleObj name="数式" r:id="rId5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7019DF-4170-4C70-9149-FCB43DF12AA0}"/>
              </a:ext>
            </a:extLst>
          </p:cNvPr>
          <p:cNvSpPr txBox="1"/>
          <p:nvPr/>
        </p:nvSpPr>
        <p:spPr>
          <a:xfrm>
            <a:off x="3657600" y="352848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2qa is an unknown parameter.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AC2D4-CB34-4C7C-A9AB-546D8C085ADA}"/>
              </a:ext>
            </a:extLst>
          </p:cNvPr>
          <p:cNvSpPr txBox="1"/>
          <p:nvPr/>
        </p:nvSpPr>
        <p:spPr>
          <a:xfrm>
            <a:off x="5454650" y="4325613"/>
            <a:ext cx="357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Does this form seem reasonable?</a:t>
            </a:r>
          </a:p>
        </p:txBody>
      </p:sp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A33BA-EDF4-4376-B1B5-82DF71B7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4C1D2-094E-45FD-873A-FBDD593B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FCF82-9E67-44E6-8FF6-A2FCD76A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6D681-E42A-46DD-9384-F43ADEBC09D0}"/>
              </a:ext>
            </a:extLst>
          </p:cNvPr>
          <p:cNvSpPr txBox="1"/>
          <p:nvPr/>
        </p:nvSpPr>
        <p:spPr>
          <a:xfrm>
            <a:off x="457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notation --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298A9-EA7C-4531-AC0A-D32E9E6C2E41}"/>
              </a:ext>
            </a:extLst>
          </p:cNvPr>
          <p:cNvGrpSpPr/>
          <p:nvPr/>
        </p:nvGrpSpPr>
        <p:grpSpPr>
          <a:xfrm>
            <a:off x="3111674" y="1549052"/>
            <a:ext cx="4322788" cy="686681"/>
            <a:chOff x="228600" y="1032805"/>
            <a:chExt cx="4322788" cy="68668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1D5D758-1555-4CDA-BB6A-80B872C2A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01D23A9-1F5D-4DB4-9E00-75E335D94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F4142D-AB02-4955-83BE-633E294DA6AF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D003FC8E-22A3-4F76-9E78-119085033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0489677-79AB-4986-BE07-26EEF03715BA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F4BDE35-2E17-4022-8F5D-9C5F3AA2FA94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781815C-FCD5-4612-A396-BA454F593FE3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D7D19D-8028-47F5-BEB6-DB5703CEC833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5C35B3-6803-4ED9-82D6-582048D1BB72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F989B3-6493-4449-BC80-C03CBF6A41C3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ADF858-32B4-486A-AE0A-E26B76CC2253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BA6E85D-78BC-4FE6-889B-B7861D4E56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AB5FBF-C260-48D6-BDBD-577448E2D4A1}"/>
              </a:ext>
            </a:extLst>
          </p:cNvPr>
          <p:cNvGrpSpPr/>
          <p:nvPr/>
        </p:nvGrpSpPr>
        <p:grpSpPr>
          <a:xfrm>
            <a:off x="685800" y="1566205"/>
            <a:ext cx="4322788" cy="686681"/>
            <a:chOff x="228600" y="1032805"/>
            <a:chExt cx="4322788" cy="68668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B6BCAAB-E434-409C-BEF8-74AFE7D9AE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A57F0D-62AE-43B8-A5CF-668227F353D2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B33A11BA-D0A4-40D3-9C10-6A340F013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E95B7DA-1AFD-495B-AFFA-865D08DB555A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9B2A65E-4E2D-4AF5-9C32-DA8DF5A2C463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F741563-F7C7-446B-850E-BD81289D5978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0DD941-8AD7-4760-B2D1-4048AF1D834D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EDD03C-DA57-4DC9-A8A3-CBECB3C2912B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623793-1E03-4524-A797-509CED05DCD7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45941F2-F986-4CCC-9939-EFEAE1D1E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5B4F795C-23B7-4372-8AC1-C4B75CCF35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B98C4F-0322-49D2-A216-9FD9B2677F23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ECEFCDF-A8E3-4D9E-BC73-1D1FB2C76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94293"/>
              </p:ext>
            </p:extLst>
          </p:nvPr>
        </p:nvGraphicFramePr>
        <p:xfrm>
          <a:off x="1503362" y="23495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77480" imgH="241200" progId="Equation.3">
                  <p:embed/>
                </p:oleObj>
              </mc:Choice>
              <mc:Fallback>
                <p:oleObj name="数式" r:id="rId4" imgW="177480" imgH="241200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2" y="23495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4DF8CC8-4CFA-4F50-9D65-2F48E2D9B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41324"/>
              </p:ext>
            </p:extLst>
          </p:nvPr>
        </p:nvGraphicFramePr>
        <p:xfrm>
          <a:off x="2646363" y="23622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77480" imgH="241200" progId="Equation.3">
                  <p:embed/>
                </p:oleObj>
              </mc:Choice>
              <mc:Fallback>
                <p:oleObj name="数式" r:id="rId6" imgW="1774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622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58EF893-8A76-4C7D-ADFE-50B1785B6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20679"/>
              </p:ext>
            </p:extLst>
          </p:nvPr>
        </p:nvGraphicFramePr>
        <p:xfrm>
          <a:off x="4999038" y="23495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253800" imgH="241200" progId="Equation.3">
                  <p:embed/>
                </p:oleObj>
              </mc:Choice>
              <mc:Fallback>
                <p:oleObj name="数式" r:id="rId8" imgW="253800" imgH="241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3495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17A81D9-3DD8-4CD7-ABE7-5744FB035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37971"/>
              </p:ext>
            </p:extLst>
          </p:nvPr>
        </p:nvGraphicFramePr>
        <p:xfrm>
          <a:off x="3794125" y="23622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41200" imgH="241200" progId="Equation.3">
                  <p:embed/>
                </p:oleObj>
              </mc:Choice>
              <mc:Fallback>
                <p:oleObj name="数式" r:id="rId10" imgW="241200" imgH="24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23622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86917D1-21B9-46B2-AE76-CC5EBCFAE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42226"/>
              </p:ext>
            </p:extLst>
          </p:nvPr>
        </p:nvGraphicFramePr>
        <p:xfrm>
          <a:off x="6310313" y="23622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3622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E188556-585E-4D06-99C8-4E16C54E5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03327"/>
              </p:ext>
            </p:extLst>
          </p:nvPr>
        </p:nvGraphicFramePr>
        <p:xfrm>
          <a:off x="279824" y="3075505"/>
          <a:ext cx="4293921" cy="226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0" imgH="736560" progId="Equation.DSMT4">
                  <p:embed/>
                </p:oleObj>
              </mc:Choice>
              <mc:Fallback>
                <p:oleObj name="Equation" r:id="rId14" imgW="139680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24" y="3075505"/>
                        <a:ext cx="4293921" cy="226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2D3F166-843B-42CF-845B-DB3029F8C23D}"/>
              </a:ext>
            </a:extLst>
          </p:cNvPr>
          <p:cNvSpPr txBox="1"/>
          <p:nvPr/>
        </p:nvSpPr>
        <p:spPr>
          <a:xfrm>
            <a:off x="5200756" y="3429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Using 2qa as our unknown parameter is a convenient choice so that we can easily relate our solution to the m=M case.</a:t>
            </a:r>
          </a:p>
        </p:txBody>
      </p:sp>
    </p:spTree>
    <p:extLst>
      <p:ext uri="{BB962C8B-B14F-4D97-AF65-F5344CB8AC3E}">
        <p14:creationId xmlns:p14="http://schemas.microsoft.com/office/powerpoint/2010/main" val="13644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577960" imgH="1168200" progId="Equation.3">
                  <p:embed/>
                </p:oleObj>
              </mc:Choice>
              <mc:Fallback>
                <p:oleObj name="数式" r:id="rId3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18" charset="2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69800" imgH="177480" progId="Equation.3">
                  <p:embed/>
                </p:oleObj>
              </mc:Choice>
              <mc:Fallback>
                <p:oleObj name="数式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69800" imgH="177480" progId="Equation.3">
                  <p:embed/>
                </p:oleObj>
              </mc:Choice>
              <mc:Fallback>
                <p:oleObj name="数式" r:id="rId8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04C9FE-C778-4EAD-BE6A-4FC594BE1101}"/>
              </a:ext>
            </a:extLst>
          </p:cNvPr>
          <p:cNvSpPr txBox="1"/>
          <p:nvPr/>
        </p:nvSpPr>
        <p:spPr>
          <a:xfrm>
            <a:off x="6264137" y="23812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m=M, we obtain the same normal modes as before. Is this reassuring?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No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63EAA-4BD7-4FCF-ACFA-7086C5D9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710A4-CC22-4BCD-8D0E-964A59E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1C42E-AD36-40BE-B584-5923244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FDBF5-1BDC-4FE1-9DDC-97BDAB76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30400"/>
            <a:ext cx="3848100" cy="384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FB8AD-4987-49E6-83E6-913CCD2AE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0"/>
            <a:ext cx="3848100" cy="384810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F86798-D397-457F-8EC5-8D6E2F1AE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19881"/>
              </p:ext>
            </p:extLst>
          </p:nvPr>
        </p:nvGraphicFramePr>
        <p:xfrm>
          <a:off x="171450" y="123825"/>
          <a:ext cx="5905500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16120" imgH="685800" progId="Equation.DSMT4">
                  <p:embed/>
                </p:oleObj>
              </mc:Choice>
              <mc:Fallback>
                <p:oleObj name="Equation" r:id="rId5" imgW="2616120" imgH="685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3825"/>
                        <a:ext cx="5905500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DD08D9-2BE3-4996-A039-0BECF2F4739F}"/>
              </a:ext>
            </a:extLst>
          </p:cNvPr>
          <p:cNvSpPr txBox="1"/>
          <p:nvPr/>
        </p:nvSpPr>
        <p:spPr>
          <a:xfrm>
            <a:off x="8382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m=M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0070E-D300-49D8-A914-CFF1FB6CD8CB}"/>
              </a:ext>
            </a:extLst>
          </p:cNvPr>
          <p:cNvSpPr txBox="1"/>
          <p:nvPr/>
        </p:nvSpPr>
        <p:spPr>
          <a:xfrm>
            <a:off x="5429250" y="2895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m</a:t>
            </a:r>
            <a:r>
              <a:rPr lang="en-US" dirty="0" err="1"/>
              <a:t>≠</a:t>
            </a:r>
            <a:r>
              <a:rPr lang="en-US" sz="2400" i="1" dirty="0" err="1">
                <a:latin typeface="+mj-lt"/>
              </a:rPr>
              <a:t>M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9500-EA91-4A31-8A2E-27DC75E7F0C6}"/>
              </a:ext>
            </a:extLst>
          </p:cNvPr>
          <p:cNvSpPr txBox="1"/>
          <p:nvPr/>
        </p:nvSpPr>
        <p:spPr>
          <a:xfrm>
            <a:off x="2076450" y="5374927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qa</a:t>
            </a:r>
            <a:endParaRPr lang="en-US" sz="2400" i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3042C-994A-4880-A87F-6FC2A772ECCA}"/>
              </a:ext>
            </a:extLst>
          </p:cNvPr>
          <p:cNvSpPr txBox="1"/>
          <p:nvPr/>
        </p:nvSpPr>
        <p:spPr>
          <a:xfrm>
            <a:off x="6299200" y="5362227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qa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6F713-7E96-4241-BF16-1CEE0C809176}"/>
              </a:ext>
            </a:extLst>
          </p:cNvPr>
          <p:cNvSpPr txBox="1"/>
          <p:nvPr/>
        </p:nvSpPr>
        <p:spPr>
          <a:xfrm>
            <a:off x="6578600" y="92626"/>
            <a:ext cx="226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every </a:t>
            </a:r>
            <a:r>
              <a:rPr lang="en-US" sz="2400" i="1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, there are 2 modes.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9ABF9-5014-462F-A199-7C8E1F8D6F12}"/>
              </a:ext>
            </a:extLst>
          </p:cNvPr>
          <p:cNvSpPr txBox="1"/>
          <p:nvPr/>
        </p:nvSpPr>
        <p:spPr>
          <a:xfrm>
            <a:off x="171450" y="5836592"/>
            <a:ext cx="867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Plotting only distinct frequencies     </a:t>
            </a:r>
            <a:r>
              <a:rPr lang="en-US" sz="2400" i="1" dirty="0">
                <a:latin typeface="+mj-lt"/>
              </a:rPr>
              <a:t>0&lt; </a:t>
            </a:r>
            <a:r>
              <a:rPr lang="en-US" sz="2400" i="1" dirty="0" err="1">
                <a:latin typeface="+mj-lt"/>
              </a:rPr>
              <a:t>qa</a:t>
            </a:r>
            <a:r>
              <a:rPr lang="en-US" sz="2400" i="1" dirty="0">
                <a:latin typeface="+mj-lt"/>
              </a:rPr>
              <a:t> &lt; </a:t>
            </a:r>
            <a:r>
              <a:rPr lang="en-US" sz="2400" i="1" dirty="0">
                <a:latin typeface="Symbol" panose="05050102010706020507" pitchFamily="18" charset="2"/>
              </a:rPr>
              <a:t>p</a:t>
            </a:r>
            <a:r>
              <a:rPr lang="en-US" sz="2400" i="1" dirty="0">
                <a:latin typeface="+mj-lt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62542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fu">
  <a:themeElements>
    <a:clrScheme name="">
      <a:dk1>
        <a:srgbClr val="9E7E38"/>
      </a:dk1>
      <a:lt1>
        <a:srgbClr val="FFFDE8"/>
      </a:lt1>
      <a:dk2>
        <a:srgbClr val="FFFDE8"/>
      </a:dk2>
      <a:lt2>
        <a:srgbClr val="767462"/>
      </a:lt2>
      <a:accent1>
        <a:srgbClr val="983222"/>
      </a:accent1>
      <a:accent2>
        <a:srgbClr val="55517B"/>
      </a:accent2>
      <a:accent3>
        <a:srgbClr val="FFFEF2"/>
      </a:accent3>
      <a:accent4>
        <a:srgbClr val="866B2E"/>
      </a:accent4>
      <a:accent5>
        <a:srgbClr val="CAADAB"/>
      </a:accent5>
      <a:accent6>
        <a:srgbClr val="4C496F"/>
      </a:accent6>
      <a:hlink>
        <a:srgbClr val="44697D"/>
      </a:hlink>
      <a:folHlink>
        <a:srgbClr val="662046"/>
      </a:folHlink>
    </a:clrScheme>
    <a:fontScheme name="w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wf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3">
        <a:dk1>
          <a:srgbClr val="336699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4">
        <a:dk1>
          <a:srgbClr val="9E7E38"/>
        </a:dk1>
        <a:lt1>
          <a:srgbClr val="FFFDE8"/>
        </a:lt1>
        <a:dk2>
          <a:srgbClr val="FFFDE8"/>
        </a:dk2>
        <a:lt2>
          <a:srgbClr val="336699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866B2E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15">
        <a:dk1>
          <a:srgbClr val="336699"/>
        </a:dk1>
        <a:lt1>
          <a:srgbClr val="FFFFFF"/>
        </a:lt1>
        <a:dk2>
          <a:srgbClr val="FFFDE8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DADADA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6">
        <a:dk1>
          <a:srgbClr val="4D4D4D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12362</TotalTime>
  <Words>1214</Words>
  <Application>Microsoft Office PowerPoint</Application>
  <PresentationFormat>On-screen Show (4:3)</PresentationFormat>
  <Paragraphs>269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wfu</vt:lpstr>
      <vt:lpstr>Equation</vt:lpstr>
      <vt:lpstr>数式</vt:lpstr>
      <vt:lpstr>MathType 7.0 Equation</vt:lpstr>
      <vt:lpstr>PowerPoint Presentation</vt:lpstr>
      <vt:lpstr>Opportunities for Physics Research Part IV Theoretical/Computational Biophysics and Gravitational Physics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653</cp:revision>
  <cp:lastPrinted>2021-09-29T15:07:06Z</cp:lastPrinted>
  <dcterms:created xsi:type="dcterms:W3CDTF">2012-01-10T18:32:24Z</dcterms:created>
  <dcterms:modified xsi:type="dcterms:W3CDTF">2022-09-27T03:22:15Z</dcterms:modified>
</cp:coreProperties>
</file>