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96" r:id="rId3"/>
    <p:sldId id="419" r:id="rId4"/>
    <p:sldId id="354" r:id="rId5"/>
    <p:sldId id="405" r:id="rId6"/>
    <p:sldId id="423" r:id="rId7"/>
    <p:sldId id="371" r:id="rId8"/>
    <p:sldId id="372" r:id="rId9"/>
    <p:sldId id="416" r:id="rId10"/>
    <p:sldId id="373" r:id="rId11"/>
    <p:sldId id="414" r:id="rId12"/>
    <p:sldId id="374" r:id="rId13"/>
    <p:sldId id="388" r:id="rId14"/>
    <p:sldId id="389" r:id="rId15"/>
    <p:sldId id="390" r:id="rId16"/>
    <p:sldId id="410" r:id="rId17"/>
    <p:sldId id="411" r:id="rId18"/>
    <p:sldId id="391" r:id="rId19"/>
    <p:sldId id="420" r:id="rId20"/>
    <p:sldId id="392" r:id="rId21"/>
    <p:sldId id="393" r:id="rId22"/>
    <p:sldId id="412" r:id="rId23"/>
    <p:sldId id="397" r:id="rId24"/>
    <p:sldId id="398" r:id="rId25"/>
    <p:sldId id="421" r:id="rId26"/>
    <p:sldId id="399" r:id="rId27"/>
    <p:sldId id="394" r:id="rId28"/>
    <p:sldId id="395" r:id="rId29"/>
    <p:sldId id="396" r:id="rId30"/>
    <p:sldId id="400" r:id="rId31"/>
    <p:sldId id="422" r:id="rId32"/>
    <p:sldId id="417" r:id="rId33"/>
    <p:sldId id="424" r:id="rId34"/>
    <p:sldId id="425" r:id="rId35"/>
    <p:sldId id="426" r:id="rId36"/>
    <p:sldId id="427"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78439" autoAdjust="0"/>
  </p:normalViewPr>
  <p:slideViewPr>
    <p:cSldViewPr>
      <p:cViewPr varScale="1">
        <p:scale>
          <a:sx n="55" d="100"/>
          <a:sy n="55" d="100"/>
        </p:scale>
        <p:origin x="684" y="44"/>
      </p:cViewPr>
      <p:guideLst>
        <p:guide orient="horz" pos="2160"/>
        <p:guide pos="2880"/>
      </p:guideLst>
    </p:cSldViewPr>
  </p:slideViewPr>
  <p:notesTextViewPr>
    <p:cViewPr>
      <p:scale>
        <a:sx n="1" d="1"/>
        <a:sy n="1" d="1"/>
      </p:scale>
      <p:origin x="0" y="0"/>
    </p:cViewPr>
  </p:notesTextViewPr>
  <p:sorterViewPr>
    <p:cViewPr>
      <p:scale>
        <a:sx n="72" d="100"/>
        <a:sy n="72" d="100"/>
      </p:scale>
      <p:origin x="0" y="-46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9/28/2022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extend our normal mode analysis to more complicated systems.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01107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about the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02649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finite systems,   consider equilibria in two dimensions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40737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we will consider 3 masses in an equilateral triangle configuration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97641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displacements from equilibrium in the x-y plane.   Keeping only linear terms in the displacements we wind up with a simple relationship to analyze.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86314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753447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displacements from equilibrium in the x-y plane.   Keeping only linear terms in the displacements we wind up with a simple relationship to analyze.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6878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3 displacements for the equilateral triangle geometry, we find these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79482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is a 6x6 matrix problem to find eigenvalues and eigenvectors.</a:t>
            </a:r>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4784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Maple.     We have 6 eigenvalues and 3 non-zero modes for this case.</a:t>
            </a:r>
          </a:p>
        </p:txBody>
      </p:sp>
      <p:sp>
        <p:nvSpPr>
          <p:cNvPr id="4" name="Slide Number Placeholder 3"/>
          <p:cNvSpPr>
            <a:spLocks noGrp="1"/>
          </p:cNvSpPr>
          <p:nvPr>
            <p:ph type="sldNum" sz="quarter" idx="10"/>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47847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27656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3D275-BC70-4841-A400-4014CD176698}" type="slidenum">
              <a:rPr lang="en-US" smtClean="0"/>
              <a:pPr/>
              <a:t>2</a:t>
            </a:fld>
            <a:endParaRPr lang="en-US"/>
          </a:p>
        </p:txBody>
      </p:sp>
    </p:spTree>
    <p:extLst>
      <p:ext uri="{BB962C8B-B14F-4D97-AF65-F5344CB8AC3E}">
        <p14:creationId xmlns:p14="http://schemas.microsoft.com/office/powerpoint/2010/main" val="411438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equations for extended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23152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t>
            </a:r>
            <a:r>
              <a:rPr lang="en-US" dirty="0" err="1"/>
              <a:t>euqations</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34647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957789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extensions to a 3-dimensional crystalline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501133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normal modes from experiment and simulations for face centered cubic Al (left) and Ni (right).    Interestingly, the phonon frequency patterns are similar for these very different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824383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 diamond.</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633117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for diamond from simulation </a:t>
            </a:r>
            <a:r>
              <a:rPr lang="en-US"/>
              <a:t>and experiment.</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251515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93317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98161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lecture for Chap. 4.    On Friday we will continue to discuss vibrations in extended one dimensional motion as covered in Chap. 7.</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due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52861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slight modification of the previous example where masses are alternately m and M with labels x and y.</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40864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can analyze the system by considering different amplitudes for the m and M masses.    The resulting coupled equations can be written in matrix form.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89337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78189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Plotting the solutions for the frequencies as a function of </a:t>
            </a:r>
            <a:r>
              <a:rPr lang="en-US" dirty="0" err="1"/>
              <a:t>qa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33226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61333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9/28/2022</a:t>
            </a:r>
            <a:endParaRPr lang="en-US" dirty="0"/>
          </a:p>
        </p:txBody>
      </p:sp>
      <p:sp>
        <p:nvSpPr>
          <p:cNvPr id="5" name="Footer Placeholder 4"/>
          <p:cNvSpPr>
            <a:spLocks noGrp="1"/>
          </p:cNvSpPr>
          <p:nvPr>
            <p:ph type="ftr" sz="quarter" idx="11"/>
          </p:nvPr>
        </p:nvSpPr>
        <p:spPr/>
        <p:txBody>
          <a:bodyPr/>
          <a:lstStyle/>
          <a:p>
            <a:r>
              <a:rPr lang="en-US"/>
              <a:t>PHY 711  Fall 2022 --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9/28/2022</a:t>
            </a:r>
            <a:endParaRPr lang="en-US" dirty="0"/>
          </a:p>
        </p:txBody>
      </p:sp>
      <p:sp>
        <p:nvSpPr>
          <p:cNvPr id="5" name="Footer Placeholder 4"/>
          <p:cNvSpPr>
            <a:spLocks noGrp="1"/>
          </p:cNvSpPr>
          <p:nvPr>
            <p:ph type="ftr" sz="quarter" idx="11"/>
          </p:nvPr>
        </p:nvSpPr>
        <p:spPr/>
        <p:txBody>
          <a:bodyPr/>
          <a:lstStyle/>
          <a:p>
            <a:r>
              <a:rPr lang="en-US"/>
              <a:t>PHY 711  Fall 2022 --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9/28/2022</a:t>
            </a:r>
            <a:endParaRPr lang="en-US" dirty="0"/>
          </a:p>
        </p:txBody>
      </p:sp>
      <p:sp>
        <p:nvSpPr>
          <p:cNvPr id="5" name="Footer Placeholder 4"/>
          <p:cNvSpPr>
            <a:spLocks noGrp="1"/>
          </p:cNvSpPr>
          <p:nvPr>
            <p:ph type="ftr" sz="quarter" idx="11"/>
          </p:nvPr>
        </p:nvSpPr>
        <p:spPr/>
        <p:txBody>
          <a:bodyPr/>
          <a:lstStyle/>
          <a:p>
            <a:r>
              <a:rPr lang="en-US"/>
              <a:t>PHY 711  Fall 2022 --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12" charset="0"/>
              </a:defRPr>
            </a:lvl1pPr>
          </a:lstStyle>
          <a:p>
            <a:r>
              <a:rPr lang="en-US"/>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r>
              <a:rPr lang="en-US"/>
              <a:t>Click to edit Master subtitle style</a:t>
            </a:r>
          </a:p>
        </p:txBody>
      </p:sp>
      <p:sp>
        <p:nvSpPr>
          <p:cNvPr id="3080" name="Rectangle 8"/>
          <p:cNvSpPr>
            <a:spLocks noChangeArrowheads="1"/>
          </p:cNvSpPr>
          <p:nvPr/>
        </p:nvSpPr>
        <p:spPr bwMode="auto">
          <a:xfrm>
            <a:off x="2" y="6172200"/>
            <a:ext cx="9140825" cy="6858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3079" name="Line 7"/>
          <p:cNvSpPr>
            <a:spLocks noChangeShapeType="1"/>
          </p:cNvSpPr>
          <p:nvPr/>
        </p:nvSpPr>
        <p:spPr bwMode="auto">
          <a:xfrm>
            <a:off x="2286002" y="2284413"/>
            <a:ext cx="4570413" cy="0"/>
          </a:xfrm>
          <a:prstGeom prst="line">
            <a:avLst/>
          </a:prstGeom>
          <a:noFill/>
          <a:ln w="25400">
            <a:solidFill>
              <a:srgbClr val="9E7E38"/>
            </a:solidFill>
            <a:round/>
            <a:headEnd/>
            <a:tailEnd/>
          </a:ln>
          <a:effectLst/>
        </p:spPr>
        <p:txBody>
          <a:bodyPr>
            <a:prstTxWarp prst="textNoShape">
              <a:avLst/>
            </a:prstTxWarp>
          </a:bodyPr>
          <a:lstStyle/>
          <a:p>
            <a:endParaRPr lang="en-US" sz="2400"/>
          </a:p>
        </p:txBody>
      </p:sp>
      <p:pic>
        <p:nvPicPr>
          <p:cNvPr id="3082" name="Picture 10" descr="wfu"/>
          <p:cNvPicPr>
            <a:picLocks noChangeAspect="1" noChangeArrowheads="1"/>
          </p:cNvPicPr>
          <p:nvPr/>
        </p:nvPicPr>
        <p:blipFill>
          <a:blip r:embed="rId2"/>
          <a:srcRect/>
          <a:stretch>
            <a:fillRect/>
          </a:stretch>
        </p:blipFill>
        <p:spPr bwMode="auto">
          <a:xfrm>
            <a:off x="3339954" y="3835400"/>
            <a:ext cx="2464095" cy="1828800"/>
          </a:xfrm>
          <a:prstGeom prst="rect">
            <a:avLst/>
          </a:prstGeom>
          <a:noFill/>
        </p:spPr>
      </p:pic>
      <p:sp>
        <p:nvSpPr>
          <p:cNvPr id="3077" name="Rectangle 5"/>
          <p:cNvSpPr>
            <a:spLocks noGrp="1" noChangeArrowheads="1"/>
          </p:cNvSpPr>
          <p:nvPr>
            <p:ph type="ftr" sz="quarter" idx="3"/>
          </p:nvPr>
        </p:nvSpPr>
        <p:spPr bwMode="auto">
          <a:xfrm>
            <a:off x="457200" y="6169025"/>
            <a:ext cx="8229600" cy="685800"/>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defRPr>
            </a:lvl1pPr>
          </a:lstStyle>
          <a:p>
            <a:r>
              <a:rPr lang="en-US"/>
              <a:t>PHY 711  Fall 2022 -- Lecture 17</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9/28/2022</a:t>
            </a:r>
            <a:endParaRPr lang="en-US" dirty="0"/>
          </a:p>
        </p:txBody>
      </p:sp>
      <p:sp>
        <p:nvSpPr>
          <p:cNvPr id="5" name="Footer Placeholder 4"/>
          <p:cNvSpPr>
            <a:spLocks noGrp="1"/>
          </p:cNvSpPr>
          <p:nvPr>
            <p:ph type="ftr" sz="quarter" idx="11"/>
          </p:nvPr>
        </p:nvSpPr>
        <p:spPr/>
        <p:txBody>
          <a:bodyPr/>
          <a:lstStyle/>
          <a:p>
            <a:r>
              <a:rPr lang="en-US"/>
              <a:t>PHY 711  Fall 2022 --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9/28/2022</a:t>
            </a:r>
            <a:endParaRPr lang="en-US" dirty="0"/>
          </a:p>
        </p:txBody>
      </p:sp>
      <p:sp>
        <p:nvSpPr>
          <p:cNvPr id="5" name="Footer Placeholder 4"/>
          <p:cNvSpPr>
            <a:spLocks noGrp="1"/>
          </p:cNvSpPr>
          <p:nvPr>
            <p:ph type="ftr" sz="quarter" idx="11"/>
          </p:nvPr>
        </p:nvSpPr>
        <p:spPr/>
        <p:txBody>
          <a:bodyPr/>
          <a:lstStyle/>
          <a:p>
            <a:r>
              <a:rPr lang="en-US"/>
              <a:t>PHY 711  Fall 2022 --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9/28/2022</a:t>
            </a:r>
            <a:endParaRPr lang="en-US" dirty="0"/>
          </a:p>
        </p:txBody>
      </p:sp>
      <p:sp>
        <p:nvSpPr>
          <p:cNvPr id="6" name="Footer Placeholder 5"/>
          <p:cNvSpPr>
            <a:spLocks noGrp="1"/>
          </p:cNvSpPr>
          <p:nvPr>
            <p:ph type="ftr" sz="quarter" idx="11"/>
          </p:nvPr>
        </p:nvSpPr>
        <p:spPr/>
        <p:txBody>
          <a:bodyPr/>
          <a:lstStyle/>
          <a:p>
            <a:r>
              <a:rPr lang="en-US"/>
              <a:t>PHY 711  Fall 2022 --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9/28/2022</a:t>
            </a:r>
            <a:endParaRPr lang="en-US" dirty="0"/>
          </a:p>
        </p:txBody>
      </p:sp>
      <p:sp>
        <p:nvSpPr>
          <p:cNvPr id="8" name="Footer Placeholder 7"/>
          <p:cNvSpPr>
            <a:spLocks noGrp="1"/>
          </p:cNvSpPr>
          <p:nvPr>
            <p:ph type="ftr" sz="quarter" idx="11"/>
          </p:nvPr>
        </p:nvSpPr>
        <p:spPr/>
        <p:txBody>
          <a:bodyPr/>
          <a:lstStyle/>
          <a:p>
            <a:r>
              <a:rPr lang="en-US"/>
              <a:t>PHY 711  Fall 2022 -- Lecture 17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9/28/2022</a:t>
            </a:r>
            <a:endParaRPr lang="en-US" dirty="0"/>
          </a:p>
        </p:txBody>
      </p:sp>
      <p:sp>
        <p:nvSpPr>
          <p:cNvPr id="4" name="Footer Placeholder 3"/>
          <p:cNvSpPr>
            <a:spLocks noGrp="1"/>
          </p:cNvSpPr>
          <p:nvPr>
            <p:ph type="ftr" sz="quarter" idx="11"/>
          </p:nvPr>
        </p:nvSpPr>
        <p:spPr/>
        <p:txBody>
          <a:bodyPr/>
          <a:lstStyle/>
          <a:p>
            <a:r>
              <a:rPr lang="en-US"/>
              <a:t>PHY 711  Fall 2022 -- Lecture 17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9/28/2022</a:t>
            </a:r>
            <a:endParaRPr lang="en-US" dirty="0"/>
          </a:p>
        </p:txBody>
      </p:sp>
      <p:sp>
        <p:nvSpPr>
          <p:cNvPr id="6" name="Footer Placeholder 5"/>
          <p:cNvSpPr>
            <a:spLocks noGrp="1"/>
          </p:cNvSpPr>
          <p:nvPr>
            <p:ph type="ftr" sz="quarter" idx="11"/>
          </p:nvPr>
        </p:nvSpPr>
        <p:spPr/>
        <p:txBody>
          <a:bodyPr/>
          <a:lstStyle/>
          <a:p>
            <a:r>
              <a:rPr lang="en-US"/>
              <a:t>PHY 711  Fall 2022 --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9/28/2022</a:t>
            </a:r>
            <a:endParaRPr lang="en-US" dirty="0"/>
          </a:p>
        </p:txBody>
      </p:sp>
      <p:sp>
        <p:nvSpPr>
          <p:cNvPr id="6" name="Footer Placeholder 5"/>
          <p:cNvSpPr>
            <a:spLocks noGrp="1"/>
          </p:cNvSpPr>
          <p:nvPr>
            <p:ph type="ftr" sz="quarter" idx="11"/>
          </p:nvPr>
        </p:nvSpPr>
        <p:spPr/>
        <p:txBody>
          <a:bodyPr/>
          <a:lstStyle/>
          <a:p>
            <a:r>
              <a:rPr lang="en-US"/>
              <a:t>PHY 711  Fall 2022 --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9/28/2022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E8"/>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5" y="1600200"/>
            <a:ext cx="8226425"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Subhead Goes Here</a:t>
            </a:r>
          </a:p>
          <a:p>
            <a:pPr lvl="0"/>
            <a:endParaRPr lang="en-US"/>
          </a:p>
        </p:txBody>
      </p:sp>
      <p:sp>
        <p:nvSpPr>
          <p:cNvPr id="1031" name="Rectangle 7"/>
          <p:cNvSpPr>
            <a:spLocks noChangeArrowheads="1"/>
          </p:cNvSpPr>
          <p:nvPr/>
        </p:nvSpPr>
        <p:spPr bwMode="auto">
          <a:xfrm>
            <a:off x="2" y="0"/>
            <a:ext cx="9140825" cy="914400"/>
          </a:xfrm>
          <a:prstGeom prst="rect">
            <a:avLst/>
          </a:prstGeom>
          <a:solidFill>
            <a:srgbClr val="9E7E38"/>
          </a:solidFill>
          <a:ln w="9525">
            <a:solidFill>
              <a:srgbClr val="9E7E38"/>
            </a:solidFill>
            <a:miter lim="800000"/>
            <a:headEnd/>
            <a:tailEnd/>
          </a:ln>
          <a:effectLst/>
        </p:spPr>
        <p:txBody>
          <a:bodyPr wrap="none" anchor="ctr">
            <a:prstTxWarp prst="textNoShape">
              <a:avLst/>
            </a:prstTxWarp>
          </a:bodyPr>
          <a:lstStyle/>
          <a:p>
            <a:endParaRPr lang="en-US" sz="2400"/>
          </a:p>
        </p:txBody>
      </p:sp>
      <p:sp>
        <p:nvSpPr>
          <p:cNvPr id="1026" name="Rectangle 2"/>
          <p:cNvSpPr>
            <a:spLocks noGrp="1" noChangeArrowheads="1"/>
          </p:cNvSpPr>
          <p:nvPr>
            <p:ph type="title"/>
          </p:nvPr>
        </p:nvSpPr>
        <p:spPr bwMode="auto">
          <a:xfrm>
            <a:off x="2133600" y="0"/>
            <a:ext cx="6553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33" name="Rectangle 9"/>
          <p:cNvSpPr>
            <a:spLocks noChangeArrowheads="1"/>
          </p:cNvSpPr>
          <p:nvPr/>
        </p:nvSpPr>
        <p:spPr bwMode="auto">
          <a:xfrm>
            <a:off x="2" y="0"/>
            <a:ext cx="2285999" cy="914400"/>
          </a:xfrm>
          <a:prstGeom prst="rect">
            <a:avLst/>
          </a:prstGeom>
          <a:solidFill>
            <a:srgbClr val="000000"/>
          </a:solidFill>
          <a:ln w="9525">
            <a:solidFill>
              <a:srgbClr val="000000"/>
            </a:solidFill>
            <a:miter lim="800000"/>
            <a:headEnd/>
            <a:tailEnd/>
          </a:ln>
          <a:effectLst/>
        </p:spPr>
        <p:txBody>
          <a:bodyPr wrap="none" anchor="ctr">
            <a:prstTxWarp prst="textNoShape">
              <a:avLst/>
            </a:prstTxWarp>
          </a:bodyPr>
          <a:lstStyle/>
          <a:p>
            <a:endParaRPr lang="en-US" sz="2400"/>
          </a:p>
        </p:txBody>
      </p:sp>
      <p:sp>
        <p:nvSpPr>
          <p:cNvPr id="1034" name="Line 10"/>
          <p:cNvSpPr>
            <a:spLocks noChangeShapeType="1"/>
          </p:cNvSpPr>
          <p:nvPr/>
        </p:nvSpPr>
        <p:spPr bwMode="auto">
          <a:xfrm>
            <a:off x="547688" y="6400800"/>
            <a:ext cx="8043862" cy="0"/>
          </a:xfrm>
          <a:prstGeom prst="line">
            <a:avLst/>
          </a:prstGeom>
          <a:noFill/>
          <a:ln w="9525">
            <a:solidFill>
              <a:srgbClr val="000000"/>
            </a:solidFill>
            <a:round/>
            <a:headEnd/>
            <a:tailEnd/>
          </a:ln>
          <a:effectLst/>
        </p:spPr>
        <p:txBody>
          <a:bodyPr>
            <a:prstTxWarp prst="textNoShape">
              <a:avLst/>
            </a:prstTxWarp>
          </a:bodyPr>
          <a:lstStyle/>
          <a:p>
            <a:endParaRPr lang="en-US" sz="2400"/>
          </a:p>
        </p:txBody>
      </p:sp>
      <p:pic>
        <p:nvPicPr>
          <p:cNvPr id="8" name="Picture 8" descr="wfu"/>
          <p:cNvPicPr>
            <a:picLocks noChangeAspect="1" noChangeArrowheads="1"/>
          </p:cNvPicPr>
          <p:nvPr userDrawn="1"/>
        </p:nvPicPr>
        <p:blipFill>
          <a:blip r:embed="rId3"/>
          <a:srcRect/>
          <a:stretch>
            <a:fillRect/>
          </a:stretch>
        </p:blipFill>
        <p:spPr bwMode="auto">
          <a:xfrm>
            <a:off x="234677" y="207909"/>
            <a:ext cx="1828800" cy="48599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hf hdr="0"/>
  <p:txStyles>
    <p:titleStyle>
      <a:lvl1pPr algn="r" rtl="0" eaLnBrk="1" fontAlgn="base" hangingPunct="1">
        <a:spcBef>
          <a:spcPct val="0"/>
        </a:spcBef>
        <a:spcAft>
          <a:spcPct val="0"/>
        </a:spcAft>
        <a:defRPr sz="2400">
          <a:solidFill>
            <a:schemeClr val="tx2"/>
          </a:solidFill>
          <a:latin typeface="+mj-lt"/>
          <a:ea typeface="+mj-ea"/>
          <a:cs typeface="+mj-cs"/>
        </a:defRPr>
      </a:lvl1pPr>
      <a:lvl2pPr algn="r" rtl="0" eaLnBrk="1" fontAlgn="base" hangingPunct="1">
        <a:spcBef>
          <a:spcPct val="0"/>
        </a:spcBef>
        <a:spcAft>
          <a:spcPct val="0"/>
        </a:spcAft>
        <a:defRPr sz="2400">
          <a:solidFill>
            <a:schemeClr val="tx2"/>
          </a:solidFill>
          <a:latin typeface="Arial" pitchFamily="-112" charset="0"/>
        </a:defRPr>
      </a:lvl2pPr>
      <a:lvl3pPr algn="r" rtl="0" eaLnBrk="1" fontAlgn="base" hangingPunct="1">
        <a:spcBef>
          <a:spcPct val="0"/>
        </a:spcBef>
        <a:spcAft>
          <a:spcPct val="0"/>
        </a:spcAft>
        <a:defRPr sz="2400">
          <a:solidFill>
            <a:schemeClr val="tx2"/>
          </a:solidFill>
          <a:latin typeface="Arial" pitchFamily="-112" charset="0"/>
        </a:defRPr>
      </a:lvl3pPr>
      <a:lvl4pPr algn="r" rtl="0" eaLnBrk="1" fontAlgn="base" hangingPunct="1">
        <a:spcBef>
          <a:spcPct val="0"/>
        </a:spcBef>
        <a:spcAft>
          <a:spcPct val="0"/>
        </a:spcAft>
        <a:defRPr sz="2400">
          <a:solidFill>
            <a:schemeClr val="tx2"/>
          </a:solidFill>
          <a:latin typeface="Arial" pitchFamily="-112" charset="0"/>
        </a:defRPr>
      </a:lvl4pPr>
      <a:lvl5pPr algn="r" rtl="0" eaLnBrk="1" fontAlgn="base" hangingPunct="1">
        <a:spcBef>
          <a:spcPct val="0"/>
        </a:spcBef>
        <a:spcAft>
          <a:spcPct val="0"/>
        </a:spcAft>
        <a:defRPr sz="2400">
          <a:solidFill>
            <a:schemeClr val="tx2"/>
          </a:solidFill>
          <a:latin typeface="Arial" pitchFamily="-112" charset="0"/>
        </a:defRPr>
      </a:lvl5pPr>
      <a:lvl6pPr marL="457200" algn="r" rtl="0" eaLnBrk="1" fontAlgn="base" hangingPunct="1">
        <a:spcBef>
          <a:spcPct val="0"/>
        </a:spcBef>
        <a:spcAft>
          <a:spcPct val="0"/>
        </a:spcAft>
        <a:defRPr sz="2400">
          <a:solidFill>
            <a:schemeClr val="tx2"/>
          </a:solidFill>
          <a:latin typeface="Arial" pitchFamily="-112" charset="0"/>
        </a:defRPr>
      </a:lvl6pPr>
      <a:lvl7pPr marL="914400" algn="r" rtl="0" eaLnBrk="1" fontAlgn="base" hangingPunct="1">
        <a:spcBef>
          <a:spcPct val="0"/>
        </a:spcBef>
        <a:spcAft>
          <a:spcPct val="0"/>
        </a:spcAft>
        <a:defRPr sz="2400">
          <a:solidFill>
            <a:schemeClr val="tx2"/>
          </a:solidFill>
          <a:latin typeface="Arial" pitchFamily="-112" charset="0"/>
        </a:defRPr>
      </a:lvl7pPr>
      <a:lvl8pPr marL="1371600" algn="r" rtl="0" eaLnBrk="1" fontAlgn="base" hangingPunct="1">
        <a:spcBef>
          <a:spcPct val="0"/>
        </a:spcBef>
        <a:spcAft>
          <a:spcPct val="0"/>
        </a:spcAft>
        <a:defRPr sz="2400">
          <a:solidFill>
            <a:schemeClr val="tx2"/>
          </a:solidFill>
          <a:latin typeface="Arial" pitchFamily="-112" charset="0"/>
        </a:defRPr>
      </a:lvl8pPr>
      <a:lvl9pPr marL="1828800" algn="r" rtl="0" eaLnBrk="1" fontAlgn="base" hangingPunct="1">
        <a:spcBef>
          <a:spcPct val="0"/>
        </a:spcBef>
        <a:spcAft>
          <a:spcPct val="0"/>
        </a:spcAft>
        <a:defRPr sz="2400">
          <a:solidFill>
            <a:schemeClr val="tx2"/>
          </a:solidFill>
          <a:latin typeface="Arial" pitchFamily="-112"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1165225" indent="-533400" algn="l" rtl="0" eaLnBrk="1" fontAlgn="base" hangingPunct="1">
        <a:spcBef>
          <a:spcPct val="20000"/>
        </a:spcBef>
        <a:spcAft>
          <a:spcPct val="0"/>
        </a:spcAft>
        <a:defRPr sz="2800">
          <a:solidFill>
            <a:schemeClr val="tx1"/>
          </a:solidFill>
          <a:latin typeface="+mn-lt"/>
          <a:ea typeface="ＭＳ Ｐゴシック" pitchFamily="-112" charset="-128"/>
        </a:defRPr>
      </a:lvl2pPr>
      <a:lvl3pPr marL="1736725" indent="-457200" algn="l" rtl="0" eaLnBrk="1" fontAlgn="base" hangingPunct="1">
        <a:spcBef>
          <a:spcPct val="20000"/>
        </a:spcBef>
        <a:spcAft>
          <a:spcPct val="0"/>
        </a:spcAft>
        <a:defRPr sz="2400">
          <a:solidFill>
            <a:schemeClr val="tx1"/>
          </a:solidFill>
          <a:latin typeface="+mn-lt"/>
          <a:ea typeface="ＭＳ Ｐゴシック" pitchFamily="-112" charset="-128"/>
        </a:defRPr>
      </a:lvl3pPr>
      <a:lvl4pPr marL="2232025" indent="-381000" algn="l" rtl="0" eaLnBrk="1" fontAlgn="base" hangingPunct="1">
        <a:spcBef>
          <a:spcPct val="20000"/>
        </a:spcBef>
        <a:spcAft>
          <a:spcPct val="0"/>
        </a:spcAft>
        <a:defRPr sz="2000">
          <a:solidFill>
            <a:schemeClr val="tx1"/>
          </a:solidFill>
          <a:latin typeface="+mn-lt"/>
          <a:ea typeface="ＭＳ Ｐゴシック" pitchFamily="-112" charset="-128"/>
        </a:defRPr>
      </a:lvl4pPr>
      <a:lvl5pPr marL="2727325" indent="-381000" algn="l" rtl="0" eaLnBrk="1" fontAlgn="base" hangingPunct="1">
        <a:spcBef>
          <a:spcPct val="20000"/>
        </a:spcBef>
        <a:spcAft>
          <a:spcPct val="0"/>
        </a:spcAft>
        <a:defRPr sz="2000">
          <a:solidFill>
            <a:schemeClr val="tx1"/>
          </a:solidFill>
          <a:latin typeface="+mn-lt"/>
          <a:ea typeface="ＭＳ Ｐゴシック" pitchFamily="-112" charset="-128"/>
        </a:defRPr>
      </a:lvl5pPr>
      <a:lvl6pPr marL="3184525" indent="-381000" algn="l" rtl="0" eaLnBrk="1" fontAlgn="base" hangingPunct="1">
        <a:spcBef>
          <a:spcPct val="20000"/>
        </a:spcBef>
        <a:spcAft>
          <a:spcPct val="0"/>
        </a:spcAft>
        <a:defRPr sz="2000">
          <a:solidFill>
            <a:schemeClr val="tx1"/>
          </a:solidFill>
          <a:latin typeface="+mn-lt"/>
          <a:ea typeface="ＭＳ Ｐゴシック" pitchFamily="-112" charset="-128"/>
        </a:defRPr>
      </a:lvl6pPr>
      <a:lvl7pPr marL="3641725" indent="-381000" algn="l" rtl="0" eaLnBrk="1" fontAlgn="base" hangingPunct="1">
        <a:spcBef>
          <a:spcPct val="20000"/>
        </a:spcBef>
        <a:spcAft>
          <a:spcPct val="0"/>
        </a:spcAft>
        <a:defRPr sz="2000">
          <a:solidFill>
            <a:schemeClr val="tx1"/>
          </a:solidFill>
          <a:latin typeface="+mn-lt"/>
          <a:ea typeface="ＭＳ Ｐゴシック" pitchFamily="-112" charset="-128"/>
        </a:defRPr>
      </a:lvl7pPr>
      <a:lvl8pPr marL="4098925" indent="-381000" algn="l" rtl="0" eaLnBrk="1" fontAlgn="base" hangingPunct="1">
        <a:spcBef>
          <a:spcPct val="20000"/>
        </a:spcBef>
        <a:spcAft>
          <a:spcPct val="0"/>
        </a:spcAft>
        <a:defRPr sz="2000">
          <a:solidFill>
            <a:schemeClr val="tx1"/>
          </a:solidFill>
          <a:latin typeface="+mn-lt"/>
          <a:ea typeface="ＭＳ Ｐゴシック" pitchFamily="-112" charset="-128"/>
        </a:defRPr>
      </a:lvl8pPr>
      <a:lvl9pPr marL="4556125" indent="-381000" algn="l" rtl="0" eaLnBrk="1" fontAlgn="base" hangingPunct="1">
        <a:spcBef>
          <a:spcPct val="20000"/>
        </a:spcBef>
        <a:spcAft>
          <a:spcPct val="0"/>
        </a:spcAft>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4.bin"/><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4.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8.bin"/><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35.png"/><Relationship Id="rId7" Type="http://schemas.openxmlformats.org/officeDocument/2006/relationships/image" Target="../media/image37.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36.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5.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7.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39.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 Type="http://schemas.openxmlformats.org/officeDocument/2006/relationships/notesSlide" Target="../notesSlides/notesSlide5.xml"/><Relationship Id="rId16"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image" Target="../media/image5.png"/><Relationship Id="rId7" Type="http://schemas.openxmlformats.org/officeDocument/2006/relationships/image" Target="../media/image9.wmf"/><Relationship Id="rId12"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5.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 Id="rId1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7.png"/><Relationship Id="rId4" Type="http://schemas.openxmlformats.org/officeDocument/2006/relationships/image" Target="../media/image16.wmf"/><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313" y="533400"/>
            <a:ext cx="9067800" cy="446276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Discussion on Lecture 17:  Chap. 4 (F&amp;W)</a:t>
            </a:r>
            <a:endParaRPr lang="en-US" sz="3200" b="1" dirty="0">
              <a:solidFill>
                <a:schemeClr val="folHlink"/>
              </a:solidFill>
            </a:endParaRPr>
          </a:p>
          <a:p>
            <a:pPr marL="457200" lvl="2" algn="ctr">
              <a:spcBef>
                <a:spcPct val="50000"/>
              </a:spcBef>
            </a:pPr>
            <a:r>
              <a:rPr lang="en-US" sz="3200" b="1" dirty="0">
                <a:solidFill>
                  <a:schemeClr val="folHlink"/>
                </a:solidFill>
              </a:rPr>
              <a:t>Normal Mode Analysis</a:t>
            </a:r>
          </a:p>
          <a:p>
            <a:pPr marL="1428750" lvl="3" indent="-514350">
              <a:spcBef>
                <a:spcPct val="50000"/>
              </a:spcBef>
              <a:buFont typeface="+mj-lt"/>
              <a:buAutoNum type="arabicPeriod"/>
            </a:pPr>
            <a:r>
              <a:rPr lang="en-US" sz="2400" b="1" dirty="0">
                <a:solidFill>
                  <a:schemeClr val="folHlink"/>
                </a:solidFill>
              </a:rPr>
              <a:t>Normal modes for finite 2 and 3 dimensional systems</a:t>
            </a:r>
          </a:p>
          <a:p>
            <a:pPr marL="1428750" lvl="3" indent="-514350">
              <a:spcBef>
                <a:spcPct val="50000"/>
              </a:spcBef>
              <a:buFont typeface="+mj-lt"/>
              <a:buAutoNum type="arabicPeriod"/>
            </a:pPr>
            <a:r>
              <a:rPr lang="en-US" sz="2400" b="1" dirty="0">
                <a:solidFill>
                  <a:schemeClr val="folHlink"/>
                </a:solidFill>
              </a:rPr>
              <a:t>Normal modes for extended systems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63EAA-4BD7-4FCF-ACFA-7086C5D9BA31}"/>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205710A4-CC22-4BCD-8D0E-964A59E5F50D}"/>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ACF1C42E-AD36-40BE-B584-5923244B0B1F}"/>
              </a:ext>
            </a:extLst>
          </p:cNvPr>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a:extLst>
              <a:ext uri="{FF2B5EF4-FFF2-40B4-BE49-F238E27FC236}">
                <a16:creationId xmlns:a16="http://schemas.microsoft.com/office/drawing/2014/main" id="{C16FDBF5-1BDC-4FE1-9DDC-97BDAB76B440}"/>
              </a:ext>
            </a:extLst>
          </p:cNvPr>
          <p:cNvPicPr>
            <a:picLocks noChangeAspect="1"/>
          </p:cNvPicPr>
          <p:nvPr/>
        </p:nvPicPr>
        <p:blipFill>
          <a:blip r:embed="rId3"/>
          <a:stretch>
            <a:fillRect/>
          </a:stretch>
        </p:blipFill>
        <p:spPr>
          <a:xfrm>
            <a:off x="152400" y="1930400"/>
            <a:ext cx="3848100" cy="3848100"/>
          </a:xfrm>
          <a:prstGeom prst="rect">
            <a:avLst/>
          </a:prstGeom>
        </p:spPr>
      </p:pic>
      <p:pic>
        <p:nvPicPr>
          <p:cNvPr id="6" name="Picture 5">
            <a:extLst>
              <a:ext uri="{FF2B5EF4-FFF2-40B4-BE49-F238E27FC236}">
                <a16:creationId xmlns:a16="http://schemas.microsoft.com/office/drawing/2014/main" id="{76BFB8AD-4987-49E6-83E6-913CCD2AE97B}"/>
              </a:ext>
            </a:extLst>
          </p:cNvPr>
          <p:cNvPicPr>
            <a:picLocks noChangeAspect="1"/>
          </p:cNvPicPr>
          <p:nvPr/>
        </p:nvPicPr>
        <p:blipFill>
          <a:blip r:embed="rId4"/>
          <a:stretch>
            <a:fillRect/>
          </a:stretch>
        </p:blipFill>
        <p:spPr>
          <a:xfrm>
            <a:off x="4419600" y="1905000"/>
            <a:ext cx="3848100" cy="3848100"/>
          </a:xfrm>
          <a:prstGeom prst="rect">
            <a:avLst/>
          </a:prstGeom>
        </p:spPr>
      </p:pic>
      <p:graphicFrame>
        <p:nvGraphicFramePr>
          <p:cNvPr id="7" name="Object 6">
            <a:extLst>
              <a:ext uri="{FF2B5EF4-FFF2-40B4-BE49-F238E27FC236}">
                <a16:creationId xmlns:a16="http://schemas.microsoft.com/office/drawing/2014/main" id="{99F86798-D397-457F-8EC5-8D6E2F1AE48E}"/>
              </a:ext>
            </a:extLst>
          </p:cNvPr>
          <p:cNvGraphicFramePr>
            <a:graphicFrameLocks noChangeAspect="1"/>
          </p:cNvGraphicFramePr>
          <p:nvPr>
            <p:extLst>
              <p:ext uri="{D42A27DB-BD31-4B8C-83A1-F6EECF244321}">
                <p14:modId xmlns:p14="http://schemas.microsoft.com/office/powerpoint/2010/main" val="2234119881"/>
              </p:ext>
            </p:extLst>
          </p:nvPr>
        </p:nvGraphicFramePr>
        <p:xfrm>
          <a:off x="171450" y="123825"/>
          <a:ext cx="5905500" cy="1550988"/>
        </p:xfrm>
        <a:graphic>
          <a:graphicData uri="http://schemas.openxmlformats.org/presentationml/2006/ole">
            <mc:AlternateContent xmlns:mc="http://schemas.openxmlformats.org/markup-compatibility/2006">
              <mc:Choice xmlns:v="urn:schemas-microsoft-com:vml" Requires="v">
                <p:oleObj name="Equation" r:id="rId5" imgW="2616120" imgH="685800" progId="Equation.DSMT4">
                  <p:embed/>
                </p:oleObj>
              </mc:Choice>
              <mc:Fallback>
                <p:oleObj name="Equation" r:id="rId5" imgW="2616120" imgH="685800" progId="Equation.DSMT4">
                  <p:embed/>
                  <p:pic>
                    <p:nvPicPr>
                      <p:cNvPr id="5" name="Object 4"/>
                      <p:cNvPicPr>
                        <a:picLocks noChangeAspect="1" noChangeArrowheads="1"/>
                      </p:cNvPicPr>
                      <p:nvPr/>
                    </p:nvPicPr>
                    <p:blipFill>
                      <a:blip r:embed="rId6"/>
                      <a:srcRect/>
                      <a:stretch>
                        <a:fillRect/>
                      </a:stretch>
                    </p:blipFill>
                    <p:spPr bwMode="auto">
                      <a:xfrm>
                        <a:off x="171450" y="123825"/>
                        <a:ext cx="59055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B9DD08D9-2BE3-4996-A039-0BECF2F4739F}"/>
              </a:ext>
            </a:extLst>
          </p:cNvPr>
          <p:cNvSpPr txBox="1"/>
          <p:nvPr/>
        </p:nvSpPr>
        <p:spPr>
          <a:xfrm>
            <a:off x="838200" y="2743200"/>
            <a:ext cx="1295400" cy="461665"/>
          </a:xfrm>
          <a:prstGeom prst="rect">
            <a:avLst/>
          </a:prstGeom>
          <a:noFill/>
        </p:spPr>
        <p:txBody>
          <a:bodyPr wrap="square" rtlCol="0">
            <a:spAutoFit/>
          </a:bodyPr>
          <a:lstStyle/>
          <a:p>
            <a:r>
              <a:rPr lang="en-US" sz="2400" i="1" dirty="0">
                <a:latin typeface="+mj-lt"/>
              </a:rPr>
              <a:t>m=M</a:t>
            </a:r>
          </a:p>
        </p:txBody>
      </p:sp>
      <p:sp>
        <p:nvSpPr>
          <p:cNvPr id="9" name="TextBox 8">
            <a:extLst>
              <a:ext uri="{FF2B5EF4-FFF2-40B4-BE49-F238E27FC236}">
                <a16:creationId xmlns:a16="http://schemas.microsoft.com/office/drawing/2014/main" id="{91D0070E-D300-49D8-A914-CFF1FB6CD8CB}"/>
              </a:ext>
            </a:extLst>
          </p:cNvPr>
          <p:cNvSpPr txBox="1"/>
          <p:nvPr/>
        </p:nvSpPr>
        <p:spPr>
          <a:xfrm>
            <a:off x="5429250" y="2895600"/>
            <a:ext cx="1295400" cy="461665"/>
          </a:xfrm>
          <a:prstGeom prst="rect">
            <a:avLst/>
          </a:prstGeom>
          <a:noFill/>
        </p:spPr>
        <p:txBody>
          <a:bodyPr wrap="square" rtlCol="0">
            <a:spAutoFit/>
          </a:bodyPr>
          <a:lstStyle/>
          <a:p>
            <a:r>
              <a:rPr lang="en-US" sz="2400" i="1" dirty="0" err="1">
                <a:latin typeface="+mj-lt"/>
              </a:rPr>
              <a:t>m</a:t>
            </a:r>
            <a:r>
              <a:rPr lang="en-US" dirty="0" err="1"/>
              <a:t>≠</a:t>
            </a:r>
            <a:r>
              <a:rPr lang="en-US" sz="2400" i="1" dirty="0" err="1">
                <a:latin typeface="+mj-lt"/>
              </a:rPr>
              <a:t>M</a:t>
            </a:r>
            <a:endParaRPr lang="en-US" sz="2400" i="1" dirty="0">
              <a:latin typeface="+mj-lt"/>
            </a:endParaRPr>
          </a:p>
        </p:txBody>
      </p:sp>
      <p:sp>
        <p:nvSpPr>
          <p:cNvPr id="10" name="TextBox 9">
            <a:extLst>
              <a:ext uri="{FF2B5EF4-FFF2-40B4-BE49-F238E27FC236}">
                <a16:creationId xmlns:a16="http://schemas.microsoft.com/office/drawing/2014/main" id="{1F3B9500-EA91-4A31-8A2E-27DC75E7F0C6}"/>
              </a:ext>
            </a:extLst>
          </p:cNvPr>
          <p:cNvSpPr txBox="1"/>
          <p:nvPr/>
        </p:nvSpPr>
        <p:spPr>
          <a:xfrm>
            <a:off x="2076450" y="5374927"/>
            <a:ext cx="533400" cy="461665"/>
          </a:xfrm>
          <a:prstGeom prst="rect">
            <a:avLst/>
          </a:prstGeom>
          <a:solidFill>
            <a:schemeClr val="bg1"/>
          </a:solidFill>
        </p:spPr>
        <p:txBody>
          <a:bodyPr wrap="square" rtlCol="0">
            <a:spAutoFit/>
          </a:bodyPr>
          <a:lstStyle/>
          <a:p>
            <a:r>
              <a:rPr lang="en-US" sz="2400" i="1" dirty="0" err="1">
                <a:latin typeface="+mj-lt"/>
              </a:rPr>
              <a:t>qa</a:t>
            </a:r>
            <a:endParaRPr lang="en-US" sz="2400" i="1" dirty="0">
              <a:latin typeface="+mj-lt"/>
            </a:endParaRPr>
          </a:p>
        </p:txBody>
      </p:sp>
      <p:sp>
        <p:nvSpPr>
          <p:cNvPr id="11" name="TextBox 10">
            <a:extLst>
              <a:ext uri="{FF2B5EF4-FFF2-40B4-BE49-F238E27FC236}">
                <a16:creationId xmlns:a16="http://schemas.microsoft.com/office/drawing/2014/main" id="{22B3042C-994A-4880-A87F-6FC2A772ECCA}"/>
              </a:ext>
            </a:extLst>
          </p:cNvPr>
          <p:cNvSpPr txBox="1"/>
          <p:nvPr/>
        </p:nvSpPr>
        <p:spPr>
          <a:xfrm>
            <a:off x="6299200" y="5362227"/>
            <a:ext cx="533400" cy="461665"/>
          </a:xfrm>
          <a:prstGeom prst="rect">
            <a:avLst/>
          </a:prstGeom>
          <a:solidFill>
            <a:schemeClr val="bg1"/>
          </a:solidFill>
        </p:spPr>
        <p:txBody>
          <a:bodyPr wrap="square" rtlCol="0">
            <a:spAutoFit/>
          </a:bodyPr>
          <a:lstStyle/>
          <a:p>
            <a:r>
              <a:rPr lang="en-US" sz="2400" i="1" dirty="0" err="1">
                <a:latin typeface="+mj-lt"/>
              </a:rPr>
              <a:t>qa</a:t>
            </a:r>
            <a:endParaRPr lang="en-US" sz="2400" i="1" dirty="0">
              <a:latin typeface="+mj-lt"/>
            </a:endParaRPr>
          </a:p>
        </p:txBody>
      </p:sp>
      <p:sp>
        <p:nvSpPr>
          <p:cNvPr id="12" name="TextBox 11">
            <a:extLst>
              <a:ext uri="{FF2B5EF4-FFF2-40B4-BE49-F238E27FC236}">
                <a16:creationId xmlns:a16="http://schemas.microsoft.com/office/drawing/2014/main" id="{01F6F713-7E96-4241-BF16-1CEE0C809176}"/>
              </a:ext>
            </a:extLst>
          </p:cNvPr>
          <p:cNvSpPr txBox="1"/>
          <p:nvPr/>
        </p:nvSpPr>
        <p:spPr>
          <a:xfrm>
            <a:off x="6578600" y="92626"/>
            <a:ext cx="2266950" cy="1200329"/>
          </a:xfrm>
          <a:prstGeom prst="rect">
            <a:avLst/>
          </a:prstGeom>
          <a:noFill/>
        </p:spPr>
        <p:txBody>
          <a:bodyPr wrap="square" rtlCol="0">
            <a:spAutoFit/>
          </a:bodyPr>
          <a:lstStyle/>
          <a:p>
            <a:r>
              <a:rPr lang="en-US" sz="2400" dirty="0">
                <a:latin typeface="+mj-lt"/>
              </a:rPr>
              <a:t>Note that for every </a:t>
            </a:r>
            <a:r>
              <a:rPr lang="en-US" sz="2400" i="1" dirty="0" err="1">
                <a:latin typeface="+mj-lt"/>
              </a:rPr>
              <a:t>qa</a:t>
            </a:r>
            <a:r>
              <a:rPr lang="en-US" sz="2400" dirty="0">
                <a:latin typeface="+mj-lt"/>
              </a:rPr>
              <a:t>, there are 2 modes.</a:t>
            </a:r>
          </a:p>
        </p:txBody>
      </p:sp>
      <p:sp>
        <p:nvSpPr>
          <p:cNvPr id="13" name="TextBox 12">
            <a:extLst>
              <a:ext uri="{FF2B5EF4-FFF2-40B4-BE49-F238E27FC236}">
                <a16:creationId xmlns:a16="http://schemas.microsoft.com/office/drawing/2014/main" id="{D6A9ABF9-5014-462F-A199-7C8E1F8D6F12}"/>
              </a:ext>
            </a:extLst>
          </p:cNvPr>
          <p:cNvSpPr txBox="1"/>
          <p:nvPr/>
        </p:nvSpPr>
        <p:spPr>
          <a:xfrm>
            <a:off x="171450" y="5836592"/>
            <a:ext cx="8674100" cy="461665"/>
          </a:xfrm>
          <a:prstGeom prst="rect">
            <a:avLst/>
          </a:prstGeom>
          <a:noFill/>
        </p:spPr>
        <p:txBody>
          <a:bodyPr wrap="square" rtlCol="0">
            <a:spAutoFit/>
          </a:bodyPr>
          <a:lstStyle/>
          <a:p>
            <a:r>
              <a:rPr lang="en-US" sz="2400" dirty="0">
                <a:latin typeface="+mj-lt"/>
              </a:rPr>
              <a:t>Plotting only distinct frequencies     </a:t>
            </a:r>
            <a:r>
              <a:rPr lang="en-US" sz="2400" i="1" dirty="0">
                <a:latin typeface="+mj-lt"/>
              </a:rPr>
              <a:t>0&lt; </a:t>
            </a:r>
            <a:r>
              <a:rPr lang="en-US" sz="2400" i="1" dirty="0" err="1">
                <a:latin typeface="+mj-lt"/>
              </a:rPr>
              <a:t>qa</a:t>
            </a:r>
            <a:r>
              <a:rPr lang="en-US" sz="2400" i="1" dirty="0">
                <a:latin typeface="+mj-lt"/>
              </a:rPr>
              <a:t> &lt; </a:t>
            </a:r>
            <a:r>
              <a:rPr lang="en-US" sz="2400" i="1" dirty="0">
                <a:latin typeface="Symbol" panose="05050102010706020507" pitchFamily="18" charset="2"/>
              </a:rPr>
              <a:t>p</a:t>
            </a:r>
            <a:r>
              <a:rPr lang="en-US" sz="2400" i="1" dirty="0">
                <a:latin typeface="+mj-lt"/>
              </a:rPr>
              <a:t>/2</a:t>
            </a:r>
          </a:p>
        </p:txBody>
      </p:sp>
    </p:spTree>
    <p:extLst>
      <p:ext uri="{BB962C8B-B14F-4D97-AF65-F5344CB8AC3E}">
        <p14:creationId xmlns:p14="http://schemas.microsoft.com/office/powerpoint/2010/main" val="362542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457200" y="76200"/>
            <a:ext cx="4572000" cy="461665"/>
          </a:xfrm>
          <a:prstGeom prst="rect">
            <a:avLst/>
          </a:prstGeom>
          <a:noFill/>
        </p:spPr>
        <p:txBody>
          <a:bodyPr wrap="square" rtlCol="0">
            <a:spAutoFit/>
          </a:bodyPr>
          <a:lstStyle/>
          <a:p>
            <a:r>
              <a:rPr lang="en-US" sz="2400" dirty="0">
                <a:latin typeface="+mj-lt"/>
              </a:rPr>
              <a:t>Eigenvectors:</a:t>
            </a:r>
          </a:p>
        </p:txBody>
      </p:sp>
      <p:graphicFrame>
        <p:nvGraphicFramePr>
          <p:cNvPr id="6" name="Object 5"/>
          <p:cNvGraphicFramePr>
            <a:graphicFrameLocks noChangeAspect="1"/>
          </p:cNvGraphicFramePr>
          <p:nvPr>
            <p:extLst>
              <p:ext uri="{D42A27DB-BD31-4B8C-83A1-F6EECF244321}">
                <p14:modId xmlns:p14="http://schemas.microsoft.com/office/powerpoint/2010/main" val="2655557583"/>
              </p:ext>
            </p:extLst>
          </p:nvPr>
        </p:nvGraphicFramePr>
        <p:xfrm>
          <a:off x="1447800" y="609600"/>
          <a:ext cx="5073650" cy="5627687"/>
        </p:xfrm>
        <a:graphic>
          <a:graphicData uri="http://schemas.openxmlformats.org/presentationml/2006/ole">
            <mc:AlternateContent xmlns:mc="http://schemas.openxmlformats.org/markup-compatibility/2006">
              <mc:Choice xmlns:v="urn:schemas-microsoft-com:vml" Requires="v">
                <p:oleObj name="数式" r:id="rId3" imgW="2247840" imgH="2489040" progId="Equation.3">
                  <p:embed/>
                </p:oleObj>
              </mc:Choice>
              <mc:Fallback>
                <p:oleObj name="数式" r:id="rId3" imgW="2247840" imgH="2489040" progId="Equation.3">
                  <p:embed/>
                  <p:pic>
                    <p:nvPicPr>
                      <p:cNvPr id="0" name=""/>
                      <p:cNvPicPr>
                        <a:picLocks noChangeAspect="1" noChangeArrowheads="1"/>
                      </p:cNvPicPr>
                      <p:nvPr/>
                    </p:nvPicPr>
                    <p:blipFill>
                      <a:blip r:embed="rId4"/>
                      <a:srcRect/>
                      <a:stretch>
                        <a:fillRect/>
                      </a:stretch>
                    </p:blipFill>
                    <p:spPr bwMode="auto">
                      <a:xfrm>
                        <a:off x="1447800" y="609600"/>
                        <a:ext cx="507365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66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4293" t="6681" r="54765" b="18163"/>
          <a:stretch/>
        </p:blipFill>
        <p:spPr>
          <a:xfrm>
            <a:off x="2514600" y="2324134"/>
            <a:ext cx="4952904" cy="4457666"/>
          </a:xfrm>
          <a:prstGeom prst="rect">
            <a:avLst/>
          </a:prstGeom>
        </p:spPr>
      </p:pic>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18985829"/>
              </p:ext>
            </p:extLst>
          </p:nvPr>
        </p:nvGraphicFramePr>
        <p:xfrm>
          <a:off x="304800" y="602753"/>
          <a:ext cx="7581900" cy="2290763"/>
        </p:xfrm>
        <a:graphic>
          <a:graphicData uri="http://schemas.openxmlformats.org/presentationml/2006/ole">
            <mc:AlternateContent xmlns:mc="http://schemas.openxmlformats.org/markup-compatibility/2006">
              <mc:Choice xmlns:v="urn:schemas-microsoft-com:vml" Requires="v">
                <p:oleObj name="Equation" r:id="rId4" imgW="5079960" imgH="1536480" progId="Equation.DSMT4">
                  <p:embed/>
                </p:oleObj>
              </mc:Choice>
              <mc:Fallback>
                <p:oleObj name="Equation" r:id="rId4" imgW="5079960" imgH="1536480" progId="Equation.DSMT4">
                  <p:embed/>
                  <p:pic>
                    <p:nvPicPr>
                      <p:cNvPr id="0" name=""/>
                      <p:cNvPicPr/>
                      <p:nvPr/>
                    </p:nvPicPr>
                    <p:blipFill>
                      <a:blip r:embed="rId5"/>
                      <a:stretch>
                        <a:fillRect/>
                      </a:stretch>
                    </p:blipFill>
                    <p:spPr>
                      <a:xfrm>
                        <a:off x="304800" y="602753"/>
                        <a:ext cx="7581900" cy="2290763"/>
                      </a:xfrm>
                      <a:prstGeom prst="rect">
                        <a:avLst/>
                      </a:prstGeom>
                    </p:spPr>
                  </p:pic>
                </p:oleObj>
              </mc:Fallback>
            </mc:AlternateContent>
          </a:graphicData>
        </a:graphic>
      </p:graphicFrame>
      <p:sp>
        <p:nvSpPr>
          <p:cNvPr id="7" name="TextBox 6"/>
          <p:cNvSpPr txBox="1"/>
          <p:nvPr/>
        </p:nvSpPr>
        <p:spPr>
          <a:xfrm>
            <a:off x="1755429" y="4034135"/>
            <a:ext cx="987771" cy="461665"/>
          </a:xfrm>
          <a:prstGeom prst="rect">
            <a:avLst/>
          </a:prstGeom>
          <a:noFill/>
        </p:spPr>
        <p:txBody>
          <a:bodyPr wrap="none" rtlCol="0">
            <a:spAutoFit/>
          </a:bodyPr>
          <a:lstStyle/>
          <a:p>
            <a:r>
              <a:rPr lang="en-US" sz="2400" i="1" dirty="0">
                <a:latin typeface="+mj-lt"/>
              </a:rPr>
              <a:t>V(</a:t>
            </a:r>
            <a:r>
              <a:rPr lang="en-US" sz="2400" i="1" dirty="0" err="1">
                <a:latin typeface="+mj-lt"/>
              </a:rPr>
              <a:t>x,y</a:t>
            </a:r>
            <a:r>
              <a:rPr lang="en-US" sz="2400" i="1" dirty="0">
                <a:latin typeface="+mj-lt"/>
              </a:rPr>
              <a:t>)</a:t>
            </a:r>
          </a:p>
        </p:txBody>
      </p:sp>
      <p:sp>
        <p:nvSpPr>
          <p:cNvPr id="8" name="TextBox 7"/>
          <p:cNvSpPr txBox="1"/>
          <p:nvPr/>
        </p:nvSpPr>
        <p:spPr>
          <a:xfrm>
            <a:off x="76200" y="33311"/>
            <a:ext cx="8382000" cy="830997"/>
          </a:xfrm>
          <a:prstGeom prst="rect">
            <a:avLst/>
          </a:prstGeom>
          <a:noFill/>
        </p:spPr>
        <p:txBody>
          <a:bodyPr wrap="square" rtlCol="0">
            <a:spAutoFit/>
          </a:bodyPr>
          <a:lstStyle/>
          <a:p>
            <a:r>
              <a:rPr lang="en-US" sz="2400" dirty="0">
                <a:latin typeface="+mj-lt"/>
              </a:rPr>
              <a:t>Now consider a potential system in 2 dimensions near its equilibrium point --</a:t>
            </a:r>
          </a:p>
        </p:txBody>
      </p:sp>
    </p:spTree>
    <p:extLst>
      <p:ext uri="{BB962C8B-B14F-4D97-AF65-F5344CB8AC3E}">
        <p14:creationId xmlns:p14="http://schemas.microsoft.com/office/powerpoint/2010/main" val="84546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a:t>
            </a:r>
          </a:p>
        </p:txBody>
      </p:sp>
      <p:grpSp>
        <p:nvGrpSpPr>
          <p:cNvPr id="30" name="Group 29"/>
          <p:cNvGrpSpPr/>
          <p:nvPr/>
        </p:nvGrpSpPr>
        <p:grpSpPr>
          <a:xfrm>
            <a:off x="419100" y="1931015"/>
            <a:ext cx="4381500" cy="3483650"/>
            <a:chOff x="419100" y="1931015"/>
            <a:chExt cx="4381500" cy="3483650"/>
          </a:xfrm>
        </p:grpSpPr>
        <p:grpSp>
          <p:nvGrpSpPr>
            <p:cNvPr id="23" name="Group 22"/>
            <p:cNvGrpSpPr/>
            <p:nvPr/>
          </p:nvGrpSpPr>
          <p:grpSpPr>
            <a:xfrm>
              <a:off x="533400" y="1931015"/>
              <a:ext cx="4267200" cy="3369350"/>
              <a:chOff x="533400" y="1931015"/>
              <a:chExt cx="4267200" cy="3369350"/>
            </a:xfrm>
          </p:grpSpPr>
          <p:grpSp>
            <p:nvGrpSpPr>
              <p:cNvPr id="13" name="Group 12"/>
              <p:cNvGrpSpPr/>
              <p:nvPr/>
            </p:nvGrpSpPr>
            <p:grpSpPr>
              <a:xfrm>
                <a:off x="533400" y="1931015"/>
                <a:ext cx="3238500" cy="3026450"/>
                <a:chOff x="2171700" y="1931015"/>
                <a:chExt cx="3238500" cy="3026450"/>
              </a:xfrm>
            </p:grpSpPr>
            <p:sp>
              <p:nvSpPr>
                <p:cNvPr id="6" name="Isosceles Triangle 5"/>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11" name="TextBox 10"/>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12" name="TextBox 11"/>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5" name="Straight Arrow Connector 14"/>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1" name="TextBox 20"/>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2" name="TextBox 21"/>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24" name="TextBox 23"/>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25" name="TextBox 24"/>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26" name="TextBox 25"/>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27" name="TextBox 26"/>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28" name="TextBox 27"/>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29" name="TextBox 28"/>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graphicFrame>
        <p:nvGraphicFramePr>
          <p:cNvPr id="31" name="Object 30"/>
          <p:cNvGraphicFramePr>
            <a:graphicFrameLocks noChangeAspect="1"/>
          </p:cNvGraphicFramePr>
          <p:nvPr>
            <p:extLst>
              <p:ext uri="{D42A27DB-BD31-4B8C-83A1-F6EECF244321}">
                <p14:modId xmlns:p14="http://schemas.microsoft.com/office/powerpoint/2010/main" val="2629347449"/>
              </p:ext>
            </p:extLst>
          </p:nvPr>
        </p:nvGraphicFramePr>
        <p:xfrm>
          <a:off x="4463197" y="1709738"/>
          <a:ext cx="3928901" cy="1490662"/>
        </p:xfrm>
        <a:graphic>
          <a:graphicData uri="http://schemas.openxmlformats.org/presentationml/2006/ole">
            <mc:AlternateContent xmlns:mc="http://schemas.openxmlformats.org/markup-compatibility/2006">
              <mc:Choice xmlns:v="urn:schemas-microsoft-com:vml" Requires="v">
                <p:oleObj name="Equation" r:id="rId3" imgW="2234880" imgH="914400" progId="Equation.DSMT4">
                  <p:embed/>
                </p:oleObj>
              </mc:Choice>
              <mc:Fallback>
                <p:oleObj name="Equation" r:id="rId3" imgW="2234880" imgH="914400" progId="Equation.DSMT4">
                  <p:embed/>
                  <p:pic>
                    <p:nvPicPr>
                      <p:cNvPr id="0" name=""/>
                      <p:cNvPicPr>
                        <a:picLocks noChangeAspect="1" noChangeArrowheads="1"/>
                      </p:cNvPicPr>
                      <p:nvPr/>
                    </p:nvPicPr>
                    <p:blipFill>
                      <a:blip r:embed="rId4"/>
                      <a:srcRect/>
                      <a:stretch>
                        <a:fillRect/>
                      </a:stretch>
                    </p:blipFill>
                    <p:spPr bwMode="auto">
                      <a:xfrm>
                        <a:off x="4463197" y="1709738"/>
                        <a:ext cx="3928901" cy="14906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38710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24" name="Group 23"/>
          <p:cNvGrpSpPr/>
          <p:nvPr/>
        </p:nvGrpSpPr>
        <p:grpSpPr>
          <a:xfrm>
            <a:off x="76200" y="1931015"/>
            <a:ext cx="4267200" cy="3369350"/>
            <a:chOff x="533400" y="1931015"/>
            <a:chExt cx="4267200" cy="3369350"/>
          </a:xfrm>
        </p:grpSpPr>
        <p:grpSp>
          <p:nvGrpSpPr>
            <p:cNvPr id="23" name="Group 22"/>
            <p:cNvGrpSpPr/>
            <p:nvPr/>
          </p:nvGrpSpPr>
          <p:grpSpPr>
            <a:xfrm>
              <a:off x="533400" y="1931015"/>
              <a:ext cx="4267200" cy="3369350"/>
              <a:chOff x="533400" y="1931015"/>
              <a:chExt cx="4267200" cy="3369350"/>
            </a:xfrm>
          </p:grpSpPr>
          <p:grpSp>
            <p:nvGrpSpPr>
              <p:cNvPr id="13" name="Group 12"/>
              <p:cNvGrpSpPr/>
              <p:nvPr/>
            </p:nvGrpSpPr>
            <p:grpSpPr>
              <a:xfrm>
                <a:off x="533400" y="1931015"/>
                <a:ext cx="3238500" cy="3026450"/>
                <a:chOff x="2171700" y="1931015"/>
                <a:chExt cx="3238500" cy="3026450"/>
              </a:xfrm>
            </p:grpSpPr>
            <p:sp>
              <p:nvSpPr>
                <p:cNvPr id="6" name="Isosceles Triangle 5"/>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11" name="TextBox 10"/>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12" name="TextBox 11"/>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5" name="Straight Arrow Connector 14"/>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1" name="TextBox 20"/>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2" name="TextBox 21"/>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4" name="Right Arrow 13"/>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045443562"/>
                </p:ext>
              </p:extLst>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name="数式" r:id="rId3" imgW="203040" imgH="228600" progId="Equation.3">
                    <p:embed/>
                  </p:oleObj>
                </mc:Choice>
                <mc:Fallback>
                  <p:oleObj name="数式" r:id="rId3" imgW="203040" imgH="228600" progId="Equation.3">
                    <p:embed/>
                    <p:pic>
                      <p:nvPicPr>
                        <p:cNvPr id="0" name=""/>
                        <p:cNvPicPr>
                          <a:picLocks noChangeAspect="1" noChangeArrowheads="1"/>
                        </p:cNvPicPr>
                        <p:nvPr/>
                      </p:nvPicPr>
                      <p:blipFill>
                        <a:blip r:embed="rId4"/>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1081871111"/>
              </p:ext>
            </p:extLst>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name="Equation" r:id="rId5" imgW="3720960" imgH="2527200" progId="Equation.DSMT4">
                  <p:embed/>
                </p:oleObj>
              </mc:Choice>
              <mc:Fallback>
                <p:oleObj name="Equation" r:id="rId5" imgW="3720960" imgH="2527200" progId="Equation.DSMT4">
                  <p:embed/>
                  <p:pic>
                    <p:nvPicPr>
                      <p:cNvPr id="0" name=""/>
                      <p:cNvPicPr>
                        <a:picLocks noChangeAspect="1" noChangeArrowheads="1"/>
                      </p:cNvPicPr>
                      <p:nvPr/>
                    </p:nvPicPr>
                    <p:blipFill>
                      <a:blip r:embed="rId6"/>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41048545"/>
              </p:ext>
            </p:extLst>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name="Equation" r:id="rId7" imgW="2082600" imgH="723600" progId="Equation.DSMT4">
                  <p:embed/>
                </p:oleObj>
              </mc:Choice>
              <mc:Fallback>
                <p:oleObj name="Equation" r:id="rId7" imgW="2082600" imgH="723600" progId="Equation.DSMT4">
                  <p:embed/>
                  <p:pic>
                    <p:nvPicPr>
                      <p:cNvPr id="0" name=""/>
                      <p:cNvPicPr/>
                      <p:nvPr/>
                    </p:nvPicPr>
                    <p:blipFill>
                      <a:blip r:embed="rId8"/>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49135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C4C32-5C8B-4AD2-945D-25571A06AF2A}"/>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669AE67D-E37A-4E32-B866-52D53D3247A6}"/>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641963FA-326E-4124-8933-CF3A85B030E0}"/>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17AEF6FD-2DFF-47C3-8007-A4260C4F87BE}"/>
              </a:ext>
            </a:extLst>
          </p:cNvPr>
          <p:cNvGraphicFramePr>
            <a:graphicFrameLocks noChangeAspect="1"/>
          </p:cNvGraphicFramePr>
          <p:nvPr>
            <p:extLst>
              <p:ext uri="{D42A27DB-BD31-4B8C-83A1-F6EECF244321}">
                <p14:modId xmlns:p14="http://schemas.microsoft.com/office/powerpoint/2010/main" val="223584086"/>
              </p:ext>
            </p:extLst>
          </p:nvPr>
        </p:nvGraphicFramePr>
        <p:xfrm>
          <a:off x="381000" y="647389"/>
          <a:ext cx="6242050" cy="4976813"/>
        </p:xfrm>
        <a:graphic>
          <a:graphicData uri="http://schemas.openxmlformats.org/presentationml/2006/ole">
            <mc:AlternateContent xmlns:mc="http://schemas.openxmlformats.org/markup-compatibility/2006">
              <mc:Choice xmlns:v="urn:schemas-microsoft-com:vml" Requires="v">
                <p:oleObj name="Equation" r:id="rId3" imgW="4267080" imgH="3403440" progId="Equation.DSMT4">
                  <p:embed/>
                </p:oleObj>
              </mc:Choice>
              <mc:Fallback>
                <p:oleObj name="Equation" r:id="rId3" imgW="4267080" imgH="3403440" progId="Equation.DSMT4">
                  <p:embed/>
                  <p:pic>
                    <p:nvPicPr>
                      <p:cNvPr id="0" name=""/>
                      <p:cNvPicPr/>
                      <p:nvPr/>
                    </p:nvPicPr>
                    <p:blipFill>
                      <a:blip r:embed="rId4"/>
                      <a:stretch>
                        <a:fillRect/>
                      </a:stretch>
                    </p:blipFill>
                    <p:spPr>
                      <a:xfrm>
                        <a:off x="381000" y="647389"/>
                        <a:ext cx="6242050" cy="49768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857BC9B-6F76-4394-A38C-A1C289176DD9}"/>
              </a:ext>
            </a:extLst>
          </p:cNvPr>
          <p:cNvGraphicFramePr>
            <a:graphicFrameLocks noChangeAspect="1"/>
          </p:cNvGraphicFramePr>
          <p:nvPr>
            <p:extLst>
              <p:ext uri="{D42A27DB-BD31-4B8C-83A1-F6EECF244321}">
                <p14:modId xmlns:p14="http://schemas.microsoft.com/office/powerpoint/2010/main" val="3138357856"/>
              </p:ext>
            </p:extLst>
          </p:nvPr>
        </p:nvGraphicFramePr>
        <p:xfrm>
          <a:off x="5938629" y="2590800"/>
          <a:ext cx="2724980" cy="544996"/>
        </p:xfrm>
        <a:graphic>
          <a:graphicData uri="http://schemas.openxmlformats.org/presentationml/2006/ole">
            <mc:AlternateContent xmlns:mc="http://schemas.openxmlformats.org/markup-compatibility/2006">
              <mc:Choice xmlns:v="urn:schemas-microsoft-com:vml" Requires="v">
                <p:oleObj name="Equation" r:id="rId5" imgW="1269720" imgH="253800" progId="Equation.DSMT4">
                  <p:embed/>
                </p:oleObj>
              </mc:Choice>
              <mc:Fallback>
                <p:oleObj name="Equation" r:id="rId5" imgW="1269720" imgH="253800" progId="Equation.DSMT4">
                  <p:embed/>
                  <p:pic>
                    <p:nvPicPr>
                      <p:cNvPr id="0" name=""/>
                      <p:cNvPicPr/>
                      <p:nvPr/>
                    </p:nvPicPr>
                    <p:blipFill>
                      <a:blip r:embed="rId6"/>
                      <a:stretch>
                        <a:fillRect/>
                      </a:stretch>
                    </p:blipFill>
                    <p:spPr>
                      <a:xfrm>
                        <a:off x="5938629" y="2590800"/>
                        <a:ext cx="2724980" cy="544996"/>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8AB1A7B-BA04-4309-9F50-EEE56A3A95D1}"/>
              </a:ext>
            </a:extLst>
          </p:cNvPr>
          <p:cNvSpPr txBox="1"/>
          <p:nvPr/>
        </p:nvSpPr>
        <p:spPr>
          <a:xfrm>
            <a:off x="5638800" y="4576020"/>
            <a:ext cx="3442390" cy="1569660"/>
          </a:xfrm>
          <a:prstGeom prst="rect">
            <a:avLst/>
          </a:prstGeom>
          <a:noFill/>
        </p:spPr>
        <p:txBody>
          <a:bodyPr wrap="square" rtlCol="0">
            <a:spAutoFit/>
          </a:bodyPr>
          <a:lstStyle/>
          <a:p>
            <a:r>
              <a:rPr lang="en-US" sz="2400" b="1" dirty="0">
                <a:solidFill>
                  <a:srgbClr val="FF0000"/>
                </a:solidFill>
                <a:latin typeface="+mj-lt"/>
              </a:rPr>
              <a:t>Note that this analysis of the leading term is true in 1, 2, and 3 dimensions.</a:t>
            </a:r>
          </a:p>
        </p:txBody>
      </p:sp>
      <p:sp>
        <p:nvSpPr>
          <p:cNvPr id="7" name="Oval 6">
            <a:extLst>
              <a:ext uri="{FF2B5EF4-FFF2-40B4-BE49-F238E27FC236}">
                <a16:creationId xmlns:a16="http://schemas.microsoft.com/office/drawing/2014/main" id="{602E5BC3-B829-B8BF-2C95-C0C2781DB29A}"/>
              </a:ext>
            </a:extLst>
          </p:cNvPr>
          <p:cNvSpPr/>
          <p:nvPr/>
        </p:nvSpPr>
        <p:spPr>
          <a:xfrm>
            <a:off x="4800600" y="1981200"/>
            <a:ext cx="838200" cy="1447800"/>
          </a:xfrm>
          <a:prstGeom prst="ellipse">
            <a:avLst/>
          </a:prstGeom>
          <a:solidFill>
            <a:srgbClr val="00B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D1A856AF-84E5-E93C-99E8-64922239ADC9}"/>
              </a:ext>
            </a:extLst>
          </p:cNvPr>
          <p:cNvSpPr/>
          <p:nvPr/>
        </p:nvSpPr>
        <p:spPr>
          <a:xfrm rot="3448930">
            <a:off x="5724962" y="1436570"/>
            <a:ext cx="762000" cy="1451820"/>
          </a:xfrm>
          <a:prstGeom prst="upArrow">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16CB47-74B4-CE83-121C-5F335EAEAB96}"/>
              </a:ext>
            </a:extLst>
          </p:cNvPr>
          <p:cNvSpPr txBox="1"/>
          <p:nvPr/>
        </p:nvSpPr>
        <p:spPr>
          <a:xfrm>
            <a:off x="6699250" y="1411134"/>
            <a:ext cx="2063750" cy="830997"/>
          </a:xfrm>
          <a:prstGeom prst="rect">
            <a:avLst/>
          </a:prstGeom>
          <a:noFill/>
        </p:spPr>
        <p:txBody>
          <a:bodyPr wrap="square" rtlCol="0">
            <a:spAutoFit/>
          </a:bodyPr>
          <a:lstStyle/>
          <a:p>
            <a:r>
              <a:rPr lang="en-US" sz="2400" b="1" dirty="0">
                <a:solidFill>
                  <a:srgbClr val="00B050"/>
                </a:solidFill>
                <a:latin typeface="+mj-lt"/>
              </a:rPr>
              <a:t>negligible</a:t>
            </a:r>
          </a:p>
          <a:p>
            <a:endParaRPr lang="en-US" sz="2400" dirty="0">
              <a:latin typeface="+mj-lt"/>
            </a:endParaRPr>
          </a:p>
        </p:txBody>
      </p:sp>
    </p:spTree>
    <p:extLst>
      <p:ext uri="{BB962C8B-B14F-4D97-AF65-F5344CB8AC3E}">
        <p14:creationId xmlns:p14="http://schemas.microsoft.com/office/powerpoint/2010/main" val="16480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24" name="Group 23"/>
          <p:cNvGrpSpPr/>
          <p:nvPr/>
        </p:nvGrpSpPr>
        <p:grpSpPr>
          <a:xfrm>
            <a:off x="76200" y="1931015"/>
            <a:ext cx="4267200" cy="3369350"/>
            <a:chOff x="533400" y="1931015"/>
            <a:chExt cx="4267200" cy="3369350"/>
          </a:xfrm>
        </p:grpSpPr>
        <p:grpSp>
          <p:nvGrpSpPr>
            <p:cNvPr id="23" name="Group 22"/>
            <p:cNvGrpSpPr/>
            <p:nvPr/>
          </p:nvGrpSpPr>
          <p:grpSpPr>
            <a:xfrm>
              <a:off x="533400" y="1931015"/>
              <a:ext cx="4267200" cy="3369350"/>
              <a:chOff x="533400" y="1931015"/>
              <a:chExt cx="4267200" cy="3369350"/>
            </a:xfrm>
          </p:grpSpPr>
          <p:grpSp>
            <p:nvGrpSpPr>
              <p:cNvPr id="13" name="Group 12"/>
              <p:cNvGrpSpPr/>
              <p:nvPr/>
            </p:nvGrpSpPr>
            <p:grpSpPr>
              <a:xfrm>
                <a:off x="533400" y="1931015"/>
                <a:ext cx="3238500" cy="3026450"/>
                <a:chOff x="2171700" y="1931015"/>
                <a:chExt cx="3238500" cy="3026450"/>
              </a:xfrm>
            </p:grpSpPr>
            <p:sp>
              <p:nvSpPr>
                <p:cNvPr id="6" name="Isosceles Triangle 5"/>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11" name="TextBox 10"/>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12" name="TextBox 11"/>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5" name="Straight Arrow Connector 14"/>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1" name="TextBox 20"/>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2" name="TextBox 21"/>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4" name="Right Arrow 13"/>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name="数式" r:id="rId3" imgW="203040" imgH="228600" progId="Equation.3">
                    <p:embed/>
                  </p:oleObj>
                </mc:Choice>
                <mc:Fallback>
                  <p:oleObj name="数式" r:id="rId3" imgW="203040" imgH="228600" progId="Equation.3">
                    <p:embed/>
                    <p:pic>
                      <p:nvPicPr>
                        <p:cNvPr id="18" name="Object 17"/>
                        <p:cNvPicPr>
                          <a:picLocks noChangeAspect="1" noChangeArrowheads="1"/>
                        </p:cNvPicPr>
                        <p:nvPr/>
                      </p:nvPicPr>
                      <p:blipFill>
                        <a:blip r:embed="rId4"/>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19" name="Object 18"/>
          <p:cNvGraphicFramePr>
            <a:graphicFrameLocks noChangeAspect="1"/>
          </p:cNvGraphicFramePr>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name="Equation" r:id="rId5" imgW="3720960" imgH="2527200" progId="Equation.DSMT4">
                  <p:embed/>
                </p:oleObj>
              </mc:Choice>
              <mc:Fallback>
                <p:oleObj name="Equation" r:id="rId5" imgW="3720960" imgH="2527200" progId="Equation.DSMT4">
                  <p:embed/>
                  <p:pic>
                    <p:nvPicPr>
                      <p:cNvPr id="19" name="Object 18"/>
                      <p:cNvPicPr>
                        <a:picLocks noChangeAspect="1" noChangeArrowheads="1"/>
                      </p:cNvPicPr>
                      <p:nvPr/>
                    </p:nvPicPr>
                    <p:blipFill>
                      <a:blip r:embed="rId6"/>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2108781"/>
              </p:ext>
            </p:extLst>
          </p:nvPr>
        </p:nvGraphicFramePr>
        <p:xfrm>
          <a:off x="612494" y="5317727"/>
          <a:ext cx="2812407" cy="977483"/>
        </p:xfrm>
        <a:graphic>
          <a:graphicData uri="http://schemas.openxmlformats.org/presentationml/2006/ole">
            <mc:AlternateContent xmlns:mc="http://schemas.openxmlformats.org/markup-compatibility/2006">
              <mc:Choice xmlns:v="urn:schemas-microsoft-com:vml" Requires="v">
                <p:oleObj name="Equation" r:id="rId7" imgW="2082600" imgH="723600" progId="Equation.DSMT4">
                  <p:embed/>
                </p:oleObj>
              </mc:Choice>
              <mc:Fallback>
                <p:oleObj name="Equation" r:id="rId7" imgW="2082600" imgH="723600" progId="Equation.DSMT4">
                  <p:embed/>
                  <p:pic>
                    <p:nvPicPr>
                      <p:cNvPr id="25" name="Object 24"/>
                      <p:cNvPicPr/>
                      <p:nvPr/>
                    </p:nvPicPr>
                    <p:blipFill>
                      <a:blip r:embed="rId8"/>
                      <a:stretch>
                        <a:fillRect/>
                      </a:stretch>
                    </p:blipFill>
                    <p:spPr>
                      <a:xfrm>
                        <a:off x="612494" y="531772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77148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33080307"/>
              </p:ext>
            </p:extLst>
          </p:nvPr>
        </p:nvGraphicFramePr>
        <p:xfrm>
          <a:off x="783703" y="933701"/>
          <a:ext cx="6204993" cy="5654675"/>
        </p:xfrm>
        <a:graphic>
          <a:graphicData uri="http://schemas.openxmlformats.org/presentationml/2006/ole">
            <mc:AlternateContent xmlns:mc="http://schemas.openxmlformats.org/markup-compatibility/2006">
              <mc:Choice xmlns:v="urn:schemas-microsoft-com:vml" Requires="v">
                <p:oleObj name="Equation" r:id="rId3" imgW="4279680" imgH="4203360" progId="Equation.DSMT4">
                  <p:embed/>
                </p:oleObj>
              </mc:Choice>
              <mc:Fallback>
                <p:oleObj name="Equation" r:id="rId3" imgW="4279680" imgH="4203360" progId="Equation.DSMT4">
                  <p:embed/>
                  <p:pic>
                    <p:nvPicPr>
                      <p:cNvPr id="0" name=""/>
                      <p:cNvPicPr>
                        <a:picLocks noChangeAspect="1" noChangeArrowheads="1"/>
                      </p:cNvPicPr>
                      <p:nvPr/>
                    </p:nvPicPr>
                    <p:blipFill>
                      <a:blip r:embed="rId4"/>
                      <a:srcRect/>
                      <a:stretch>
                        <a:fillRect/>
                      </a:stretch>
                    </p:blipFill>
                    <p:spPr bwMode="auto">
                      <a:xfrm>
                        <a:off x="783703" y="933701"/>
                        <a:ext cx="6204993" cy="5654675"/>
                      </a:xfrm>
                      <a:prstGeom prst="rect">
                        <a:avLst/>
                      </a:prstGeom>
                      <a:noFill/>
                      <a:ln>
                        <a:noFill/>
                      </a:ln>
                    </p:spPr>
                  </p:pic>
                </p:oleObj>
              </mc:Fallback>
            </mc:AlternateContent>
          </a:graphicData>
        </a:graphic>
      </p:graphicFrame>
      <p:sp>
        <p:nvSpPr>
          <p:cNvPr id="6" name="TextBox 5"/>
          <p:cNvSpPr txBox="1"/>
          <p:nvPr/>
        </p:nvSpPr>
        <p:spPr>
          <a:xfrm>
            <a:off x="381000" y="762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spTree>
    <p:extLst>
      <p:ext uri="{BB962C8B-B14F-4D97-AF65-F5344CB8AC3E}">
        <p14:creationId xmlns:p14="http://schemas.microsoft.com/office/powerpoint/2010/main" val="346116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4CC75D-F06C-08D1-15E7-D5C01550353A}"/>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302DB31A-C08D-3766-9618-C19E0D6F1E6E}"/>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38AC7BC8-6E0C-1B9A-1008-484B4C75199E}"/>
              </a:ext>
            </a:extLst>
          </p:cNvPr>
          <p:cNvSpPr>
            <a:spLocks noGrp="1"/>
          </p:cNvSpPr>
          <p:nvPr>
            <p:ph type="sldNum" sz="quarter" idx="12"/>
          </p:nvPr>
        </p:nvSpPr>
        <p:spPr/>
        <p:txBody>
          <a:bodyPr/>
          <a:lstStyle/>
          <a:p>
            <a:fld id="{CE368B07-CEBF-4C80-90AF-53B34FA04CF3}" type="slidenum">
              <a:rPr lang="en-US" smtClean="0"/>
              <a:t>18</a:t>
            </a:fld>
            <a:endParaRPr lang="en-US" dirty="0"/>
          </a:p>
        </p:txBody>
      </p:sp>
      <p:grpSp>
        <p:nvGrpSpPr>
          <p:cNvPr id="5" name="Group 4">
            <a:extLst>
              <a:ext uri="{FF2B5EF4-FFF2-40B4-BE49-F238E27FC236}">
                <a16:creationId xmlns:a16="http://schemas.microsoft.com/office/drawing/2014/main" id="{8E5FA7D4-853C-4AF2-2794-D950D11AF8DB}"/>
              </a:ext>
            </a:extLst>
          </p:cNvPr>
          <p:cNvGrpSpPr/>
          <p:nvPr/>
        </p:nvGrpSpPr>
        <p:grpSpPr>
          <a:xfrm>
            <a:off x="457200" y="1066800"/>
            <a:ext cx="4381500" cy="3483650"/>
            <a:chOff x="419100" y="1931015"/>
            <a:chExt cx="4381500" cy="3483650"/>
          </a:xfrm>
        </p:grpSpPr>
        <p:grpSp>
          <p:nvGrpSpPr>
            <p:cNvPr id="6" name="Group 5">
              <a:extLst>
                <a:ext uri="{FF2B5EF4-FFF2-40B4-BE49-F238E27FC236}">
                  <a16:creationId xmlns:a16="http://schemas.microsoft.com/office/drawing/2014/main" id="{2CF69769-C143-9D3E-B12A-F2FD0FF0C51F}"/>
                </a:ext>
              </a:extLst>
            </p:cNvPr>
            <p:cNvGrpSpPr/>
            <p:nvPr/>
          </p:nvGrpSpPr>
          <p:grpSpPr>
            <a:xfrm>
              <a:off x="533400" y="1931015"/>
              <a:ext cx="4267200" cy="3369350"/>
              <a:chOff x="533400" y="1931015"/>
              <a:chExt cx="4267200" cy="3369350"/>
            </a:xfrm>
          </p:grpSpPr>
          <p:grpSp>
            <p:nvGrpSpPr>
              <p:cNvPr id="13" name="Group 12">
                <a:extLst>
                  <a:ext uri="{FF2B5EF4-FFF2-40B4-BE49-F238E27FC236}">
                    <a16:creationId xmlns:a16="http://schemas.microsoft.com/office/drawing/2014/main" id="{134A4FB0-92D0-2CB4-AE62-0E1BD2E40758}"/>
                  </a:ext>
                </a:extLst>
              </p:cNvPr>
              <p:cNvGrpSpPr/>
              <p:nvPr/>
            </p:nvGrpSpPr>
            <p:grpSpPr>
              <a:xfrm>
                <a:off x="533400" y="1931015"/>
                <a:ext cx="3238500" cy="3026450"/>
                <a:chOff x="2171700" y="1931015"/>
                <a:chExt cx="3238500" cy="3026450"/>
              </a:xfrm>
            </p:grpSpPr>
            <p:sp>
              <p:nvSpPr>
                <p:cNvPr id="20" name="Isosceles Triangle 19">
                  <a:extLst>
                    <a:ext uri="{FF2B5EF4-FFF2-40B4-BE49-F238E27FC236}">
                      <a16:creationId xmlns:a16="http://schemas.microsoft.com/office/drawing/2014/main" id="{7EEACAAA-2E28-F22D-1EF6-E749C5D9B755}"/>
                    </a:ext>
                  </a:extLst>
                </p:cNvPr>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856D3A5-8F70-6F09-059A-A4AF14B92B3E}"/>
                    </a:ext>
                  </a:extLst>
                </p:cNvPr>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DC10CAD-56DE-027A-BC21-7250BFB02F29}"/>
                    </a:ext>
                  </a:extLst>
                </p:cNvPr>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443D80F-F8F8-8DE6-3C7B-7840762CA1A7}"/>
                    </a:ext>
                  </a:extLst>
                </p:cNvPr>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1B6418B-B808-B546-229E-83ADC9397DAF}"/>
                    </a:ext>
                  </a:extLst>
                </p:cNvPr>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5" name="TextBox 24">
                  <a:extLst>
                    <a:ext uri="{FF2B5EF4-FFF2-40B4-BE49-F238E27FC236}">
                      <a16:creationId xmlns:a16="http://schemas.microsoft.com/office/drawing/2014/main" id="{6FA80CBC-9A06-112B-927F-C2D7F380C1A5}"/>
                    </a:ext>
                  </a:extLst>
                </p:cNvPr>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26" name="TextBox 25">
                  <a:extLst>
                    <a:ext uri="{FF2B5EF4-FFF2-40B4-BE49-F238E27FC236}">
                      <a16:creationId xmlns:a16="http://schemas.microsoft.com/office/drawing/2014/main" id="{FFE8318F-2BD8-DFAB-95FF-A525BDFB233D}"/>
                    </a:ext>
                  </a:extLst>
                </p:cNvPr>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4" name="Straight Arrow Connector 13">
                <a:extLst>
                  <a:ext uri="{FF2B5EF4-FFF2-40B4-BE49-F238E27FC236}">
                    <a16:creationId xmlns:a16="http://schemas.microsoft.com/office/drawing/2014/main" id="{A7B9A8C1-F3A0-25B8-525B-22259D867544}"/>
                  </a:ext>
                </a:extLst>
              </p:cNvPr>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A54422-803F-C35F-E1F1-2F91E6A44078}"/>
                  </a:ext>
                </a:extLst>
              </p:cNvPr>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7B177C-28F5-C221-9AB3-C3003B3290CE}"/>
                  </a:ext>
                </a:extLst>
              </p:cNvPr>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759C8B-5D76-E649-2D4C-36DA9FDE12AD}"/>
                  </a:ext>
                </a:extLst>
              </p:cNvPr>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18" name="TextBox 17">
                <a:extLst>
                  <a:ext uri="{FF2B5EF4-FFF2-40B4-BE49-F238E27FC236}">
                    <a16:creationId xmlns:a16="http://schemas.microsoft.com/office/drawing/2014/main" id="{0D989930-A709-A3D9-02AA-9150D7D85440}"/>
                  </a:ext>
                </a:extLst>
              </p:cNvPr>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19" name="TextBox 18">
                <a:extLst>
                  <a:ext uri="{FF2B5EF4-FFF2-40B4-BE49-F238E27FC236}">
                    <a16:creationId xmlns:a16="http://schemas.microsoft.com/office/drawing/2014/main" id="{2CCA1530-E028-31A2-2F75-9CDA0FF45182}"/>
                  </a:ext>
                </a:extLst>
              </p:cNvPr>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7" name="TextBox 6">
              <a:extLst>
                <a:ext uri="{FF2B5EF4-FFF2-40B4-BE49-F238E27FC236}">
                  <a16:creationId xmlns:a16="http://schemas.microsoft.com/office/drawing/2014/main" id="{CFB3B9E3-31C5-4019-4391-AE7E7027CC63}"/>
                </a:ext>
              </a:extLst>
            </p:cNvPr>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8" name="TextBox 7">
              <a:extLst>
                <a:ext uri="{FF2B5EF4-FFF2-40B4-BE49-F238E27FC236}">
                  <a16:creationId xmlns:a16="http://schemas.microsoft.com/office/drawing/2014/main" id="{065AD20E-493B-87C6-B08C-000B1A2D800C}"/>
                </a:ext>
              </a:extLst>
            </p:cNvPr>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9" name="TextBox 8">
              <a:extLst>
                <a:ext uri="{FF2B5EF4-FFF2-40B4-BE49-F238E27FC236}">
                  <a16:creationId xmlns:a16="http://schemas.microsoft.com/office/drawing/2014/main" id="{9948C1A0-89C4-9851-3A30-38966BA6A68A}"/>
                </a:ext>
              </a:extLst>
            </p:cNvPr>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10" name="TextBox 9">
              <a:extLst>
                <a:ext uri="{FF2B5EF4-FFF2-40B4-BE49-F238E27FC236}">
                  <a16:creationId xmlns:a16="http://schemas.microsoft.com/office/drawing/2014/main" id="{9881F20B-6F6E-5764-7C9C-B210C98241D5}"/>
                </a:ext>
              </a:extLst>
            </p:cNvPr>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BAA4D840-FEFA-4C72-1062-204823E4D949}"/>
                </a:ext>
              </a:extLst>
            </p:cNvPr>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12" name="TextBox 11">
              <a:extLst>
                <a:ext uri="{FF2B5EF4-FFF2-40B4-BE49-F238E27FC236}">
                  <a16:creationId xmlns:a16="http://schemas.microsoft.com/office/drawing/2014/main" id="{824A99DB-95C7-514F-DBE7-240398FEF7E7}"/>
                </a:ext>
              </a:extLst>
            </p:cNvPr>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sp>
        <p:nvSpPr>
          <p:cNvPr id="27" name="TextBox 26">
            <a:extLst>
              <a:ext uri="{FF2B5EF4-FFF2-40B4-BE49-F238E27FC236}">
                <a16:creationId xmlns:a16="http://schemas.microsoft.com/office/drawing/2014/main" id="{C20C5644-F5DD-4DE6-B5C1-099400142E8D}"/>
              </a:ext>
            </a:extLst>
          </p:cNvPr>
          <p:cNvSpPr txBox="1"/>
          <p:nvPr/>
        </p:nvSpPr>
        <p:spPr>
          <a:xfrm>
            <a:off x="152400" y="381000"/>
            <a:ext cx="9220200" cy="461665"/>
          </a:xfrm>
          <a:prstGeom prst="rect">
            <a:avLst/>
          </a:prstGeom>
          <a:noFill/>
        </p:spPr>
        <p:txBody>
          <a:bodyPr wrap="square" rtlCol="0">
            <a:spAutoFit/>
          </a:bodyPr>
          <a:lstStyle/>
          <a:p>
            <a:r>
              <a:rPr lang="en-US" sz="2400" dirty="0">
                <a:latin typeface="+mj-lt"/>
              </a:rPr>
              <a:t>Some details for this case of the equilateral triangle --</a:t>
            </a:r>
          </a:p>
        </p:txBody>
      </p:sp>
      <p:graphicFrame>
        <p:nvGraphicFramePr>
          <p:cNvPr id="28" name="Object 27">
            <a:extLst>
              <a:ext uri="{FF2B5EF4-FFF2-40B4-BE49-F238E27FC236}">
                <a16:creationId xmlns:a16="http://schemas.microsoft.com/office/drawing/2014/main" id="{421B815D-253A-A0C7-89C5-2EA5C45D8B6F}"/>
              </a:ext>
            </a:extLst>
          </p:cNvPr>
          <p:cNvGraphicFramePr>
            <a:graphicFrameLocks noChangeAspect="1"/>
          </p:cNvGraphicFramePr>
          <p:nvPr>
            <p:extLst>
              <p:ext uri="{D42A27DB-BD31-4B8C-83A1-F6EECF244321}">
                <p14:modId xmlns:p14="http://schemas.microsoft.com/office/powerpoint/2010/main" val="454302597"/>
              </p:ext>
            </p:extLst>
          </p:nvPr>
        </p:nvGraphicFramePr>
        <p:xfrm>
          <a:off x="4922713" y="1830399"/>
          <a:ext cx="3715549" cy="1291380"/>
        </p:xfrm>
        <a:graphic>
          <a:graphicData uri="http://schemas.openxmlformats.org/presentationml/2006/ole">
            <mc:AlternateContent xmlns:mc="http://schemas.openxmlformats.org/markup-compatibility/2006">
              <mc:Choice xmlns:v="urn:schemas-microsoft-com:vml" Requires="v">
                <p:oleObj name="Equation" r:id="rId2" imgW="2082600" imgH="723600" progId="Equation.DSMT4">
                  <p:embed/>
                </p:oleObj>
              </mc:Choice>
              <mc:Fallback>
                <p:oleObj name="Equation" r:id="rId2" imgW="2082600" imgH="723600" progId="Equation.DSMT4">
                  <p:embed/>
                  <p:pic>
                    <p:nvPicPr>
                      <p:cNvPr id="25" name="Object 24"/>
                      <p:cNvPicPr/>
                      <p:nvPr/>
                    </p:nvPicPr>
                    <p:blipFill>
                      <a:blip r:embed="rId3"/>
                      <a:stretch>
                        <a:fillRect/>
                      </a:stretch>
                    </p:blipFill>
                    <p:spPr>
                      <a:xfrm>
                        <a:off x="4922713" y="1830399"/>
                        <a:ext cx="3715549" cy="129138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744A9994-C1A3-EFB5-4814-B2D324133F42}"/>
              </a:ext>
            </a:extLst>
          </p:cNvPr>
          <p:cNvGraphicFramePr>
            <a:graphicFrameLocks noChangeAspect="1"/>
          </p:cNvGraphicFramePr>
          <p:nvPr>
            <p:extLst>
              <p:ext uri="{D42A27DB-BD31-4B8C-83A1-F6EECF244321}">
                <p14:modId xmlns:p14="http://schemas.microsoft.com/office/powerpoint/2010/main" val="1289050067"/>
              </p:ext>
            </p:extLst>
          </p:nvPr>
        </p:nvGraphicFramePr>
        <p:xfrm>
          <a:off x="4821050" y="1045201"/>
          <a:ext cx="2326510" cy="785197"/>
        </p:xfrm>
        <a:graphic>
          <a:graphicData uri="http://schemas.openxmlformats.org/presentationml/2006/ole">
            <mc:AlternateContent xmlns:mc="http://schemas.openxmlformats.org/markup-compatibility/2006">
              <mc:Choice xmlns:v="urn:schemas-microsoft-com:vml" Requires="v">
                <p:oleObj name="Equation" r:id="rId4" imgW="1015920" imgH="342720" progId="Equation.DSMT4">
                  <p:embed/>
                </p:oleObj>
              </mc:Choice>
              <mc:Fallback>
                <p:oleObj name="Equation" r:id="rId4" imgW="1015920" imgH="342720" progId="Equation.DSMT4">
                  <p:embed/>
                  <p:pic>
                    <p:nvPicPr>
                      <p:cNvPr id="0" name=""/>
                      <p:cNvPicPr/>
                      <p:nvPr/>
                    </p:nvPicPr>
                    <p:blipFill>
                      <a:blip r:embed="rId5"/>
                      <a:stretch>
                        <a:fillRect/>
                      </a:stretch>
                    </p:blipFill>
                    <p:spPr>
                      <a:xfrm>
                        <a:off x="4821050" y="1045201"/>
                        <a:ext cx="2326510" cy="78519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60DE540C-27C1-C45F-EA55-ABA0D329AEF4}"/>
              </a:ext>
            </a:extLst>
          </p:cNvPr>
          <p:cNvGraphicFramePr>
            <a:graphicFrameLocks noChangeAspect="1"/>
          </p:cNvGraphicFramePr>
          <p:nvPr>
            <p:extLst>
              <p:ext uri="{D42A27DB-BD31-4B8C-83A1-F6EECF244321}">
                <p14:modId xmlns:p14="http://schemas.microsoft.com/office/powerpoint/2010/main" val="289458757"/>
              </p:ext>
            </p:extLst>
          </p:nvPr>
        </p:nvGraphicFramePr>
        <p:xfrm>
          <a:off x="4914032" y="3037914"/>
          <a:ext cx="4024202" cy="1288649"/>
        </p:xfrm>
        <a:graphic>
          <a:graphicData uri="http://schemas.openxmlformats.org/presentationml/2006/ole">
            <mc:AlternateContent xmlns:mc="http://schemas.openxmlformats.org/markup-compatibility/2006">
              <mc:Choice xmlns:v="urn:schemas-microsoft-com:vml" Requires="v">
                <p:oleObj name="Equation" r:id="rId6" imgW="2260440" imgH="723600" progId="Equation.DSMT4">
                  <p:embed/>
                </p:oleObj>
              </mc:Choice>
              <mc:Fallback>
                <p:oleObj name="Equation" r:id="rId6" imgW="2260440" imgH="723600" progId="Equation.DSMT4">
                  <p:embed/>
                  <p:pic>
                    <p:nvPicPr>
                      <p:cNvPr id="0" name=""/>
                      <p:cNvPicPr/>
                      <p:nvPr/>
                    </p:nvPicPr>
                    <p:blipFill>
                      <a:blip r:embed="rId7"/>
                      <a:stretch>
                        <a:fillRect/>
                      </a:stretch>
                    </p:blipFill>
                    <p:spPr>
                      <a:xfrm>
                        <a:off x="4914032" y="3037914"/>
                        <a:ext cx="4024202" cy="1288649"/>
                      </a:xfrm>
                      <a:prstGeom prst="rect">
                        <a:avLst/>
                      </a:prstGeom>
                    </p:spPr>
                  </p:pic>
                </p:oleObj>
              </mc:Fallback>
            </mc:AlternateContent>
          </a:graphicData>
        </a:graphic>
      </p:graphicFrame>
    </p:spTree>
    <p:extLst>
      <p:ext uri="{BB962C8B-B14F-4D97-AF65-F5344CB8AC3E}">
        <p14:creationId xmlns:p14="http://schemas.microsoft.com/office/powerpoint/2010/main" val="201170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1894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15" t="27635" r="15528" b="15972"/>
          <a:stretch/>
        </p:blipFill>
        <p:spPr bwMode="auto">
          <a:xfrm>
            <a:off x="381000" y="1493520"/>
            <a:ext cx="6718515" cy="42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219606216"/>
              </p:ext>
            </p:extLst>
          </p:nvPr>
        </p:nvGraphicFramePr>
        <p:xfrm>
          <a:off x="76200" y="2667000"/>
          <a:ext cx="450850" cy="863600"/>
        </p:xfrm>
        <a:graphic>
          <a:graphicData uri="http://schemas.openxmlformats.org/presentationml/2006/ole">
            <mc:AlternateContent xmlns:mc="http://schemas.openxmlformats.org/markup-compatibility/2006">
              <mc:Choice xmlns:v="urn:schemas-microsoft-com:vml" Requires="v">
                <p:oleObj name="数式" r:id="rId4" imgW="190440" imgH="393480" progId="Equation.3">
                  <p:embed/>
                </p:oleObj>
              </mc:Choice>
              <mc:Fallback>
                <p:oleObj name="数式" r:id="rId4" imgW="190440" imgH="393480" progId="Equation.3">
                  <p:embed/>
                  <p:pic>
                    <p:nvPicPr>
                      <p:cNvPr id="0" name=""/>
                      <p:cNvPicPr>
                        <a:picLocks noChangeAspect="1" noChangeArrowheads="1"/>
                      </p:cNvPicPr>
                      <p:nvPr/>
                    </p:nvPicPr>
                    <p:blipFill>
                      <a:blip r:embed="rId5"/>
                      <a:srcRect/>
                      <a:stretch>
                        <a:fillRect/>
                      </a:stretch>
                    </p:blipFill>
                    <p:spPr bwMode="auto">
                      <a:xfrm>
                        <a:off x="76200" y="26670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361648"/>
              </p:ext>
            </p:extLst>
          </p:nvPr>
        </p:nvGraphicFramePr>
        <p:xfrm>
          <a:off x="6705600" y="1493838"/>
          <a:ext cx="889000" cy="4232275"/>
        </p:xfrm>
        <a:graphic>
          <a:graphicData uri="http://schemas.openxmlformats.org/presentationml/2006/ole">
            <mc:AlternateContent xmlns:mc="http://schemas.openxmlformats.org/markup-compatibility/2006">
              <mc:Choice xmlns:v="urn:schemas-microsoft-com:vml" Requires="v">
                <p:oleObj name="Equation" r:id="rId6" imgW="533160" imgH="2171520" progId="Equation.DSMT4">
                  <p:embed/>
                </p:oleObj>
              </mc:Choice>
              <mc:Fallback>
                <p:oleObj name="Equation" r:id="rId6" imgW="533160" imgH="2171520" progId="Equation.DSMT4">
                  <p:embed/>
                  <p:pic>
                    <p:nvPicPr>
                      <p:cNvPr id="0" name=""/>
                      <p:cNvPicPr>
                        <a:picLocks noChangeAspect="1" noChangeArrowheads="1"/>
                      </p:cNvPicPr>
                      <p:nvPr/>
                    </p:nvPicPr>
                    <p:blipFill>
                      <a:blip r:embed="rId7"/>
                      <a:srcRect/>
                      <a:stretch>
                        <a:fillRect/>
                      </a:stretch>
                    </p:blipFill>
                    <p:spPr bwMode="auto">
                      <a:xfrm>
                        <a:off x="6705600" y="1493838"/>
                        <a:ext cx="889000" cy="4232275"/>
                      </a:xfrm>
                      <a:prstGeom prst="rect">
                        <a:avLst/>
                      </a:prstGeom>
                      <a:noFill/>
                      <a:ln>
                        <a:noFill/>
                      </a:ln>
                    </p:spPr>
                  </p:pic>
                </p:oleObj>
              </mc:Fallback>
            </mc:AlternateContent>
          </a:graphicData>
        </a:graphic>
      </p:graphicFrame>
      <p:sp>
        <p:nvSpPr>
          <p:cNvPr id="10" name="TextBox 9"/>
          <p:cNvSpPr txBox="1"/>
          <p:nvPr/>
        </p:nvSpPr>
        <p:spPr>
          <a:xfrm>
            <a:off x="7467600" y="3429000"/>
            <a:ext cx="785793" cy="461665"/>
          </a:xfrm>
          <a:prstGeom prst="rect">
            <a:avLst/>
          </a:prstGeom>
          <a:noFill/>
        </p:spPr>
        <p:txBody>
          <a:bodyPr wrap="none" rtlCol="0">
            <a:spAutoFit/>
          </a:bodyPr>
          <a:lstStyle/>
          <a:p>
            <a:r>
              <a:rPr lang="en-US" sz="2400" dirty="0">
                <a:latin typeface="+mj-lt"/>
              </a:rPr>
              <a:t>= </a:t>
            </a:r>
            <a:r>
              <a:rPr lang="en-US" sz="2400" dirty="0">
                <a:latin typeface="Symbol" pitchFamily="18" charset="2"/>
              </a:rPr>
              <a:t>w</a:t>
            </a:r>
            <a:r>
              <a:rPr lang="en-US" sz="2400" baseline="30000" dirty="0">
                <a:latin typeface="+mj-lt"/>
              </a:rPr>
              <a:t>2</a:t>
            </a:r>
            <a:endParaRPr lang="en-US" sz="2400" dirty="0">
              <a:latin typeface="+mj-lt"/>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137156402"/>
              </p:ext>
            </p:extLst>
          </p:nvPr>
        </p:nvGraphicFramePr>
        <p:xfrm>
          <a:off x="8178800" y="1524000"/>
          <a:ext cx="889000" cy="4232275"/>
        </p:xfrm>
        <a:graphic>
          <a:graphicData uri="http://schemas.openxmlformats.org/presentationml/2006/ole">
            <mc:AlternateContent xmlns:mc="http://schemas.openxmlformats.org/markup-compatibility/2006">
              <mc:Choice xmlns:v="urn:schemas-microsoft-com:vml" Requires="v">
                <p:oleObj name="Equation" r:id="rId8" imgW="533160" imgH="2171520" progId="Equation.DSMT4">
                  <p:embed/>
                </p:oleObj>
              </mc:Choice>
              <mc:Fallback>
                <p:oleObj name="Equation" r:id="rId8" imgW="533160" imgH="2171520" progId="Equation.DSMT4">
                  <p:embed/>
                  <p:pic>
                    <p:nvPicPr>
                      <p:cNvPr id="0" name=""/>
                      <p:cNvPicPr>
                        <a:picLocks noChangeAspect="1" noChangeArrowheads="1"/>
                      </p:cNvPicPr>
                      <p:nvPr/>
                    </p:nvPicPr>
                    <p:blipFill>
                      <a:blip r:embed="rId7"/>
                      <a:srcRect/>
                      <a:stretch>
                        <a:fillRect/>
                      </a:stretch>
                    </p:blipFill>
                    <p:spPr bwMode="auto">
                      <a:xfrm>
                        <a:off x="8178800" y="1524000"/>
                        <a:ext cx="889000" cy="423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957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0769" y="1445078"/>
            <a:ext cx="9138452" cy="1200150"/>
          </a:xfrm>
        </p:spPr>
        <p:txBody>
          <a:bodyPr/>
          <a:lstStyle/>
          <a:p>
            <a:r>
              <a:rPr lang="en-US" sz="3200" b="1" dirty="0"/>
              <a:t>Opportunities for Physics Research Part IV</a:t>
            </a:r>
            <a:br>
              <a:rPr lang="en-US" dirty="0"/>
            </a:br>
            <a:r>
              <a:rPr lang="en-US" sz="2400" b="1" dirty="0">
                <a:latin typeface="Times New Roman" panose="02020603050405020304" pitchFamily="18" charset="0"/>
                <a:cs typeface="Times New Roman" panose="02020603050405020304" pitchFamily="18" charset="0"/>
              </a:rPr>
              <a:t>Theoretical/Computational</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Biophysics and Gravitational Physics</a:t>
            </a:r>
            <a:br>
              <a:rPr lang="en-US" sz="1600" b="1" dirty="0">
                <a:latin typeface="Times New Roman" panose="02020603050405020304" pitchFamily="18" charset="0"/>
                <a:cs typeface="Times New Roman" panose="02020603050405020304" pitchFamily="18" charset="0"/>
              </a:rPr>
            </a:br>
            <a:endParaRPr lang="en-US" sz="2800" dirty="0"/>
          </a:p>
        </p:txBody>
      </p:sp>
      <p:sp>
        <p:nvSpPr>
          <p:cNvPr id="2051" name="Rectangle 3"/>
          <p:cNvSpPr>
            <a:spLocks noGrp="1" noChangeArrowheads="1"/>
          </p:cNvSpPr>
          <p:nvPr>
            <p:ph type="subTitle" idx="1"/>
          </p:nvPr>
        </p:nvSpPr>
        <p:spPr>
          <a:xfrm>
            <a:off x="124811" y="2532743"/>
            <a:ext cx="8917589" cy="685800"/>
          </a:xfrm>
        </p:spPr>
        <p:txBody>
          <a:bodyPr/>
          <a:lstStyle/>
          <a:p>
            <a:r>
              <a:rPr lang="en-US" b="1">
                <a:latin typeface="Times New Roman" panose="02020603050405020304" pitchFamily="18" charset="0"/>
                <a:cs typeface="Times New Roman" panose="02020603050405020304" pitchFamily="18" charset="0"/>
              </a:rPr>
              <a:t>Featuring </a:t>
            </a:r>
            <a:r>
              <a:rPr lang="en-US" b="1" dirty="0">
                <a:latin typeface="Times New Roman" panose="02020603050405020304" pitchFamily="18" charset="0"/>
                <a:cs typeface="Times New Roman" panose="02020603050405020304" pitchFamily="18" charset="0"/>
              </a:rPr>
              <a:t>the groups of Fred </a:t>
            </a:r>
            <a:r>
              <a:rPr lang="en-US" b="1" dirty="0" err="1">
                <a:latin typeface="Times New Roman" panose="02020603050405020304" pitchFamily="18" charset="0"/>
                <a:cs typeface="Times New Roman" panose="02020603050405020304" pitchFamily="18" charset="0"/>
              </a:rPr>
              <a:t>Salsbury</a:t>
            </a:r>
            <a:r>
              <a:rPr lang="en-US" b="1" dirty="0">
                <a:latin typeface="Times New Roman" panose="02020603050405020304" pitchFamily="18" charset="0"/>
                <a:cs typeface="Times New Roman" panose="02020603050405020304" pitchFamily="18" charset="0"/>
              </a:rPr>
              <a:t> and Sam Cho, </a:t>
            </a:r>
          </a:p>
          <a:p>
            <a:r>
              <a:rPr lang="en-US" b="1" dirty="0">
                <a:latin typeface="Times New Roman" panose="02020603050405020304" pitchFamily="18" charset="0"/>
                <a:cs typeface="Times New Roman" panose="02020603050405020304" pitchFamily="18" charset="0"/>
              </a:rPr>
              <a:t>Greg Cook, Paul Anderson, and Eric Carlson</a:t>
            </a:r>
          </a:p>
        </p:txBody>
      </p:sp>
      <p:sp>
        <p:nvSpPr>
          <p:cNvPr id="3" name="TextBox 2">
            <a:extLst>
              <a:ext uri="{FF2B5EF4-FFF2-40B4-BE49-F238E27FC236}">
                <a16:creationId xmlns:a16="http://schemas.microsoft.com/office/drawing/2014/main" id="{58637DFF-2444-494A-B195-D962936F0BBE}"/>
              </a:ext>
            </a:extLst>
          </p:cNvPr>
          <p:cNvSpPr txBox="1"/>
          <p:nvPr/>
        </p:nvSpPr>
        <p:spPr>
          <a:xfrm>
            <a:off x="1828800" y="6248400"/>
            <a:ext cx="7010400" cy="461665"/>
          </a:xfrm>
          <a:prstGeom prst="rect">
            <a:avLst/>
          </a:prstGeom>
          <a:noFill/>
        </p:spPr>
        <p:txBody>
          <a:bodyPr wrap="square" rtlCol="0">
            <a:spAutoFit/>
          </a:bodyPr>
          <a:lstStyle/>
          <a:p>
            <a:r>
              <a:rPr lang="en-US" sz="2400" b="1" dirty="0">
                <a:solidFill>
                  <a:schemeClr val="bg1"/>
                </a:solidFill>
              </a:rPr>
              <a:t>September 29, 2022 at 4 PM in Olin 101</a:t>
            </a:r>
          </a:p>
        </p:txBody>
      </p:sp>
      <p:sp>
        <p:nvSpPr>
          <p:cNvPr id="2" name="Footer Placeholder 1">
            <a:extLst>
              <a:ext uri="{FF2B5EF4-FFF2-40B4-BE49-F238E27FC236}">
                <a16:creationId xmlns:a16="http://schemas.microsoft.com/office/drawing/2014/main" id="{B30D3EE8-8516-0779-39B8-695D7EBEACC1}"/>
              </a:ext>
            </a:extLst>
          </p:cNvPr>
          <p:cNvSpPr>
            <a:spLocks noGrp="1"/>
          </p:cNvSpPr>
          <p:nvPr>
            <p:ph type="ftr" sz="quarter" idx="3"/>
          </p:nvPr>
        </p:nvSpPr>
        <p:spPr/>
        <p:txBody>
          <a:bodyPr/>
          <a:lstStyle/>
          <a:p>
            <a:r>
              <a:rPr lang="en-US"/>
              <a:t>PHY 711  Fall 2022 -- Lecture 17</a:t>
            </a:r>
          </a:p>
        </p:txBody>
      </p:sp>
    </p:spTree>
    <p:extLst>
      <p:ext uri="{BB962C8B-B14F-4D97-AF65-F5344CB8AC3E}">
        <p14:creationId xmlns:p14="http://schemas.microsoft.com/office/powerpoint/2010/main" val="252169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1904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09" t="24646" r="38607" b="30547"/>
          <a:stretch/>
        </p:blipFill>
        <p:spPr bwMode="auto">
          <a:xfrm>
            <a:off x="6172200" y="1905000"/>
            <a:ext cx="1666327" cy="336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19100" y="1931015"/>
            <a:ext cx="4381500" cy="3483650"/>
            <a:chOff x="419100" y="1931015"/>
            <a:chExt cx="4381500" cy="3483650"/>
          </a:xfrm>
        </p:grpSpPr>
        <p:grpSp>
          <p:nvGrpSpPr>
            <p:cNvPr id="13" name="Group 12"/>
            <p:cNvGrpSpPr/>
            <p:nvPr/>
          </p:nvGrpSpPr>
          <p:grpSpPr>
            <a:xfrm>
              <a:off x="533400" y="1931015"/>
              <a:ext cx="4267200" cy="3369350"/>
              <a:chOff x="533400" y="1931015"/>
              <a:chExt cx="4267200" cy="3369350"/>
            </a:xfrm>
          </p:grpSpPr>
          <p:grpSp>
            <p:nvGrpSpPr>
              <p:cNvPr id="20" name="Group 19"/>
              <p:cNvGrpSpPr/>
              <p:nvPr/>
            </p:nvGrpSpPr>
            <p:grpSpPr>
              <a:xfrm>
                <a:off x="533400" y="1931015"/>
                <a:ext cx="3238500" cy="3026450"/>
                <a:chOff x="2171700" y="1931015"/>
                <a:chExt cx="3238500" cy="3026450"/>
              </a:xfrm>
            </p:grpSpPr>
            <p:sp>
              <p:nvSpPr>
                <p:cNvPr id="27" name="Isosceles Triangle 26"/>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32" name="TextBox 31"/>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33" name="TextBox 32"/>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21" name="Straight Arrow Connector 20"/>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5" name="TextBox 24"/>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6" name="TextBox 25"/>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4" name="TextBox 13"/>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15" name="TextBox 14"/>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16" name="TextBox 15"/>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17" name="TextBox 16"/>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18" name="TextBox 17"/>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19" name="TextBox 18"/>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graphicFrame>
        <p:nvGraphicFramePr>
          <p:cNvPr id="6" name="Object 5"/>
          <p:cNvGraphicFramePr>
            <a:graphicFrameLocks noChangeAspect="1"/>
          </p:cNvGraphicFramePr>
          <p:nvPr>
            <p:extLst>
              <p:ext uri="{D42A27DB-BD31-4B8C-83A1-F6EECF244321}">
                <p14:modId xmlns:p14="http://schemas.microsoft.com/office/powerpoint/2010/main" val="961498156"/>
              </p:ext>
            </p:extLst>
          </p:nvPr>
        </p:nvGraphicFramePr>
        <p:xfrm>
          <a:off x="7473950" y="2946400"/>
          <a:ext cx="450850" cy="863600"/>
        </p:xfrm>
        <a:graphic>
          <a:graphicData uri="http://schemas.openxmlformats.org/presentationml/2006/ole">
            <mc:AlternateContent xmlns:mc="http://schemas.openxmlformats.org/markup-compatibility/2006">
              <mc:Choice xmlns:v="urn:schemas-microsoft-com:vml" Requires="v">
                <p:oleObj name="数式" r:id="rId4" imgW="190440" imgH="393480" progId="Equation.3">
                  <p:embed/>
                </p:oleObj>
              </mc:Choice>
              <mc:Fallback>
                <p:oleObj name="数式" r:id="rId4" imgW="1904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950" y="29464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73667362"/>
              </p:ext>
            </p:extLst>
          </p:nvPr>
        </p:nvGraphicFramePr>
        <p:xfrm>
          <a:off x="5541963" y="3179763"/>
          <a:ext cx="811212" cy="446087"/>
        </p:xfrm>
        <a:graphic>
          <a:graphicData uri="http://schemas.openxmlformats.org/presentationml/2006/ole">
            <mc:AlternateContent xmlns:mc="http://schemas.openxmlformats.org/markup-compatibility/2006">
              <mc:Choice xmlns:v="urn:schemas-microsoft-com:vml" Requires="v">
                <p:oleObj name="数式" r:id="rId6" imgW="342720" imgH="203040" progId="Equation.3">
                  <p:embed/>
                </p:oleObj>
              </mc:Choice>
              <mc:Fallback>
                <p:oleObj name="数式" r:id="rId6" imgW="342720" imgH="203040" progId="Equation.3">
                  <p:embed/>
                  <p:pic>
                    <p:nvPicPr>
                      <p:cNvPr id="0" name=""/>
                      <p:cNvPicPr>
                        <a:picLocks noChangeAspect="1" noChangeArrowheads="1"/>
                      </p:cNvPicPr>
                      <p:nvPr/>
                    </p:nvPicPr>
                    <p:blipFill>
                      <a:blip r:embed="rId7"/>
                      <a:srcRect/>
                      <a:stretch>
                        <a:fillRect/>
                      </a:stretch>
                    </p:blipFill>
                    <p:spPr bwMode="auto">
                      <a:xfrm>
                        <a:off x="5541963" y="3179763"/>
                        <a:ext cx="811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46C55FC5-6B87-4FAC-8A4E-B061B5886E8C}"/>
              </a:ext>
            </a:extLst>
          </p:cNvPr>
          <p:cNvSpPr txBox="1"/>
          <p:nvPr/>
        </p:nvSpPr>
        <p:spPr>
          <a:xfrm>
            <a:off x="5405163" y="1338374"/>
            <a:ext cx="3200400" cy="461665"/>
          </a:xfrm>
          <a:prstGeom prst="rect">
            <a:avLst/>
          </a:prstGeom>
          <a:noFill/>
        </p:spPr>
        <p:txBody>
          <a:bodyPr wrap="square" rtlCol="0">
            <a:spAutoFit/>
          </a:bodyPr>
          <a:lstStyle/>
          <a:p>
            <a:r>
              <a:rPr lang="en-US" sz="2400" dirty="0">
                <a:latin typeface="+mj-lt"/>
              </a:rPr>
              <a:t>With help from Maple</a:t>
            </a:r>
          </a:p>
        </p:txBody>
      </p:sp>
    </p:spTree>
    <p:extLst>
      <p:ext uri="{BB962C8B-B14F-4D97-AF65-F5344CB8AC3E}">
        <p14:creationId xmlns:p14="http://schemas.microsoft.com/office/powerpoint/2010/main" val="403513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EF251-CE88-4CBC-8F52-94BAD4553D18}"/>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D9A3491C-9522-47D9-B84A-DAE64D307C32}"/>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3C5FC7D1-281C-400E-9E16-099521D0A1FB}"/>
              </a:ext>
            </a:extLst>
          </p:cNvPr>
          <p:cNvSpPr>
            <a:spLocks noGrp="1"/>
          </p:cNvSpPr>
          <p:nvPr>
            <p:ph type="sldNum" sz="quarter" idx="12"/>
          </p:nvPr>
        </p:nvSpPr>
        <p:spPr/>
        <p:txBody>
          <a:bodyPr/>
          <a:lstStyle/>
          <a:p>
            <a:fld id="{CE368B07-CEBF-4C80-90AF-53B34FA04CF3}" type="slidenum">
              <a:rPr lang="en-US" smtClean="0"/>
              <a:t>21</a:t>
            </a:fld>
            <a:endParaRPr lang="en-US" dirty="0"/>
          </a:p>
        </p:txBody>
      </p:sp>
      <p:grpSp>
        <p:nvGrpSpPr>
          <p:cNvPr id="9" name="Group 8">
            <a:extLst>
              <a:ext uri="{FF2B5EF4-FFF2-40B4-BE49-F238E27FC236}">
                <a16:creationId xmlns:a16="http://schemas.microsoft.com/office/drawing/2014/main" id="{AB16F0BB-87C9-400E-825C-C62DC0835C77}"/>
              </a:ext>
            </a:extLst>
          </p:cNvPr>
          <p:cNvGrpSpPr/>
          <p:nvPr/>
        </p:nvGrpSpPr>
        <p:grpSpPr>
          <a:xfrm>
            <a:off x="430696" y="685800"/>
            <a:ext cx="4381500" cy="3483650"/>
            <a:chOff x="419100" y="1931015"/>
            <a:chExt cx="4381500" cy="3483650"/>
          </a:xfrm>
        </p:grpSpPr>
        <p:grpSp>
          <p:nvGrpSpPr>
            <p:cNvPr id="10" name="Group 9">
              <a:extLst>
                <a:ext uri="{FF2B5EF4-FFF2-40B4-BE49-F238E27FC236}">
                  <a16:creationId xmlns:a16="http://schemas.microsoft.com/office/drawing/2014/main" id="{02E614D4-C609-4A4D-B05B-5E0D1DA5A319}"/>
                </a:ext>
              </a:extLst>
            </p:cNvPr>
            <p:cNvGrpSpPr/>
            <p:nvPr/>
          </p:nvGrpSpPr>
          <p:grpSpPr>
            <a:xfrm>
              <a:off x="533400" y="1931015"/>
              <a:ext cx="4267200" cy="3369350"/>
              <a:chOff x="533400" y="1931015"/>
              <a:chExt cx="4267200" cy="3369350"/>
            </a:xfrm>
          </p:grpSpPr>
          <p:grpSp>
            <p:nvGrpSpPr>
              <p:cNvPr id="17" name="Group 16">
                <a:extLst>
                  <a:ext uri="{FF2B5EF4-FFF2-40B4-BE49-F238E27FC236}">
                    <a16:creationId xmlns:a16="http://schemas.microsoft.com/office/drawing/2014/main" id="{66BF313E-F4F9-4C52-839C-A74238284781}"/>
                  </a:ext>
                </a:extLst>
              </p:cNvPr>
              <p:cNvGrpSpPr/>
              <p:nvPr/>
            </p:nvGrpSpPr>
            <p:grpSpPr>
              <a:xfrm>
                <a:off x="533400" y="1931015"/>
                <a:ext cx="3238500" cy="3026450"/>
                <a:chOff x="2171700" y="1931015"/>
                <a:chExt cx="3238500" cy="3026450"/>
              </a:xfrm>
            </p:grpSpPr>
            <p:sp>
              <p:nvSpPr>
                <p:cNvPr id="24" name="Isosceles Triangle 23">
                  <a:extLst>
                    <a:ext uri="{FF2B5EF4-FFF2-40B4-BE49-F238E27FC236}">
                      <a16:creationId xmlns:a16="http://schemas.microsoft.com/office/drawing/2014/main" id="{DEFCA623-C9A4-41C2-AAE7-26811467D0A4}"/>
                    </a:ext>
                  </a:extLst>
                </p:cNvPr>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295E4A-5DB5-46CA-8A64-29EFC3470729}"/>
                    </a:ext>
                  </a:extLst>
                </p:cNvPr>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3FFBEA3-2A00-4DCA-9BDD-DF9F48C77E0F}"/>
                    </a:ext>
                  </a:extLst>
                </p:cNvPr>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B4EDF-7C0F-4EE2-A1B2-5012DE489408}"/>
                    </a:ext>
                  </a:extLst>
                </p:cNvPr>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0AAEDC3-FB84-49E2-BC3E-9815CDB89D23}"/>
                    </a:ext>
                  </a:extLst>
                </p:cNvPr>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9" name="TextBox 28">
                  <a:extLst>
                    <a:ext uri="{FF2B5EF4-FFF2-40B4-BE49-F238E27FC236}">
                      <a16:creationId xmlns:a16="http://schemas.microsoft.com/office/drawing/2014/main" id="{75269C5E-1822-450B-9CFC-33C6D3131FC1}"/>
                    </a:ext>
                  </a:extLst>
                </p:cNvPr>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30" name="TextBox 29">
                  <a:extLst>
                    <a:ext uri="{FF2B5EF4-FFF2-40B4-BE49-F238E27FC236}">
                      <a16:creationId xmlns:a16="http://schemas.microsoft.com/office/drawing/2014/main" id="{5D731D3A-4018-4A8B-A29B-BACBACA4C9F1}"/>
                    </a:ext>
                  </a:extLst>
                </p:cNvPr>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8" name="Straight Arrow Connector 17">
                <a:extLst>
                  <a:ext uri="{FF2B5EF4-FFF2-40B4-BE49-F238E27FC236}">
                    <a16:creationId xmlns:a16="http://schemas.microsoft.com/office/drawing/2014/main" id="{999C327E-D069-4382-B8F6-67420CC5A2A7}"/>
                  </a:ext>
                </a:extLst>
              </p:cNvPr>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59579C-A53D-4DC6-9492-B21E88A93428}"/>
                  </a:ext>
                </a:extLst>
              </p:cNvPr>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29242C-0799-4395-A91C-107DEAF8AA9A}"/>
                  </a:ext>
                </a:extLst>
              </p:cNvPr>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1EB38B-6B7F-4525-9631-27D577308C94}"/>
                  </a:ext>
                </a:extLst>
              </p:cNvPr>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52E6F4D9-D0B5-452F-A4C1-6883A592187C}"/>
                  </a:ext>
                </a:extLst>
              </p:cNvPr>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3" name="TextBox 22">
                <a:extLst>
                  <a:ext uri="{FF2B5EF4-FFF2-40B4-BE49-F238E27FC236}">
                    <a16:creationId xmlns:a16="http://schemas.microsoft.com/office/drawing/2014/main" id="{1F510124-8807-43FF-BBCC-77C0A3DE4B17}"/>
                  </a:ext>
                </a:extLst>
              </p:cNvPr>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1" name="TextBox 10">
              <a:extLst>
                <a:ext uri="{FF2B5EF4-FFF2-40B4-BE49-F238E27FC236}">
                  <a16:creationId xmlns:a16="http://schemas.microsoft.com/office/drawing/2014/main" id="{D6CE63BA-AD91-43DB-B352-7DC5C0488D8E}"/>
                </a:ext>
              </a:extLst>
            </p:cNvPr>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12" name="TextBox 11">
              <a:extLst>
                <a:ext uri="{FF2B5EF4-FFF2-40B4-BE49-F238E27FC236}">
                  <a16:creationId xmlns:a16="http://schemas.microsoft.com/office/drawing/2014/main" id="{CC8CB827-F575-469A-8854-5609EDEB5B8E}"/>
                </a:ext>
              </a:extLst>
            </p:cNvPr>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13" name="TextBox 12">
              <a:extLst>
                <a:ext uri="{FF2B5EF4-FFF2-40B4-BE49-F238E27FC236}">
                  <a16:creationId xmlns:a16="http://schemas.microsoft.com/office/drawing/2014/main" id="{816A685F-EDFB-4D01-A374-BA39301D8941}"/>
                </a:ext>
              </a:extLst>
            </p:cNvPr>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14" name="TextBox 13">
              <a:extLst>
                <a:ext uri="{FF2B5EF4-FFF2-40B4-BE49-F238E27FC236}">
                  <a16:creationId xmlns:a16="http://schemas.microsoft.com/office/drawing/2014/main" id="{394BE988-4A77-443D-89BD-5892688BC14E}"/>
                </a:ext>
              </a:extLst>
            </p:cNvPr>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15" name="TextBox 14">
              <a:extLst>
                <a:ext uri="{FF2B5EF4-FFF2-40B4-BE49-F238E27FC236}">
                  <a16:creationId xmlns:a16="http://schemas.microsoft.com/office/drawing/2014/main" id="{314DEB72-CB11-44D9-8CFE-63ED00927BFB}"/>
                </a:ext>
              </a:extLst>
            </p:cNvPr>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16" name="TextBox 15">
              <a:extLst>
                <a:ext uri="{FF2B5EF4-FFF2-40B4-BE49-F238E27FC236}">
                  <a16:creationId xmlns:a16="http://schemas.microsoft.com/office/drawing/2014/main" id="{3BF98E3E-1752-4E02-9B22-7F514A54A2C4}"/>
                </a:ext>
              </a:extLst>
            </p:cNvPr>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sp>
        <p:nvSpPr>
          <p:cNvPr id="31" name="TextBox 30">
            <a:extLst>
              <a:ext uri="{FF2B5EF4-FFF2-40B4-BE49-F238E27FC236}">
                <a16:creationId xmlns:a16="http://schemas.microsoft.com/office/drawing/2014/main" id="{33A7B159-E8C5-46A8-8A2A-2AC66534A4A0}"/>
              </a:ext>
            </a:extLst>
          </p:cNvPr>
          <p:cNvSpPr txBox="1"/>
          <p:nvPr/>
        </p:nvSpPr>
        <p:spPr>
          <a:xfrm>
            <a:off x="5334000" y="914400"/>
            <a:ext cx="3352800" cy="1200329"/>
          </a:xfrm>
          <a:prstGeom prst="rect">
            <a:avLst/>
          </a:prstGeom>
          <a:noFill/>
        </p:spPr>
        <p:txBody>
          <a:bodyPr wrap="square" rtlCol="0">
            <a:spAutoFit/>
          </a:bodyPr>
          <a:lstStyle/>
          <a:p>
            <a:r>
              <a:rPr lang="en-US" sz="2400" dirty="0">
                <a:latin typeface="+mj-lt"/>
              </a:rPr>
              <a:t>What can you say about the 3 zero frequency modes?</a:t>
            </a:r>
          </a:p>
        </p:txBody>
      </p:sp>
      <p:sp>
        <p:nvSpPr>
          <p:cNvPr id="32" name="TextBox 31">
            <a:extLst>
              <a:ext uri="{FF2B5EF4-FFF2-40B4-BE49-F238E27FC236}">
                <a16:creationId xmlns:a16="http://schemas.microsoft.com/office/drawing/2014/main" id="{35B86739-7755-46B4-A2BA-A7CBF16F2054}"/>
              </a:ext>
            </a:extLst>
          </p:cNvPr>
          <p:cNvSpPr txBox="1"/>
          <p:nvPr/>
        </p:nvSpPr>
        <p:spPr>
          <a:xfrm>
            <a:off x="5459896" y="3154991"/>
            <a:ext cx="3352800" cy="1200329"/>
          </a:xfrm>
          <a:prstGeom prst="rect">
            <a:avLst/>
          </a:prstGeom>
          <a:noFill/>
        </p:spPr>
        <p:txBody>
          <a:bodyPr wrap="square" rtlCol="0">
            <a:spAutoFit/>
          </a:bodyPr>
          <a:lstStyle/>
          <a:p>
            <a:r>
              <a:rPr lang="en-US" sz="2400" dirty="0">
                <a:latin typeface="+mj-lt"/>
              </a:rPr>
              <a:t>What can you say about the 3 non-zero frequency modes?</a:t>
            </a:r>
          </a:p>
        </p:txBody>
      </p:sp>
    </p:spTree>
    <p:extLst>
      <p:ext uri="{BB962C8B-B14F-4D97-AF65-F5344CB8AC3E}">
        <p14:creationId xmlns:p14="http://schemas.microsoft.com/office/powerpoint/2010/main" val="4021792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20081719"/>
              </p:ext>
            </p:extLst>
          </p:nvPr>
        </p:nvGraphicFramePr>
        <p:xfrm>
          <a:off x="487262" y="952342"/>
          <a:ext cx="7150100" cy="2120173"/>
        </p:xfrm>
        <a:graphic>
          <a:graphicData uri="http://schemas.openxmlformats.org/presentationml/2006/ole">
            <mc:AlternateContent xmlns:mc="http://schemas.openxmlformats.org/markup-compatibility/2006">
              <mc:Choice xmlns:v="urn:schemas-microsoft-com:vml" Requires="v">
                <p:oleObj name="数式" r:id="rId3" imgW="4114800" imgH="1218960" progId="Equation.3">
                  <p:embed/>
                </p:oleObj>
              </mc:Choice>
              <mc:Fallback>
                <p:oleObj name="数式" r:id="rId3" imgW="4114800" imgH="1218960" progId="Equation.3">
                  <p:embed/>
                  <p:pic>
                    <p:nvPicPr>
                      <p:cNvPr id="0" name=""/>
                      <p:cNvPicPr>
                        <a:picLocks noChangeAspect="1" noChangeArrowheads="1"/>
                      </p:cNvPicPr>
                      <p:nvPr/>
                    </p:nvPicPr>
                    <p:blipFill>
                      <a:blip r:embed="rId4"/>
                      <a:srcRect/>
                      <a:stretch>
                        <a:fillRect/>
                      </a:stretch>
                    </p:blipFill>
                    <p:spPr bwMode="auto">
                      <a:xfrm>
                        <a:off x="487262" y="952342"/>
                        <a:ext cx="7150100" cy="212017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6213519"/>
              </p:ext>
            </p:extLst>
          </p:nvPr>
        </p:nvGraphicFramePr>
        <p:xfrm>
          <a:off x="533400" y="3047437"/>
          <a:ext cx="4913312" cy="3359150"/>
        </p:xfrm>
        <a:graphic>
          <a:graphicData uri="http://schemas.openxmlformats.org/presentationml/2006/ole">
            <mc:AlternateContent xmlns:mc="http://schemas.openxmlformats.org/markup-compatibility/2006">
              <mc:Choice xmlns:v="urn:schemas-microsoft-com:vml" Requires="v">
                <p:oleObj name="数式" r:id="rId5" imgW="2831760" imgH="1930320" progId="Equation.3">
                  <p:embed/>
                </p:oleObj>
              </mc:Choice>
              <mc:Fallback>
                <p:oleObj name="数式" r:id="rId5" imgW="2831760" imgH="1930320" progId="Equation.3">
                  <p:embed/>
                  <p:pic>
                    <p:nvPicPr>
                      <p:cNvPr id="0" name=""/>
                      <p:cNvPicPr>
                        <a:picLocks noChangeAspect="1" noChangeArrowheads="1"/>
                      </p:cNvPicPr>
                      <p:nvPr/>
                    </p:nvPicPr>
                    <p:blipFill>
                      <a:blip r:embed="rId6"/>
                      <a:srcRect/>
                      <a:stretch>
                        <a:fillRect/>
                      </a:stretch>
                    </p:blipFill>
                    <p:spPr bwMode="auto">
                      <a:xfrm>
                        <a:off x="533400" y="3047437"/>
                        <a:ext cx="491331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3AE801A-93B2-43A0-36E0-6AC24A047112}"/>
              </a:ext>
            </a:extLst>
          </p:cNvPr>
          <p:cNvSpPr txBox="1"/>
          <p:nvPr/>
        </p:nvSpPr>
        <p:spPr>
          <a:xfrm>
            <a:off x="152400" y="304800"/>
            <a:ext cx="9144000" cy="457200"/>
          </a:xfrm>
          <a:prstGeom prst="rect">
            <a:avLst/>
          </a:prstGeom>
          <a:noFill/>
        </p:spPr>
        <p:txBody>
          <a:bodyPr wrap="square" rtlCol="0">
            <a:spAutoFit/>
          </a:bodyPr>
          <a:lstStyle/>
          <a:p>
            <a:r>
              <a:rPr lang="en-US" sz="2400" dirty="0">
                <a:latin typeface="+mj-lt"/>
              </a:rPr>
              <a:t>More general treatment of atomic system near equilibrium</a:t>
            </a:r>
          </a:p>
        </p:txBody>
      </p:sp>
    </p:spTree>
    <p:extLst>
      <p:ext uri="{BB962C8B-B14F-4D97-AF65-F5344CB8AC3E}">
        <p14:creationId xmlns:p14="http://schemas.microsoft.com/office/powerpoint/2010/main" val="349824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11725211"/>
              </p:ext>
            </p:extLst>
          </p:nvPr>
        </p:nvGraphicFramePr>
        <p:xfrm>
          <a:off x="762000" y="65435"/>
          <a:ext cx="6934200" cy="6792565"/>
        </p:xfrm>
        <a:graphic>
          <a:graphicData uri="http://schemas.openxmlformats.org/presentationml/2006/ole">
            <mc:AlternateContent xmlns:mc="http://schemas.openxmlformats.org/markup-compatibility/2006">
              <mc:Choice xmlns:v="urn:schemas-microsoft-com:vml" Requires="v">
                <p:oleObj name="Equation" r:id="rId3" imgW="3225600" imgH="3149280" progId="Equation.DSMT4">
                  <p:embed/>
                </p:oleObj>
              </mc:Choice>
              <mc:Fallback>
                <p:oleObj name="Equation" r:id="rId3" imgW="3225600" imgH="3149280" progId="Equation.DSMT4">
                  <p:embed/>
                  <p:pic>
                    <p:nvPicPr>
                      <p:cNvPr id="0" name=""/>
                      <p:cNvPicPr>
                        <a:picLocks noChangeAspect="1" noChangeArrowheads="1"/>
                      </p:cNvPicPr>
                      <p:nvPr/>
                    </p:nvPicPr>
                    <p:blipFill>
                      <a:blip r:embed="rId4"/>
                      <a:srcRect/>
                      <a:stretch>
                        <a:fillRect/>
                      </a:stretch>
                    </p:blipFill>
                    <p:spPr bwMode="auto">
                      <a:xfrm>
                        <a:off x="762000" y="65435"/>
                        <a:ext cx="6934200" cy="679256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1591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FEEFB-9ABC-8D94-B967-9F9376F8E71A}"/>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00E04F39-2FF3-C943-3DFF-EFC06B59EB28}"/>
              </a:ext>
            </a:extLst>
          </p:cNvPr>
          <p:cNvSpPr>
            <a:spLocks noGrp="1"/>
          </p:cNvSpPr>
          <p:nvPr>
            <p:ph type="ftr" sz="quarter" idx="11"/>
          </p:nvPr>
        </p:nvSpPr>
        <p:spPr/>
        <p:txBody>
          <a:bodyPr/>
          <a:lstStyle/>
          <a:p>
            <a:r>
              <a:rPr lang="en-US" dirty="0"/>
              <a:t>PHY 711  Fall 2022 -- Lecture 17</a:t>
            </a:r>
          </a:p>
        </p:txBody>
      </p:sp>
      <p:sp>
        <p:nvSpPr>
          <p:cNvPr id="4" name="Slide Number Placeholder 3">
            <a:extLst>
              <a:ext uri="{FF2B5EF4-FFF2-40B4-BE49-F238E27FC236}">
                <a16:creationId xmlns:a16="http://schemas.microsoft.com/office/drawing/2014/main" id="{539DF1BB-FC6E-804E-542E-CA000C6E5BDB}"/>
              </a:ext>
            </a:extLst>
          </p:cNvPr>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a:extLst>
              <a:ext uri="{FF2B5EF4-FFF2-40B4-BE49-F238E27FC236}">
                <a16:creationId xmlns:a16="http://schemas.microsoft.com/office/drawing/2014/main" id="{A21A5229-289C-D288-FB5C-0D059AB9CFF2}"/>
              </a:ext>
            </a:extLst>
          </p:cNvPr>
          <p:cNvGraphicFramePr>
            <a:graphicFrameLocks noChangeAspect="1"/>
          </p:cNvGraphicFramePr>
          <p:nvPr>
            <p:extLst>
              <p:ext uri="{D42A27DB-BD31-4B8C-83A1-F6EECF244321}">
                <p14:modId xmlns:p14="http://schemas.microsoft.com/office/powerpoint/2010/main" val="1752266693"/>
              </p:ext>
            </p:extLst>
          </p:nvPr>
        </p:nvGraphicFramePr>
        <p:xfrm>
          <a:off x="425369" y="333294"/>
          <a:ext cx="9771409" cy="5457905"/>
        </p:xfrm>
        <a:graphic>
          <a:graphicData uri="http://schemas.openxmlformats.org/presentationml/2006/ole">
            <mc:AlternateContent xmlns:mc="http://schemas.openxmlformats.org/markup-compatibility/2006">
              <mc:Choice xmlns:v="urn:schemas-microsoft-com:vml" Requires="v">
                <p:oleObj name="Equation" r:id="rId2" imgW="3352680" imgH="1866600" progId="Equation.DSMT4">
                  <p:embed/>
                </p:oleObj>
              </mc:Choice>
              <mc:Fallback>
                <p:oleObj name="Equation" r:id="rId2" imgW="3352680" imgH="1866600" progId="Equation.DSMT4">
                  <p:embed/>
                  <p:pic>
                    <p:nvPicPr>
                      <p:cNvPr id="5" name="Object 4"/>
                      <p:cNvPicPr>
                        <a:picLocks noChangeAspect="1" noChangeArrowheads="1"/>
                      </p:cNvPicPr>
                      <p:nvPr/>
                    </p:nvPicPr>
                    <p:blipFill>
                      <a:blip r:embed="rId3"/>
                      <a:srcRect/>
                      <a:stretch>
                        <a:fillRect/>
                      </a:stretch>
                    </p:blipFill>
                    <p:spPr bwMode="auto">
                      <a:xfrm>
                        <a:off x="425369" y="333294"/>
                        <a:ext cx="9771409" cy="5457905"/>
                      </a:xfrm>
                      <a:prstGeom prst="rect">
                        <a:avLst/>
                      </a:prstGeom>
                      <a:noFill/>
                      <a:ln>
                        <a:noFill/>
                      </a:ln>
                    </p:spPr>
                  </p:pic>
                </p:oleObj>
              </mc:Fallback>
            </mc:AlternateContent>
          </a:graphicData>
        </a:graphic>
      </p:graphicFrame>
      <p:sp>
        <p:nvSpPr>
          <p:cNvPr id="6" name="Arrow: Circular 5">
            <a:extLst>
              <a:ext uri="{FF2B5EF4-FFF2-40B4-BE49-F238E27FC236}">
                <a16:creationId xmlns:a16="http://schemas.microsoft.com/office/drawing/2014/main" id="{3F6638D1-EF3A-2B77-22E2-FB37DA56BDFC}"/>
              </a:ext>
            </a:extLst>
          </p:cNvPr>
          <p:cNvSpPr/>
          <p:nvPr/>
        </p:nvSpPr>
        <p:spPr>
          <a:xfrm rot="10800000">
            <a:off x="5067300" y="4016375"/>
            <a:ext cx="1905000" cy="2057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9862436E-C770-575A-A727-01D4FB681EC4}"/>
              </a:ext>
            </a:extLst>
          </p:cNvPr>
          <p:cNvSpPr txBox="1"/>
          <p:nvPr/>
        </p:nvSpPr>
        <p:spPr>
          <a:xfrm>
            <a:off x="6781800" y="5394754"/>
            <a:ext cx="2133600" cy="1015663"/>
          </a:xfrm>
          <a:prstGeom prst="rect">
            <a:avLst/>
          </a:prstGeom>
          <a:noFill/>
        </p:spPr>
        <p:txBody>
          <a:bodyPr wrap="square" rtlCol="0">
            <a:spAutoFit/>
          </a:bodyPr>
          <a:lstStyle/>
          <a:p>
            <a:r>
              <a:rPr lang="en-US" sz="2000" b="1" dirty="0">
                <a:latin typeface="+mj-lt"/>
              </a:rPr>
              <a:t>q</a:t>
            </a:r>
            <a:r>
              <a:rPr lang="en-US" sz="2000" dirty="0">
                <a:latin typeface="+mj-lt"/>
              </a:rPr>
              <a:t> maps distinct configurations of periodic states.</a:t>
            </a:r>
          </a:p>
        </p:txBody>
      </p:sp>
    </p:spTree>
    <p:extLst>
      <p:ext uri="{BB962C8B-B14F-4D97-AF65-F5344CB8AC3E}">
        <p14:creationId xmlns:p14="http://schemas.microsoft.com/office/powerpoint/2010/main" val="157658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24605134"/>
              </p:ext>
            </p:extLst>
          </p:nvPr>
        </p:nvGraphicFramePr>
        <p:xfrm>
          <a:off x="925513" y="666750"/>
          <a:ext cx="7635544" cy="5353050"/>
        </p:xfrm>
        <a:graphic>
          <a:graphicData uri="http://schemas.openxmlformats.org/presentationml/2006/ole">
            <mc:AlternateContent xmlns:mc="http://schemas.openxmlformats.org/markup-compatibility/2006">
              <mc:Choice xmlns:v="urn:schemas-microsoft-com:vml" Requires="v">
                <p:oleObj name="数式" r:id="rId3" imgW="2908080" imgH="2031840" progId="Equation.3">
                  <p:embed/>
                </p:oleObj>
              </mc:Choice>
              <mc:Fallback>
                <p:oleObj name="数式" r:id="rId3" imgW="2908080" imgH="2031840" progId="Equation.3">
                  <p:embed/>
                  <p:pic>
                    <p:nvPicPr>
                      <p:cNvPr id="0" name=""/>
                      <p:cNvPicPr>
                        <a:picLocks noChangeAspect="1" noChangeArrowheads="1"/>
                      </p:cNvPicPr>
                      <p:nvPr/>
                    </p:nvPicPr>
                    <p:blipFill>
                      <a:blip r:embed="rId4"/>
                      <a:srcRect/>
                      <a:stretch>
                        <a:fillRect/>
                      </a:stretch>
                    </p:blipFill>
                    <p:spPr bwMode="auto">
                      <a:xfrm>
                        <a:off x="925513" y="666750"/>
                        <a:ext cx="7635544" cy="535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6564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914400" y="457200"/>
            <a:ext cx="7620000" cy="830997"/>
          </a:xfrm>
          <a:prstGeom prst="rect">
            <a:avLst/>
          </a:prstGeom>
          <a:noFill/>
        </p:spPr>
        <p:txBody>
          <a:bodyPr wrap="square" rtlCol="0">
            <a:spAutoFit/>
          </a:bodyPr>
          <a:lstStyle/>
          <a:p>
            <a:r>
              <a:rPr lang="en-US" sz="2400" dirty="0">
                <a:latin typeface="+mj-lt"/>
              </a:rPr>
              <a:t>3-dimensional periodic lattices</a:t>
            </a:r>
          </a:p>
          <a:p>
            <a:r>
              <a:rPr lang="en-US" sz="2400" dirty="0">
                <a:latin typeface="+mj-lt"/>
              </a:rPr>
              <a:t>    Example – face-centered-cubic unit cell (Al or Ni)</a:t>
            </a:r>
          </a:p>
        </p:txBody>
      </p:sp>
      <p:pic>
        <p:nvPicPr>
          <p:cNvPr id="6" name="Picture 4" descr="http://ecee.colorado.edu/%7Ebart/book/fc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4948"/>
            <a:ext cx="2857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c/c1/Brillouin_Zone_%281st,_FCC%29.svg/360px-Brillouin_Zone_%281st,_FCC%29.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322913"/>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3000" y="1524000"/>
            <a:ext cx="2209800" cy="830997"/>
          </a:xfrm>
          <a:prstGeom prst="rect">
            <a:avLst/>
          </a:prstGeom>
          <a:noFill/>
        </p:spPr>
        <p:txBody>
          <a:bodyPr wrap="square" rtlCol="0">
            <a:spAutoFit/>
          </a:bodyPr>
          <a:lstStyle/>
          <a:p>
            <a:r>
              <a:rPr lang="en-US" sz="2400" dirty="0">
                <a:latin typeface="+mj-lt"/>
              </a:rPr>
              <a:t>Diagram of atom positions</a:t>
            </a:r>
          </a:p>
        </p:txBody>
      </p:sp>
      <p:sp>
        <p:nvSpPr>
          <p:cNvPr id="9" name="TextBox 8"/>
          <p:cNvSpPr txBox="1"/>
          <p:nvPr/>
        </p:nvSpPr>
        <p:spPr>
          <a:xfrm>
            <a:off x="5715000" y="1477134"/>
            <a:ext cx="2209800" cy="830997"/>
          </a:xfrm>
          <a:prstGeom prst="rect">
            <a:avLst/>
          </a:prstGeom>
          <a:noFill/>
        </p:spPr>
        <p:txBody>
          <a:bodyPr wrap="square" rtlCol="0">
            <a:spAutoFit/>
          </a:bodyPr>
          <a:lstStyle/>
          <a:p>
            <a:r>
              <a:rPr lang="en-US" sz="2400" dirty="0">
                <a:latin typeface="+mj-lt"/>
              </a:rPr>
              <a:t>Diagram of q-space     </a:t>
            </a:r>
            <a:r>
              <a:rPr lang="en-US" sz="2400" i="1" dirty="0">
                <a:latin typeface="Symbol" panose="05050102010706020507" pitchFamily="18" charset="2"/>
              </a:rPr>
              <a:t>n</a:t>
            </a:r>
            <a:r>
              <a:rPr lang="en-US" sz="2400" i="1" dirty="0">
                <a:latin typeface="+mj-lt"/>
              </a:rPr>
              <a:t>(q)</a:t>
            </a:r>
          </a:p>
        </p:txBody>
      </p:sp>
    </p:spTree>
    <p:extLst>
      <p:ext uri="{BB962C8B-B14F-4D97-AF65-F5344CB8AC3E}">
        <p14:creationId xmlns:p14="http://schemas.microsoft.com/office/powerpoint/2010/main" val="10357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7690" t="24565" r="50362" b="46776"/>
          <a:stretch/>
        </p:blipFill>
        <p:spPr>
          <a:xfrm>
            <a:off x="0" y="1066800"/>
            <a:ext cx="4610100" cy="2667000"/>
          </a:xfrm>
          <a:prstGeom prst="rect">
            <a:avLst/>
          </a:prstGeom>
        </p:spPr>
      </p:pic>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8" name="Picture 7"/>
          <p:cNvPicPr>
            <a:picLocks noChangeAspect="1"/>
          </p:cNvPicPr>
          <p:nvPr/>
        </p:nvPicPr>
        <p:blipFill rotWithShape="1">
          <a:blip r:embed="rId3"/>
          <a:srcRect l="17425" t="53178" r="50891" b="16524"/>
          <a:stretch/>
        </p:blipFill>
        <p:spPr>
          <a:xfrm>
            <a:off x="4495800" y="990600"/>
            <a:ext cx="4572000" cy="2819400"/>
          </a:xfrm>
          <a:prstGeom prst="rect">
            <a:avLst/>
          </a:prstGeom>
        </p:spPr>
      </p:pic>
      <p:pic>
        <p:nvPicPr>
          <p:cNvPr id="9" name="Picture 8"/>
          <p:cNvPicPr>
            <a:picLocks noChangeAspect="1"/>
          </p:cNvPicPr>
          <p:nvPr/>
        </p:nvPicPr>
        <p:blipFill rotWithShape="1">
          <a:blip r:embed="rId3"/>
          <a:srcRect l="16369" t="83521" r="49307" b="5015"/>
          <a:stretch/>
        </p:blipFill>
        <p:spPr>
          <a:xfrm>
            <a:off x="2362200" y="4114800"/>
            <a:ext cx="4953000" cy="1066800"/>
          </a:xfrm>
          <a:prstGeom prst="rect">
            <a:avLst/>
          </a:prstGeom>
        </p:spPr>
      </p:pic>
      <p:sp>
        <p:nvSpPr>
          <p:cNvPr id="6" name="TextBox 5"/>
          <p:cNvSpPr txBox="1"/>
          <p:nvPr/>
        </p:nvSpPr>
        <p:spPr>
          <a:xfrm>
            <a:off x="381000" y="419100"/>
            <a:ext cx="8686800" cy="830997"/>
          </a:xfrm>
          <a:prstGeom prst="rect">
            <a:avLst/>
          </a:prstGeom>
          <a:noFill/>
        </p:spPr>
        <p:txBody>
          <a:bodyPr wrap="square" rtlCol="0">
            <a:spAutoFit/>
          </a:bodyPr>
          <a:lstStyle/>
          <a:p>
            <a:r>
              <a:rPr lang="en-US" sz="2400" dirty="0">
                <a:latin typeface="+mj-lt"/>
              </a:rPr>
              <a:t>From:   PRB </a:t>
            </a:r>
            <a:r>
              <a:rPr lang="en-US" sz="2400" b="1" dirty="0">
                <a:latin typeface="+mj-lt"/>
              </a:rPr>
              <a:t>59 </a:t>
            </a:r>
            <a:r>
              <a:rPr lang="en-US" sz="2400" dirty="0">
                <a:latin typeface="+mj-lt"/>
              </a:rPr>
              <a:t>3395 (1999);  </a:t>
            </a:r>
            <a:r>
              <a:rPr lang="en-US" sz="2400" dirty="0" err="1">
                <a:latin typeface="+mj-lt"/>
              </a:rPr>
              <a:t>Mishin</a:t>
            </a:r>
            <a:r>
              <a:rPr lang="en-US" sz="2400" dirty="0">
                <a:latin typeface="+mj-lt"/>
              </a:rPr>
              <a:t> et. al. </a:t>
            </a:r>
            <a:r>
              <a:rPr lang="en-US" sz="2400" i="1" dirty="0">
                <a:latin typeface="Symbol" panose="05050102010706020507" pitchFamily="18" charset="2"/>
              </a:rPr>
              <a:t>n</a:t>
            </a:r>
            <a:r>
              <a:rPr lang="en-US" sz="2400" i="1" dirty="0"/>
              <a:t>(q)</a:t>
            </a:r>
          </a:p>
          <a:p>
            <a:endParaRPr lang="en-US" sz="2400" b="1" dirty="0">
              <a:latin typeface="+mj-lt"/>
            </a:endParaRPr>
          </a:p>
        </p:txBody>
      </p:sp>
      <p:sp>
        <p:nvSpPr>
          <p:cNvPr id="7" name="TextBox 6">
            <a:extLst>
              <a:ext uri="{FF2B5EF4-FFF2-40B4-BE49-F238E27FC236}">
                <a16:creationId xmlns:a16="http://schemas.microsoft.com/office/drawing/2014/main" id="{A6EB84AB-2401-4A14-A332-03229F85AE55}"/>
              </a:ext>
            </a:extLst>
          </p:cNvPr>
          <p:cNvSpPr txBox="1"/>
          <p:nvPr/>
        </p:nvSpPr>
        <p:spPr>
          <a:xfrm>
            <a:off x="838200" y="5562600"/>
            <a:ext cx="7848600" cy="461665"/>
          </a:xfrm>
          <a:prstGeom prst="rect">
            <a:avLst/>
          </a:prstGeom>
          <a:noFill/>
        </p:spPr>
        <p:txBody>
          <a:bodyPr wrap="square" rtlCol="0">
            <a:spAutoFit/>
          </a:bodyPr>
          <a:lstStyle/>
          <a:p>
            <a:r>
              <a:rPr lang="en-US" sz="2400" dirty="0">
                <a:latin typeface="+mj-lt"/>
              </a:rPr>
              <a:t>Note that for each q, there are 3 frequencies.</a:t>
            </a:r>
          </a:p>
        </p:txBody>
      </p:sp>
    </p:spTree>
    <p:extLst>
      <p:ext uri="{BB962C8B-B14F-4D97-AF65-F5344CB8AC3E}">
        <p14:creationId xmlns:p14="http://schemas.microsoft.com/office/powerpoint/2010/main" val="196960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182274" name="Picture 2" descr="http://phycomp.technion.ac.il/%7Enika/diamon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600200"/>
            <a:ext cx="3800475"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304800"/>
            <a:ext cx="7086600" cy="461665"/>
          </a:xfrm>
          <a:prstGeom prst="rect">
            <a:avLst/>
          </a:prstGeom>
          <a:noFill/>
        </p:spPr>
        <p:txBody>
          <a:bodyPr wrap="square" rtlCol="0">
            <a:spAutoFit/>
          </a:bodyPr>
          <a:lstStyle/>
          <a:p>
            <a:r>
              <a:rPr lang="en-US" sz="2400" dirty="0">
                <a:latin typeface="+mj-lt"/>
              </a:rPr>
              <a:t>Lattice vibrations for 3-dimensional lattice</a:t>
            </a:r>
          </a:p>
        </p:txBody>
      </p:sp>
      <p:sp>
        <p:nvSpPr>
          <p:cNvPr id="6" name="TextBox 5"/>
          <p:cNvSpPr txBox="1"/>
          <p:nvPr/>
        </p:nvSpPr>
        <p:spPr>
          <a:xfrm>
            <a:off x="1371600" y="914400"/>
            <a:ext cx="5181600" cy="461665"/>
          </a:xfrm>
          <a:prstGeom prst="rect">
            <a:avLst/>
          </a:prstGeom>
          <a:noFill/>
        </p:spPr>
        <p:txBody>
          <a:bodyPr wrap="square" rtlCol="0">
            <a:spAutoFit/>
          </a:bodyPr>
          <a:lstStyle/>
          <a:p>
            <a:r>
              <a:rPr lang="en-US" sz="2400" dirty="0">
                <a:latin typeface="+mj-lt"/>
              </a:rPr>
              <a:t>Example:  diamond lattice</a:t>
            </a:r>
          </a:p>
        </p:txBody>
      </p:sp>
      <p:sp>
        <p:nvSpPr>
          <p:cNvPr id="7" name="TextBox 6"/>
          <p:cNvSpPr txBox="1"/>
          <p:nvPr/>
        </p:nvSpPr>
        <p:spPr>
          <a:xfrm>
            <a:off x="152400" y="5715000"/>
            <a:ext cx="9067800" cy="461665"/>
          </a:xfrm>
          <a:prstGeom prst="rect">
            <a:avLst/>
          </a:prstGeom>
          <a:noFill/>
        </p:spPr>
        <p:txBody>
          <a:bodyPr wrap="square" rtlCol="0">
            <a:spAutoFit/>
          </a:bodyPr>
          <a:lstStyle/>
          <a:p>
            <a:r>
              <a:rPr lang="en-US" sz="2400" dirty="0">
                <a:latin typeface="+mj-lt"/>
              </a:rPr>
              <a:t>Ref:   http://phycomp.technion.ac.il/~nika/diamond_structure.html</a:t>
            </a:r>
          </a:p>
        </p:txBody>
      </p:sp>
    </p:spTree>
    <p:extLst>
      <p:ext uri="{BB962C8B-B14F-4D97-AF65-F5344CB8AC3E}">
        <p14:creationId xmlns:p14="http://schemas.microsoft.com/office/powerpoint/2010/main" val="2805206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186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57" t="14831" r="30157" b="8013"/>
          <a:stretch/>
        </p:blipFill>
        <p:spPr bwMode="auto">
          <a:xfrm>
            <a:off x="2667000" y="152400"/>
            <a:ext cx="6124302" cy="63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09600"/>
            <a:ext cx="2286000" cy="1200329"/>
          </a:xfrm>
          <a:prstGeom prst="rect">
            <a:avLst/>
          </a:prstGeom>
          <a:noFill/>
        </p:spPr>
        <p:txBody>
          <a:bodyPr wrap="square" rtlCol="0">
            <a:spAutoFit/>
          </a:bodyPr>
          <a:lstStyle/>
          <a:p>
            <a:r>
              <a:rPr lang="en-US" dirty="0">
                <a:latin typeface="+mj-lt"/>
              </a:rPr>
              <a:t>B. P. </a:t>
            </a:r>
            <a:r>
              <a:rPr lang="en-US" dirty="0" err="1">
                <a:latin typeface="+mj-lt"/>
              </a:rPr>
              <a:t>Pandy</a:t>
            </a:r>
            <a:r>
              <a:rPr lang="en-US" dirty="0">
                <a:latin typeface="+mj-lt"/>
              </a:rPr>
              <a:t> and B. </a:t>
            </a:r>
            <a:r>
              <a:rPr lang="en-US" dirty="0" err="1">
                <a:latin typeface="+mj-lt"/>
              </a:rPr>
              <a:t>Dayal</a:t>
            </a:r>
            <a:r>
              <a:rPr lang="en-US" dirty="0">
                <a:latin typeface="+mj-lt"/>
              </a:rPr>
              <a:t>, J. Phys. C. Solid State Phys. </a:t>
            </a:r>
            <a:r>
              <a:rPr lang="en-US" b="1" dirty="0">
                <a:latin typeface="+mj-lt"/>
              </a:rPr>
              <a:t>6</a:t>
            </a:r>
            <a:r>
              <a:rPr lang="en-US" dirty="0">
                <a:latin typeface="+mj-lt"/>
              </a:rPr>
              <a:t> 2943 (1973)</a:t>
            </a:r>
          </a:p>
        </p:txBody>
      </p:sp>
    </p:spTree>
    <p:extLst>
      <p:ext uri="{BB962C8B-B14F-4D97-AF65-F5344CB8AC3E}">
        <p14:creationId xmlns:p14="http://schemas.microsoft.com/office/powerpoint/2010/main" val="143925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316457" y="22098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E5E6364-72CC-B4F6-5A38-2D804A7533EF}"/>
              </a:ext>
            </a:extLst>
          </p:cNvPr>
          <p:cNvPicPr>
            <a:picLocks noChangeAspect="1"/>
          </p:cNvPicPr>
          <p:nvPr/>
        </p:nvPicPr>
        <p:blipFill>
          <a:blip r:embed="rId3"/>
          <a:stretch>
            <a:fillRect/>
          </a:stretch>
        </p:blipFill>
        <p:spPr>
          <a:xfrm>
            <a:off x="773657" y="990600"/>
            <a:ext cx="8370343" cy="3743404"/>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F057D-AD63-4F36-A7CE-403FADEEA63E}"/>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781214A7-0CCB-4461-BF3B-AB25F0EDAD0D}"/>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5839DAFE-9065-47C7-B318-1E8E5E6E2615}"/>
              </a:ext>
            </a:extLst>
          </p:cNvPr>
          <p:cNvSpPr>
            <a:spLocks noGrp="1"/>
          </p:cNvSpPr>
          <p:nvPr>
            <p:ph type="sldNum" sz="quarter" idx="12"/>
          </p:nvPr>
        </p:nvSpPr>
        <p:spPr/>
        <p:txBody>
          <a:bodyPr/>
          <a:lstStyle/>
          <a:p>
            <a:fld id="{CE368B07-CEBF-4C80-90AF-53B34FA04CF3}" type="slidenum">
              <a:rPr lang="en-US" smtClean="0"/>
              <a:t>30</a:t>
            </a:fld>
            <a:endParaRPr lang="en-US" dirty="0"/>
          </a:p>
        </p:txBody>
      </p:sp>
      <p:pic>
        <p:nvPicPr>
          <p:cNvPr id="6" name="Picture 5">
            <a:extLst>
              <a:ext uri="{FF2B5EF4-FFF2-40B4-BE49-F238E27FC236}">
                <a16:creationId xmlns:a16="http://schemas.microsoft.com/office/drawing/2014/main" id="{DA6B5017-956D-49A2-ADD8-0548A3BD0F8E}"/>
              </a:ext>
            </a:extLst>
          </p:cNvPr>
          <p:cNvPicPr>
            <a:picLocks noChangeAspect="1"/>
          </p:cNvPicPr>
          <p:nvPr/>
        </p:nvPicPr>
        <p:blipFill>
          <a:blip r:embed="rId3"/>
          <a:stretch>
            <a:fillRect/>
          </a:stretch>
        </p:blipFill>
        <p:spPr>
          <a:xfrm>
            <a:off x="4572000" y="2057400"/>
            <a:ext cx="4121392" cy="3305175"/>
          </a:xfrm>
          <a:prstGeom prst="rect">
            <a:avLst/>
          </a:prstGeom>
        </p:spPr>
      </p:pic>
      <p:sp>
        <p:nvSpPr>
          <p:cNvPr id="8" name="TextBox 7">
            <a:extLst>
              <a:ext uri="{FF2B5EF4-FFF2-40B4-BE49-F238E27FC236}">
                <a16:creationId xmlns:a16="http://schemas.microsoft.com/office/drawing/2014/main" id="{1F355A6D-C81E-4651-86F0-C5B78692BB44}"/>
              </a:ext>
            </a:extLst>
          </p:cNvPr>
          <p:cNvSpPr txBox="1"/>
          <p:nvPr/>
        </p:nvSpPr>
        <p:spPr>
          <a:xfrm>
            <a:off x="304800" y="136525"/>
            <a:ext cx="7924800" cy="461665"/>
          </a:xfrm>
          <a:prstGeom prst="rect">
            <a:avLst/>
          </a:prstGeom>
          <a:noFill/>
        </p:spPr>
        <p:txBody>
          <a:bodyPr wrap="square" rtlCol="0">
            <a:spAutoFit/>
          </a:bodyPr>
          <a:lstStyle/>
          <a:p>
            <a:r>
              <a:rPr lang="en-US" sz="2400" dirty="0">
                <a:latin typeface="+mj-lt"/>
              </a:rPr>
              <a:t>Examples of phonon spectra of two forms of boron nitride</a:t>
            </a:r>
          </a:p>
        </p:txBody>
      </p:sp>
      <p:sp>
        <p:nvSpPr>
          <p:cNvPr id="9" name="TextBox 8">
            <a:extLst>
              <a:ext uri="{FF2B5EF4-FFF2-40B4-BE49-F238E27FC236}">
                <a16:creationId xmlns:a16="http://schemas.microsoft.com/office/drawing/2014/main" id="{B55EF519-875B-4AE7-A332-C7C776A2BDA8}"/>
              </a:ext>
            </a:extLst>
          </p:cNvPr>
          <p:cNvSpPr txBox="1"/>
          <p:nvPr/>
        </p:nvSpPr>
        <p:spPr>
          <a:xfrm>
            <a:off x="990600" y="1492112"/>
            <a:ext cx="2514600" cy="461665"/>
          </a:xfrm>
          <a:prstGeom prst="rect">
            <a:avLst/>
          </a:prstGeom>
          <a:noFill/>
        </p:spPr>
        <p:txBody>
          <a:bodyPr wrap="square" rtlCol="0">
            <a:spAutoFit/>
          </a:bodyPr>
          <a:lstStyle/>
          <a:p>
            <a:r>
              <a:rPr lang="en-US" sz="2400" dirty="0">
                <a:latin typeface="+mj-lt"/>
              </a:rPr>
              <a:t>Cubic structure</a:t>
            </a:r>
          </a:p>
        </p:txBody>
      </p:sp>
      <p:pic>
        <p:nvPicPr>
          <p:cNvPr id="5" name="Picture 4">
            <a:extLst>
              <a:ext uri="{FF2B5EF4-FFF2-40B4-BE49-F238E27FC236}">
                <a16:creationId xmlns:a16="http://schemas.microsoft.com/office/drawing/2014/main" id="{7C38C32F-1685-C968-56F3-A13529098CB3}"/>
              </a:ext>
            </a:extLst>
          </p:cNvPr>
          <p:cNvPicPr>
            <a:picLocks noChangeAspect="1"/>
          </p:cNvPicPr>
          <p:nvPr/>
        </p:nvPicPr>
        <p:blipFill>
          <a:blip r:embed="rId4"/>
          <a:stretch>
            <a:fillRect/>
          </a:stretch>
        </p:blipFill>
        <p:spPr>
          <a:xfrm>
            <a:off x="281651" y="2384005"/>
            <a:ext cx="4095961" cy="3549832"/>
          </a:xfrm>
          <a:prstGeom prst="rect">
            <a:avLst/>
          </a:prstGeom>
        </p:spPr>
      </p:pic>
    </p:spTree>
    <p:extLst>
      <p:ext uri="{BB962C8B-B14F-4D97-AF65-F5344CB8AC3E}">
        <p14:creationId xmlns:p14="http://schemas.microsoft.com/office/powerpoint/2010/main" val="3009002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F057D-AD63-4F36-A7CE-403FADEEA63E}"/>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781214A7-0CCB-4461-BF3B-AB25F0EDAD0D}"/>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5839DAFE-9065-47C7-B318-1E8E5E6E2615}"/>
              </a:ext>
            </a:extLst>
          </p:cNvPr>
          <p:cNvSpPr>
            <a:spLocks noGrp="1"/>
          </p:cNvSpPr>
          <p:nvPr>
            <p:ph type="sldNum" sz="quarter" idx="12"/>
          </p:nvPr>
        </p:nvSpPr>
        <p:spPr/>
        <p:txBody>
          <a:bodyPr/>
          <a:lstStyle/>
          <a:p>
            <a:fld id="{CE368B07-CEBF-4C80-90AF-53B34FA04CF3}" type="slidenum">
              <a:rPr lang="en-US" smtClean="0"/>
              <a:t>31</a:t>
            </a:fld>
            <a:endParaRPr lang="en-US" dirty="0"/>
          </a:p>
        </p:txBody>
      </p:sp>
      <p:pic>
        <p:nvPicPr>
          <p:cNvPr id="7" name="Picture 6">
            <a:extLst>
              <a:ext uri="{FF2B5EF4-FFF2-40B4-BE49-F238E27FC236}">
                <a16:creationId xmlns:a16="http://schemas.microsoft.com/office/drawing/2014/main" id="{4CB87BC0-A1E7-4C29-9F2C-D507C1C2230F}"/>
              </a:ext>
            </a:extLst>
          </p:cNvPr>
          <p:cNvPicPr>
            <a:picLocks noChangeAspect="1"/>
          </p:cNvPicPr>
          <p:nvPr/>
        </p:nvPicPr>
        <p:blipFill>
          <a:blip r:embed="rId3"/>
          <a:stretch>
            <a:fillRect/>
          </a:stretch>
        </p:blipFill>
        <p:spPr>
          <a:xfrm>
            <a:off x="4771662" y="1982221"/>
            <a:ext cx="4121392" cy="3380354"/>
          </a:xfrm>
          <a:prstGeom prst="rect">
            <a:avLst/>
          </a:prstGeom>
        </p:spPr>
      </p:pic>
      <p:sp>
        <p:nvSpPr>
          <p:cNvPr id="8" name="TextBox 7">
            <a:extLst>
              <a:ext uri="{FF2B5EF4-FFF2-40B4-BE49-F238E27FC236}">
                <a16:creationId xmlns:a16="http://schemas.microsoft.com/office/drawing/2014/main" id="{1F355A6D-C81E-4651-86F0-C5B78692BB44}"/>
              </a:ext>
            </a:extLst>
          </p:cNvPr>
          <p:cNvSpPr txBox="1"/>
          <p:nvPr/>
        </p:nvSpPr>
        <p:spPr>
          <a:xfrm>
            <a:off x="304800" y="136525"/>
            <a:ext cx="7924800" cy="461665"/>
          </a:xfrm>
          <a:prstGeom prst="rect">
            <a:avLst/>
          </a:prstGeom>
          <a:noFill/>
        </p:spPr>
        <p:txBody>
          <a:bodyPr wrap="square" rtlCol="0">
            <a:spAutoFit/>
          </a:bodyPr>
          <a:lstStyle/>
          <a:p>
            <a:r>
              <a:rPr lang="en-US" sz="2400" dirty="0">
                <a:latin typeface="+mj-lt"/>
              </a:rPr>
              <a:t>Examples of phonon spectra of two forms of boron nitride</a:t>
            </a:r>
          </a:p>
        </p:txBody>
      </p:sp>
      <p:sp>
        <p:nvSpPr>
          <p:cNvPr id="10" name="TextBox 9">
            <a:extLst>
              <a:ext uri="{FF2B5EF4-FFF2-40B4-BE49-F238E27FC236}">
                <a16:creationId xmlns:a16="http://schemas.microsoft.com/office/drawing/2014/main" id="{CA38087A-8AA1-4209-B1F4-6908C4363607}"/>
              </a:ext>
            </a:extLst>
          </p:cNvPr>
          <p:cNvSpPr txBox="1"/>
          <p:nvPr/>
        </p:nvSpPr>
        <p:spPr>
          <a:xfrm>
            <a:off x="1295400" y="1391998"/>
            <a:ext cx="2971800" cy="461665"/>
          </a:xfrm>
          <a:prstGeom prst="rect">
            <a:avLst/>
          </a:prstGeom>
          <a:noFill/>
        </p:spPr>
        <p:txBody>
          <a:bodyPr wrap="square" rtlCol="0">
            <a:spAutoFit/>
          </a:bodyPr>
          <a:lstStyle/>
          <a:p>
            <a:r>
              <a:rPr lang="en-US" sz="2400" dirty="0">
                <a:latin typeface="+mj-lt"/>
              </a:rPr>
              <a:t>Hexagonal structure</a:t>
            </a:r>
          </a:p>
        </p:txBody>
      </p:sp>
      <p:pic>
        <p:nvPicPr>
          <p:cNvPr id="5" name="Picture 4">
            <a:extLst>
              <a:ext uri="{FF2B5EF4-FFF2-40B4-BE49-F238E27FC236}">
                <a16:creationId xmlns:a16="http://schemas.microsoft.com/office/drawing/2014/main" id="{E9ECDF69-FF88-4946-4F5B-AEB100F014DF}"/>
              </a:ext>
            </a:extLst>
          </p:cNvPr>
          <p:cNvPicPr>
            <a:picLocks noChangeAspect="1"/>
          </p:cNvPicPr>
          <p:nvPr/>
        </p:nvPicPr>
        <p:blipFill>
          <a:blip r:embed="rId4"/>
          <a:stretch>
            <a:fillRect/>
          </a:stretch>
        </p:blipFill>
        <p:spPr>
          <a:xfrm>
            <a:off x="552243" y="2239100"/>
            <a:ext cx="4019757" cy="3092609"/>
          </a:xfrm>
          <a:prstGeom prst="rect">
            <a:avLst/>
          </a:prstGeom>
        </p:spPr>
      </p:pic>
    </p:spTree>
    <p:extLst>
      <p:ext uri="{BB962C8B-B14F-4D97-AF65-F5344CB8AC3E}">
        <p14:creationId xmlns:p14="http://schemas.microsoft.com/office/powerpoint/2010/main" val="2373693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00C96-A43F-72A0-3E73-CFB8FC8ADBC4}"/>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3A154E9D-8CD9-F8A2-9680-2C1BCF2D6C23}"/>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02E3F604-62D2-9F9B-B9EA-267CEF459B83}"/>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E6896C3B-34C1-51BF-D020-555F7C4B03CA}"/>
              </a:ext>
            </a:extLst>
          </p:cNvPr>
          <p:cNvSpPr txBox="1"/>
          <p:nvPr/>
        </p:nvSpPr>
        <p:spPr>
          <a:xfrm>
            <a:off x="0" y="533400"/>
            <a:ext cx="9067800" cy="4524315"/>
          </a:xfrm>
          <a:prstGeom prst="rect">
            <a:avLst/>
          </a:prstGeom>
          <a:noFill/>
        </p:spPr>
        <p:txBody>
          <a:bodyPr wrap="square" rtlCol="0">
            <a:spAutoFit/>
          </a:bodyPr>
          <a:lstStyle/>
          <a:p>
            <a:r>
              <a:rPr lang="en-US" sz="2400" dirty="0">
                <a:latin typeface="+mj-lt"/>
              </a:rPr>
              <a:t>To Sam’s question about the relevance of the normal modes –</a:t>
            </a:r>
          </a:p>
          <a:p>
            <a:endParaRPr lang="en-US" sz="2400" dirty="0">
              <a:latin typeface="+mj-lt"/>
            </a:endParaRPr>
          </a:p>
          <a:p>
            <a:pPr marL="457200" indent="-457200">
              <a:buFont typeface="+mj-lt"/>
              <a:buAutoNum type="arabicPeriod"/>
            </a:pPr>
            <a:r>
              <a:rPr lang="en-US" sz="2400" dirty="0">
                <a:latin typeface="+mj-lt"/>
              </a:rPr>
              <a:t>While the classical picture gives us the normal mode frequencies and amplitudes, we must use quantum mechanics to find the real spectrum.</a:t>
            </a:r>
          </a:p>
          <a:p>
            <a:pPr marL="457200" indent="-457200">
              <a:buFont typeface="+mj-lt"/>
              <a:buAutoNum type="arabicPeriod"/>
            </a:pPr>
            <a:r>
              <a:rPr lang="en-US" sz="2400" dirty="0">
                <a:latin typeface="+mj-lt"/>
              </a:rPr>
              <a:t>Quantum mechanically, each classical normal mode frequency </a:t>
            </a:r>
            <a:r>
              <a:rPr lang="en-US" sz="2400" dirty="0">
                <a:latin typeface="Symbol" panose="05050102010706020507" pitchFamily="18" charset="2"/>
              </a:rPr>
              <a:t>w</a:t>
            </a:r>
            <a:r>
              <a:rPr lang="en-US" sz="2400" dirty="0">
                <a:latin typeface="+mj-lt"/>
              </a:rPr>
              <a:t> is associated with quantum mechanical energy levels </a:t>
            </a:r>
          </a:p>
          <a:p>
            <a:pPr marL="457200" indent="-457200">
              <a:buFont typeface="+mj-lt"/>
              <a:buAutoNum type="arabicPeriod"/>
            </a:pPr>
            <a:r>
              <a:rPr lang="en-US" sz="2400" dirty="0">
                <a:latin typeface="+mj-lt"/>
              </a:rPr>
              <a:t>If one imagines that the vibrating system is in thermodynamic equilibrium at temperature </a:t>
            </a:r>
            <a:r>
              <a:rPr lang="en-US" sz="2400" i="1" dirty="0">
                <a:latin typeface="+mj-lt"/>
              </a:rPr>
              <a:t>T,  </a:t>
            </a:r>
            <a:r>
              <a:rPr lang="en-US" sz="2400" dirty="0">
                <a:latin typeface="+mj-lt"/>
              </a:rPr>
              <a:t>then we can estimate its </a:t>
            </a:r>
            <a:r>
              <a:rPr lang="en-US" sz="2400" dirty="0" err="1">
                <a:latin typeface="+mj-lt"/>
              </a:rPr>
              <a:t>Helmholz</a:t>
            </a:r>
            <a:r>
              <a:rPr lang="en-US" sz="2400" dirty="0">
                <a:latin typeface="+mj-lt"/>
              </a:rPr>
              <a:t> free energy by summing up all of the spectral states and all of the normal modes --</a:t>
            </a:r>
            <a:endParaRPr lang="en-US" sz="2400" i="1" dirty="0">
              <a:latin typeface="+mj-lt"/>
            </a:endParaRPr>
          </a:p>
        </p:txBody>
      </p:sp>
      <p:graphicFrame>
        <p:nvGraphicFramePr>
          <p:cNvPr id="6" name="Object 5">
            <a:extLst>
              <a:ext uri="{FF2B5EF4-FFF2-40B4-BE49-F238E27FC236}">
                <a16:creationId xmlns:a16="http://schemas.microsoft.com/office/drawing/2014/main" id="{B159AA0A-1889-8A81-E12E-4ADC78DE4BB1}"/>
              </a:ext>
            </a:extLst>
          </p:cNvPr>
          <p:cNvGraphicFramePr>
            <a:graphicFrameLocks noChangeAspect="1"/>
          </p:cNvGraphicFramePr>
          <p:nvPr>
            <p:extLst>
              <p:ext uri="{D42A27DB-BD31-4B8C-83A1-F6EECF244321}">
                <p14:modId xmlns:p14="http://schemas.microsoft.com/office/powerpoint/2010/main" val="2171064725"/>
              </p:ext>
            </p:extLst>
          </p:nvPr>
        </p:nvGraphicFramePr>
        <p:xfrm>
          <a:off x="1727200" y="3085088"/>
          <a:ext cx="4292600" cy="495300"/>
        </p:xfrm>
        <a:graphic>
          <a:graphicData uri="http://schemas.openxmlformats.org/presentationml/2006/ole">
            <mc:AlternateContent xmlns:mc="http://schemas.openxmlformats.org/markup-compatibility/2006">
              <mc:Choice xmlns:v="urn:schemas-microsoft-com:vml" Requires="v">
                <p:oleObj name="Equation" r:id="rId2" imgW="1981080" imgH="228600" progId="Equation.DSMT4">
                  <p:embed/>
                </p:oleObj>
              </mc:Choice>
              <mc:Fallback>
                <p:oleObj name="Equation" r:id="rId2" imgW="1981080" imgH="228600" progId="Equation.DSMT4">
                  <p:embed/>
                  <p:pic>
                    <p:nvPicPr>
                      <p:cNvPr id="0" name=""/>
                      <p:cNvPicPr/>
                      <p:nvPr/>
                    </p:nvPicPr>
                    <p:blipFill>
                      <a:blip r:embed="rId3"/>
                      <a:stretch>
                        <a:fillRect/>
                      </a:stretch>
                    </p:blipFill>
                    <p:spPr>
                      <a:xfrm>
                        <a:off x="1727200" y="3085088"/>
                        <a:ext cx="4292600" cy="495300"/>
                      </a:xfrm>
                      <a:prstGeom prst="rect">
                        <a:avLst/>
                      </a:prstGeom>
                    </p:spPr>
                  </p:pic>
                </p:oleObj>
              </mc:Fallback>
            </mc:AlternateContent>
          </a:graphicData>
        </a:graphic>
      </p:graphicFrame>
    </p:spTree>
    <p:extLst>
      <p:ext uri="{BB962C8B-B14F-4D97-AF65-F5344CB8AC3E}">
        <p14:creationId xmlns:p14="http://schemas.microsoft.com/office/powerpoint/2010/main" val="164347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25C54-DF7B-C44C-DA7F-35818E58C31E}"/>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6AE38649-812A-0899-A20B-B6453510AE68}"/>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425307C3-26A3-2748-7224-F7C1958AC0A6}"/>
              </a:ext>
            </a:extLst>
          </p:cNvPr>
          <p:cNvSpPr>
            <a:spLocks noGrp="1"/>
          </p:cNvSpPr>
          <p:nvPr>
            <p:ph type="sldNum" sz="quarter" idx="12"/>
          </p:nvPr>
        </p:nvSpPr>
        <p:spPr/>
        <p:txBody>
          <a:bodyPr/>
          <a:lstStyle/>
          <a:p>
            <a:fld id="{CE368B07-CEBF-4C80-90AF-53B34FA04CF3}" type="slidenum">
              <a:rPr lang="en-US" smtClean="0"/>
              <a:t>33</a:t>
            </a:fld>
            <a:endParaRPr lang="en-US" dirty="0"/>
          </a:p>
        </p:txBody>
      </p:sp>
      <p:pic>
        <p:nvPicPr>
          <p:cNvPr id="5" name="Picture 4">
            <a:extLst>
              <a:ext uri="{FF2B5EF4-FFF2-40B4-BE49-F238E27FC236}">
                <a16:creationId xmlns:a16="http://schemas.microsoft.com/office/drawing/2014/main" id="{08887614-6E69-BA40-2118-613C9B34670F}"/>
              </a:ext>
            </a:extLst>
          </p:cNvPr>
          <p:cNvPicPr>
            <a:picLocks noChangeAspect="1"/>
          </p:cNvPicPr>
          <p:nvPr/>
        </p:nvPicPr>
        <p:blipFill>
          <a:blip r:embed="rId2"/>
          <a:stretch>
            <a:fillRect/>
          </a:stretch>
        </p:blipFill>
        <p:spPr>
          <a:xfrm>
            <a:off x="528232" y="913324"/>
            <a:ext cx="5191936" cy="1050936"/>
          </a:xfrm>
          <a:prstGeom prst="rect">
            <a:avLst/>
          </a:prstGeom>
        </p:spPr>
      </p:pic>
      <p:pic>
        <p:nvPicPr>
          <p:cNvPr id="6" name="Picture 5">
            <a:extLst>
              <a:ext uri="{FF2B5EF4-FFF2-40B4-BE49-F238E27FC236}">
                <a16:creationId xmlns:a16="http://schemas.microsoft.com/office/drawing/2014/main" id="{2FE982E1-F89C-0607-9936-C5CB795D8075}"/>
              </a:ext>
            </a:extLst>
          </p:cNvPr>
          <p:cNvPicPr>
            <a:picLocks noChangeAspect="1"/>
          </p:cNvPicPr>
          <p:nvPr/>
        </p:nvPicPr>
        <p:blipFill>
          <a:blip r:embed="rId3"/>
          <a:stretch>
            <a:fillRect/>
          </a:stretch>
        </p:blipFill>
        <p:spPr>
          <a:xfrm>
            <a:off x="528232" y="2030097"/>
            <a:ext cx="8186971" cy="1447800"/>
          </a:xfrm>
          <a:prstGeom prst="rect">
            <a:avLst/>
          </a:prstGeom>
        </p:spPr>
      </p:pic>
      <p:pic>
        <p:nvPicPr>
          <p:cNvPr id="7" name="Picture 6">
            <a:extLst>
              <a:ext uri="{FF2B5EF4-FFF2-40B4-BE49-F238E27FC236}">
                <a16:creationId xmlns:a16="http://schemas.microsoft.com/office/drawing/2014/main" id="{4D6B9682-39D7-32C3-4334-8B103C5C1E00}"/>
              </a:ext>
            </a:extLst>
          </p:cNvPr>
          <p:cNvPicPr>
            <a:picLocks noChangeAspect="1"/>
          </p:cNvPicPr>
          <p:nvPr/>
        </p:nvPicPr>
        <p:blipFill rotWithShape="1">
          <a:blip r:embed="rId4"/>
          <a:srcRect t="17726"/>
          <a:stretch/>
        </p:blipFill>
        <p:spPr>
          <a:xfrm>
            <a:off x="559098" y="4741528"/>
            <a:ext cx="7624264" cy="1494189"/>
          </a:xfrm>
          <a:prstGeom prst="rect">
            <a:avLst/>
          </a:prstGeom>
        </p:spPr>
      </p:pic>
      <p:sp>
        <p:nvSpPr>
          <p:cNvPr id="8" name="TextBox 7">
            <a:extLst>
              <a:ext uri="{FF2B5EF4-FFF2-40B4-BE49-F238E27FC236}">
                <a16:creationId xmlns:a16="http://schemas.microsoft.com/office/drawing/2014/main" id="{43A1B397-3E63-8C65-A5E1-F258B21B9098}"/>
              </a:ext>
            </a:extLst>
          </p:cNvPr>
          <p:cNvSpPr txBox="1"/>
          <p:nvPr/>
        </p:nvSpPr>
        <p:spPr>
          <a:xfrm>
            <a:off x="304800" y="304800"/>
            <a:ext cx="8534400" cy="461665"/>
          </a:xfrm>
          <a:prstGeom prst="rect">
            <a:avLst/>
          </a:prstGeom>
          <a:noFill/>
        </p:spPr>
        <p:txBody>
          <a:bodyPr wrap="square" rtlCol="0">
            <a:spAutoFit/>
          </a:bodyPr>
          <a:lstStyle/>
          <a:p>
            <a:r>
              <a:rPr lang="en-US" sz="2400" dirty="0" err="1">
                <a:latin typeface="+mj-lt"/>
              </a:rPr>
              <a:t>Helmholz</a:t>
            </a:r>
            <a:r>
              <a:rPr lang="en-US" sz="2400" dirty="0">
                <a:latin typeface="+mj-lt"/>
              </a:rPr>
              <a:t> free energy for vibrational energy at temperature T:</a:t>
            </a:r>
          </a:p>
        </p:txBody>
      </p:sp>
      <p:sp>
        <p:nvSpPr>
          <p:cNvPr id="9" name="TextBox 8">
            <a:extLst>
              <a:ext uri="{FF2B5EF4-FFF2-40B4-BE49-F238E27FC236}">
                <a16:creationId xmlns:a16="http://schemas.microsoft.com/office/drawing/2014/main" id="{CEE97079-5C4A-C0FB-3372-A0018AF6BA53}"/>
              </a:ext>
            </a:extLst>
          </p:cNvPr>
          <p:cNvSpPr txBox="1"/>
          <p:nvPr/>
        </p:nvSpPr>
        <p:spPr>
          <a:xfrm>
            <a:off x="565850" y="4083862"/>
            <a:ext cx="8534400" cy="461665"/>
          </a:xfrm>
          <a:prstGeom prst="rect">
            <a:avLst/>
          </a:prstGeom>
          <a:noFill/>
        </p:spPr>
        <p:txBody>
          <a:bodyPr wrap="square" rtlCol="0">
            <a:spAutoFit/>
          </a:bodyPr>
          <a:lstStyle/>
          <a:p>
            <a:r>
              <a:rPr lang="en-US" sz="2400" dirty="0">
                <a:latin typeface="+mj-lt"/>
              </a:rPr>
              <a:t>Phonon density of states:</a:t>
            </a:r>
          </a:p>
        </p:txBody>
      </p:sp>
    </p:spTree>
    <p:extLst>
      <p:ext uri="{BB962C8B-B14F-4D97-AF65-F5344CB8AC3E}">
        <p14:creationId xmlns:p14="http://schemas.microsoft.com/office/powerpoint/2010/main" val="3189023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92EAC-DB37-9737-529F-4573DAE478EA}"/>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EBDEC5C4-3636-0608-C973-F9BBCED9C9E3}"/>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5783479C-9DB4-5CF9-72D4-F308357F02AF}"/>
              </a:ext>
            </a:extLst>
          </p:cNvPr>
          <p:cNvSpPr>
            <a:spLocks noGrp="1"/>
          </p:cNvSpPr>
          <p:nvPr>
            <p:ph type="sldNum" sz="quarter" idx="12"/>
          </p:nvPr>
        </p:nvSpPr>
        <p:spPr/>
        <p:txBody>
          <a:bodyPr/>
          <a:lstStyle/>
          <a:p>
            <a:fld id="{CE368B07-CEBF-4C80-90AF-53B34FA04CF3}" type="slidenum">
              <a:rPr lang="en-US" smtClean="0"/>
              <a:t>34</a:t>
            </a:fld>
            <a:endParaRPr lang="en-US" dirty="0"/>
          </a:p>
        </p:txBody>
      </p:sp>
      <p:pic>
        <p:nvPicPr>
          <p:cNvPr id="5" name="Picture 4">
            <a:extLst>
              <a:ext uri="{FF2B5EF4-FFF2-40B4-BE49-F238E27FC236}">
                <a16:creationId xmlns:a16="http://schemas.microsoft.com/office/drawing/2014/main" id="{7469D683-AC07-687F-4D77-6CA8BF8B5D81}"/>
              </a:ext>
            </a:extLst>
          </p:cNvPr>
          <p:cNvPicPr>
            <a:picLocks noChangeAspect="1"/>
          </p:cNvPicPr>
          <p:nvPr/>
        </p:nvPicPr>
        <p:blipFill>
          <a:blip r:embed="rId2"/>
          <a:stretch>
            <a:fillRect/>
          </a:stretch>
        </p:blipFill>
        <p:spPr>
          <a:xfrm>
            <a:off x="685800" y="1371600"/>
            <a:ext cx="8160169" cy="4667490"/>
          </a:xfrm>
          <a:prstGeom prst="rect">
            <a:avLst/>
          </a:prstGeom>
        </p:spPr>
      </p:pic>
      <p:sp>
        <p:nvSpPr>
          <p:cNvPr id="6" name="TextBox 5">
            <a:extLst>
              <a:ext uri="{FF2B5EF4-FFF2-40B4-BE49-F238E27FC236}">
                <a16:creationId xmlns:a16="http://schemas.microsoft.com/office/drawing/2014/main" id="{6C7C54DA-D3D5-9C23-D3B7-DCB045EE61EE}"/>
              </a:ext>
            </a:extLst>
          </p:cNvPr>
          <p:cNvSpPr txBox="1"/>
          <p:nvPr/>
        </p:nvSpPr>
        <p:spPr>
          <a:xfrm>
            <a:off x="228600" y="381000"/>
            <a:ext cx="8534400" cy="461665"/>
          </a:xfrm>
          <a:prstGeom prst="rect">
            <a:avLst/>
          </a:prstGeom>
          <a:noFill/>
        </p:spPr>
        <p:txBody>
          <a:bodyPr wrap="square" rtlCol="0">
            <a:spAutoFit/>
          </a:bodyPr>
          <a:lstStyle/>
          <a:p>
            <a:r>
              <a:rPr lang="en-US" sz="2400" dirty="0">
                <a:latin typeface="+mj-lt"/>
              </a:rPr>
              <a:t>An example of phonon analysis for two similar materials --</a:t>
            </a:r>
          </a:p>
        </p:txBody>
      </p:sp>
      <p:sp>
        <p:nvSpPr>
          <p:cNvPr id="7" name="TextBox 6">
            <a:extLst>
              <a:ext uri="{FF2B5EF4-FFF2-40B4-BE49-F238E27FC236}">
                <a16:creationId xmlns:a16="http://schemas.microsoft.com/office/drawing/2014/main" id="{6B02C486-00B1-2943-26EB-A0356CACC1BA}"/>
              </a:ext>
            </a:extLst>
          </p:cNvPr>
          <p:cNvSpPr txBox="1"/>
          <p:nvPr/>
        </p:nvSpPr>
        <p:spPr>
          <a:xfrm>
            <a:off x="6217069" y="5815017"/>
            <a:ext cx="2895600" cy="830997"/>
          </a:xfrm>
          <a:prstGeom prst="rect">
            <a:avLst/>
          </a:prstGeom>
          <a:noFill/>
        </p:spPr>
        <p:txBody>
          <a:bodyPr wrap="square" rtlCol="0">
            <a:spAutoFit/>
          </a:bodyPr>
          <a:lstStyle/>
          <a:p>
            <a:r>
              <a:rPr lang="en-US" sz="2400" dirty="0">
                <a:latin typeface="+mj-lt"/>
              </a:rPr>
              <a:t>From calculations by Yan Li</a:t>
            </a:r>
          </a:p>
        </p:txBody>
      </p:sp>
    </p:spTree>
    <p:extLst>
      <p:ext uri="{BB962C8B-B14F-4D97-AF65-F5344CB8AC3E}">
        <p14:creationId xmlns:p14="http://schemas.microsoft.com/office/powerpoint/2010/main" val="999528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36888-0C6E-977E-9423-57A5337E14F3}"/>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5C5FAB7E-8565-1324-E006-20D2AABE3BCA}"/>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0924E6BB-446B-8CF9-76C9-28836AC3EDEC}"/>
              </a:ext>
            </a:extLst>
          </p:cNvPr>
          <p:cNvSpPr>
            <a:spLocks noGrp="1"/>
          </p:cNvSpPr>
          <p:nvPr>
            <p:ph type="sldNum" sz="quarter" idx="12"/>
          </p:nvPr>
        </p:nvSpPr>
        <p:spPr/>
        <p:txBody>
          <a:bodyPr/>
          <a:lstStyle/>
          <a:p>
            <a:fld id="{CE368B07-CEBF-4C80-90AF-53B34FA04CF3}" type="slidenum">
              <a:rPr lang="en-US" smtClean="0"/>
              <a:t>35</a:t>
            </a:fld>
            <a:endParaRPr lang="en-US" dirty="0"/>
          </a:p>
        </p:txBody>
      </p:sp>
      <p:pic>
        <p:nvPicPr>
          <p:cNvPr id="5" name="Picture 4">
            <a:extLst>
              <a:ext uri="{FF2B5EF4-FFF2-40B4-BE49-F238E27FC236}">
                <a16:creationId xmlns:a16="http://schemas.microsoft.com/office/drawing/2014/main" id="{D4525DBC-CEB0-4BA0-B48D-D3A5C48A6A45}"/>
              </a:ext>
            </a:extLst>
          </p:cNvPr>
          <p:cNvPicPr>
            <a:picLocks noChangeAspect="1"/>
          </p:cNvPicPr>
          <p:nvPr/>
        </p:nvPicPr>
        <p:blipFill>
          <a:blip r:embed="rId2"/>
          <a:stretch>
            <a:fillRect/>
          </a:stretch>
        </p:blipFill>
        <p:spPr>
          <a:xfrm>
            <a:off x="228600" y="457200"/>
            <a:ext cx="8083965" cy="4635738"/>
          </a:xfrm>
          <a:prstGeom prst="rect">
            <a:avLst/>
          </a:prstGeom>
        </p:spPr>
      </p:pic>
      <p:sp>
        <p:nvSpPr>
          <p:cNvPr id="6" name="TextBox 5">
            <a:extLst>
              <a:ext uri="{FF2B5EF4-FFF2-40B4-BE49-F238E27FC236}">
                <a16:creationId xmlns:a16="http://schemas.microsoft.com/office/drawing/2014/main" id="{868FC7E4-F1BA-CA74-FE1F-BBC605F93313}"/>
              </a:ext>
            </a:extLst>
          </p:cNvPr>
          <p:cNvSpPr txBox="1"/>
          <p:nvPr/>
        </p:nvSpPr>
        <p:spPr>
          <a:xfrm>
            <a:off x="6248400" y="5092938"/>
            <a:ext cx="2895600" cy="830997"/>
          </a:xfrm>
          <a:prstGeom prst="rect">
            <a:avLst/>
          </a:prstGeom>
          <a:noFill/>
        </p:spPr>
        <p:txBody>
          <a:bodyPr wrap="square" rtlCol="0">
            <a:spAutoFit/>
          </a:bodyPr>
          <a:lstStyle/>
          <a:p>
            <a:r>
              <a:rPr lang="en-US" sz="2400" dirty="0">
                <a:latin typeface="+mj-lt"/>
              </a:rPr>
              <a:t>From calculations by Yan Li</a:t>
            </a:r>
          </a:p>
        </p:txBody>
      </p:sp>
    </p:spTree>
    <p:extLst>
      <p:ext uri="{BB962C8B-B14F-4D97-AF65-F5344CB8AC3E}">
        <p14:creationId xmlns:p14="http://schemas.microsoft.com/office/powerpoint/2010/main" val="273838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95A98-36B4-4E48-90DB-9D54180211B6}"/>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194A05CD-5C9C-4FC0-AE1B-12F1F67F7446}"/>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115E1B06-6F8F-43E6-8D22-CCFF4CF83175}"/>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7534732C-C1C6-FB5E-5A92-FE4E05E25612}"/>
              </a:ext>
            </a:extLst>
          </p:cNvPr>
          <p:cNvPicPr>
            <a:picLocks noChangeAspect="1"/>
          </p:cNvPicPr>
          <p:nvPr/>
        </p:nvPicPr>
        <p:blipFill>
          <a:blip r:embed="rId3"/>
          <a:stretch>
            <a:fillRect/>
          </a:stretch>
        </p:blipFill>
        <p:spPr>
          <a:xfrm>
            <a:off x="704651" y="514200"/>
            <a:ext cx="7734698" cy="5829600"/>
          </a:xfrm>
          <a:prstGeom prst="rect">
            <a:avLst/>
          </a:prstGeom>
        </p:spPr>
      </p:pic>
    </p:spTree>
    <p:extLst>
      <p:ext uri="{BB962C8B-B14F-4D97-AF65-F5344CB8AC3E}">
        <p14:creationId xmlns:p14="http://schemas.microsoft.com/office/powerpoint/2010/main" val="48602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F186-124E-7F9B-35CC-235C2926842D}"/>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D3FD22FE-4B80-DEDD-C450-C7951A0D9E04}"/>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07A7D9A0-B267-55BB-63D7-8A8EC292DC6A}"/>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7" name="TextBox 6">
            <a:extLst>
              <a:ext uri="{FF2B5EF4-FFF2-40B4-BE49-F238E27FC236}">
                <a16:creationId xmlns:a16="http://schemas.microsoft.com/office/drawing/2014/main" id="{88C29077-FFEB-760E-C097-DCBB19E2EF8C}"/>
              </a:ext>
            </a:extLst>
          </p:cNvPr>
          <p:cNvSpPr txBox="1"/>
          <p:nvPr/>
        </p:nvSpPr>
        <p:spPr>
          <a:xfrm>
            <a:off x="457200" y="533400"/>
            <a:ext cx="8001000" cy="3046988"/>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Sam -- H</a:t>
            </a:r>
            <a:r>
              <a:rPr lang="en-US" sz="2400" b="0" i="0" dirty="0">
                <a:solidFill>
                  <a:srgbClr val="222222"/>
                </a:solidFill>
                <a:effectLst/>
                <a:latin typeface="Arial" panose="020B0604020202020204" pitchFamily="34" charset="0"/>
              </a:rPr>
              <a:t>ow to think about normal modes other than their mathematical formulation.  They seem to form simple patterns such as all moving in sync, but is there more to it? Or is it that the normal modes form a kind of periodic motion that repeats itself, rather than become chaotic?</a:t>
            </a:r>
            <a:endParaRPr lang="en-US" sz="2400" dirty="0">
              <a:latin typeface="+mj-lt"/>
            </a:endParaRPr>
          </a:p>
        </p:txBody>
      </p:sp>
    </p:spTree>
    <p:extLst>
      <p:ext uri="{BB962C8B-B14F-4D97-AF65-F5344CB8AC3E}">
        <p14:creationId xmlns:p14="http://schemas.microsoft.com/office/powerpoint/2010/main" val="39408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654474" y="1841152"/>
            <a:ext cx="4322788" cy="686681"/>
            <a:chOff x="228600" y="1032805"/>
            <a:chExt cx="4322788" cy="686681"/>
          </a:xfrm>
        </p:grpSpPr>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2646676" y="1035225"/>
              <a:ext cx="1222900" cy="584869"/>
              <a:chOff x="4174455" y="1037645"/>
              <a:chExt cx="2445799" cy="1169738"/>
            </a:xfrm>
          </p:grpSpPr>
          <p:pic>
            <p:nvPicPr>
              <p:cNvPr id="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5522974" y="1106588"/>
                <a:ext cx="1097280" cy="1100795"/>
                <a:chOff x="5522974" y="1106588"/>
                <a:chExt cx="1097280" cy="1100795"/>
              </a:xfrm>
            </p:grpSpPr>
            <p:sp>
              <p:nvSpPr>
                <p:cNvPr id="44" name="Oval 43"/>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36" name="Oval 35"/>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sp>
          <p:nvSpPr>
            <p:cNvPr id="39" name="TextBox 38"/>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pic>
          <p:nvPicPr>
            <p:cNvPr id="4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228600" y="1858305"/>
            <a:ext cx="4322788" cy="686681"/>
            <a:chOff x="228600" y="1032805"/>
            <a:chExt cx="4322788" cy="686681"/>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646676" y="1035225"/>
              <a:ext cx="1222900" cy="584869"/>
              <a:chOff x="4174455" y="1037645"/>
              <a:chExt cx="2445799" cy="1169738"/>
            </a:xfrm>
          </p:grpSpPr>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522974" y="1106588"/>
                <a:ext cx="1097280" cy="1100795"/>
                <a:chOff x="5522974" y="1106588"/>
                <a:chExt cx="1097280" cy="1100795"/>
              </a:xfrm>
            </p:grpSpPr>
            <p:sp>
              <p:nvSpPr>
                <p:cNvPr id="20" name="Oval 19"/>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22" name="Oval 21"/>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grpSp>
      <p:sp>
        <p:nvSpPr>
          <p:cNvPr id="32" name="TextBox 31"/>
          <p:cNvSpPr txBox="1"/>
          <p:nvPr/>
        </p:nvSpPr>
        <p:spPr>
          <a:xfrm>
            <a:off x="114300" y="1054100"/>
            <a:ext cx="7886700" cy="830997"/>
          </a:xfrm>
          <a:prstGeom prst="rect">
            <a:avLst/>
          </a:prstGeom>
          <a:noFill/>
        </p:spPr>
        <p:txBody>
          <a:bodyPr wrap="square" rtlCol="0">
            <a:spAutoFit/>
          </a:bodyPr>
          <a:lstStyle/>
          <a:p>
            <a:r>
              <a:rPr lang="en-US" sz="2400" dirty="0">
                <a:latin typeface="+mj-lt"/>
              </a:rPr>
              <a:t>Consider an infinite  system of masses and springs now with two kinds of masses:</a:t>
            </a:r>
          </a:p>
        </p:txBody>
      </p:sp>
      <p:graphicFrame>
        <p:nvGraphicFramePr>
          <p:cNvPr id="33" name="Object 32"/>
          <p:cNvGraphicFramePr>
            <a:graphicFrameLocks noChangeAspect="1"/>
          </p:cNvGraphicFramePr>
          <p:nvPr>
            <p:extLst>
              <p:ext uri="{D42A27DB-BD31-4B8C-83A1-F6EECF244321}">
                <p14:modId xmlns:p14="http://schemas.microsoft.com/office/powerpoint/2010/main" val="590184537"/>
              </p:ext>
            </p:extLst>
          </p:nvPr>
        </p:nvGraphicFramePr>
        <p:xfrm>
          <a:off x="796845" y="3572145"/>
          <a:ext cx="6791325" cy="1035050"/>
        </p:xfrm>
        <a:graphic>
          <a:graphicData uri="http://schemas.openxmlformats.org/presentationml/2006/ole">
            <mc:AlternateContent xmlns:mc="http://schemas.openxmlformats.org/markup-compatibility/2006">
              <mc:Choice xmlns:v="urn:schemas-microsoft-com:vml" Requires="v">
                <p:oleObj name="Equation" r:id="rId4" imgW="3009600" imgH="457200" progId="Equation.DSMT4">
                  <p:embed/>
                </p:oleObj>
              </mc:Choice>
              <mc:Fallback>
                <p:oleObj name="Equation" r:id="rId4" imgW="3009600" imgH="457200" progId="Equation.DSMT4">
                  <p:embed/>
                  <p:pic>
                    <p:nvPicPr>
                      <p:cNvPr id="0" name=""/>
                      <p:cNvPicPr>
                        <a:picLocks noChangeAspect="1" noChangeArrowheads="1"/>
                      </p:cNvPicPr>
                      <p:nvPr/>
                    </p:nvPicPr>
                    <p:blipFill>
                      <a:blip r:embed="rId5"/>
                      <a:srcRect/>
                      <a:stretch>
                        <a:fillRect/>
                      </a:stretch>
                    </p:blipFill>
                    <p:spPr bwMode="auto">
                      <a:xfrm>
                        <a:off x="796845" y="3572145"/>
                        <a:ext cx="6791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50120833"/>
              </p:ext>
            </p:extLst>
          </p:nvPr>
        </p:nvGraphicFramePr>
        <p:xfrm>
          <a:off x="228600" y="4547112"/>
          <a:ext cx="8742363" cy="1435100"/>
        </p:xfrm>
        <a:graphic>
          <a:graphicData uri="http://schemas.openxmlformats.org/presentationml/2006/ole">
            <mc:AlternateContent xmlns:mc="http://schemas.openxmlformats.org/markup-compatibility/2006">
              <mc:Choice xmlns:v="urn:schemas-microsoft-com:vml" Requires="v">
                <p:oleObj name="数式" r:id="rId6" imgW="3873240" imgH="634680" progId="Equation.3">
                  <p:embed/>
                </p:oleObj>
              </mc:Choice>
              <mc:Fallback>
                <p:oleObj name="数式" r:id="rId6" imgW="3873240" imgH="634680" progId="Equation.3">
                  <p:embed/>
                  <p:pic>
                    <p:nvPicPr>
                      <p:cNvPr id="0" name=""/>
                      <p:cNvPicPr>
                        <a:picLocks noChangeAspect="1" noChangeArrowheads="1"/>
                      </p:cNvPicPr>
                      <p:nvPr/>
                    </p:nvPicPr>
                    <p:blipFill>
                      <a:blip r:embed="rId7"/>
                      <a:srcRect/>
                      <a:stretch>
                        <a:fillRect/>
                      </a:stretch>
                    </p:blipFill>
                    <p:spPr bwMode="auto">
                      <a:xfrm>
                        <a:off x="228600" y="4547112"/>
                        <a:ext cx="87423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04978217"/>
              </p:ext>
            </p:extLst>
          </p:nvPr>
        </p:nvGraphicFramePr>
        <p:xfrm>
          <a:off x="1046162" y="2641600"/>
          <a:ext cx="401638" cy="546100"/>
        </p:xfrm>
        <a:graphic>
          <a:graphicData uri="http://schemas.openxmlformats.org/presentationml/2006/ole">
            <mc:AlternateContent xmlns:mc="http://schemas.openxmlformats.org/markup-compatibility/2006">
              <mc:Choice xmlns:v="urn:schemas-microsoft-com:vml" Requires="v">
                <p:oleObj name="数式" r:id="rId8" imgW="177480" imgH="241200" progId="Equation.3">
                  <p:embed/>
                </p:oleObj>
              </mc:Choice>
              <mc:Fallback>
                <p:oleObj name="数式" r:id="rId8" imgW="177480" imgH="241200" progId="Equation.3">
                  <p:embed/>
                  <p:pic>
                    <p:nvPicPr>
                      <p:cNvPr id="0" name=""/>
                      <p:cNvPicPr>
                        <a:picLocks noChangeAspect="1" noChangeArrowheads="1"/>
                      </p:cNvPicPr>
                      <p:nvPr/>
                    </p:nvPicPr>
                    <p:blipFill>
                      <a:blip r:embed="rId9"/>
                      <a:srcRect/>
                      <a:stretch>
                        <a:fillRect/>
                      </a:stretch>
                    </p:blipFill>
                    <p:spPr bwMode="auto">
                      <a:xfrm>
                        <a:off x="1046162" y="2641600"/>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28866259"/>
              </p:ext>
            </p:extLst>
          </p:nvPr>
        </p:nvGraphicFramePr>
        <p:xfrm>
          <a:off x="2189163" y="2654300"/>
          <a:ext cx="401637" cy="546100"/>
        </p:xfrm>
        <a:graphic>
          <a:graphicData uri="http://schemas.openxmlformats.org/presentationml/2006/ole">
            <mc:AlternateContent xmlns:mc="http://schemas.openxmlformats.org/markup-compatibility/2006">
              <mc:Choice xmlns:v="urn:schemas-microsoft-com:vml" Requires="v">
                <p:oleObj name="数式" r:id="rId10" imgW="177480" imgH="241200" progId="Equation.3">
                  <p:embed/>
                </p:oleObj>
              </mc:Choice>
              <mc:Fallback>
                <p:oleObj name="数式" r:id="rId10" imgW="177480" imgH="241200" progId="Equation.3">
                  <p:embed/>
                  <p:pic>
                    <p:nvPicPr>
                      <p:cNvPr id="0" name=""/>
                      <p:cNvPicPr>
                        <a:picLocks noChangeAspect="1" noChangeArrowheads="1"/>
                      </p:cNvPicPr>
                      <p:nvPr/>
                    </p:nvPicPr>
                    <p:blipFill>
                      <a:blip r:embed="rId11"/>
                      <a:srcRect/>
                      <a:stretch>
                        <a:fillRect/>
                      </a:stretch>
                    </p:blipFill>
                    <p:spPr bwMode="auto">
                      <a:xfrm>
                        <a:off x="2189163" y="2654300"/>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72847179"/>
              </p:ext>
            </p:extLst>
          </p:nvPr>
        </p:nvGraphicFramePr>
        <p:xfrm>
          <a:off x="4541838" y="2641600"/>
          <a:ext cx="574675" cy="546100"/>
        </p:xfrm>
        <a:graphic>
          <a:graphicData uri="http://schemas.openxmlformats.org/presentationml/2006/ole">
            <mc:AlternateContent xmlns:mc="http://schemas.openxmlformats.org/markup-compatibility/2006">
              <mc:Choice xmlns:v="urn:schemas-microsoft-com:vml" Requires="v">
                <p:oleObj name="数式" r:id="rId12" imgW="253800" imgH="241200" progId="Equation.3">
                  <p:embed/>
                </p:oleObj>
              </mc:Choice>
              <mc:Fallback>
                <p:oleObj name="数式" r:id="rId12" imgW="253800" imgH="241200" progId="Equation.3">
                  <p:embed/>
                  <p:pic>
                    <p:nvPicPr>
                      <p:cNvPr id="0" name=""/>
                      <p:cNvPicPr>
                        <a:picLocks noChangeAspect="1" noChangeArrowheads="1"/>
                      </p:cNvPicPr>
                      <p:nvPr/>
                    </p:nvPicPr>
                    <p:blipFill>
                      <a:blip r:embed="rId13"/>
                      <a:srcRect/>
                      <a:stretch>
                        <a:fillRect/>
                      </a:stretch>
                    </p:blipFill>
                    <p:spPr bwMode="auto">
                      <a:xfrm>
                        <a:off x="4541838" y="2641600"/>
                        <a:ext cx="574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04694449"/>
              </p:ext>
            </p:extLst>
          </p:nvPr>
        </p:nvGraphicFramePr>
        <p:xfrm>
          <a:off x="3336925" y="2654300"/>
          <a:ext cx="544513" cy="546100"/>
        </p:xfrm>
        <a:graphic>
          <a:graphicData uri="http://schemas.openxmlformats.org/presentationml/2006/ole">
            <mc:AlternateContent xmlns:mc="http://schemas.openxmlformats.org/markup-compatibility/2006">
              <mc:Choice xmlns:v="urn:schemas-microsoft-com:vml" Requires="v">
                <p:oleObj name="数式" r:id="rId14" imgW="241200" imgH="241200" progId="Equation.3">
                  <p:embed/>
                </p:oleObj>
              </mc:Choice>
              <mc:Fallback>
                <p:oleObj name="数式" r:id="rId14" imgW="241200" imgH="241200" progId="Equation.3">
                  <p:embed/>
                  <p:pic>
                    <p:nvPicPr>
                      <p:cNvPr id="0" name=""/>
                      <p:cNvPicPr>
                        <a:picLocks noChangeAspect="1" noChangeArrowheads="1"/>
                      </p:cNvPicPr>
                      <p:nvPr/>
                    </p:nvPicPr>
                    <p:blipFill>
                      <a:blip r:embed="rId15"/>
                      <a:srcRect/>
                      <a:stretch>
                        <a:fillRect/>
                      </a:stretch>
                    </p:blipFill>
                    <p:spPr bwMode="auto">
                      <a:xfrm>
                        <a:off x="3336925" y="26543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61954810"/>
              </p:ext>
            </p:extLst>
          </p:nvPr>
        </p:nvGraphicFramePr>
        <p:xfrm>
          <a:off x="5853113" y="2654300"/>
          <a:ext cx="573087" cy="546100"/>
        </p:xfrm>
        <a:graphic>
          <a:graphicData uri="http://schemas.openxmlformats.org/presentationml/2006/ole">
            <mc:AlternateContent xmlns:mc="http://schemas.openxmlformats.org/markup-compatibility/2006">
              <mc:Choice xmlns:v="urn:schemas-microsoft-com:vml" Requires="v">
                <p:oleObj name="数式" r:id="rId16" imgW="253800" imgH="241200" progId="Equation.3">
                  <p:embed/>
                </p:oleObj>
              </mc:Choice>
              <mc:Fallback>
                <p:oleObj name="数式" r:id="rId16" imgW="253800" imgH="241200" progId="Equation.3">
                  <p:embed/>
                  <p:pic>
                    <p:nvPicPr>
                      <p:cNvPr id="0" name=""/>
                      <p:cNvPicPr>
                        <a:picLocks noChangeAspect="1" noChangeArrowheads="1"/>
                      </p:cNvPicPr>
                      <p:nvPr/>
                    </p:nvPicPr>
                    <p:blipFill>
                      <a:blip r:embed="rId17"/>
                      <a:srcRect/>
                      <a:stretch>
                        <a:fillRect/>
                      </a:stretch>
                    </p:blipFill>
                    <p:spPr bwMode="auto">
                      <a:xfrm>
                        <a:off x="5853113" y="2654300"/>
                        <a:ext cx="5730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02A33725-4955-608A-0DDC-8D020346BE6C}"/>
              </a:ext>
            </a:extLst>
          </p:cNvPr>
          <p:cNvSpPr txBox="1"/>
          <p:nvPr/>
        </p:nvSpPr>
        <p:spPr>
          <a:xfrm>
            <a:off x="228600" y="304800"/>
            <a:ext cx="8742363" cy="461665"/>
          </a:xfrm>
          <a:prstGeom prst="rect">
            <a:avLst/>
          </a:prstGeom>
          <a:noFill/>
        </p:spPr>
        <p:txBody>
          <a:bodyPr wrap="square" rtlCol="0">
            <a:spAutoFit/>
          </a:bodyPr>
          <a:lstStyle/>
          <a:p>
            <a:r>
              <a:rPr lang="en-US" sz="2400" dirty="0">
                <a:latin typeface="+mj-lt"/>
              </a:rPr>
              <a:t>Recap from previous lecture --</a:t>
            </a:r>
          </a:p>
        </p:txBody>
      </p:sp>
    </p:spTree>
    <p:extLst>
      <p:ext uri="{BB962C8B-B14F-4D97-AF65-F5344CB8AC3E}">
        <p14:creationId xmlns:p14="http://schemas.microsoft.com/office/powerpoint/2010/main" val="41601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444891"/>
              </p:ext>
            </p:extLst>
          </p:nvPr>
        </p:nvGraphicFramePr>
        <p:xfrm>
          <a:off x="152400" y="228600"/>
          <a:ext cx="8742363" cy="4821238"/>
        </p:xfrm>
        <a:graphic>
          <a:graphicData uri="http://schemas.openxmlformats.org/presentationml/2006/ole">
            <mc:AlternateContent xmlns:mc="http://schemas.openxmlformats.org/markup-compatibility/2006">
              <mc:Choice xmlns:v="urn:schemas-microsoft-com:vml" Requires="v">
                <p:oleObj name="数式" r:id="rId3" imgW="3873240" imgH="2133360" progId="Equation.3">
                  <p:embed/>
                </p:oleObj>
              </mc:Choice>
              <mc:Fallback>
                <p:oleObj name="数式" r:id="rId3" imgW="3873240" imgH="2133360" progId="Equation.3">
                  <p:embed/>
                  <p:pic>
                    <p:nvPicPr>
                      <p:cNvPr id="0" name=""/>
                      <p:cNvPicPr>
                        <a:picLocks noChangeAspect="1" noChangeArrowheads="1"/>
                      </p:cNvPicPr>
                      <p:nvPr/>
                    </p:nvPicPr>
                    <p:blipFill>
                      <a:blip r:embed="rId4"/>
                      <a:srcRect/>
                      <a:stretch>
                        <a:fillRect/>
                      </a:stretch>
                    </p:blipFill>
                    <p:spPr bwMode="auto">
                      <a:xfrm>
                        <a:off x="152400" y="228600"/>
                        <a:ext cx="8742363"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96345100"/>
              </p:ext>
            </p:extLst>
          </p:nvPr>
        </p:nvGraphicFramePr>
        <p:xfrm>
          <a:off x="820738" y="5157788"/>
          <a:ext cx="4700587" cy="1090612"/>
        </p:xfrm>
        <a:graphic>
          <a:graphicData uri="http://schemas.openxmlformats.org/presentationml/2006/ole">
            <mc:AlternateContent xmlns:mc="http://schemas.openxmlformats.org/markup-compatibility/2006">
              <mc:Choice xmlns:v="urn:schemas-microsoft-com:vml" Requires="v">
                <p:oleObj name="数式" r:id="rId5" imgW="2082600" imgH="482400" progId="Equation.3">
                  <p:embed/>
                </p:oleObj>
              </mc:Choice>
              <mc:Fallback>
                <p:oleObj name="数式" r:id="rId5" imgW="2082600" imgH="482400" progId="Equation.3">
                  <p:embed/>
                  <p:pic>
                    <p:nvPicPr>
                      <p:cNvPr id="0" name=""/>
                      <p:cNvPicPr>
                        <a:picLocks noChangeAspect="1" noChangeArrowheads="1"/>
                      </p:cNvPicPr>
                      <p:nvPr/>
                    </p:nvPicPr>
                    <p:blipFill>
                      <a:blip r:embed="rId6"/>
                      <a:srcRect/>
                      <a:stretch>
                        <a:fillRect/>
                      </a:stretch>
                    </p:blipFill>
                    <p:spPr bwMode="auto">
                      <a:xfrm>
                        <a:off x="820738" y="5157788"/>
                        <a:ext cx="470058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C37019DF-4170-4C70-9149-FCB43DF12AA0}"/>
              </a:ext>
            </a:extLst>
          </p:cNvPr>
          <p:cNvSpPr txBox="1"/>
          <p:nvPr/>
        </p:nvSpPr>
        <p:spPr>
          <a:xfrm>
            <a:off x="3657600" y="3528483"/>
            <a:ext cx="5486400" cy="830997"/>
          </a:xfrm>
          <a:prstGeom prst="rect">
            <a:avLst/>
          </a:prstGeom>
          <a:noFill/>
        </p:spPr>
        <p:txBody>
          <a:bodyPr wrap="square" rtlCol="0">
            <a:spAutoFit/>
          </a:bodyPr>
          <a:lstStyle/>
          <a:p>
            <a:r>
              <a:rPr lang="en-US" sz="2400" dirty="0">
                <a:latin typeface="+mj-lt"/>
              </a:rPr>
              <a:t>Note that 2qa is an unknown parameter. </a:t>
            </a:r>
          </a:p>
        </p:txBody>
      </p:sp>
      <p:sp>
        <p:nvSpPr>
          <p:cNvPr id="8" name="TextBox 7">
            <a:extLst>
              <a:ext uri="{FF2B5EF4-FFF2-40B4-BE49-F238E27FC236}">
                <a16:creationId xmlns:a16="http://schemas.microsoft.com/office/drawing/2014/main" id="{6F4AC2D4-CB34-4C7C-A9AB-546D8C085ADA}"/>
              </a:ext>
            </a:extLst>
          </p:cNvPr>
          <p:cNvSpPr txBox="1"/>
          <p:nvPr/>
        </p:nvSpPr>
        <p:spPr>
          <a:xfrm>
            <a:off x="5454650" y="4325613"/>
            <a:ext cx="3571875" cy="830997"/>
          </a:xfrm>
          <a:prstGeom prst="rect">
            <a:avLst/>
          </a:prstGeom>
          <a:noFill/>
        </p:spPr>
        <p:txBody>
          <a:bodyPr wrap="square" rtlCol="0">
            <a:spAutoFit/>
          </a:bodyPr>
          <a:lstStyle/>
          <a:p>
            <a:r>
              <a:rPr lang="en-US" sz="2400" dirty="0">
                <a:latin typeface="+mj-lt"/>
              </a:rPr>
              <a:t>Does this form seem reasonable?</a:t>
            </a:r>
          </a:p>
        </p:txBody>
      </p:sp>
    </p:spTree>
    <p:extLst>
      <p:ext uri="{BB962C8B-B14F-4D97-AF65-F5344CB8AC3E}">
        <p14:creationId xmlns:p14="http://schemas.microsoft.com/office/powerpoint/2010/main" val="148873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A33BA-EDF4-4376-B1B5-82DF71B73407}"/>
              </a:ext>
            </a:extLst>
          </p:cNvPr>
          <p:cNvSpPr>
            <a:spLocks noGrp="1"/>
          </p:cNvSpPr>
          <p:nvPr>
            <p:ph type="dt" sz="half" idx="10"/>
          </p:nvPr>
        </p:nvSpPr>
        <p:spPr/>
        <p:txBody>
          <a:bodyPr/>
          <a:lstStyle/>
          <a:p>
            <a:r>
              <a:rPr lang="en-US"/>
              <a:t>9/28/2022</a:t>
            </a:r>
            <a:endParaRPr lang="en-US" dirty="0"/>
          </a:p>
        </p:txBody>
      </p:sp>
      <p:sp>
        <p:nvSpPr>
          <p:cNvPr id="3" name="Footer Placeholder 2">
            <a:extLst>
              <a:ext uri="{FF2B5EF4-FFF2-40B4-BE49-F238E27FC236}">
                <a16:creationId xmlns:a16="http://schemas.microsoft.com/office/drawing/2014/main" id="{B274C1D2-094E-45FD-873A-FBDD593B8EB0}"/>
              </a:ext>
            </a:extLst>
          </p:cNvPr>
          <p:cNvSpPr>
            <a:spLocks noGrp="1"/>
          </p:cNvSpPr>
          <p:nvPr>
            <p:ph type="ftr" sz="quarter" idx="11"/>
          </p:nvPr>
        </p:nvSpPr>
        <p:spPr/>
        <p:txBody>
          <a:bodyPr/>
          <a:lstStyle/>
          <a:p>
            <a:r>
              <a:rPr lang="en-US"/>
              <a:t>PHY 711  Fall 2022 -- Lecture 17</a:t>
            </a:r>
            <a:endParaRPr lang="en-US" dirty="0"/>
          </a:p>
        </p:txBody>
      </p:sp>
      <p:sp>
        <p:nvSpPr>
          <p:cNvPr id="4" name="Slide Number Placeholder 3">
            <a:extLst>
              <a:ext uri="{FF2B5EF4-FFF2-40B4-BE49-F238E27FC236}">
                <a16:creationId xmlns:a16="http://schemas.microsoft.com/office/drawing/2014/main" id="{3E9FCF82-9E67-44E6-8FF6-A2FCD76A0E24}"/>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0406D681-E42A-46DD-9384-F43ADEBC09D0}"/>
              </a:ext>
            </a:extLst>
          </p:cNvPr>
          <p:cNvSpPr txBox="1"/>
          <p:nvPr/>
        </p:nvSpPr>
        <p:spPr>
          <a:xfrm>
            <a:off x="457200" y="381000"/>
            <a:ext cx="7772400" cy="461665"/>
          </a:xfrm>
          <a:prstGeom prst="rect">
            <a:avLst/>
          </a:prstGeom>
          <a:noFill/>
        </p:spPr>
        <p:txBody>
          <a:bodyPr wrap="square" rtlCol="0">
            <a:spAutoFit/>
          </a:bodyPr>
          <a:lstStyle/>
          <a:p>
            <a:r>
              <a:rPr lang="en-US" sz="2400" dirty="0">
                <a:latin typeface="+mj-lt"/>
              </a:rPr>
              <a:t>Comment on notation --</a:t>
            </a:r>
          </a:p>
        </p:txBody>
      </p:sp>
      <p:grpSp>
        <p:nvGrpSpPr>
          <p:cNvPr id="6" name="Group 5">
            <a:extLst>
              <a:ext uri="{FF2B5EF4-FFF2-40B4-BE49-F238E27FC236}">
                <a16:creationId xmlns:a16="http://schemas.microsoft.com/office/drawing/2014/main" id="{8CD298A9-EA7C-4531-AC0A-D32E9E6C2E41}"/>
              </a:ext>
            </a:extLst>
          </p:cNvPr>
          <p:cNvGrpSpPr/>
          <p:nvPr/>
        </p:nvGrpSpPr>
        <p:grpSpPr>
          <a:xfrm>
            <a:off x="3111674" y="1549052"/>
            <a:ext cx="4322788" cy="686681"/>
            <a:chOff x="228600" y="1032805"/>
            <a:chExt cx="4322788" cy="686681"/>
          </a:xfrm>
        </p:grpSpPr>
        <p:pic>
          <p:nvPicPr>
            <p:cNvPr id="7" name="Picture 2">
              <a:extLst>
                <a:ext uri="{FF2B5EF4-FFF2-40B4-BE49-F238E27FC236}">
                  <a16:creationId xmlns:a16="http://schemas.microsoft.com/office/drawing/2014/main" id="{D1D5D758-1555-4CDA-BB6A-80B872C2AA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701D23A9-1F5D-4DB4-9E00-75E335D942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87F4142D-AB02-4955-83BE-633E294DA6AF}"/>
                </a:ext>
              </a:extLst>
            </p:cNvPr>
            <p:cNvGrpSpPr/>
            <p:nvPr/>
          </p:nvGrpSpPr>
          <p:grpSpPr>
            <a:xfrm>
              <a:off x="2646676" y="1035225"/>
              <a:ext cx="1222900" cy="584869"/>
              <a:chOff x="4174455" y="1037645"/>
              <a:chExt cx="2445799" cy="1169738"/>
            </a:xfrm>
          </p:grpSpPr>
          <p:pic>
            <p:nvPicPr>
              <p:cNvPr id="15" name="Picture 2">
                <a:extLst>
                  <a:ext uri="{FF2B5EF4-FFF2-40B4-BE49-F238E27FC236}">
                    <a16:creationId xmlns:a16="http://schemas.microsoft.com/office/drawing/2014/main" id="{D003FC8E-22A3-4F76-9E78-1190850334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A0489677-79AB-4986-BE07-26EEF03715BA}"/>
                  </a:ext>
                </a:extLst>
              </p:cNvPr>
              <p:cNvGrpSpPr/>
              <p:nvPr/>
            </p:nvGrpSpPr>
            <p:grpSpPr>
              <a:xfrm>
                <a:off x="5522974" y="1106588"/>
                <a:ext cx="1097280" cy="1100795"/>
                <a:chOff x="5522974" y="1106588"/>
                <a:chExt cx="1097280" cy="1100795"/>
              </a:xfrm>
            </p:grpSpPr>
            <p:sp>
              <p:nvSpPr>
                <p:cNvPr id="17" name="Oval 16">
                  <a:extLst>
                    <a:ext uri="{FF2B5EF4-FFF2-40B4-BE49-F238E27FC236}">
                      <a16:creationId xmlns:a16="http://schemas.microsoft.com/office/drawing/2014/main" id="{EF4BDE35-2E17-4022-8F5D-9C5F3AA2FA94}"/>
                    </a:ext>
                  </a:extLst>
                </p:cNvPr>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781815C-FCD5-4612-A396-BA454F593FE3}"/>
                    </a:ext>
                  </a:extLst>
                </p:cNvPr>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10" name="Oval 9">
              <a:extLst>
                <a:ext uri="{FF2B5EF4-FFF2-40B4-BE49-F238E27FC236}">
                  <a16:creationId xmlns:a16="http://schemas.microsoft.com/office/drawing/2014/main" id="{E5D7D19D-8028-47F5-BEB6-DB5703CEC833}"/>
                </a:ext>
              </a:extLst>
            </p:cNvPr>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5C35B3-6803-4ED9-82D6-582048D1BB72}"/>
                </a:ext>
              </a:extLst>
            </p:cNvPr>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F989B3-6493-4449-BC80-C03CBF6A41C3}"/>
                </a:ext>
              </a:extLst>
            </p:cNvPr>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sp>
          <p:nvSpPr>
            <p:cNvPr id="13" name="TextBox 12">
              <a:extLst>
                <a:ext uri="{FF2B5EF4-FFF2-40B4-BE49-F238E27FC236}">
                  <a16:creationId xmlns:a16="http://schemas.microsoft.com/office/drawing/2014/main" id="{82ADF858-32B4-486A-AE0A-E26B76CC2253}"/>
                </a:ext>
              </a:extLst>
            </p:cNvPr>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pic>
          <p:nvPicPr>
            <p:cNvPr id="14" name="Picture 2">
              <a:extLst>
                <a:ext uri="{FF2B5EF4-FFF2-40B4-BE49-F238E27FC236}">
                  <a16:creationId xmlns:a16="http://schemas.microsoft.com/office/drawing/2014/main" id="{4BA6E85D-78BC-4FE6-889B-B7861D4E5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a:extLst>
              <a:ext uri="{FF2B5EF4-FFF2-40B4-BE49-F238E27FC236}">
                <a16:creationId xmlns:a16="http://schemas.microsoft.com/office/drawing/2014/main" id="{BCAB5FBF-C260-48D6-BDBD-577448E2D4A1}"/>
              </a:ext>
            </a:extLst>
          </p:cNvPr>
          <p:cNvGrpSpPr/>
          <p:nvPr/>
        </p:nvGrpSpPr>
        <p:grpSpPr>
          <a:xfrm>
            <a:off x="685800" y="1566205"/>
            <a:ext cx="4322788" cy="686681"/>
            <a:chOff x="228600" y="1032805"/>
            <a:chExt cx="4322788" cy="686681"/>
          </a:xfrm>
        </p:grpSpPr>
        <p:pic>
          <p:nvPicPr>
            <p:cNvPr id="20" name="Picture 2">
              <a:extLst>
                <a:ext uri="{FF2B5EF4-FFF2-40B4-BE49-F238E27FC236}">
                  <a16:creationId xmlns:a16="http://schemas.microsoft.com/office/drawing/2014/main" id="{8B6BCAAB-E434-409C-BEF8-74AFE7D9AE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30A57F0D-62AE-43B8-A5CF-668227F353D2}"/>
                </a:ext>
              </a:extLst>
            </p:cNvPr>
            <p:cNvGrpSpPr/>
            <p:nvPr/>
          </p:nvGrpSpPr>
          <p:grpSpPr>
            <a:xfrm>
              <a:off x="2646676" y="1035225"/>
              <a:ext cx="1222900" cy="584869"/>
              <a:chOff x="4174455" y="1037645"/>
              <a:chExt cx="2445799" cy="1169738"/>
            </a:xfrm>
          </p:grpSpPr>
          <p:pic>
            <p:nvPicPr>
              <p:cNvPr id="28" name="Picture 2">
                <a:extLst>
                  <a:ext uri="{FF2B5EF4-FFF2-40B4-BE49-F238E27FC236}">
                    <a16:creationId xmlns:a16="http://schemas.microsoft.com/office/drawing/2014/main" id="{B33A11BA-D0A4-40D3-9C10-6A340F013E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6E95B7DA-1AFD-495B-AFFA-865D08DB555A}"/>
                  </a:ext>
                </a:extLst>
              </p:cNvPr>
              <p:cNvGrpSpPr/>
              <p:nvPr/>
            </p:nvGrpSpPr>
            <p:grpSpPr>
              <a:xfrm>
                <a:off x="5522974" y="1106588"/>
                <a:ext cx="1097280" cy="1100795"/>
                <a:chOff x="5522974" y="1106588"/>
                <a:chExt cx="1097280" cy="1100795"/>
              </a:xfrm>
            </p:grpSpPr>
            <p:sp>
              <p:nvSpPr>
                <p:cNvPr id="30" name="Oval 29">
                  <a:extLst>
                    <a:ext uri="{FF2B5EF4-FFF2-40B4-BE49-F238E27FC236}">
                      <a16:creationId xmlns:a16="http://schemas.microsoft.com/office/drawing/2014/main" id="{89B2A65E-4E2D-4AF5-9C32-DA8DF5A2C463}"/>
                    </a:ext>
                  </a:extLst>
                </p:cNvPr>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F741563-F7C7-446B-850E-BD81289D5978}"/>
                    </a:ext>
                  </a:extLst>
                </p:cNvPr>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22" name="Oval 21">
              <a:extLst>
                <a:ext uri="{FF2B5EF4-FFF2-40B4-BE49-F238E27FC236}">
                  <a16:creationId xmlns:a16="http://schemas.microsoft.com/office/drawing/2014/main" id="{AC0DD941-8AD7-4760-B2D1-4048AF1D834D}"/>
                </a:ext>
              </a:extLst>
            </p:cNvPr>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9EDD03C-DA57-4DC9-A8A3-CBECB3C2912B}"/>
                </a:ext>
              </a:extLst>
            </p:cNvPr>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5623793-1E03-4524-A797-509CED05DCD7}"/>
                </a:ext>
              </a:extLst>
            </p:cNvPr>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pic>
          <p:nvPicPr>
            <p:cNvPr id="25" name="Picture 2">
              <a:extLst>
                <a:ext uri="{FF2B5EF4-FFF2-40B4-BE49-F238E27FC236}">
                  <a16:creationId xmlns:a16="http://schemas.microsoft.com/office/drawing/2014/main" id="{545941F2-F986-4CCC-9939-EFEAE1D1EE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a:extLst>
                <a:ext uri="{FF2B5EF4-FFF2-40B4-BE49-F238E27FC236}">
                  <a16:creationId xmlns:a16="http://schemas.microsoft.com/office/drawing/2014/main" id="{5B4F795C-23B7-4372-8AC1-C4B75CCF35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DDB98C4F-0322-49D2-A216-9FD9B2677F23}"/>
                </a:ext>
              </a:extLst>
            </p:cNvPr>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grpSp>
      <p:graphicFrame>
        <p:nvGraphicFramePr>
          <p:cNvPr id="33" name="Object 32">
            <a:extLst>
              <a:ext uri="{FF2B5EF4-FFF2-40B4-BE49-F238E27FC236}">
                <a16:creationId xmlns:a16="http://schemas.microsoft.com/office/drawing/2014/main" id="{BECEFCDF-A8E3-4D9E-BC73-1D1FB2C76F66}"/>
              </a:ext>
            </a:extLst>
          </p:cNvPr>
          <p:cNvGraphicFramePr>
            <a:graphicFrameLocks noChangeAspect="1"/>
          </p:cNvGraphicFramePr>
          <p:nvPr>
            <p:extLst>
              <p:ext uri="{D42A27DB-BD31-4B8C-83A1-F6EECF244321}">
                <p14:modId xmlns:p14="http://schemas.microsoft.com/office/powerpoint/2010/main" val="2719694293"/>
              </p:ext>
            </p:extLst>
          </p:nvPr>
        </p:nvGraphicFramePr>
        <p:xfrm>
          <a:off x="1503362" y="2349500"/>
          <a:ext cx="401638" cy="546100"/>
        </p:xfrm>
        <a:graphic>
          <a:graphicData uri="http://schemas.openxmlformats.org/presentationml/2006/ole">
            <mc:AlternateContent xmlns:mc="http://schemas.openxmlformats.org/markup-compatibility/2006">
              <mc:Choice xmlns:v="urn:schemas-microsoft-com:vml" Requires="v">
                <p:oleObj name="数式" r:id="rId4" imgW="177480" imgH="241200" progId="Equation.3">
                  <p:embed/>
                </p:oleObj>
              </mc:Choice>
              <mc:Fallback>
                <p:oleObj name="数式" r:id="rId4" imgW="177480" imgH="241200" progId="Equation.3">
                  <p:embed/>
                  <p:pic>
                    <p:nvPicPr>
                      <p:cNvPr id="46" name="Object 45"/>
                      <p:cNvPicPr>
                        <a:picLocks noChangeAspect="1" noChangeArrowheads="1"/>
                      </p:cNvPicPr>
                      <p:nvPr/>
                    </p:nvPicPr>
                    <p:blipFill>
                      <a:blip r:embed="rId5"/>
                      <a:srcRect/>
                      <a:stretch>
                        <a:fillRect/>
                      </a:stretch>
                    </p:blipFill>
                    <p:spPr bwMode="auto">
                      <a:xfrm>
                        <a:off x="1503362" y="2349500"/>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64DF8CC8-4CFA-4F50-9D65-2F48E2D9BE9C}"/>
              </a:ext>
            </a:extLst>
          </p:cNvPr>
          <p:cNvGraphicFramePr>
            <a:graphicFrameLocks noChangeAspect="1"/>
          </p:cNvGraphicFramePr>
          <p:nvPr>
            <p:extLst>
              <p:ext uri="{D42A27DB-BD31-4B8C-83A1-F6EECF244321}">
                <p14:modId xmlns:p14="http://schemas.microsoft.com/office/powerpoint/2010/main" val="3889541324"/>
              </p:ext>
            </p:extLst>
          </p:nvPr>
        </p:nvGraphicFramePr>
        <p:xfrm>
          <a:off x="2646363" y="2362200"/>
          <a:ext cx="401637" cy="546100"/>
        </p:xfrm>
        <a:graphic>
          <a:graphicData uri="http://schemas.openxmlformats.org/presentationml/2006/ole">
            <mc:AlternateContent xmlns:mc="http://schemas.openxmlformats.org/markup-compatibility/2006">
              <mc:Choice xmlns:v="urn:schemas-microsoft-com:vml" Requires="v">
                <p:oleObj name="数式" r:id="rId6" imgW="177480" imgH="241200" progId="Equation.3">
                  <p:embed/>
                </p:oleObj>
              </mc:Choice>
              <mc:Fallback>
                <p:oleObj name="数式" r:id="rId6" imgW="177480" imgH="241200" progId="Equation.3">
                  <p:embed/>
                  <p:pic>
                    <p:nvPicPr>
                      <p:cNvPr id="6" name="Object 5"/>
                      <p:cNvPicPr>
                        <a:picLocks noChangeAspect="1" noChangeArrowheads="1"/>
                      </p:cNvPicPr>
                      <p:nvPr/>
                    </p:nvPicPr>
                    <p:blipFill>
                      <a:blip r:embed="rId7"/>
                      <a:srcRect/>
                      <a:stretch>
                        <a:fillRect/>
                      </a:stretch>
                    </p:blipFill>
                    <p:spPr bwMode="auto">
                      <a:xfrm>
                        <a:off x="2646363" y="2362200"/>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a:extLst>
              <a:ext uri="{FF2B5EF4-FFF2-40B4-BE49-F238E27FC236}">
                <a16:creationId xmlns:a16="http://schemas.microsoft.com/office/drawing/2014/main" id="{C58EF893-8A76-4C7D-ADFE-50B1785B6664}"/>
              </a:ext>
            </a:extLst>
          </p:cNvPr>
          <p:cNvGraphicFramePr>
            <a:graphicFrameLocks noChangeAspect="1"/>
          </p:cNvGraphicFramePr>
          <p:nvPr>
            <p:extLst>
              <p:ext uri="{D42A27DB-BD31-4B8C-83A1-F6EECF244321}">
                <p14:modId xmlns:p14="http://schemas.microsoft.com/office/powerpoint/2010/main" val="3765120679"/>
              </p:ext>
            </p:extLst>
          </p:nvPr>
        </p:nvGraphicFramePr>
        <p:xfrm>
          <a:off x="4999038" y="2349500"/>
          <a:ext cx="574675" cy="546100"/>
        </p:xfrm>
        <a:graphic>
          <a:graphicData uri="http://schemas.openxmlformats.org/presentationml/2006/ole">
            <mc:AlternateContent xmlns:mc="http://schemas.openxmlformats.org/markup-compatibility/2006">
              <mc:Choice xmlns:v="urn:schemas-microsoft-com:vml" Requires="v">
                <p:oleObj name="数式" r:id="rId8" imgW="253800" imgH="241200" progId="Equation.3">
                  <p:embed/>
                </p:oleObj>
              </mc:Choice>
              <mc:Fallback>
                <p:oleObj name="数式" r:id="rId8" imgW="253800" imgH="241200" progId="Equation.3">
                  <p:embed/>
                  <p:pic>
                    <p:nvPicPr>
                      <p:cNvPr id="10" name="Object 9"/>
                      <p:cNvPicPr>
                        <a:picLocks noChangeAspect="1" noChangeArrowheads="1"/>
                      </p:cNvPicPr>
                      <p:nvPr/>
                    </p:nvPicPr>
                    <p:blipFill>
                      <a:blip r:embed="rId9"/>
                      <a:srcRect/>
                      <a:stretch>
                        <a:fillRect/>
                      </a:stretch>
                    </p:blipFill>
                    <p:spPr bwMode="auto">
                      <a:xfrm>
                        <a:off x="4999038" y="2349500"/>
                        <a:ext cx="574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a:extLst>
              <a:ext uri="{FF2B5EF4-FFF2-40B4-BE49-F238E27FC236}">
                <a16:creationId xmlns:a16="http://schemas.microsoft.com/office/drawing/2014/main" id="{417A81D9-3DD8-4CD7-ABE7-5744FB0354FE}"/>
              </a:ext>
            </a:extLst>
          </p:cNvPr>
          <p:cNvGraphicFramePr>
            <a:graphicFrameLocks noChangeAspect="1"/>
          </p:cNvGraphicFramePr>
          <p:nvPr>
            <p:extLst>
              <p:ext uri="{D42A27DB-BD31-4B8C-83A1-F6EECF244321}">
                <p14:modId xmlns:p14="http://schemas.microsoft.com/office/powerpoint/2010/main" val="3622937971"/>
              </p:ext>
            </p:extLst>
          </p:nvPr>
        </p:nvGraphicFramePr>
        <p:xfrm>
          <a:off x="3794125" y="2362200"/>
          <a:ext cx="544513" cy="546100"/>
        </p:xfrm>
        <a:graphic>
          <a:graphicData uri="http://schemas.openxmlformats.org/presentationml/2006/ole">
            <mc:AlternateContent xmlns:mc="http://schemas.openxmlformats.org/markup-compatibility/2006">
              <mc:Choice xmlns:v="urn:schemas-microsoft-com:vml" Requires="v">
                <p:oleObj name="数式" r:id="rId10" imgW="241200" imgH="241200" progId="Equation.3">
                  <p:embed/>
                </p:oleObj>
              </mc:Choice>
              <mc:Fallback>
                <p:oleObj name="数式" r:id="rId10" imgW="241200" imgH="241200" progId="Equation.3">
                  <p:embed/>
                  <p:pic>
                    <p:nvPicPr>
                      <p:cNvPr id="11" name="Object 10"/>
                      <p:cNvPicPr>
                        <a:picLocks noChangeAspect="1" noChangeArrowheads="1"/>
                      </p:cNvPicPr>
                      <p:nvPr/>
                    </p:nvPicPr>
                    <p:blipFill>
                      <a:blip r:embed="rId11"/>
                      <a:srcRect/>
                      <a:stretch>
                        <a:fillRect/>
                      </a:stretch>
                    </p:blipFill>
                    <p:spPr bwMode="auto">
                      <a:xfrm>
                        <a:off x="3794125" y="23622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a:extLst>
              <a:ext uri="{FF2B5EF4-FFF2-40B4-BE49-F238E27FC236}">
                <a16:creationId xmlns:a16="http://schemas.microsoft.com/office/drawing/2014/main" id="{F86917D1-21B9-46B2-AE76-CC5EBCFAE1AD}"/>
              </a:ext>
            </a:extLst>
          </p:cNvPr>
          <p:cNvGraphicFramePr>
            <a:graphicFrameLocks noChangeAspect="1"/>
          </p:cNvGraphicFramePr>
          <p:nvPr>
            <p:extLst>
              <p:ext uri="{D42A27DB-BD31-4B8C-83A1-F6EECF244321}">
                <p14:modId xmlns:p14="http://schemas.microsoft.com/office/powerpoint/2010/main" val="1497242226"/>
              </p:ext>
            </p:extLst>
          </p:nvPr>
        </p:nvGraphicFramePr>
        <p:xfrm>
          <a:off x="6310313" y="2362200"/>
          <a:ext cx="573087" cy="546100"/>
        </p:xfrm>
        <a:graphic>
          <a:graphicData uri="http://schemas.openxmlformats.org/presentationml/2006/ole">
            <mc:AlternateContent xmlns:mc="http://schemas.openxmlformats.org/markup-compatibility/2006">
              <mc:Choice xmlns:v="urn:schemas-microsoft-com:vml" Requires="v">
                <p:oleObj name="数式" r:id="rId12" imgW="253800" imgH="241200" progId="Equation.3">
                  <p:embed/>
                </p:oleObj>
              </mc:Choice>
              <mc:Fallback>
                <p:oleObj name="数式" r:id="rId12" imgW="253800" imgH="241200" progId="Equation.3">
                  <p:embed/>
                  <p:pic>
                    <p:nvPicPr>
                      <p:cNvPr id="12" name="Object 11"/>
                      <p:cNvPicPr>
                        <a:picLocks noChangeAspect="1" noChangeArrowheads="1"/>
                      </p:cNvPicPr>
                      <p:nvPr/>
                    </p:nvPicPr>
                    <p:blipFill>
                      <a:blip r:embed="rId13"/>
                      <a:srcRect/>
                      <a:stretch>
                        <a:fillRect/>
                      </a:stretch>
                    </p:blipFill>
                    <p:spPr bwMode="auto">
                      <a:xfrm>
                        <a:off x="6310313" y="2362200"/>
                        <a:ext cx="5730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a:extLst>
              <a:ext uri="{FF2B5EF4-FFF2-40B4-BE49-F238E27FC236}">
                <a16:creationId xmlns:a16="http://schemas.microsoft.com/office/drawing/2014/main" id="{CE188556-585E-4D06-99C8-4E16C54E5A66}"/>
              </a:ext>
            </a:extLst>
          </p:cNvPr>
          <p:cNvGraphicFramePr>
            <a:graphicFrameLocks noChangeAspect="1"/>
          </p:cNvGraphicFramePr>
          <p:nvPr>
            <p:extLst>
              <p:ext uri="{D42A27DB-BD31-4B8C-83A1-F6EECF244321}">
                <p14:modId xmlns:p14="http://schemas.microsoft.com/office/powerpoint/2010/main" val="2669103327"/>
              </p:ext>
            </p:extLst>
          </p:nvPr>
        </p:nvGraphicFramePr>
        <p:xfrm>
          <a:off x="279824" y="3075505"/>
          <a:ext cx="4293921" cy="2265876"/>
        </p:xfrm>
        <a:graphic>
          <a:graphicData uri="http://schemas.openxmlformats.org/presentationml/2006/ole">
            <mc:AlternateContent xmlns:mc="http://schemas.openxmlformats.org/markup-compatibility/2006">
              <mc:Choice xmlns:v="urn:schemas-microsoft-com:vml" Requires="v">
                <p:oleObj name="Equation" r:id="rId14" imgW="1396800" imgH="736560" progId="Equation.DSMT4">
                  <p:embed/>
                </p:oleObj>
              </mc:Choice>
              <mc:Fallback>
                <p:oleObj name="Equation" r:id="rId14" imgW="1396800" imgH="736560" progId="Equation.DSMT4">
                  <p:embed/>
                  <p:pic>
                    <p:nvPicPr>
                      <p:cNvPr id="5" name="Object 4"/>
                      <p:cNvPicPr>
                        <a:picLocks noChangeAspect="1" noChangeArrowheads="1"/>
                      </p:cNvPicPr>
                      <p:nvPr/>
                    </p:nvPicPr>
                    <p:blipFill>
                      <a:blip r:embed="rId15"/>
                      <a:srcRect/>
                      <a:stretch>
                        <a:fillRect/>
                      </a:stretch>
                    </p:blipFill>
                    <p:spPr bwMode="auto">
                      <a:xfrm>
                        <a:off x="279824" y="3075505"/>
                        <a:ext cx="4293921" cy="2265876"/>
                      </a:xfrm>
                      <a:prstGeom prst="rect">
                        <a:avLst/>
                      </a:prstGeom>
                      <a:noFill/>
                      <a:ln>
                        <a:noFill/>
                      </a:ln>
                    </p:spPr>
                  </p:pic>
                </p:oleObj>
              </mc:Fallback>
            </mc:AlternateContent>
          </a:graphicData>
        </a:graphic>
      </p:graphicFrame>
      <p:sp>
        <p:nvSpPr>
          <p:cNvPr id="39" name="TextBox 38">
            <a:extLst>
              <a:ext uri="{FF2B5EF4-FFF2-40B4-BE49-F238E27FC236}">
                <a16:creationId xmlns:a16="http://schemas.microsoft.com/office/drawing/2014/main" id="{82D3F166-843B-42CF-845B-DB3029F8C23D}"/>
              </a:ext>
            </a:extLst>
          </p:cNvPr>
          <p:cNvSpPr txBox="1"/>
          <p:nvPr/>
        </p:nvSpPr>
        <p:spPr>
          <a:xfrm>
            <a:off x="5200756" y="3429000"/>
            <a:ext cx="3657600" cy="2308324"/>
          </a:xfrm>
          <a:prstGeom prst="rect">
            <a:avLst/>
          </a:prstGeom>
          <a:noFill/>
        </p:spPr>
        <p:txBody>
          <a:bodyPr wrap="square" rtlCol="0">
            <a:spAutoFit/>
          </a:bodyPr>
          <a:lstStyle/>
          <a:p>
            <a:r>
              <a:rPr lang="en-US" sz="2400" i="1" dirty="0">
                <a:latin typeface="+mj-lt"/>
              </a:rPr>
              <a:t>Using 2qa as our unknown parameter is a convenient choice so that we can easily relate our solution to the m=M case.</a:t>
            </a:r>
          </a:p>
        </p:txBody>
      </p:sp>
    </p:spTree>
    <p:extLst>
      <p:ext uri="{BB962C8B-B14F-4D97-AF65-F5344CB8AC3E}">
        <p14:creationId xmlns:p14="http://schemas.microsoft.com/office/powerpoint/2010/main" val="136447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9/28/2022</a:t>
            </a:r>
            <a:endParaRPr lang="en-US" dirty="0"/>
          </a:p>
        </p:txBody>
      </p:sp>
      <p:sp>
        <p:nvSpPr>
          <p:cNvPr id="3" name="Footer Placeholder 2"/>
          <p:cNvSpPr>
            <a:spLocks noGrp="1"/>
          </p:cNvSpPr>
          <p:nvPr>
            <p:ph type="ftr" sz="quarter" idx="11"/>
          </p:nvPr>
        </p:nvSpPr>
        <p:spPr/>
        <p:txBody>
          <a:bodyPr/>
          <a:lstStyle/>
          <a:p>
            <a:r>
              <a:rPr lang="en-US"/>
              <a:t>PHY 711  Fall 2022 --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46718902"/>
              </p:ext>
            </p:extLst>
          </p:nvPr>
        </p:nvGraphicFramePr>
        <p:xfrm>
          <a:off x="447675" y="381000"/>
          <a:ext cx="5819775" cy="2641600"/>
        </p:xfrm>
        <a:graphic>
          <a:graphicData uri="http://schemas.openxmlformats.org/presentationml/2006/ole">
            <mc:AlternateContent xmlns:mc="http://schemas.openxmlformats.org/markup-compatibility/2006">
              <mc:Choice xmlns:v="urn:schemas-microsoft-com:vml" Requires="v">
                <p:oleObj name="数式" r:id="rId3" imgW="2577960" imgH="1168200" progId="Equation.3">
                  <p:embed/>
                </p:oleObj>
              </mc:Choice>
              <mc:Fallback>
                <p:oleObj name="数式" r:id="rId3" imgW="2577960" imgH="1168200" progId="Equation.3">
                  <p:embed/>
                  <p:pic>
                    <p:nvPicPr>
                      <p:cNvPr id="0" name=""/>
                      <p:cNvPicPr>
                        <a:picLocks noChangeAspect="1" noChangeArrowheads="1"/>
                      </p:cNvPicPr>
                      <p:nvPr/>
                    </p:nvPicPr>
                    <p:blipFill>
                      <a:blip r:embed="rId4"/>
                      <a:srcRect/>
                      <a:stretch>
                        <a:fillRect/>
                      </a:stretch>
                    </p:blipFill>
                    <p:spPr bwMode="auto">
                      <a:xfrm>
                        <a:off x="447675" y="381000"/>
                        <a:ext cx="58197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02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95" y="3100387"/>
            <a:ext cx="58864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4419600"/>
            <a:ext cx="533400" cy="457200"/>
          </a:xfrm>
          <a:prstGeom prst="rect">
            <a:avLst/>
          </a:prstGeom>
          <a:noFill/>
        </p:spPr>
        <p:txBody>
          <a:bodyPr wrap="square" rtlCol="0">
            <a:spAutoFit/>
          </a:bodyPr>
          <a:lstStyle/>
          <a:p>
            <a:r>
              <a:rPr lang="en-US" sz="2400" dirty="0">
                <a:latin typeface="Symbol" pitchFamily="18" charset="2"/>
              </a:rPr>
              <a:t>w</a:t>
            </a:r>
          </a:p>
        </p:txBody>
      </p:sp>
      <p:sp>
        <p:nvSpPr>
          <p:cNvPr id="7" name="TextBox 6"/>
          <p:cNvSpPr txBox="1"/>
          <p:nvPr/>
        </p:nvSpPr>
        <p:spPr>
          <a:xfrm>
            <a:off x="5667375" y="5939135"/>
            <a:ext cx="885825" cy="461665"/>
          </a:xfrm>
          <a:prstGeom prst="rect">
            <a:avLst/>
          </a:prstGeom>
          <a:noFill/>
        </p:spPr>
        <p:txBody>
          <a:bodyPr wrap="square" rtlCol="0">
            <a:spAutoFit/>
          </a:bodyPr>
          <a:lstStyle/>
          <a:p>
            <a:r>
              <a:rPr lang="en-US" sz="2400" dirty="0" err="1">
                <a:latin typeface="+mj-lt"/>
              </a:rPr>
              <a:t>qa</a:t>
            </a:r>
            <a:r>
              <a:rPr lang="en-US" sz="2400" dirty="0">
                <a:latin typeface="+mj-lt"/>
              </a:rPr>
              <a:t>/</a:t>
            </a:r>
            <a:r>
              <a:rPr lang="en-US" sz="2400" dirty="0">
                <a:latin typeface="Symbol" pitchFamily="18" charset="2"/>
              </a:rPr>
              <a:t>p</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02352170"/>
              </p:ext>
            </p:extLst>
          </p:nvPr>
        </p:nvGraphicFramePr>
        <p:xfrm>
          <a:off x="3352800" y="3228975"/>
          <a:ext cx="1062038" cy="401637"/>
        </p:xfrm>
        <a:graphic>
          <a:graphicData uri="http://schemas.openxmlformats.org/presentationml/2006/ole">
            <mc:AlternateContent xmlns:mc="http://schemas.openxmlformats.org/markup-compatibility/2006">
              <mc:Choice xmlns:v="urn:schemas-microsoft-com:vml" Requires="v">
                <p:oleObj name="数式" r:id="rId6" imgW="469800" imgH="177480" progId="Equation.3">
                  <p:embed/>
                </p:oleObj>
              </mc:Choice>
              <mc:Fallback>
                <p:oleObj name="数式" r:id="rId6" imgW="469800" imgH="177480" progId="Equation.3">
                  <p:embed/>
                  <p:pic>
                    <p:nvPicPr>
                      <p:cNvPr id="0" name=""/>
                      <p:cNvPicPr>
                        <a:picLocks noChangeAspect="1" noChangeArrowheads="1"/>
                      </p:cNvPicPr>
                      <p:nvPr/>
                    </p:nvPicPr>
                    <p:blipFill>
                      <a:blip r:embed="rId7"/>
                      <a:srcRect/>
                      <a:stretch>
                        <a:fillRect/>
                      </a:stretch>
                    </p:blipFill>
                    <p:spPr bwMode="auto">
                      <a:xfrm>
                        <a:off x="3352800" y="3228975"/>
                        <a:ext cx="10620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07725644"/>
              </p:ext>
            </p:extLst>
          </p:nvPr>
        </p:nvGraphicFramePr>
        <p:xfrm>
          <a:off x="3281362" y="4648200"/>
          <a:ext cx="1062038" cy="401638"/>
        </p:xfrm>
        <a:graphic>
          <a:graphicData uri="http://schemas.openxmlformats.org/presentationml/2006/ole">
            <mc:AlternateContent xmlns:mc="http://schemas.openxmlformats.org/markup-compatibility/2006">
              <mc:Choice xmlns:v="urn:schemas-microsoft-com:vml" Requires="v">
                <p:oleObj name="数式" r:id="rId8" imgW="469800" imgH="177480" progId="Equation.3">
                  <p:embed/>
                </p:oleObj>
              </mc:Choice>
              <mc:Fallback>
                <p:oleObj name="数式" r:id="rId8" imgW="469800" imgH="177480" progId="Equation.3">
                  <p:embed/>
                  <p:pic>
                    <p:nvPicPr>
                      <p:cNvPr id="0" name=""/>
                      <p:cNvPicPr>
                        <a:picLocks noChangeAspect="1" noChangeArrowheads="1"/>
                      </p:cNvPicPr>
                      <p:nvPr/>
                    </p:nvPicPr>
                    <p:blipFill>
                      <a:blip r:embed="rId9"/>
                      <a:srcRect/>
                      <a:stretch>
                        <a:fillRect/>
                      </a:stretch>
                    </p:blipFill>
                    <p:spPr bwMode="auto">
                      <a:xfrm>
                        <a:off x="3281362" y="4648200"/>
                        <a:ext cx="10620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p:nvPr/>
        </p:nvCxnSpPr>
        <p:spPr>
          <a:xfrm flipV="1">
            <a:off x="3505200" y="4495800"/>
            <a:ext cx="51816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71800" y="3810000"/>
            <a:ext cx="53340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05200" y="3505200"/>
            <a:ext cx="457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3505200"/>
            <a:ext cx="381000" cy="80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04C9FE-C778-4EAD-BE6A-4FC594BE1101}"/>
              </a:ext>
            </a:extLst>
          </p:cNvPr>
          <p:cNvSpPr txBox="1"/>
          <p:nvPr/>
        </p:nvSpPr>
        <p:spPr>
          <a:xfrm>
            <a:off x="6264137" y="23812"/>
            <a:ext cx="2971800" cy="2677656"/>
          </a:xfrm>
          <a:prstGeom prst="rect">
            <a:avLst/>
          </a:prstGeom>
          <a:noFill/>
        </p:spPr>
        <p:txBody>
          <a:bodyPr wrap="square" rtlCol="0">
            <a:spAutoFit/>
          </a:bodyPr>
          <a:lstStyle/>
          <a:p>
            <a:r>
              <a:rPr lang="en-US" sz="2400" dirty="0">
                <a:latin typeface="+mj-lt"/>
              </a:rPr>
              <a:t>Note that for m=M, we obtain the same normal modes as before. Is this reassuring?</a:t>
            </a:r>
          </a:p>
          <a:p>
            <a:pPr marL="914400" lvl="1" indent="-457200">
              <a:buFont typeface="+mj-lt"/>
              <a:buAutoNum type="alphaLcPeriod"/>
            </a:pPr>
            <a:r>
              <a:rPr lang="en-US" sz="2400" dirty="0">
                <a:latin typeface="+mj-lt"/>
              </a:rPr>
              <a:t>No</a:t>
            </a:r>
          </a:p>
          <a:p>
            <a:pPr marL="914400" lvl="1" indent="-457200">
              <a:buFont typeface="+mj-lt"/>
              <a:buAutoNum type="alphaLcPeriod"/>
            </a:pPr>
            <a:r>
              <a:rPr lang="en-US" sz="2400" dirty="0">
                <a:latin typeface="+mj-lt"/>
              </a:rPr>
              <a:t>Yes</a:t>
            </a:r>
          </a:p>
        </p:txBody>
      </p:sp>
    </p:spTree>
    <p:extLst>
      <p:ext uri="{BB962C8B-B14F-4D97-AF65-F5344CB8AC3E}">
        <p14:creationId xmlns:p14="http://schemas.microsoft.com/office/powerpoint/2010/main" val="4130321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wfu">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12397</TotalTime>
  <Words>1443</Words>
  <Application>Microsoft Office PowerPoint</Application>
  <PresentationFormat>On-screen Show (4:3)</PresentationFormat>
  <Paragraphs>297</Paragraphs>
  <Slides>35</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35</vt:i4>
      </vt:variant>
    </vt:vector>
  </HeadingPairs>
  <TitlesOfParts>
    <vt:vector size="44" baseType="lpstr">
      <vt:lpstr>Arial</vt:lpstr>
      <vt:lpstr>Calibri</vt:lpstr>
      <vt:lpstr>Symbol</vt:lpstr>
      <vt:lpstr>Times New Roman</vt:lpstr>
      <vt:lpstr>Office Theme</vt:lpstr>
      <vt:lpstr>wfu</vt:lpstr>
      <vt:lpstr>Equation</vt:lpstr>
      <vt:lpstr>数式</vt:lpstr>
      <vt:lpstr>MathType 7.0 Equation</vt:lpstr>
      <vt:lpstr>PowerPoint Presentation</vt:lpstr>
      <vt:lpstr>Opportunities for Physics Research Part IV Theoretical/Computational Biophysics and Gravitational Physics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655</cp:revision>
  <cp:lastPrinted>2021-09-29T15:07:06Z</cp:lastPrinted>
  <dcterms:created xsi:type="dcterms:W3CDTF">2012-01-10T18:32:24Z</dcterms:created>
  <dcterms:modified xsi:type="dcterms:W3CDTF">2022-09-28T13:30:30Z</dcterms:modified>
</cp:coreProperties>
</file>