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6" r:id="rId2"/>
    <p:sldId id="394" r:id="rId3"/>
    <p:sldId id="385" r:id="rId4"/>
    <p:sldId id="386" r:id="rId5"/>
    <p:sldId id="387" r:id="rId6"/>
    <p:sldId id="388" r:id="rId7"/>
    <p:sldId id="389" r:id="rId8"/>
    <p:sldId id="390" r:id="rId9"/>
    <p:sldId id="395" r:id="rId10"/>
    <p:sldId id="364" r:id="rId11"/>
    <p:sldId id="376" r:id="rId12"/>
    <p:sldId id="398" r:id="rId13"/>
    <p:sldId id="399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78530" autoAdjust="0"/>
  </p:normalViewPr>
  <p:slideViewPr>
    <p:cSldViewPr>
      <p:cViewPr varScale="1">
        <p:scale>
          <a:sx n="55" d="100"/>
          <a:sy n="55" d="100"/>
        </p:scale>
        <p:origin x="14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one dimensional motion of a large number masses interconnected with springs provides a model of longitudinal motions of a continuous elastic spring and related topics covered in Chapter 7 of your textbook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how the case of the extended mass and spring system approximates the continuous elastic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Regrouping constants in terms of spring constant times increment of length and mass per unit length which combine to give a squared velocity for the longitudinal case.     For the transverse case, string tension is involved.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4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95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62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how the y component of the net tension contributes to the transverse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adapt the </a:t>
            </a:r>
            <a:r>
              <a:rPr lang="en-US" dirty="0" err="1"/>
              <a:t>Lagrangian</a:t>
            </a:r>
            <a:r>
              <a:rPr lang="en-US" dirty="0"/>
              <a:t> formalism to this continuous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29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continuum version of the Euler-Lagrange equations result in the wave equation for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99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next several slides we will discuss solutions to the wave equation.     Note that the one dimensional wave equation has some special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42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reading Chapter 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6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Digression on the special properties of linear equations in contrast to complications for non-linear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3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effects of non-linearity.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4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nonlinear potentials.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0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 solution to example non-linear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2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Non-linear equation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7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39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30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2.wmf"/><Relationship Id="rId2" Type="http://schemas.openxmlformats.org/officeDocument/2006/relationships/notesSlide" Target="../notesSlides/notesSlide10.xml"/><Relationship Id="rId16" Type="http://schemas.openxmlformats.org/officeDocument/2006/relationships/oleObject" Target="../embeddings/oleObject2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11" Type="http://schemas.openxmlformats.org/officeDocument/2006/relationships/image" Target="../media/image29.wmf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25.wmf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" y="104437"/>
            <a:ext cx="891539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Notes for Lecture 18:  Chap. 7 (F&amp;W)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Mechanical motion of a continuous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Comments on linear vs. non-linear differential equations – considering beyond harmonic oscillations 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Back to linear analyses -- masses coupled by springs </a:t>
            </a: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mass continuum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" imgW="241200" imgH="241200" progId="Equation.3">
                    <p:embed/>
                  </p:oleObj>
                </mc:Choice>
                <mc:Fallback>
                  <p:oleObj name="数式" r:id="rId3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5" imgW="177480" imgH="241200" progId="Equation.3">
                    <p:embed/>
                  </p:oleObj>
                </mc:Choice>
                <mc:Fallback>
                  <p:oleObj name="数式" r:id="rId5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7" imgW="241200" imgH="241200" progId="Equation.3">
                    <p:embed/>
                  </p:oleObj>
                </mc:Choice>
                <mc:Fallback>
                  <p:oleObj name="数式" r:id="rId7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-15875" y="-75696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Back to linear equations –</a:t>
            </a:r>
          </a:p>
          <a:p>
            <a:r>
              <a:rPr lang="en-US" sz="2400" dirty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114120" imgH="215640" progId="Equation.3">
                  <p:embed/>
                </p:oleObj>
              </mc:Choice>
              <mc:Fallback>
                <p:oleObj name="数式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2" imgW="2489040" imgH="431640" progId="Equation.3">
                  <p:embed/>
                </p:oleObj>
              </mc:Choice>
              <mc:Fallback>
                <p:oleObj name="数式" r:id="rId12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4" imgW="1650960" imgH="406080" progId="Equation.3">
                  <p:embed/>
                </p:oleObj>
              </mc:Choice>
              <mc:Fallback>
                <p:oleObj name="数式" r:id="rId14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200304"/>
              </p:ext>
            </p:extLst>
          </p:nvPr>
        </p:nvGraphicFramePr>
        <p:xfrm>
          <a:off x="166688" y="4038600"/>
          <a:ext cx="7165975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174840" imgH="1066680" progId="Equation.DSMT4">
                  <p:embed/>
                </p:oleObj>
              </mc:Choice>
              <mc:Fallback>
                <p:oleObj name="Equation" r:id="rId16" imgW="317484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4038600"/>
                        <a:ext cx="7165975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768400" imgH="1295280" progId="Equation.3">
                  <p:embed/>
                </p:oleObj>
              </mc:Choice>
              <mc:Fallback>
                <p:oleObj name="数式" r:id="rId3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system parameter with units of (velocity)</a:t>
            </a:r>
            <a:r>
              <a:rPr lang="en-US" sz="2400" baseline="30000" dirty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3718"/>
              </p:ext>
            </p:extLst>
          </p:nvPr>
        </p:nvGraphicFramePr>
        <p:xfrm>
          <a:off x="1111250" y="4344988"/>
          <a:ext cx="52451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23800" imgH="1091880" progId="Equation.DSMT4">
                  <p:embed/>
                </p:oleObj>
              </mc:Choice>
              <mc:Fallback>
                <p:oleObj name="Equation" r:id="rId5" imgW="2323800" imgH="1091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344988"/>
                        <a:ext cx="52451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51CBC-8522-4B47-9C1A-FCA83F14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21176-9CCD-46C9-889C-0745D2B2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B27B6-CEFE-4321-89BE-0F60D8AA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23849-3DDC-4B39-88DB-72DF92CF5509}"/>
              </a:ext>
            </a:extLst>
          </p:cNvPr>
          <p:cNvSpPr txBox="1"/>
          <p:nvPr/>
        </p:nvSpPr>
        <p:spPr>
          <a:xfrm>
            <a:off x="228600" y="304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ABEED00-D606-4F0E-9BC9-55EB0D096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799519"/>
              </p:ext>
            </p:extLst>
          </p:nvPr>
        </p:nvGraphicFramePr>
        <p:xfrm>
          <a:off x="109538" y="1044575"/>
          <a:ext cx="88947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029200" imgH="2438280" progId="Equation.DSMT4">
                  <p:embed/>
                </p:oleObj>
              </mc:Choice>
              <mc:Fallback>
                <p:oleObj name="Equation" r:id="rId3" imgW="5029200" imgH="243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538" y="1044575"/>
                        <a:ext cx="8894762" cy="431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399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E39AD-DAA6-456A-A082-8FDD0C32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8451-CE1A-4C20-9E55-4AF442FE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0D4FE-5712-4127-8E61-1D16CD58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80DEC-A06E-46E9-8630-4B6B632A537A}"/>
              </a:ext>
            </a:extLst>
          </p:cNvPr>
          <p:cNvSpPr txBox="1"/>
          <p:nvPr/>
        </p:nvSpPr>
        <p:spPr>
          <a:xfrm>
            <a:off x="304800" y="228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  <a:p>
            <a:r>
              <a:rPr lang="en-US" sz="2400" dirty="0">
                <a:latin typeface="+mj-lt"/>
              </a:rPr>
              <a:t>Transverse case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C51AFA-FC96-4260-9466-A0905FDC8643}"/>
              </a:ext>
            </a:extLst>
          </p:cNvPr>
          <p:cNvSpPr/>
          <p:nvPr/>
        </p:nvSpPr>
        <p:spPr>
          <a:xfrm rot="9969589">
            <a:off x="2326233" y="1518339"/>
            <a:ext cx="602688" cy="227559"/>
          </a:xfrm>
          <a:custGeom>
            <a:avLst/>
            <a:gdLst>
              <a:gd name="connsiteX0" fmla="*/ 0 w 711200"/>
              <a:gd name="connsiteY0" fmla="*/ 165100 h 165100"/>
              <a:gd name="connsiteX1" fmla="*/ 228600 w 711200"/>
              <a:gd name="connsiteY1" fmla="*/ 139700 h 165100"/>
              <a:gd name="connsiteX2" fmla="*/ 266700 w 711200"/>
              <a:gd name="connsiteY2" fmla="*/ 127000 h 165100"/>
              <a:gd name="connsiteX3" fmla="*/ 368300 w 711200"/>
              <a:gd name="connsiteY3" fmla="*/ 101600 h 165100"/>
              <a:gd name="connsiteX4" fmla="*/ 419100 w 711200"/>
              <a:gd name="connsiteY4" fmla="*/ 88900 h 165100"/>
              <a:gd name="connsiteX5" fmla="*/ 495300 w 711200"/>
              <a:gd name="connsiteY5" fmla="*/ 63500 h 165100"/>
              <a:gd name="connsiteX6" fmla="*/ 584200 w 711200"/>
              <a:gd name="connsiteY6" fmla="*/ 38100 h 165100"/>
              <a:gd name="connsiteX7" fmla="*/ 622300 w 711200"/>
              <a:gd name="connsiteY7" fmla="*/ 25400 h 165100"/>
              <a:gd name="connsiteX8" fmla="*/ 673100 w 711200"/>
              <a:gd name="connsiteY8" fmla="*/ 12700 h 165100"/>
              <a:gd name="connsiteX9" fmla="*/ 711200 w 711200"/>
              <a:gd name="connsiteY9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200" h="165100">
                <a:moveTo>
                  <a:pt x="0" y="165100"/>
                </a:moveTo>
                <a:cubicBezTo>
                  <a:pt x="77906" y="158608"/>
                  <a:pt x="152711" y="156564"/>
                  <a:pt x="228600" y="139700"/>
                </a:cubicBezTo>
                <a:cubicBezTo>
                  <a:pt x="241668" y="136796"/>
                  <a:pt x="253785" y="130522"/>
                  <a:pt x="266700" y="127000"/>
                </a:cubicBezTo>
                <a:cubicBezTo>
                  <a:pt x="300379" y="117815"/>
                  <a:pt x="334433" y="110067"/>
                  <a:pt x="368300" y="101600"/>
                </a:cubicBezTo>
                <a:cubicBezTo>
                  <a:pt x="385233" y="97367"/>
                  <a:pt x="402541" y="94420"/>
                  <a:pt x="419100" y="88900"/>
                </a:cubicBezTo>
                <a:lnTo>
                  <a:pt x="495300" y="63500"/>
                </a:lnTo>
                <a:cubicBezTo>
                  <a:pt x="586651" y="33050"/>
                  <a:pt x="472572" y="69994"/>
                  <a:pt x="584200" y="38100"/>
                </a:cubicBezTo>
                <a:cubicBezTo>
                  <a:pt x="597072" y="34422"/>
                  <a:pt x="609428" y="29078"/>
                  <a:pt x="622300" y="25400"/>
                </a:cubicBezTo>
                <a:cubicBezTo>
                  <a:pt x="639083" y="20605"/>
                  <a:pt x="656317" y="17495"/>
                  <a:pt x="673100" y="12700"/>
                </a:cubicBezTo>
                <a:cubicBezTo>
                  <a:pt x="685972" y="9022"/>
                  <a:pt x="711200" y="0"/>
                  <a:pt x="71120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1FA83-928A-4258-A4DF-01E63190A9C0}"/>
              </a:ext>
            </a:extLst>
          </p:cNvPr>
          <p:cNvCxnSpPr/>
          <p:nvPr/>
        </p:nvCxnSpPr>
        <p:spPr>
          <a:xfrm>
            <a:off x="2362200" y="1814681"/>
            <a:ext cx="0" cy="85231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513944-992C-4768-B3C5-4AF123B76393}"/>
              </a:ext>
            </a:extLst>
          </p:cNvPr>
          <p:cNvCxnSpPr>
            <a:cxnSpLocks/>
          </p:cNvCxnSpPr>
          <p:nvPr/>
        </p:nvCxnSpPr>
        <p:spPr>
          <a:xfrm>
            <a:off x="2895600" y="1449556"/>
            <a:ext cx="0" cy="121744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3427C3-085E-4AEF-933B-76229D8923BF}"/>
              </a:ext>
            </a:extLst>
          </p:cNvPr>
          <p:cNvSpPr txBox="1"/>
          <p:nvPr/>
        </p:nvSpPr>
        <p:spPr>
          <a:xfrm>
            <a:off x="2166249" y="2537768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B96B0-1655-476E-8046-B56C1C5A8332}"/>
              </a:ext>
            </a:extLst>
          </p:cNvPr>
          <p:cNvSpPr txBox="1"/>
          <p:nvPr/>
        </p:nvSpPr>
        <p:spPr>
          <a:xfrm>
            <a:off x="2667000" y="25377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x+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x</a:t>
            </a:r>
            <a:endParaRPr lang="en-US" sz="2400" i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7C1AC-7750-49E3-BDA4-8C431D3C2B60}"/>
              </a:ext>
            </a:extLst>
          </p:cNvPr>
          <p:cNvSpPr txBox="1"/>
          <p:nvPr/>
        </p:nvSpPr>
        <p:spPr>
          <a:xfrm>
            <a:off x="2307771" y="1665753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D0C7-7570-490F-A148-910A98F80106}"/>
              </a:ext>
            </a:extLst>
          </p:cNvPr>
          <p:cNvSpPr txBox="1"/>
          <p:nvPr/>
        </p:nvSpPr>
        <p:spPr>
          <a:xfrm>
            <a:off x="2819400" y="137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y+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y</a:t>
            </a:r>
            <a:endParaRPr lang="en-US" sz="2400" i="1" dirty="0"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E8D1C3-AC10-4EBC-B598-528A6C33C598}"/>
              </a:ext>
            </a:extLst>
          </p:cNvPr>
          <p:cNvCxnSpPr>
            <a:cxnSpLocks/>
          </p:cNvCxnSpPr>
          <p:nvPr/>
        </p:nvCxnSpPr>
        <p:spPr>
          <a:xfrm flipV="1">
            <a:off x="2895600" y="1059597"/>
            <a:ext cx="585189" cy="3899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35ED57-B3CE-442A-9C89-FAEE72293EE4}"/>
              </a:ext>
            </a:extLst>
          </p:cNvPr>
          <p:cNvCxnSpPr>
            <a:cxnSpLocks/>
          </p:cNvCxnSpPr>
          <p:nvPr/>
        </p:nvCxnSpPr>
        <p:spPr>
          <a:xfrm flipH="1">
            <a:off x="1828801" y="1814681"/>
            <a:ext cx="495300" cy="216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B5AC994-EC37-430D-80EB-5B6AC959EAD7}"/>
              </a:ext>
            </a:extLst>
          </p:cNvPr>
          <p:cNvSpPr txBox="1"/>
          <p:nvPr/>
        </p:nvSpPr>
        <p:spPr>
          <a:xfrm>
            <a:off x="3512045" y="644098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60D28A-820F-4C38-B0B5-234D9C9D6011}"/>
              </a:ext>
            </a:extLst>
          </p:cNvPr>
          <p:cNvSpPr txBox="1"/>
          <p:nvPr/>
        </p:nvSpPr>
        <p:spPr>
          <a:xfrm>
            <a:off x="1446358" y="1867583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2BC789-FD1F-4670-82C4-5BD6E3C7DE81}"/>
              </a:ext>
            </a:extLst>
          </p:cNvPr>
          <p:cNvCxnSpPr>
            <a:cxnSpLocks/>
          </p:cNvCxnSpPr>
          <p:nvPr/>
        </p:nvCxnSpPr>
        <p:spPr>
          <a:xfrm flipH="1">
            <a:off x="1785835" y="178160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7175C-1E65-46F8-86BF-BE871E1B40C1}"/>
              </a:ext>
            </a:extLst>
          </p:cNvPr>
          <p:cNvCxnSpPr>
            <a:cxnSpLocks/>
          </p:cNvCxnSpPr>
          <p:nvPr/>
        </p:nvCxnSpPr>
        <p:spPr>
          <a:xfrm flipH="1">
            <a:off x="2900011" y="144768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E991A9-0CAD-4911-87F3-83D3C76D9B27}"/>
              </a:ext>
            </a:extLst>
          </p:cNvPr>
          <p:cNvSpPr txBox="1"/>
          <p:nvPr/>
        </p:nvSpPr>
        <p:spPr>
          <a:xfrm>
            <a:off x="1572368" y="1634318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C5F49-48C4-4F86-8C51-5533DF249F6D}"/>
              </a:ext>
            </a:extLst>
          </p:cNvPr>
          <p:cNvSpPr txBox="1"/>
          <p:nvPr/>
        </p:nvSpPr>
        <p:spPr>
          <a:xfrm>
            <a:off x="3131045" y="1066800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CF0D7C4-0E34-4F20-9CB1-F2D731D47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15588"/>
              </p:ext>
            </p:extLst>
          </p:nvPr>
        </p:nvGraphicFramePr>
        <p:xfrm>
          <a:off x="3512045" y="3073231"/>
          <a:ext cx="4869955" cy="328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43200" imgH="1854000" progId="Equation.DSMT4">
                  <p:embed/>
                </p:oleObj>
              </mc:Choice>
              <mc:Fallback>
                <p:oleObj name="Equation" r:id="rId3" imgW="2743200" imgH="18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2045" y="3073231"/>
                        <a:ext cx="4869955" cy="3289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18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509100"/>
              </p:ext>
            </p:extLst>
          </p:nvPr>
        </p:nvGraphicFramePr>
        <p:xfrm>
          <a:off x="212725" y="3843338"/>
          <a:ext cx="4843463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5960" imgH="1066680" progId="Equation.DSMT4">
                  <p:embed/>
                </p:oleObj>
              </mc:Choice>
              <mc:Fallback>
                <p:oleObj name="Equation" r:id="rId3" imgW="214596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3843338"/>
                        <a:ext cx="4843463" cy="240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m(</a:t>
                </a:r>
                <a:r>
                  <a:rPr lang="en-US" sz="2400" dirty="0" err="1"/>
                  <a:t>x,t</a:t>
                </a:r>
                <a:r>
                  <a:rPr lang="en-US" sz="2400" dirty="0"/>
                  <a:t>)</a:t>
                </a:r>
                <a:endParaRPr lang="en-US" sz="2400" dirty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035160" imgH="2273040" progId="Equation.3">
                  <p:embed/>
                </p:oleObj>
              </mc:Choice>
              <mc:Fallback>
                <p:oleObj name="数式" r:id="rId3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060360" imgH="2450880" progId="Equation.3">
                  <p:embed/>
                </p:oleObj>
              </mc:Choice>
              <mc:Fallback>
                <p:oleObj name="数式" r:id="rId3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323185"/>
              </p:ext>
            </p:extLst>
          </p:nvPr>
        </p:nvGraphicFramePr>
        <p:xfrm>
          <a:off x="990600" y="1295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793960" imgH="1549080" progId="Equation.3">
                  <p:embed/>
                </p:oleObj>
              </mc:Choice>
              <mc:Fallback>
                <p:oleObj name="数式" r:id="rId3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037929-AB91-4F67-BECA-5AED515889A0}"/>
              </a:ext>
            </a:extLst>
          </p:cNvPr>
          <p:cNvSpPr txBox="1"/>
          <p:nvPr/>
        </p:nvSpPr>
        <p:spPr>
          <a:xfrm>
            <a:off x="381000" y="228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is an example of a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partial</a:t>
            </a:r>
            <a:r>
              <a:rPr lang="en-US" sz="2400" dirty="0">
                <a:latin typeface="+mj-lt"/>
              </a:rPr>
              <a:t> differential equation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26081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27400" imgH="2920680" progId="Equation.3">
                  <p:embed/>
                </p:oleObj>
              </mc:Choice>
              <mc:Fallback>
                <p:oleObj name="数式" r:id="rId3" imgW="4127400" imgH="2920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64554"/>
              </p:ext>
            </p:extLst>
          </p:nvPr>
        </p:nvGraphicFramePr>
        <p:xfrm>
          <a:off x="685800" y="76200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454200" imgH="3200400" progId="Equation.3">
                  <p:embed/>
                </p:oleObj>
              </mc:Choice>
              <mc:Fallback>
                <p:oleObj name="数式" r:id="rId3" imgW="3454200" imgH="320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29694" y="29718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5A1A1-FD51-3B91-12C9-D7C8F49FB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53530"/>
            <a:ext cx="8631063" cy="355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889285"/>
              </p:ext>
            </p:extLst>
          </p:nvPr>
        </p:nvGraphicFramePr>
        <p:xfrm>
          <a:off x="152400" y="788194"/>
          <a:ext cx="8856663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24000" imgH="1790640" progId="Equation.DSMT4">
                  <p:embed/>
                </p:oleObj>
              </mc:Choice>
              <mc:Fallback>
                <p:oleObj name="Equation" r:id="rId3" imgW="392400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88194"/>
                        <a:ext cx="8856663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04960" imgH="723600" progId="Equation.DSMT4">
                  <p:embed/>
                </p:oleObj>
              </mc:Choice>
              <mc:Fallback>
                <p:oleObj name="Equation" r:id="rId5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18B48C-E056-4232-8FD1-17E97ED14EB1}"/>
              </a:ext>
            </a:extLst>
          </p:cNvPr>
          <p:cNvSpPr txBox="1"/>
          <p:nvPr/>
        </p:nvSpPr>
        <p:spPr>
          <a:xfrm>
            <a:off x="152400" y="152400"/>
            <a:ext cx="8763000" cy="47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Digression – comment on linear vs non-linear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848040" imgH="2108160" progId="Equation.3">
                  <p:embed/>
                </p:oleObj>
              </mc:Choice>
              <mc:Fallback>
                <p:oleObj name="数式" r:id="rId3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80050"/>
              </p:ext>
            </p:extLst>
          </p:nvPr>
        </p:nvGraphicFramePr>
        <p:xfrm>
          <a:off x="2041525" y="5407025"/>
          <a:ext cx="46720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203040" progId="Equation.DSMT4">
                  <p:embed/>
                </p:oleObj>
              </mc:Choice>
              <mc:Fallback>
                <p:oleObj name="Equation" r:id="rId5" imgW="2070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407025"/>
                        <a:ext cx="46720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738590"/>
              </p:ext>
            </p:extLst>
          </p:nvPr>
        </p:nvGraphicFramePr>
        <p:xfrm>
          <a:off x="2262188" y="414338"/>
          <a:ext cx="392588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431640" progId="Equation.DSMT4">
                  <p:embed/>
                </p:oleObj>
              </mc:Choice>
              <mc:Fallback>
                <p:oleObj name="Equation" r:id="rId4" imgW="1739880" imgH="4316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414338"/>
                        <a:ext cx="392588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355320" imgH="177480" progId="Equation.3">
                  <p:embed/>
                </p:oleObj>
              </mc:Choice>
              <mc:Fallback>
                <p:oleObj name="数式" r:id="rId6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355320" imgH="177480" progId="Equation.3">
                  <p:embed/>
                </p:oleObj>
              </mc:Choice>
              <mc:Fallback>
                <p:oleObj name="数式" r:id="rId8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355320" imgH="177480" progId="Equation.3">
                  <p:embed/>
                </p:oleObj>
              </mc:Choice>
              <mc:Fallback>
                <p:oleObj name="数式" r:id="rId10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260440" imgH="1117440" progId="Equation.3">
                  <p:embed/>
                </p:oleObj>
              </mc:Choice>
              <mc:Fallback>
                <p:oleObj name="数式" r:id="rId3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61914"/>
              </p:ext>
            </p:extLst>
          </p:nvPr>
        </p:nvGraphicFramePr>
        <p:xfrm>
          <a:off x="838200" y="3124200"/>
          <a:ext cx="5902325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16120" imgH="1206360" progId="Equation.DSMT4">
                  <p:embed/>
                </p:oleObj>
              </mc:Choice>
              <mc:Fallback>
                <p:oleObj name="Equation" r:id="rId5" imgW="2616120" imgH="12063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124200"/>
                        <a:ext cx="5902325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019240" imgH="1168200" progId="Equation.3">
                  <p:embed/>
                </p:oleObj>
              </mc:Choice>
              <mc:Fallback>
                <p:oleObj name="数式" r:id="rId5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409400" imgH="406080" progId="Equation.3">
                  <p:embed/>
                </p:oleObj>
              </mc:Choice>
              <mc:Fallback>
                <p:oleObj name="数式" r:id="rId9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997680" imgH="1955520" progId="Equation.DSMT4">
                  <p:embed/>
                </p:oleObj>
              </mc:Choice>
              <mc:Fallback>
                <p:oleObj name="Equation" r:id="rId11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74801"/>
              </p:ext>
            </p:extLst>
          </p:nvPr>
        </p:nvGraphicFramePr>
        <p:xfrm>
          <a:off x="347663" y="2173288"/>
          <a:ext cx="44704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457200" progId="Equation.DSMT4">
                  <p:embed/>
                </p:oleObj>
              </mc:Choice>
              <mc:Fallback>
                <p:oleObj name="Equation" r:id="rId5" imgW="1981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2173288"/>
                        <a:ext cx="44704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97680" imgH="2070000" progId="Equation.DSMT4">
                  <p:embed/>
                </p:oleObj>
              </mc:Choice>
              <mc:Fallback>
                <p:oleObj name="Equation" r:id="rId9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762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65080" imgH="228600" progId="Equation.DSMT4">
                  <p:embed/>
                </p:oleObj>
              </mc:Choice>
              <mc:Fallback>
                <p:oleObj name="Equation" r:id="rId4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2987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0991" y="2895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Original perturbation expansion</a:t>
            </a:r>
          </a:p>
        </p:txBody>
      </p:sp>
      <p:sp>
        <p:nvSpPr>
          <p:cNvPr id="9" name="Up Arrow 8"/>
          <p:cNvSpPr/>
          <p:nvPr/>
        </p:nvSpPr>
        <p:spPr>
          <a:xfrm rot="8806106">
            <a:off x="3657137" y="1431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873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Regrouped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1828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1788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52C72-5F18-4973-AE35-97470614C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9" y="4690438"/>
            <a:ext cx="8133641" cy="1297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020F-7185-4D21-A716-90C3E62FD8C5}"/>
              </a:ext>
            </a:extLst>
          </p:cNvPr>
          <p:cNvSpPr txBox="1"/>
          <p:nvPr/>
        </p:nvSpPr>
        <p:spPr>
          <a:xfrm>
            <a:off x="838200" y="4192062"/>
            <a:ext cx="632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  <a:latin typeface="+mj-lt"/>
              </a:rPr>
              <a:t>Numerical solution according to Maple</a:t>
            </a: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15318</TotalTime>
  <Words>621</Words>
  <Application>Microsoft Office PowerPoint</Application>
  <PresentationFormat>On-screen Show (4:3)</PresentationFormat>
  <Paragraphs>141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Symbol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703</cp:revision>
  <cp:lastPrinted>2021-09-30T05:34:21Z</cp:lastPrinted>
  <dcterms:created xsi:type="dcterms:W3CDTF">2012-01-10T18:32:24Z</dcterms:created>
  <dcterms:modified xsi:type="dcterms:W3CDTF">2022-09-29T02:07:43Z</dcterms:modified>
</cp:coreProperties>
</file>