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96" r:id="rId3"/>
    <p:sldId id="394" r:id="rId4"/>
    <p:sldId id="424" r:id="rId5"/>
    <p:sldId id="416" r:id="rId6"/>
    <p:sldId id="425" r:id="rId7"/>
    <p:sldId id="426" r:id="rId8"/>
    <p:sldId id="429" r:id="rId9"/>
    <p:sldId id="427" r:id="rId10"/>
    <p:sldId id="428" r:id="rId11"/>
    <p:sldId id="430" r:id="rId12"/>
    <p:sldId id="431" r:id="rId13"/>
    <p:sldId id="432" r:id="rId14"/>
    <p:sldId id="433" r:id="rId15"/>
    <p:sldId id="434" r:id="rId16"/>
    <p:sldId id="398" r:id="rId17"/>
    <p:sldId id="399" r:id="rId18"/>
    <p:sldId id="400" r:id="rId19"/>
    <p:sldId id="401" r:id="rId20"/>
    <p:sldId id="423" r:id="rId21"/>
    <p:sldId id="417" r:id="rId22"/>
    <p:sldId id="418" r:id="rId23"/>
    <p:sldId id="419" r:id="rId24"/>
    <p:sldId id="402" r:id="rId25"/>
    <p:sldId id="420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84294" autoAdjust="0"/>
  </p:normalViewPr>
  <p:slideViewPr>
    <p:cSldViewPr>
      <p:cViewPr varScale="1">
        <p:scale>
          <a:sx n="59" d="100"/>
          <a:sy n="59" d="100"/>
        </p:scale>
        <p:origin x="13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6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8" tIns="48325" rIns="96648" bIns="483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8" tIns="48325" rIns="96648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follow the textbook to use the example of the one-dimensional wave equation to discuss ordinary differential equations more generally and develop some solution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sometimes want to generalize even further with an “inhomogeneous” term such as an applied 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2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now, we will focus on eigenvalues of the homogeneous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12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eigenfunctions of these equations have very useful properties such as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12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of eigenfunctions.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8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96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32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46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 and practical applications.      Next time, we will extend this idea of completeness to develop </a:t>
            </a:r>
            <a:r>
              <a:rPr lang="en-US"/>
              <a:t>important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1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schedule for the next weeks…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homework can most easily be done using D’Alembert’s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8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2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Generalization of the wave equation.   Equations in this class are separable in the time variables and the spatial variable satisfies  a generalized eigenvalue problem of this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89153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Discussion on Lecture 19 – Chap. 7 (F&amp;W) 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3200" b="1" dirty="0">
                <a:solidFill>
                  <a:schemeClr val="folHlink"/>
                </a:solidFill>
              </a:rPr>
              <a:t>Solutions of differential equations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traveling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standing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Sturm-Liouville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3F60B-1550-EBA7-3493-131AC554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09CBD-B98C-B63D-B45D-9E0B3B1B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FF78-5271-4810-8DF0-8BF342B4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EDC694-912C-8840-2323-DB264E4FB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683961"/>
              </p:ext>
            </p:extLst>
          </p:nvPr>
        </p:nvGraphicFramePr>
        <p:xfrm>
          <a:off x="134939" y="457200"/>
          <a:ext cx="8874121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2133360" progId="Equation.DSMT4">
                  <p:embed/>
                </p:oleObj>
              </mc:Choice>
              <mc:Fallback>
                <p:oleObj name="Equation" r:id="rId2" imgW="3822480" imgH="2133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939" y="457200"/>
                        <a:ext cx="8874121" cy="495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68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0EC27-162A-0B28-F239-28EF478C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F1080-83E9-553D-5FA2-7C769C6E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921D-3F4D-CDD6-BEC5-A39BCDD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D99C19-1A55-9DB7-7435-FA407DA2F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459368"/>
              </p:ext>
            </p:extLst>
          </p:nvPr>
        </p:nvGraphicFramePr>
        <p:xfrm>
          <a:off x="146050" y="609600"/>
          <a:ext cx="8921750" cy="522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70120" imgH="2616120" progId="Equation.DSMT4">
                  <p:embed/>
                </p:oleObj>
              </mc:Choice>
              <mc:Fallback>
                <p:oleObj name="Equation" r:id="rId2" imgW="4470120" imgH="2616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DEDC694-912C-8840-2323-DB264E4FB5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050" y="609600"/>
                        <a:ext cx="8921750" cy="522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976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A950B-5ABA-FF0A-D38D-850DDED4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A5139-E695-009E-6AE4-846C01B3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B744-7106-BE59-E9EA-BB8AB394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9B329-F4C5-8DAF-9665-1A5784786731}"/>
              </a:ext>
            </a:extLst>
          </p:cNvPr>
          <p:cNvSpPr txBox="1"/>
          <p:nvPr/>
        </p:nvSpPr>
        <p:spPr>
          <a:xfrm>
            <a:off x="228600" y="533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often the case, there are boundary values specified for</a:t>
            </a:r>
          </a:p>
          <a:p>
            <a:r>
              <a:rPr lang="en-US" sz="2400" i="1" dirty="0">
                <a:latin typeface="+mj-lt"/>
              </a:rPr>
              <a:t>X(x).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6F463A-B0F8-3CAB-7395-17A35532B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724181"/>
              </p:ext>
            </p:extLst>
          </p:nvPr>
        </p:nvGraphicFramePr>
        <p:xfrm>
          <a:off x="307381" y="1447800"/>
          <a:ext cx="8453038" cy="177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36680" imgH="660240" progId="Equation.DSMT4">
                  <p:embed/>
                </p:oleObj>
              </mc:Choice>
              <mc:Fallback>
                <p:oleObj name="Equation" r:id="rId2" imgW="31366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7381" y="1447800"/>
                        <a:ext cx="8453038" cy="177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02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BF38A-DC9A-07CD-BEB3-788AD406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3839A-D9E1-4E85-FB40-ECE8D542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A6735-695D-878C-42A9-826DA50B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7F09F5-3A92-FC4A-8586-25884110D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861536"/>
              </p:ext>
            </p:extLst>
          </p:nvPr>
        </p:nvGraphicFramePr>
        <p:xfrm>
          <a:off x="2870200" y="0"/>
          <a:ext cx="581660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431640" progId="Equation.DSMT4">
                  <p:embed/>
                </p:oleObj>
              </mc:Choice>
              <mc:Fallback>
                <p:oleObj name="Equation" r:id="rId2" imgW="2158920" imgH="431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F6F463A-B0F8-3CAB-7395-17A35532B3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0200" y="0"/>
                        <a:ext cx="5816600" cy="116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8B7852-BF5D-943B-B434-7842BCEFB926}"/>
              </a:ext>
            </a:extLst>
          </p:cNvPr>
          <p:cNvSpPr txBox="1"/>
          <p:nvPr/>
        </p:nvSpPr>
        <p:spPr>
          <a:xfrm>
            <a:off x="1524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--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3E58A00-5F6E-6090-147F-125EE23C7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785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9947C-7935-960C-5F28-F2BE1E85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639D9-1F0A-2DD7-64E1-37017D00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27A4E-328F-F92A-159F-B81830DA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40147-4882-54EA-803D-6BA2FE7341A9}"/>
              </a:ext>
            </a:extLst>
          </p:cNvPr>
          <p:cNvSpPr txBox="1"/>
          <p:nvPr/>
        </p:nvSpPr>
        <p:spPr>
          <a:xfrm>
            <a:off x="304800" y="4572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How are the traveling wave and standing wave solutions to the wave equations related?</a:t>
            </a:r>
          </a:p>
          <a:p>
            <a:endParaRPr lang="en-US" sz="2400" dirty="0">
              <a:latin typeface="+mj-lt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exactly the same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not related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4421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6800" y="5352780"/>
            <a:ext cx="6019800" cy="9861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64254"/>
              </p:ext>
            </p:extLst>
          </p:nvPr>
        </p:nvGraphicFramePr>
        <p:xfrm>
          <a:off x="152400" y="819150"/>
          <a:ext cx="8712200" cy="552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11880" imgH="4000320" progId="Equation.DSMT4">
                  <p:embed/>
                </p:oleObj>
              </mc:Choice>
              <mc:Fallback>
                <p:oleObj name="Equation" r:id="rId3" imgW="6311880" imgH="40003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19150"/>
                        <a:ext cx="8712200" cy="552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The wave equation and related linear PDE’s</a:t>
            </a:r>
          </a:p>
        </p:txBody>
      </p:sp>
    </p:spTree>
    <p:extLst>
      <p:ext uri="{BB962C8B-B14F-4D97-AF65-F5344CB8AC3E}">
        <p14:creationId xmlns:p14="http://schemas.microsoft.com/office/powerpoint/2010/main" val="2979898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096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Linear second-order ordinary differential equations</a:t>
            </a:r>
          </a:p>
          <a:p>
            <a:r>
              <a:rPr lang="en-US" sz="2400" dirty="0">
                <a:latin typeface="+mj-lt"/>
              </a:rPr>
              <a:t>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037947"/>
              </p:ext>
            </p:extLst>
          </p:nvPr>
        </p:nvGraphicFramePr>
        <p:xfrm>
          <a:off x="365161" y="1676400"/>
          <a:ext cx="8321639" cy="82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24480" imgH="622080" progId="Equation.DSMT4">
                  <p:embed/>
                </p:oleObj>
              </mc:Choice>
              <mc:Fallback>
                <p:oleObj name="Equation" r:id="rId3" imgW="6324480" imgH="622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61" y="1676400"/>
                        <a:ext cx="8321639" cy="820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208604">
            <a:off x="4732708" y="2241269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20786836">
            <a:off x="5509868" y="2202855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2339108">
            <a:off x="6162609" y="2224157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21379204">
            <a:off x="8271236" y="2237066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53719" y="3224305"/>
            <a:ext cx="121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applied force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499" y="3352800"/>
            <a:ext cx="231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given functions</a:t>
            </a:r>
          </a:p>
        </p:txBody>
      </p:sp>
      <p:sp>
        <p:nvSpPr>
          <p:cNvPr id="13" name="Up Arrow 12"/>
          <p:cNvSpPr/>
          <p:nvPr/>
        </p:nvSpPr>
        <p:spPr>
          <a:xfrm>
            <a:off x="7178294" y="2270800"/>
            <a:ext cx="381000" cy="2148799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00800" y="43434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to be determined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161" y="5562600"/>
            <a:ext cx="719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Homogenous problem:  </a:t>
            </a:r>
            <a:r>
              <a:rPr lang="en-US" sz="2400" i="1" dirty="0">
                <a:latin typeface="+mj-lt"/>
              </a:rPr>
              <a:t>F(x)=0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D3E69-E216-4CBE-939C-B6D222B6596C}"/>
              </a:ext>
            </a:extLst>
          </p:cNvPr>
          <p:cNvSpPr txBox="1"/>
          <p:nvPr/>
        </p:nvSpPr>
        <p:spPr>
          <a:xfrm>
            <a:off x="198963" y="4220127"/>
            <a:ext cx="4012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When applicable, it is assumed that the form of the applied force is known.</a:t>
            </a:r>
          </a:p>
        </p:txBody>
      </p:sp>
    </p:spTree>
    <p:extLst>
      <p:ext uri="{BB962C8B-B14F-4D97-AF65-F5344CB8AC3E}">
        <p14:creationId xmlns:p14="http://schemas.microsoft.com/office/powerpoint/2010/main" val="1136484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04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Examples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eigenvalue equations --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45023"/>
              </p:ext>
            </p:extLst>
          </p:nvPr>
        </p:nvGraphicFramePr>
        <p:xfrm>
          <a:off x="346075" y="974725"/>
          <a:ext cx="8607425" cy="490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3720960" progId="Equation.DSMT4">
                  <p:embed/>
                </p:oleObj>
              </mc:Choice>
              <mc:Fallback>
                <p:oleObj name="Equation" r:id="rId3" imgW="6540480" imgH="3720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974725"/>
                        <a:ext cx="8607425" cy="490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165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762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methods 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  (assume all functions and constants are real):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64795"/>
              </p:ext>
            </p:extLst>
          </p:nvPr>
        </p:nvGraphicFramePr>
        <p:xfrm>
          <a:off x="389731" y="652003"/>
          <a:ext cx="8364538" cy="3157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78160" imgH="1574640" progId="Equation.3">
                  <p:embed/>
                </p:oleObj>
              </mc:Choice>
              <mc:Fallback>
                <p:oleObj name="数式" r:id="rId3" imgW="4178160" imgH="1574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" y="652003"/>
                        <a:ext cx="8364538" cy="3157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775439"/>
              </p:ext>
            </p:extLst>
          </p:nvPr>
        </p:nvGraphicFramePr>
        <p:xfrm>
          <a:off x="3759200" y="18796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50560" progId="Equation.DSMT4">
                  <p:embed/>
                </p:oleObj>
              </mc:Choice>
              <mc:Fallback>
                <p:oleObj name="Equation" r:id="rId5" imgW="914400" imgH="2505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9200" y="18796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317"/>
              </p:ext>
            </p:extLst>
          </p:nvPr>
        </p:nvGraphicFramePr>
        <p:xfrm>
          <a:off x="278296" y="3753008"/>
          <a:ext cx="8705851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79880" imgH="977760" progId="Equation.DSMT4">
                  <p:embed/>
                </p:oleObj>
              </mc:Choice>
              <mc:Fallback>
                <p:oleObj name="Equation" r:id="rId7" imgW="587988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296" y="3753008"/>
                        <a:ext cx="8705851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827966"/>
              </p:ext>
            </p:extLst>
          </p:nvPr>
        </p:nvGraphicFramePr>
        <p:xfrm>
          <a:off x="351183" y="5153084"/>
          <a:ext cx="4777902" cy="1515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09600" imgH="952200" progId="Equation.DSMT4">
                  <p:embed/>
                </p:oleObj>
              </mc:Choice>
              <mc:Fallback>
                <p:oleObj name="Equation" r:id="rId9" imgW="3009600" imgH="952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83" y="5153084"/>
                        <a:ext cx="4777902" cy="15159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836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E6B32-72B4-4FFF-BD7E-3C22C349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C659F-A3BD-4125-8F2A-91996608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AB41E-AD3C-438F-817B-5F2C754C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DE82C-CDE6-4DEC-9BFA-0277C3011EE2}"/>
              </a:ext>
            </a:extLst>
          </p:cNvPr>
          <p:cNvSpPr txBox="1"/>
          <p:nvPr/>
        </p:nvSpPr>
        <p:spPr>
          <a:xfrm>
            <a:off x="228600" y="30480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Why all of the fuss about eigenvalues and eigenvectors?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They are sometimes useful in finding solutions to differential equations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Not all eigenfunctions have analytic forms.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It is possible to solve a differential equation without the use of eigenfunctions.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Eigenfunctions have some useful properties.</a:t>
            </a:r>
          </a:p>
          <a:p>
            <a:pPr marL="914400" lvl="1" indent="-457200">
              <a:buFont typeface="+mj-lt"/>
              <a:buAutoNum type="alphaLcPeriod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49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72824-AD36-B186-7AD1-AD63C2F7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3" y="990600"/>
            <a:ext cx="8797541" cy="333699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2657" y="23622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35271"/>
              </p:ext>
            </p:extLst>
          </p:nvPr>
        </p:nvGraphicFramePr>
        <p:xfrm>
          <a:off x="108744" y="838200"/>
          <a:ext cx="8926512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57520" imgH="2057400" progId="Equation.DSMT4">
                  <p:embed/>
                </p:oleObj>
              </mc:Choice>
              <mc:Fallback>
                <p:oleObj name="Equation" r:id="rId3" imgW="4457520" imgH="2057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4" y="838200"/>
                        <a:ext cx="8926512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93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34407"/>
              </p:ext>
            </p:extLst>
          </p:nvPr>
        </p:nvGraphicFramePr>
        <p:xfrm>
          <a:off x="71438" y="1409700"/>
          <a:ext cx="9001125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1422360" progId="Equation.DSMT4">
                  <p:embed/>
                </p:oleObj>
              </mc:Choice>
              <mc:Fallback>
                <p:oleObj name="Equation" r:id="rId3" imgW="4495680" imgH="1422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409700"/>
                        <a:ext cx="9001125" cy="285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Up 6">
            <a:extLst>
              <a:ext uri="{FF2B5EF4-FFF2-40B4-BE49-F238E27FC236}">
                <a16:creationId xmlns:a16="http://schemas.microsoft.com/office/drawing/2014/main" id="{B8E676BF-9298-4F99-8C2E-43CBC8347475}"/>
              </a:ext>
            </a:extLst>
          </p:cNvPr>
          <p:cNvSpPr/>
          <p:nvPr/>
        </p:nvSpPr>
        <p:spPr>
          <a:xfrm>
            <a:off x="2209800" y="4186604"/>
            <a:ext cx="1066800" cy="107315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5A8A0-3E6A-47CD-A7D0-088E459A48FF}"/>
              </a:ext>
            </a:extLst>
          </p:cNvPr>
          <p:cNvSpPr txBox="1"/>
          <p:nvPr/>
        </p:nvSpPr>
        <p:spPr>
          <a:xfrm>
            <a:off x="2590800" y="5562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Vanishes for various boundary conditions at </a:t>
            </a:r>
            <a:r>
              <a:rPr lang="en-US" sz="2400" i="1" dirty="0">
                <a:latin typeface="+mj-lt"/>
              </a:rPr>
              <a:t>x=a and x=b</a:t>
            </a:r>
          </a:p>
        </p:txBody>
      </p:sp>
    </p:spTree>
    <p:extLst>
      <p:ext uri="{BB962C8B-B14F-4D97-AF65-F5344CB8AC3E}">
        <p14:creationId xmlns:p14="http://schemas.microsoft.com/office/powerpoint/2010/main" val="366511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140677" y="8155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297890"/>
              </p:ext>
            </p:extLst>
          </p:nvPr>
        </p:nvGraphicFramePr>
        <p:xfrm>
          <a:off x="142875" y="543223"/>
          <a:ext cx="9001125" cy="554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2768400" progId="Equation.DSMT4">
                  <p:embed/>
                </p:oleObj>
              </mc:Choice>
              <mc:Fallback>
                <p:oleObj name="Equation" r:id="rId3" imgW="4495680" imgH="2768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543223"/>
                        <a:ext cx="9001125" cy="554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5760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158" y="484676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can be shown that for any reasonable function </a:t>
            </a:r>
            <a:r>
              <a:rPr lang="en-US" sz="2400" i="1" dirty="0"/>
              <a:t>h(x)</a:t>
            </a:r>
            <a:r>
              <a:rPr lang="en-US" sz="2400" dirty="0"/>
              <a:t>, defined within the interval </a:t>
            </a:r>
            <a:r>
              <a:rPr lang="en-US" sz="2400" i="1" dirty="0"/>
              <a:t>a &lt; x &lt;b</a:t>
            </a:r>
            <a:r>
              <a:rPr lang="en-US" sz="2400" dirty="0"/>
              <a:t>, we can expand that function as a linear combination of the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043900"/>
              </p:ext>
            </p:extLst>
          </p:nvPr>
        </p:nvGraphicFramePr>
        <p:xfrm>
          <a:off x="838200" y="1669168"/>
          <a:ext cx="5370842" cy="169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57600" imgH="1155600" progId="Equation.DSMT4">
                  <p:embed/>
                </p:oleObj>
              </mc:Choice>
              <mc:Fallback>
                <p:oleObj name="Equation" r:id="rId3" imgW="3657600" imgH="1155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669168"/>
                        <a:ext cx="5370842" cy="169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5496" y="3274306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ideas lead to the notion that the set of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r>
              <a:rPr lang="en-US" sz="2400" dirty="0"/>
              <a:t> form a ``complete'' set in the sense of ``spanning'' the space of all functions in the interval </a:t>
            </a:r>
          </a:p>
          <a:p>
            <a:r>
              <a:rPr lang="en-US" sz="2400" i="1" dirty="0"/>
              <a:t>a &lt; x &lt;b,</a:t>
            </a:r>
            <a:r>
              <a:rPr lang="en-US" sz="2400" dirty="0"/>
              <a:t> as summarized by the statement: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77716"/>
              </p:ext>
            </p:extLst>
          </p:nvPr>
        </p:nvGraphicFramePr>
        <p:xfrm>
          <a:off x="914400" y="4922376"/>
          <a:ext cx="5334000" cy="115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622080" progId="Equation.DSMT4">
                  <p:embed/>
                </p:oleObj>
              </mc:Choice>
              <mc:Fallback>
                <p:oleObj name="Equation" r:id="rId5" imgW="2882880" imgH="6220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922376"/>
                        <a:ext cx="5334000" cy="115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996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E6041-C9E4-4E2F-8A11-82E2AAAF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507A5-1F0B-40E3-A507-1C07E5A1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68E1-99EC-453F-A721-6B9B6EB7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90DEA-FCF8-4168-B603-E193F296C055}"/>
              </a:ext>
            </a:extLst>
          </p:cNvPr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97C6BC-9B5B-4EF9-A5EE-D553DAF703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131094"/>
              </p:ext>
            </p:extLst>
          </p:nvPr>
        </p:nvGraphicFramePr>
        <p:xfrm>
          <a:off x="914400" y="533399"/>
          <a:ext cx="6489700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19360" imgH="4089240" progId="Equation.DSMT4">
                  <p:embed/>
                </p:oleObj>
              </mc:Choice>
              <mc:Fallback>
                <p:oleObj name="Equation" r:id="rId3" imgW="4419360" imgH="40892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533399"/>
                        <a:ext cx="6489700" cy="600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36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CD9B5-D9AE-43A3-8C73-D17DFF7D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EC290-5981-42C3-BC61-00F7211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F0A2-DCFA-4351-95E1-9190041A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1966DBC-EC32-E6B7-98E9-1F86F90DB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525"/>
            <a:ext cx="7905914" cy="61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2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6E3B1-60BA-4B34-9593-D1B63978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6BBA7-04E3-4508-801A-83A9D9DC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6820-A463-4853-A613-98DB994E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407F13-37FB-4F11-9F4B-95E7B0630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117242"/>
              </p:ext>
            </p:extLst>
          </p:nvPr>
        </p:nvGraphicFramePr>
        <p:xfrm>
          <a:off x="483707" y="3124200"/>
          <a:ext cx="8235750" cy="249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56000" imgH="1320480" progId="Equation.DSMT4">
                  <p:embed/>
                </p:oleObj>
              </mc:Choice>
              <mc:Fallback>
                <p:oleObj name="Equation" r:id="rId3" imgW="4356000" imgH="1320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707" y="3124200"/>
                        <a:ext cx="8235750" cy="249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0A8D02-A904-4C84-8DB3-543214F5E3EF}"/>
              </a:ext>
            </a:extLst>
          </p:cNvPr>
          <p:cNvSpPr txBox="1"/>
          <p:nvPr/>
        </p:nvSpPr>
        <p:spPr>
          <a:xfrm>
            <a:off x="304800" y="228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One-dimensional wave equation </a:t>
            </a:r>
          </a:p>
          <a:p>
            <a:pPr lvl="1"/>
            <a:r>
              <a:rPr lang="en-US" sz="2400" dirty="0">
                <a:latin typeface="+mj-lt"/>
              </a:rPr>
              <a:t>representing longitudinal or transverse displacements as a function of 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 and </a:t>
            </a:r>
            <a:r>
              <a:rPr lang="en-US" sz="2400" i="1" dirty="0">
                <a:latin typeface="+mj-lt"/>
              </a:rPr>
              <a:t>t</a:t>
            </a:r>
            <a:r>
              <a:rPr lang="en-US" sz="2400" dirty="0">
                <a:latin typeface="+mj-lt"/>
              </a:rPr>
              <a:t> , an example of a partial differential equation 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E8997-EFA5-2356-DC55-6EE7658966DD}"/>
              </a:ext>
            </a:extLst>
          </p:cNvPr>
          <p:cNvSpPr txBox="1"/>
          <p:nvPr/>
        </p:nvSpPr>
        <p:spPr>
          <a:xfrm>
            <a:off x="304800" y="21336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Traveling wave solutions thanks to D’Alembert --</a:t>
            </a:r>
          </a:p>
        </p:txBody>
      </p:sp>
    </p:spTree>
    <p:extLst>
      <p:ext uri="{BB962C8B-B14F-4D97-AF65-F5344CB8AC3E}">
        <p14:creationId xmlns:p14="http://schemas.microsoft.com/office/powerpoint/2010/main" val="261269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11371"/>
              </p:ext>
            </p:extLst>
          </p:nvPr>
        </p:nvGraphicFramePr>
        <p:xfrm>
          <a:off x="487363" y="417513"/>
          <a:ext cx="8569325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760" imgH="2895480" progId="Equation.DSMT4">
                  <p:embed/>
                </p:oleObj>
              </mc:Choice>
              <mc:Fallback>
                <p:oleObj name="Equation" r:id="rId3" imgW="4190760" imgH="2895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417513"/>
                        <a:ext cx="8569325" cy="588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391481"/>
              </p:ext>
            </p:extLst>
          </p:nvPr>
        </p:nvGraphicFramePr>
        <p:xfrm>
          <a:off x="762000" y="39687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87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8B2B3-0609-865F-DF8E-04BDA8177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63268B-C106-EF37-517C-87BBB8AF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2BA75-E5D1-C124-1439-6B643933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1263AA-118B-82DC-B016-CA96B658C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087913"/>
              </p:ext>
            </p:extLst>
          </p:nvPr>
        </p:nvGraphicFramePr>
        <p:xfrm>
          <a:off x="377825" y="358774"/>
          <a:ext cx="6670612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634680" progId="Equation.DSMT4">
                  <p:embed/>
                </p:oleObj>
              </mc:Choice>
              <mc:Fallback>
                <p:oleObj name="Equation" r:id="rId2" imgW="38224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7825" y="358774"/>
                        <a:ext cx="6670612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BA0213C-46F2-99B3-90D7-E58F413A4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599371"/>
              </p:ext>
            </p:extLst>
          </p:nvPr>
        </p:nvGraphicFramePr>
        <p:xfrm>
          <a:off x="755732" y="1377950"/>
          <a:ext cx="7920182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4920" imgH="2793960" progId="Equation.DSMT4">
                  <p:embed/>
                </p:oleObj>
              </mc:Choice>
              <mc:Fallback>
                <p:oleObj name="Equation" r:id="rId4" imgW="4444920" imgH="2793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732" y="1377950"/>
                        <a:ext cx="7920182" cy="497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745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15178</TotalTime>
  <Words>808</Words>
  <Application>Microsoft Office PowerPoint</Application>
  <PresentationFormat>On-screen Show (4:3)</PresentationFormat>
  <Paragraphs>150</Paragraphs>
  <Slides>24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Office Theme</vt:lpstr>
      <vt:lpstr>Office Theme</vt:lpstr>
      <vt:lpstr>数式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723</cp:revision>
  <cp:lastPrinted>2020-10-06T03:12:13Z</cp:lastPrinted>
  <dcterms:created xsi:type="dcterms:W3CDTF">2012-01-10T18:32:24Z</dcterms:created>
  <dcterms:modified xsi:type="dcterms:W3CDTF">2022-10-02T04:34:17Z</dcterms:modified>
</cp:coreProperties>
</file>