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6" r:id="rId2"/>
    <p:sldId id="425" r:id="rId3"/>
    <p:sldId id="394" r:id="rId4"/>
    <p:sldId id="398" r:id="rId5"/>
    <p:sldId id="399" r:id="rId6"/>
    <p:sldId id="400" r:id="rId7"/>
    <p:sldId id="401" r:id="rId8"/>
    <p:sldId id="417" r:id="rId9"/>
    <p:sldId id="418" r:id="rId10"/>
    <p:sldId id="419" r:id="rId11"/>
    <p:sldId id="402" r:id="rId12"/>
    <p:sldId id="420" r:id="rId13"/>
    <p:sldId id="426" r:id="rId14"/>
    <p:sldId id="427" r:id="rId15"/>
    <p:sldId id="428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3" r:id="rId27"/>
    <p:sldId id="414" r:id="rId28"/>
    <p:sldId id="415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72449" autoAdjust="0"/>
  </p:normalViewPr>
  <p:slideViewPr>
    <p:cSldViewPr>
      <p:cViewPr varScale="1">
        <p:scale>
          <a:sx n="51" d="100"/>
          <a:sy n="51" d="100"/>
        </p:scale>
        <p:origin x="152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follow the textbook to use the example of the one-dimensional wave equation to discuss ordinary differential equations more generally and develop some solution methods.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Notion of completeness.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46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Notion of completeness and practical applications.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10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very useful property of eigenfunctions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105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Proof of theorem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560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the Rayleigh Ritz method.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594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following slides present solution methods for differential equations involving the use of eigenvalues.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60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a knowledge of the Green’s function we can find solutions of related inhomogeneous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52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15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Solution using eigenfunctions.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93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36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Expected schedule for the next weeks…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8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case, the solution simplifies.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77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method of finding a Green’s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59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Green’s function based on homogeneous solutions (not </a:t>
            </a:r>
            <a:r>
              <a:rPr lang="en-US" dirty="0" err="1"/>
              <a:t>eigenfuntions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769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921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      To </a:t>
            </a:r>
            <a:r>
              <a:rPr lang="en-US"/>
              <a:t>be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13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Generalization of the wave equation.   Equations in this class are separable in the time variables and the spatial variable satisfies  a generalized eigenvalue problem of this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04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sometimes want to generalize even further with an “inhomogeneous” term such as an applied force.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828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now, we will focus on eigenvalues of the homogeneous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112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eigenfunctions of these equations have very useful properties such as completeness.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812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Orthogonality of eigenfunctions.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83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Orthogonality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96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Orthogonality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93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wmf"/><Relationship Id="rId11" Type="http://schemas.openxmlformats.org/officeDocument/2006/relationships/image" Target="../media/image24.wmf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1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36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4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891539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on Lecture 20 – Chap. 7 (F&amp;W) 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Properties of Sturm-Liouville 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Eigenfunctions of Sturm-Liouville 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Notion of the completeness property of eigenvalue expansions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Green’s function solution methods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C5ECFD-9497-4CFF-AB15-A33FF1EA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26585-A3DB-457F-B0A7-625D19A2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FFB00-5766-44B8-A1FB-15F7BE15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4DE509-5DC3-4CFA-B5F3-55909120254A}"/>
              </a:ext>
            </a:extLst>
          </p:cNvPr>
          <p:cNvSpPr txBox="1"/>
          <p:nvPr/>
        </p:nvSpPr>
        <p:spPr>
          <a:xfrm>
            <a:off x="140677" y="81558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orthogonality of eigenfunctions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B742B6E-A1FF-4BF8-9AB9-051F35A77D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297890"/>
              </p:ext>
            </p:extLst>
          </p:nvPr>
        </p:nvGraphicFramePr>
        <p:xfrm>
          <a:off x="142875" y="543223"/>
          <a:ext cx="9001125" cy="554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495680" imgH="2768400" progId="Equation.DSMT4">
                  <p:embed/>
                </p:oleObj>
              </mc:Choice>
              <mc:Fallback>
                <p:oleObj name="Equation" r:id="rId3" imgW="4495680" imgH="27684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B742B6E-A1FF-4BF8-9AB9-051F35A77D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43223"/>
                        <a:ext cx="9001125" cy="554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760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3011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“completeness”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5158" y="484676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 can be shown that for any reasonable function </a:t>
            </a:r>
            <a:r>
              <a:rPr lang="en-US" sz="2400" i="1" dirty="0"/>
              <a:t>h(x)</a:t>
            </a:r>
            <a:r>
              <a:rPr lang="en-US" sz="2400" dirty="0"/>
              <a:t>, defined within the interval </a:t>
            </a:r>
            <a:r>
              <a:rPr lang="en-US" sz="2400" i="1" dirty="0"/>
              <a:t>a &lt; x &lt;b</a:t>
            </a:r>
            <a:r>
              <a:rPr lang="en-US" sz="2400" dirty="0"/>
              <a:t>, we can expand that function as a linear combination of the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043900"/>
              </p:ext>
            </p:extLst>
          </p:nvPr>
        </p:nvGraphicFramePr>
        <p:xfrm>
          <a:off x="838200" y="1669168"/>
          <a:ext cx="5370842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657600" imgH="1155600" progId="Equation.DSMT4">
                  <p:embed/>
                </p:oleObj>
              </mc:Choice>
              <mc:Fallback>
                <p:oleObj name="Equation" r:id="rId3" imgW="3657600" imgH="1155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669168"/>
                        <a:ext cx="5370842" cy="169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5496" y="3274306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These ideas lead to the notion that the set of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r>
              <a:rPr lang="en-US" sz="2400" dirty="0"/>
              <a:t> form a ``complete'' set in the sense of ``spanning'' the space of all functions in the interval </a:t>
            </a:r>
          </a:p>
          <a:p>
            <a:r>
              <a:rPr lang="en-US" sz="2400" i="1" dirty="0"/>
              <a:t>a &lt; x &lt;b,</a:t>
            </a:r>
            <a:r>
              <a:rPr lang="en-US" sz="2400" dirty="0"/>
              <a:t> as summarized by the statement: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277716"/>
              </p:ext>
            </p:extLst>
          </p:nvPr>
        </p:nvGraphicFramePr>
        <p:xfrm>
          <a:off x="914400" y="4922376"/>
          <a:ext cx="5334000" cy="1151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882880" imgH="622080" progId="Equation.DSMT4">
                  <p:embed/>
                </p:oleObj>
              </mc:Choice>
              <mc:Fallback>
                <p:oleObj name="Equation" r:id="rId5" imgW="2882880" imgH="6220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4922376"/>
                        <a:ext cx="5334000" cy="1151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0996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FE6041-C9E4-4E2F-8A11-82E2AAAFF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1507A5-1F0B-40E3-A507-1C07E5A1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C68E1-99EC-453F-A721-6B9B6EB7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590DEA-FCF8-4168-B603-E193F296C055}"/>
              </a:ext>
            </a:extLst>
          </p:cNvPr>
          <p:cNvSpPr txBox="1"/>
          <p:nvPr/>
        </p:nvSpPr>
        <p:spPr>
          <a:xfrm>
            <a:off x="228600" y="23011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“completeness”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597C6BC-9B5B-4EF9-A5EE-D553DAF703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830991"/>
              </p:ext>
            </p:extLst>
          </p:nvPr>
        </p:nvGraphicFramePr>
        <p:xfrm>
          <a:off x="139700" y="498246"/>
          <a:ext cx="8864600" cy="564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426000" imgH="4089240" progId="Equation.DSMT4">
                  <p:embed/>
                </p:oleObj>
              </mc:Choice>
              <mc:Fallback>
                <p:oleObj name="Equation" r:id="rId3" imgW="6426000" imgH="40892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700" y="498246"/>
                        <a:ext cx="8864600" cy="5641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7364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0F05FA-55B3-6F6A-39E0-57F35795A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3557E-6C5D-3C47-7FDD-FCC330679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4CC12-EEB6-8E82-6AD4-9017D14C0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298CA16-C8FE-47AB-0050-1806CC913A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853928"/>
              </p:ext>
            </p:extLst>
          </p:nvPr>
        </p:nvGraphicFramePr>
        <p:xfrm>
          <a:off x="1922463" y="3222625"/>
          <a:ext cx="545147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46240" imgH="634680" progId="Equation.DSMT4">
                  <p:embed/>
                </p:oleObj>
              </mc:Choice>
              <mc:Fallback>
                <p:oleObj name="Equation" r:id="rId2" imgW="2946240" imgH="6346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22463" y="3222625"/>
                        <a:ext cx="5451475" cy="1174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CA26C537-5976-ABBF-1666-66807B814866}"/>
              </a:ext>
            </a:extLst>
          </p:cNvPr>
          <p:cNvSpPr/>
          <p:nvPr/>
        </p:nvSpPr>
        <p:spPr>
          <a:xfrm>
            <a:off x="1103334" y="3428999"/>
            <a:ext cx="457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E078AAC-12F0-0056-9AF9-1FEAE6B7AC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684054"/>
              </p:ext>
            </p:extLst>
          </p:nvPr>
        </p:nvGraphicFramePr>
        <p:xfrm>
          <a:off x="152400" y="136524"/>
          <a:ext cx="8862104" cy="27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895800" imgH="2145960" progId="Equation.DSMT4">
                  <p:embed/>
                </p:oleObj>
              </mc:Choice>
              <mc:Fallback>
                <p:oleObj name="Equation" r:id="rId4" imgW="6895800" imgH="2145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597C6BC-9B5B-4EF9-A5EE-D553DAF703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136524"/>
                        <a:ext cx="8862104" cy="2759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CF8EB33-72C8-695B-301D-D7DF546B706C}"/>
              </a:ext>
            </a:extLst>
          </p:cNvPr>
          <p:cNvSpPr txBox="1"/>
          <p:nvPr/>
        </p:nvSpPr>
        <p:spPr>
          <a:xfrm>
            <a:off x="290247" y="4793003"/>
            <a:ext cx="8862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is the completeness property  of the eigenfunctions. How many terms are needed for the expansion, depends on both the function </a:t>
            </a:r>
            <a:r>
              <a:rPr lang="en-US" sz="2400" i="1" dirty="0">
                <a:latin typeface="+mj-lt"/>
              </a:rPr>
              <a:t>h(x) </a:t>
            </a:r>
            <a:r>
              <a:rPr lang="en-US" sz="2400" dirty="0">
                <a:latin typeface="+mj-lt"/>
              </a:rPr>
              <a:t>and on the eigenfunctions </a:t>
            </a:r>
            <a:r>
              <a:rPr lang="en-US" sz="2400" i="1" dirty="0" err="1">
                <a:latin typeface="+mj-lt"/>
              </a:rPr>
              <a:t>f</a:t>
            </a:r>
            <a:r>
              <a:rPr lang="en-US" sz="2400" i="1" baseline="-25000" dirty="0" err="1">
                <a:latin typeface="+mj-lt"/>
              </a:rPr>
              <a:t>n</a:t>
            </a:r>
            <a:r>
              <a:rPr lang="en-US" sz="2400" i="1" dirty="0">
                <a:latin typeface="+mj-lt"/>
              </a:rPr>
              <a:t>(x)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2123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3B6B43-16D4-30F8-9464-F211FB8D5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4C6911-8857-06D9-21D3-B72B20137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EBA5A-5C6D-4A4F-02D5-2C91A9919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22BB47C-742D-3C4F-BA7C-269992C630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465292"/>
              </p:ext>
            </p:extLst>
          </p:nvPr>
        </p:nvGraphicFramePr>
        <p:xfrm>
          <a:off x="457200" y="125542"/>
          <a:ext cx="6672262" cy="329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62160" imgH="1955520" progId="Equation.DSMT4">
                  <p:embed/>
                </p:oleObj>
              </mc:Choice>
              <mc:Fallback>
                <p:oleObj name="Equation" r:id="rId2" imgW="3962160" imgH="1955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7200" y="125542"/>
                        <a:ext cx="6672262" cy="3294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6F4AA110-0342-FE2C-AC18-5E1ECBEF0C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1" y="4005909"/>
            <a:ext cx="7658100" cy="25812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DB3B615-B579-D68D-DBC4-52BDB05EAA1B}"/>
              </a:ext>
            </a:extLst>
          </p:cNvPr>
          <p:cNvSpPr txBox="1"/>
          <p:nvPr/>
        </p:nvSpPr>
        <p:spPr>
          <a:xfrm>
            <a:off x="4953000" y="3694316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  1 term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845EDB-5C96-2527-8796-2A1B8156CFA4}"/>
              </a:ext>
            </a:extLst>
          </p:cNvPr>
          <p:cNvSpPr txBox="1"/>
          <p:nvPr/>
        </p:nvSpPr>
        <p:spPr>
          <a:xfrm rot="2804291">
            <a:off x="4007310" y="523979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  2 or more terms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6600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798982-5D81-B9D9-93E8-36AB7ACE7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3680BE-D6BF-8056-D759-036BC4B6C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C8813-8C67-9415-B534-A73A4C25F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D1C21C-2407-FCA8-AA6B-30C2864CD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540193"/>
            <a:ext cx="7658100" cy="25812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F4623D-3683-B786-1A20-D9D760EF5F74}"/>
              </a:ext>
            </a:extLst>
          </p:cNvPr>
          <p:cNvSpPr txBox="1"/>
          <p:nvPr/>
        </p:nvSpPr>
        <p:spPr>
          <a:xfrm>
            <a:off x="4953000" y="2286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  1 term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CA5E03-94D2-B7C4-F1FB-91A9EAD0BF73}"/>
              </a:ext>
            </a:extLst>
          </p:cNvPr>
          <p:cNvSpPr txBox="1"/>
          <p:nvPr/>
        </p:nvSpPr>
        <p:spPr>
          <a:xfrm rot="2804291">
            <a:off x="4007310" y="1774074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  2 or more terms</a:t>
            </a:r>
            <a:endParaRPr lang="en-US" sz="2400" dirty="0">
              <a:latin typeface="+mj-l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AFF6C22-2BAA-475B-B518-1BF7954DFE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505" y="3471007"/>
            <a:ext cx="7658099" cy="26289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5ED0135-548C-A88C-3BFB-77899764099D}"/>
              </a:ext>
            </a:extLst>
          </p:cNvPr>
          <p:cNvSpPr txBox="1"/>
          <p:nvPr/>
        </p:nvSpPr>
        <p:spPr>
          <a:xfrm>
            <a:off x="81631" y="54794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Plot of functions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FEA00D-E733-5DC5-8535-C036814D9AAE}"/>
              </a:ext>
            </a:extLst>
          </p:cNvPr>
          <p:cNvSpPr txBox="1"/>
          <p:nvPr/>
        </p:nvSpPr>
        <p:spPr>
          <a:xfrm>
            <a:off x="76200" y="3043535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Plot of error in expansion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E23328-5C80-53AA-8F21-AECECCB3DE09}"/>
              </a:ext>
            </a:extLst>
          </p:cNvPr>
          <p:cNvSpPr txBox="1"/>
          <p:nvPr/>
        </p:nvSpPr>
        <p:spPr>
          <a:xfrm>
            <a:off x="5105400" y="3424535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  1 term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F816EB-DD60-9E14-8B31-943E777D5118}"/>
              </a:ext>
            </a:extLst>
          </p:cNvPr>
          <p:cNvSpPr txBox="1"/>
          <p:nvPr/>
        </p:nvSpPr>
        <p:spPr>
          <a:xfrm>
            <a:off x="6550068" y="4141606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  2 terms</a:t>
            </a:r>
            <a:endParaRPr lang="en-US" sz="2400" dirty="0"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3523CD-4E08-88DB-0945-B56582AFEC2E}"/>
              </a:ext>
            </a:extLst>
          </p:cNvPr>
          <p:cNvSpPr txBox="1"/>
          <p:nvPr/>
        </p:nvSpPr>
        <p:spPr>
          <a:xfrm rot="2614746">
            <a:off x="7473762" y="5196702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  3 terms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1422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810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general, there are several techniques to determine the eigenvalues </a:t>
            </a:r>
            <a:r>
              <a:rPr lang="en-US" sz="2400" i="1" dirty="0" err="1">
                <a:latin typeface="Symbol" panose="05050102010706020507" pitchFamily="18" charset="2"/>
              </a:rPr>
              <a:t>l</a:t>
            </a:r>
            <a:r>
              <a:rPr lang="en-US" sz="2400" i="1" baseline="-25000" dirty="0" err="1"/>
              <a:t>n</a:t>
            </a:r>
            <a:r>
              <a:rPr lang="en-US" sz="2400" baseline="-25000" dirty="0"/>
              <a:t>  </a:t>
            </a:r>
            <a:r>
              <a:rPr lang="en-US" sz="2400" dirty="0"/>
              <a:t> and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r>
              <a:rPr lang="en-US" sz="2400" dirty="0"/>
              <a:t>. When it is not possible to find the ``exact'' functions, there are several powerful approximation techniques.    For example, the lowest eigenvalue can be approximated by minimizing the function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Variational approximation to lowest eigenvalue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56824"/>
              </p:ext>
            </p:extLst>
          </p:nvPr>
        </p:nvGraphicFramePr>
        <p:xfrm>
          <a:off x="1715199" y="2254347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95280" imgH="825480" progId="Equation.DSMT4">
                  <p:embed/>
                </p:oleObj>
              </mc:Choice>
              <mc:Fallback>
                <p:oleObj name="Equation" r:id="rId3" imgW="1295280" imgH="825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5199" y="2254347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900" y="388844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         is a variable function which satisfies the</a:t>
            </a:r>
          </a:p>
          <a:p>
            <a:r>
              <a:rPr lang="en-US" sz="2400" dirty="0"/>
              <a:t>correct boundary values.    The ``proof'' of this inequality is</a:t>
            </a:r>
          </a:p>
          <a:p>
            <a:r>
              <a:rPr lang="en-US" sz="2400" dirty="0"/>
              <a:t>based on the notion that        can in principle be expanded</a:t>
            </a:r>
          </a:p>
          <a:p>
            <a:r>
              <a:rPr lang="en-US" sz="2400" dirty="0"/>
              <a:t>in terms of the (unknown) exact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(x):</a:t>
            </a:r>
          </a:p>
          <a:p>
            <a:r>
              <a:rPr lang="en-US" sz="2400" dirty="0"/>
              <a:t>                                   where the coefficients </a:t>
            </a:r>
            <a:r>
              <a:rPr lang="en-US" sz="2400" i="1" dirty="0"/>
              <a:t>C</a:t>
            </a:r>
            <a:r>
              <a:rPr lang="en-US" sz="2400" i="1" baseline="-25000" dirty="0"/>
              <a:t>n</a:t>
            </a:r>
            <a:r>
              <a:rPr lang="en-US" sz="2400" dirty="0"/>
              <a:t> can be </a:t>
            </a:r>
          </a:p>
          <a:p>
            <a:endParaRPr lang="en-US" sz="2400" dirty="0"/>
          </a:p>
          <a:p>
            <a:r>
              <a:rPr lang="en-US" sz="2400" dirty="0"/>
              <a:t>assumed to be real.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609207"/>
              </p:ext>
            </p:extLst>
          </p:nvPr>
        </p:nvGraphicFramePr>
        <p:xfrm>
          <a:off x="457199" y="5334000"/>
          <a:ext cx="2641591" cy="768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01720" imgH="495000" progId="Equation.DSMT4">
                  <p:embed/>
                </p:oleObj>
              </mc:Choice>
              <mc:Fallback>
                <p:oleObj name="Equation" r:id="rId5" imgW="1701720" imgH="4950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199" y="5334000"/>
                        <a:ext cx="2641591" cy="7688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702539"/>
              </p:ext>
            </p:extLst>
          </p:nvPr>
        </p:nvGraphicFramePr>
        <p:xfrm>
          <a:off x="1433157" y="3886200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44240" imgH="317160" progId="Equation.DSMT4">
                  <p:embed/>
                </p:oleObj>
              </mc:Choice>
              <mc:Fallback>
                <p:oleObj name="Equation" r:id="rId7" imgW="444240" imgH="317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33157" y="3886200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090388"/>
              </p:ext>
            </p:extLst>
          </p:nvPr>
        </p:nvGraphicFramePr>
        <p:xfrm>
          <a:off x="3733800" y="4637741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44240" imgH="317160" progId="Equation.DSMT4">
                  <p:embed/>
                </p:oleObj>
              </mc:Choice>
              <mc:Fallback>
                <p:oleObj name="Equation" r:id="rId9" imgW="444240" imgH="3171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33800" y="4637741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586819"/>
              </p:ext>
            </p:extLst>
          </p:nvPr>
        </p:nvGraphicFramePr>
        <p:xfrm>
          <a:off x="4881562" y="2321177"/>
          <a:ext cx="33432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39800" imgH="571320" progId="Equation.DSMT4">
                  <p:embed/>
                </p:oleObj>
              </mc:Choice>
              <mc:Fallback>
                <p:oleObj name="Equation" r:id="rId10" imgW="2539800" imgH="57132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562" y="2321177"/>
                        <a:ext cx="334327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3691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Estimation of the lowest eigenvalue – continued:</a:t>
            </a:r>
          </a:p>
          <a:p>
            <a:endParaRPr lang="en-US" sz="2400" dirty="0"/>
          </a:p>
          <a:p>
            <a:r>
              <a:rPr lang="en-US" sz="2400" dirty="0"/>
              <a:t>From the </a:t>
            </a:r>
            <a:r>
              <a:rPr lang="en-US" sz="2400" dirty="0" err="1"/>
              <a:t>eigenfunction</a:t>
            </a:r>
            <a:r>
              <a:rPr lang="en-US" sz="2400" dirty="0"/>
              <a:t> equation, we know that 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996037"/>
              </p:ext>
            </p:extLst>
          </p:nvPr>
        </p:nvGraphicFramePr>
        <p:xfrm>
          <a:off x="704488" y="1524000"/>
          <a:ext cx="7372712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81200" imgH="495000" progId="Equation.DSMT4">
                  <p:embed/>
                </p:oleObj>
              </mc:Choice>
              <mc:Fallback>
                <p:oleObj name="Equation" r:id="rId3" imgW="4381200" imgH="495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4488" y="1524000"/>
                        <a:ext cx="7372712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2404" y="2341395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It follows that: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83780"/>
              </p:ext>
            </p:extLst>
          </p:nvPr>
        </p:nvGraphicFramePr>
        <p:xfrm>
          <a:off x="704488" y="2743200"/>
          <a:ext cx="7111846" cy="971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089240" imgH="558720" progId="Equation.DSMT4">
                  <p:embed/>
                </p:oleObj>
              </mc:Choice>
              <mc:Fallback>
                <p:oleObj name="Equation" r:id="rId5" imgW="4089240" imgH="5587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4488" y="2743200"/>
                        <a:ext cx="7111846" cy="971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614469"/>
              </p:ext>
            </p:extLst>
          </p:nvPr>
        </p:nvGraphicFramePr>
        <p:xfrm>
          <a:off x="761999" y="3657600"/>
          <a:ext cx="5821131" cy="1291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949560" imgH="876240" progId="Equation.DSMT4">
                  <p:embed/>
                </p:oleObj>
              </mc:Choice>
              <mc:Fallback>
                <p:oleObj name="Equation" r:id="rId7" imgW="3949560" imgH="8762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1999" y="3657600"/>
                        <a:ext cx="5821131" cy="1291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585571"/>
              </p:ext>
            </p:extLst>
          </p:nvPr>
        </p:nvGraphicFramePr>
        <p:xfrm>
          <a:off x="914400" y="5029200"/>
          <a:ext cx="49530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962160" imgH="965160" progId="Equation.DSMT4">
                  <p:embed/>
                </p:oleObj>
              </mc:Choice>
              <mc:Fallback>
                <p:oleObj name="Equation" r:id="rId9" imgW="3962160" imgH="965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14400" y="5029200"/>
                        <a:ext cx="4953000" cy="1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3338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Rayleigh-Ritz method of estimating the lowest eigenvalue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59526"/>
              </p:ext>
            </p:extLst>
          </p:nvPr>
        </p:nvGraphicFramePr>
        <p:xfrm>
          <a:off x="1532021" y="1219200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95280" imgH="825480" progId="Equation.DSMT4">
                  <p:embed/>
                </p:oleObj>
              </mc:Choice>
              <mc:Fallback>
                <p:oleObj name="Equation" r:id="rId3" imgW="1295280" imgH="825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2021" y="1219200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052007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14400" imgH="250560" progId="Equation.DSMT4">
                  <p:embed/>
                </p:oleObj>
              </mc:Choice>
              <mc:Fallback>
                <p:oleObj name="Equation" r:id="rId5" imgW="914400" imgH="250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901114"/>
              </p:ext>
            </p:extLst>
          </p:nvPr>
        </p:nvGraphicFramePr>
        <p:xfrm>
          <a:off x="817219" y="4470941"/>
          <a:ext cx="40274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3880" imgH="596880" progId="Equation.DSMT4">
                  <p:embed/>
                </p:oleObj>
              </mc:Choice>
              <mc:Fallback>
                <p:oleObj name="Equation" r:id="rId7" imgW="3593880" imgH="5968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7219" y="4470941"/>
                        <a:ext cx="4027488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825610"/>
              </p:ext>
            </p:extLst>
          </p:nvPr>
        </p:nvGraphicFramePr>
        <p:xfrm>
          <a:off x="837096" y="5202419"/>
          <a:ext cx="5156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155920" imgH="965160" progId="Equation.DSMT4">
                  <p:embed/>
                </p:oleObj>
              </mc:Choice>
              <mc:Fallback>
                <p:oleObj name="Equation" r:id="rId9" imgW="5155920" imgH="965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7096" y="5202419"/>
                        <a:ext cx="51562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468564"/>
              </p:ext>
            </p:extLst>
          </p:nvPr>
        </p:nvGraphicFramePr>
        <p:xfrm>
          <a:off x="736600" y="3018081"/>
          <a:ext cx="8216214" cy="140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587920" imgH="952200" progId="Equation.DSMT4">
                  <p:embed/>
                </p:oleObj>
              </mc:Choice>
              <mc:Fallback>
                <p:oleObj name="Equation" r:id="rId11" imgW="5587920" imgH="9522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36600" y="3018081"/>
                        <a:ext cx="8216214" cy="14004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072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010175"/>
              </p:ext>
            </p:extLst>
          </p:nvPr>
        </p:nvGraphicFramePr>
        <p:xfrm>
          <a:off x="1536700" y="2310224"/>
          <a:ext cx="4777902" cy="151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09600" imgH="952200" progId="Equation.DSMT4">
                  <p:embed/>
                </p:oleObj>
              </mc:Choice>
              <mc:Fallback>
                <p:oleObj name="Equation" r:id="rId3" imgW="3009600" imgH="952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2310224"/>
                        <a:ext cx="4777902" cy="1515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933188"/>
              </p:ext>
            </p:extLst>
          </p:nvPr>
        </p:nvGraphicFramePr>
        <p:xfrm>
          <a:off x="90090" y="912065"/>
          <a:ext cx="8783638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803560" imgH="952200" progId="Equation.DSMT4">
                  <p:embed/>
                </p:oleObj>
              </mc:Choice>
              <mc:Fallback>
                <p:oleObj name="Equation" r:id="rId5" imgW="580356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90" y="912065"/>
                        <a:ext cx="8783638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006120"/>
              </p:ext>
            </p:extLst>
          </p:nvPr>
        </p:nvGraphicFramePr>
        <p:xfrm>
          <a:off x="235346" y="3983731"/>
          <a:ext cx="8493125" cy="248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613120" imgH="1638000" progId="Equation.DSMT4">
                  <p:embed/>
                </p:oleObj>
              </mc:Choice>
              <mc:Fallback>
                <p:oleObj name="Equation" r:id="rId7" imgW="5613120" imgH="16380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346" y="3983731"/>
                        <a:ext cx="8493125" cy="248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10986"/>
            <a:ext cx="896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 generally useful solution method -- Green’s function approach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0181" y="2570133"/>
            <a:ext cx="1877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Recall:</a:t>
            </a:r>
          </a:p>
        </p:txBody>
      </p:sp>
    </p:spTree>
    <p:extLst>
      <p:ext uri="{BB962C8B-B14F-4D97-AF65-F5344CB8AC3E}">
        <p14:creationId xmlns:p14="http://schemas.microsoft.com/office/powerpoint/2010/main" val="396234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5DE531-3984-713C-B89C-E09A56897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0318D4-3566-C1E9-ED93-5C92068FB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11DD52-A77F-4A55-46ED-BAADB276E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D600CB-8757-9908-1FCE-AB795B722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21780"/>
            <a:ext cx="6601596" cy="617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351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817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inhomogeneous problem by using Green’s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368248"/>
              </p:ext>
            </p:extLst>
          </p:nvPr>
        </p:nvGraphicFramePr>
        <p:xfrm>
          <a:off x="609600" y="1144638"/>
          <a:ext cx="61563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73240" imgH="952200" progId="Equation.DSMT4">
                  <p:embed/>
                </p:oleObj>
              </mc:Choice>
              <mc:Fallback>
                <p:oleObj name="Equation" r:id="rId3" imgW="387324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4638"/>
                        <a:ext cx="6156325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778909"/>
              </p:ext>
            </p:extLst>
          </p:nvPr>
        </p:nvGraphicFramePr>
        <p:xfrm>
          <a:off x="457200" y="26607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035160" imgH="660240" progId="Equation.3">
                  <p:embed/>
                </p:oleObj>
              </mc:Choice>
              <mc:Fallback>
                <p:oleObj name="数式" r:id="rId5" imgW="3035160" imgH="6602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07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016101"/>
              </p:ext>
            </p:extLst>
          </p:nvPr>
        </p:nvGraphicFramePr>
        <p:xfrm>
          <a:off x="534988" y="4343400"/>
          <a:ext cx="5443537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251160" imgH="1002960" progId="Equation.DSMT4">
                  <p:embed/>
                </p:oleObj>
              </mc:Choice>
              <mc:Fallback>
                <p:oleObj name="Equation" r:id="rId7" imgW="3251160" imgH="10029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4343400"/>
                        <a:ext cx="5443537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09800" y="5943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homogeneous problem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86000" y="5562600"/>
            <a:ext cx="304800" cy="4666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228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376198"/>
              </p:ext>
            </p:extLst>
          </p:nvPr>
        </p:nvGraphicFramePr>
        <p:xfrm>
          <a:off x="457200" y="1066800"/>
          <a:ext cx="7543800" cy="266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886200" imgH="1371600" progId="Equation.3">
                  <p:embed/>
                </p:oleObj>
              </mc:Choice>
              <mc:Fallback>
                <p:oleObj name="数式" r:id="rId3" imgW="3886200" imgH="13716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7543800" cy="266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problem:</a:t>
            </a:r>
          </a:p>
        </p:txBody>
      </p:sp>
    </p:spTree>
    <p:extLst>
      <p:ext uri="{BB962C8B-B14F-4D97-AF65-F5344CB8AC3E}">
        <p14:creationId xmlns:p14="http://schemas.microsoft.com/office/powerpoint/2010/main" val="172093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225665"/>
              </p:ext>
            </p:extLst>
          </p:nvPr>
        </p:nvGraphicFramePr>
        <p:xfrm>
          <a:off x="457200" y="192087"/>
          <a:ext cx="6794500" cy="316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009600" imgH="1396800" progId="Equation.3">
                  <p:embed/>
                </p:oleObj>
              </mc:Choice>
              <mc:Fallback>
                <p:oleObj name="数式" r:id="rId3" imgW="3009600" imgH="13968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2087"/>
                        <a:ext cx="6794500" cy="316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627229"/>
              </p:ext>
            </p:extLst>
          </p:nvPr>
        </p:nvGraphicFramePr>
        <p:xfrm>
          <a:off x="377825" y="3643313"/>
          <a:ext cx="7970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530520" imgH="1104840" progId="Equation.3">
                  <p:embed/>
                </p:oleObj>
              </mc:Choice>
              <mc:Fallback>
                <p:oleObj name="数式" r:id="rId5" imgW="3530520" imgH="110484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3643313"/>
                        <a:ext cx="7970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089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469602"/>
              </p:ext>
            </p:extLst>
          </p:nvPr>
        </p:nvGraphicFramePr>
        <p:xfrm>
          <a:off x="477253" y="2133600"/>
          <a:ext cx="7885113" cy="247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492360" imgH="1091880" progId="Equation.3">
                  <p:embed/>
                </p:oleObj>
              </mc:Choice>
              <mc:Fallback>
                <p:oleObj name="数式" r:id="rId3" imgW="3492360" imgH="109188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53" y="2133600"/>
                        <a:ext cx="7885113" cy="247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23065"/>
              </p:ext>
            </p:extLst>
          </p:nvPr>
        </p:nvGraphicFramePr>
        <p:xfrm>
          <a:off x="304800" y="4572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035160" imgH="660240" progId="Equation.3">
                  <p:embed/>
                </p:oleObj>
              </mc:Choice>
              <mc:Fallback>
                <p:oleObj name="数式" r:id="rId5" imgW="3035160" imgH="6602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55280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363853"/>
              </p:ext>
            </p:extLst>
          </p:nvPr>
        </p:nvGraphicFramePr>
        <p:xfrm>
          <a:off x="661988" y="733425"/>
          <a:ext cx="6827837" cy="543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517560" imgH="2793960" progId="Equation.3">
                  <p:embed/>
                </p:oleObj>
              </mc:Choice>
              <mc:Fallback>
                <p:oleObj name="数式" r:id="rId3" imgW="3517560" imgH="279396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733425"/>
                        <a:ext cx="6827837" cy="543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44153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717502"/>
              </p:ext>
            </p:extLst>
          </p:nvPr>
        </p:nvGraphicFramePr>
        <p:xfrm>
          <a:off x="654050" y="153987"/>
          <a:ext cx="8185150" cy="662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4216320" imgH="3403440" progId="Equation.3">
                  <p:embed/>
                </p:oleObj>
              </mc:Choice>
              <mc:Fallback>
                <p:oleObj name="数式" r:id="rId3" imgW="4216320" imgH="34034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153987"/>
                        <a:ext cx="8185150" cy="662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1198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method of constructing Green’s functions using homogeneous solution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91095"/>
              </p:ext>
            </p:extLst>
          </p:nvPr>
        </p:nvGraphicFramePr>
        <p:xfrm>
          <a:off x="479219" y="11430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035160" imgH="660240" progId="Equation.3">
                  <p:embed/>
                </p:oleObj>
              </mc:Choice>
              <mc:Fallback>
                <p:oleObj name="数式" r:id="rId3" imgW="3035160" imgH="6602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19" y="11430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259733"/>
              </p:ext>
            </p:extLst>
          </p:nvPr>
        </p:nvGraphicFramePr>
        <p:xfrm>
          <a:off x="685800" y="2984157"/>
          <a:ext cx="8239125" cy="3052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181480" imgH="1917360" progId="Equation.DSMT4">
                  <p:embed/>
                </p:oleObj>
              </mc:Choice>
              <mc:Fallback>
                <p:oleObj name="Equation" r:id="rId5" imgW="5181480" imgH="19173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84157"/>
                        <a:ext cx="8239125" cy="3052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7306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088095"/>
              </p:ext>
            </p:extLst>
          </p:nvPr>
        </p:nvGraphicFramePr>
        <p:xfrm>
          <a:off x="363538" y="263525"/>
          <a:ext cx="8323262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756120" imgH="3187440" progId="Equation.DSMT4">
                  <p:embed/>
                </p:oleObj>
              </mc:Choice>
              <mc:Fallback>
                <p:oleObj name="Equation" r:id="rId3" imgW="6756120" imgH="31874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263525"/>
                        <a:ext cx="8323262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356803"/>
              </p:ext>
            </p:extLst>
          </p:nvPr>
        </p:nvGraphicFramePr>
        <p:xfrm>
          <a:off x="482600" y="4003938"/>
          <a:ext cx="7004301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660560" imgH="571320" progId="Equation.DSMT4">
                  <p:embed/>
                </p:oleObj>
              </mc:Choice>
              <mc:Fallback>
                <p:oleObj name="Equation" r:id="rId5" imgW="4660560" imgH="5713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2600" y="4003938"/>
                        <a:ext cx="7004301" cy="858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243786"/>
              </p:ext>
            </p:extLst>
          </p:nvPr>
        </p:nvGraphicFramePr>
        <p:xfrm>
          <a:off x="457200" y="4921250"/>
          <a:ext cx="8483601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333760" imgH="901440" progId="Equation.DSMT4">
                  <p:embed/>
                </p:oleObj>
              </mc:Choice>
              <mc:Fallback>
                <p:oleObj name="Equation" r:id="rId7" imgW="5333760" imgH="901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21250"/>
                        <a:ext cx="8483601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78730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59760"/>
              </p:ext>
            </p:extLst>
          </p:nvPr>
        </p:nvGraphicFramePr>
        <p:xfrm>
          <a:off x="563563" y="1828800"/>
          <a:ext cx="8404225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994360" imgH="1841400" progId="Equation.DSMT4">
                  <p:embed/>
                </p:oleObj>
              </mc:Choice>
              <mc:Fallback>
                <p:oleObj name="Equation" r:id="rId3" imgW="5994360" imgH="18414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1828800"/>
                        <a:ext cx="8404225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844473"/>
              </p:ext>
            </p:extLst>
          </p:nvPr>
        </p:nvGraphicFramePr>
        <p:xfrm>
          <a:off x="457200" y="381000"/>
          <a:ext cx="633255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987720" imgH="622080" progId="Equation.DSMT4">
                  <p:embed/>
                </p:oleObj>
              </mc:Choice>
              <mc:Fallback>
                <p:oleObj name="Equation" r:id="rId5" imgW="3987720" imgH="622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"/>
                        <a:ext cx="6332556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650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82358" y="2406459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634FBD-B991-4817-BE93-6CE4370667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8" y="1087151"/>
            <a:ext cx="8604442" cy="301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71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5352780"/>
            <a:ext cx="6019800" cy="9861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964254"/>
              </p:ext>
            </p:extLst>
          </p:nvPr>
        </p:nvGraphicFramePr>
        <p:xfrm>
          <a:off x="152400" y="819150"/>
          <a:ext cx="8712200" cy="552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311880" imgH="4000320" progId="Equation.DSMT4">
                  <p:embed/>
                </p:oleObj>
              </mc:Choice>
              <mc:Fallback>
                <p:oleObj name="Equation" r:id="rId3" imgW="6311880" imgH="40003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819150"/>
                        <a:ext cx="8712200" cy="552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52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The wave equation and related linear PDE’s</a:t>
            </a:r>
          </a:p>
        </p:txBody>
      </p:sp>
    </p:spTree>
    <p:extLst>
      <p:ext uri="{BB962C8B-B14F-4D97-AF65-F5344CB8AC3E}">
        <p14:creationId xmlns:p14="http://schemas.microsoft.com/office/powerpoint/2010/main" val="2979898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9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Linear second-order ordinary differential equations</a:t>
            </a:r>
          </a:p>
          <a:p>
            <a:r>
              <a:rPr lang="en-US" sz="2400" dirty="0">
                <a:latin typeface="+mj-lt"/>
              </a:rPr>
              <a:t>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037947"/>
              </p:ext>
            </p:extLst>
          </p:nvPr>
        </p:nvGraphicFramePr>
        <p:xfrm>
          <a:off x="365161" y="1676400"/>
          <a:ext cx="8321639" cy="820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324480" imgH="622080" progId="Equation.DSMT4">
                  <p:embed/>
                </p:oleObj>
              </mc:Choice>
              <mc:Fallback>
                <p:oleObj name="Equation" r:id="rId3" imgW="6324480" imgH="622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61" y="1676400"/>
                        <a:ext cx="8321639" cy="8201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Up Arrow 6"/>
          <p:cNvSpPr/>
          <p:nvPr/>
        </p:nvSpPr>
        <p:spPr>
          <a:xfrm rot="19208604">
            <a:off x="4732708" y="2241269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 rot="20786836">
            <a:off x="5509868" y="2202855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2339108">
            <a:off x="6162609" y="2224157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21379204">
            <a:off x="8271236" y="2237066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53719" y="3224305"/>
            <a:ext cx="1216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applied force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52499" y="3352800"/>
            <a:ext cx="2310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given functions</a:t>
            </a:r>
          </a:p>
        </p:txBody>
      </p:sp>
      <p:sp>
        <p:nvSpPr>
          <p:cNvPr id="13" name="Up Arrow 12"/>
          <p:cNvSpPr/>
          <p:nvPr/>
        </p:nvSpPr>
        <p:spPr>
          <a:xfrm>
            <a:off x="7178294" y="2270800"/>
            <a:ext cx="381000" cy="2148799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00800" y="43434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be determined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5161" y="5562600"/>
            <a:ext cx="7194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Homogenous problem:  </a:t>
            </a:r>
            <a:r>
              <a:rPr lang="en-US" sz="2400" i="1" dirty="0">
                <a:latin typeface="+mj-lt"/>
              </a:rPr>
              <a:t>F(x)=0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9D3E69-E216-4CBE-939C-B6D222B6596C}"/>
              </a:ext>
            </a:extLst>
          </p:cNvPr>
          <p:cNvSpPr txBox="1"/>
          <p:nvPr/>
        </p:nvSpPr>
        <p:spPr>
          <a:xfrm>
            <a:off x="198963" y="4220127"/>
            <a:ext cx="4012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When applicable, it is assumed that the form of the applied force is known.</a:t>
            </a:r>
          </a:p>
        </p:txBody>
      </p:sp>
    </p:spTree>
    <p:extLst>
      <p:ext uri="{BB962C8B-B14F-4D97-AF65-F5344CB8AC3E}">
        <p14:creationId xmlns:p14="http://schemas.microsoft.com/office/powerpoint/2010/main" val="1136484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eigenvalue equations --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45023"/>
              </p:ext>
            </p:extLst>
          </p:nvPr>
        </p:nvGraphicFramePr>
        <p:xfrm>
          <a:off x="346075" y="974725"/>
          <a:ext cx="8607425" cy="490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540480" imgH="3720960" progId="Equation.DSMT4">
                  <p:embed/>
                </p:oleObj>
              </mc:Choice>
              <mc:Fallback>
                <p:oleObj name="Equation" r:id="rId3" imgW="6540480" imgH="37209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974725"/>
                        <a:ext cx="8607425" cy="490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1658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methods  of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equations  (assume all functions and constants are real):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964795"/>
              </p:ext>
            </p:extLst>
          </p:nvPr>
        </p:nvGraphicFramePr>
        <p:xfrm>
          <a:off x="389731" y="652003"/>
          <a:ext cx="8364538" cy="3157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4178160" imgH="1574640" progId="Equation.3">
                  <p:embed/>
                </p:oleObj>
              </mc:Choice>
              <mc:Fallback>
                <p:oleObj name="数式" r:id="rId3" imgW="4178160" imgH="15746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" y="652003"/>
                        <a:ext cx="8364538" cy="3157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775439"/>
              </p:ext>
            </p:extLst>
          </p:nvPr>
        </p:nvGraphicFramePr>
        <p:xfrm>
          <a:off x="3759200" y="18796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14400" imgH="250560" progId="Equation.DSMT4">
                  <p:embed/>
                </p:oleObj>
              </mc:Choice>
              <mc:Fallback>
                <p:oleObj name="Equation" r:id="rId5" imgW="914400" imgH="2505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59200" y="18796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61317"/>
              </p:ext>
            </p:extLst>
          </p:nvPr>
        </p:nvGraphicFramePr>
        <p:xfrm>
          <a:off x="278296" y="3753008"/>
          <a:ext cx="8705851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879880" imgH="977760" progId="Equation.DSMT4">
                  <p:embed/>
                </p:oleObj>
              </mc:Choice>
              <mc:Fallback>
                <p:oleObj name="Equation" r:id="rId7" imgW="5879880" imgH="9777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8296" y="3753008"/>
                        <a:ext cx="8705851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013497"/>
              </p:ext>
            </p:extLst>
          </p:nvPr>
        </p:nvGraphicFramePr>
        <p:xfrm>
          <a:off x="2994498" y="5177613"/>
          <a:ext cx="4777902" cy="151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009600" imgH="952200" progId="Equation.DSMT4">
                  <p:embed/>
                </p:oleObj>
              </mc:Choice>
              <mc:Fallback>
                <p:oleObj name="Equation" r:id="rId9" imgW="3009600" imgH="9522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498" y="5177613"/>
                        <a:ext cx="4777902" cy="1515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C8DBBE8-881D-C96D-5ED4-17DEF93B8112}"/>
              </a:ext>
            </a:extLst>
          </p:cNvPr>
          <p:cNvSpPr txBox="1"/>
          <p:nvPr/>
        </p:nvSpPr>
        <p:spPr>
          <a:xfrm>
            <a:off x="159853" y="5562600"/>
            <a:ext cx="2659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leads to: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5836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C5ECFD-9497-4CFF-AB15-A33FF1EA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26585-A3DB-457F-B0A7-625D19A2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FFB00-5766-44B8-A1FB-15F7BE15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4DE509-5DC3-4CFA-B5F3-55909120254A}"/>
              </a:ext>
            </a:extLst>
          </p:cNvPr>
          <p:cNvSpPr txBox="1"/>
          <p:nvPr/>
        </p:nvSpPr>
        <p:spPr>
          <a:xfrm>
            <a:off x="609600" y="30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orthogonality of eigenfunctions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B742B6E-A1FF-4BF8-9AB9-051F35A77D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835271"/>
              </p:ext>
            </p:extLst>
          </p:nvPr>
        </p:nvGraphicFramePr>
        <p:xfrm>
          <a:off x="108744" y="838200"/>
          <a:ext cx="8926512" cy="412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457520" imgH="2057400" progId="Equation.DSMT4">
                  <p:embed/>
                </p:oleObj>
              </mc:Choice>
              <mc:Fallback>
                <p:oleObj name="Equation" r:id="rId3" imgW="4457520" imgH="2057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4" y="838200"/>
                        <a:ext cx="8926512" cy="412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932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C5ECFD-9497-4CFF-AB15-A33FF1EA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D26585-A3DB-457F-B0A7-625D19A2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FFB00-5766-44B8-A1FB-15F7BE15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4DE509-5DC3-4CFA-B5F3-55909120254A}"/>
              </a:ext>
            </a:extLst>
          </p:cNvPr>
          <p:cNvSpPr txBox="1"/>
          <p:nvPr/>
        </p:nvSpPr>
        <p:spPr>
          <a:xfrm>
            <a:off x="609600" y="304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orthogonality of eigenfunctions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B742B6E-A1FF-4BF8-9AB9-051F35A77D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934407"/>
              </p:ext>
            </p:extLst>
          </p:nvPr>
        </p:nvGraphicFramePr>
        <p:xfrm>
          <a:off x="71438" y="1409700"/>
          <a:ext cx="9001125" cy="285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495680" imgH="1422360" progId="Equation.DSMT4">
                  <p:embed/>
                </p:oleObj>
              </mc:Choice>
              <mc:Fallback>
                <p:oleObj name="Equation" r:id="rId3" imgW="4495680" imgH="1422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B742B6E-A1FF-4BF8-9AB9-051F35A77D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1409700"/>
                        <a:ext cx="9001125" cy="285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Up 6">
            <a:extLst>
              <a:ext uri="{FF2B5EF4-FFF2-40B4-BE49-F238E27FC236}">
                <a16:creationId xmlns:a16="http://schemas.microsoft.com/office/drawing/2014/main" id="{B8E676BF-9298-4F99-8C2E-43CBC8347475}"/>
              </a:ext>
            </a:extLst>
          </p:cNvPr>
          <p:cNvSpPr/>
          <p:nvPr/>
        </p:nvSpPr>
        <p:spPr>
          <a:xfrm>
            <a:off x="2209800" y="4186604"/>
            <a:ext cx="1066800" cy="107315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95A8A0-3E6A-47CD-A7D0-088E459A48FF}"/>
              </a:ext>
            </a:extLst>
          </p:cNvPr>
          <p:cNvSpPr txBox="1"/>
          <p:nvPr/>
        </p:nvSpPr>
        <p:spPr>
          <a:xfrm>
            <a:off x="2590800" y="55626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Vanishes for various boundary conditions at </a:t>
            </a:r>
            <a:r>
              <a:rPr lang="en-US" sz="2400" i="1" dirty="0">
                <a:latin typeface="+mj-lt"/>
              </a:rPr>
              <a:t>x=a and x=b</a:t>
            </a:r>
          </a:p>
        </p:txBody>
      </p:sp>
    </p:spTree>
    <p:extLst>
      <p:ext uri="{BB962C8B-B14F-4D97-AF65-F5344CB8AC3E}">
        <p14:creationId xmlns:p14="http://schemas.microsoft.com/office/powerpoint/2010/main" val="366511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15022</TotalTime>
  <Words>993</Words>
  <Application>Microsoft Office PowerPoint</Application>
  <PresentationFormat>On-screen Show (4:3)</PresentationFormat>
  <Paragraphs>190</Paragraphs>
  <Slides>28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726</cp:revision>
  <cp:lastPrinted>2020-10-06T03:12:13Z</cp:lastPrinted>
  <dcterms:created xsi:type="dcterms:W3CDTF">2012-01-10T18:32:24Z</dcterms:created>
  <dcterms:modified xsi:type="dcterms:W3CDTF">2022-10-04T03:05:13Z</dcterms:modified>
</cp:coreProperties>
</file>