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6" r:id="rId2"/>
    <p:sldId id="425" r:id="rId3"/>
    <p:sldId id="429" r:id="rId4"/>
    <p:sldId id="394" r:id="rId5"/>
    <p:sldId id="398" r:id="rId6"/>
    <p:sldId id="399" r:id="rId7"/>
    <p:sldId id="400" r:id="rId8"/>
    <p:sldId id="401" r:id="rId9"/>
    <p:sldId id="417" r:id="rId10"/>
    <p:sldId id="418" r:id="rId11"/>
    <p:sldId id="419" r:id="rId12"/>
    <p:sldId id="402" r:id="rId13"/>
    <p:sldId id="420" r:id="rId14"/>
    <p:sldId id="426" r:id="rId15"/>
    <p:sldId id="427" r:id="rId16"/>
    <p:sldId id="428" r:id="rId17"/>
    <p:sldId id="403" r:id="rId18"/>
    <p:sldId id="404" r:id="rId19"/>
    <p:sldId id="405" r:id="rId20"/>
    <p:sldId id="430" r:id="rId21"/>
    <p:sldId id="431" r:id="rId22"/>
    <p:sldId id="432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2449" autoAdjust="0"/>
  </p:normalViewPr>
  <p:slideViewPr>
    <p:cSldViewPr>
      <p:cViewPr varScale="1">
        <p:scale>
          <a:sx n="51" d="100"/>
          <a:sy n="51" d="100"/>
        </p:scale>
        <p:origin x="15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follow the textbook to use the example of the one-dimensional wave equation to discuss ordinary differential equations more generally and develop some solution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 and practical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0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property of eigenfunctions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0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theorem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6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the Rayleigh Ritz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59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Expected schedule for the next weeks…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To </a:t>
            </a:r>
            <a:r>
              <a:rPr lang="en-US"/>
              <a:t>be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wave equation.   Equations in this class are separable in the time variables and the spatial variable satisfies  a generalized eigenvalue problem of this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sometimes want to generalize even further with an “inhomogeneous” term such as an applied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will focus on eigenvalues of the 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1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eigenfunctions of these equations have very useful properties such as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of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3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3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20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Properties of Sturm-Liouville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Eigenfunctions of Sturm-Liouville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Notion of the completeness property of eigenvalue expansions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4407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95680" imgH="1422360" progId="Equation.DSMT4">
                  <p:embed/>
                </p:oleObj>
              </mc:Choice>
              <mc:Fallback>
                <p:oleObj name="Equation" r:id="rId3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B8E676BF-9298-4F99-8C2E-43CBC8347475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A8A0-3E6A-47CD-A7D0-088E459A48FF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36651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7890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95680" imgH="2768400" progId="Equation.DSMT4">
                  <p:embed/>
                </p:oleObj>
              </mc:Choice>
              <mc:Fallback>
                <p:oleObj name="Equation" r:id="rId3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6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57600" imgH="1155600" progId="Equation.DSMT4">
                  <p:embed/>
                </p:oleObj>
              </mc:Choice>
              <mc:Fallback>
                <p:oleObj name="Equation" r:id="rId3" imgW="3657600" imgH="1155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82880" imgH="622080" progId="Equation.DSMT4">
                  <p:embed/>
                </p:oleObj>
              </mc:Choice>
              <mc:Fallback>
                <p:oleObj name="Equation" r:id="rId5" imgW="2882880" imgH="622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99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E6041-C9E4-4E2F-8A11-82E2AAA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07A5-1F0B-40E3-A507-1C07E5A1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68E1-99EC-453F-A721-6B9B6EB7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90DEA-FCF8-4168-B603-E193F296C055}"/>
              </a:ext>
            </a:extLst>
          </p:cNvPr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97C6BC-9B5B-4EF9-A5EE-D553DAF70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830991"/>
              </p:ext>
            </p:extLst>
          </p:nvPr>
        </p:nvGraphicFramePr>
        <p:xfrm>
          <a:off x="139700" y="498246"/>
          <a:ext cx="8864600" cy="564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26000" imgH="4089240" progId="Equation.DSMT4">
                  <p:embed/>
                </p:oleObj>
              </mc:Choice>
              <mc:Fallback>
                <p:oleObj name="Equation" r:id="rId3" imgW="6426000" imgH="408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00" y="498246"/>
                        <a:ext cx="8864600" cy="564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64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0F05FA-55B3-6F6A-39E0-57F35795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3557E-6C5D-3C47-7FDD-FCC330679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4CC12-EEB6-8E82-6AD4-9017D14C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298CA16-C8FE-47AB-0050-1806CC913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853928"/>
              </p:ext>
            </p:extLst>
          </p:nvPr>
        </p:nvGraphicFramePr>
        <p:xfrm>
          <a:off x="1922463" y="3222625"/>
          <a:ext cx="54514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240" imgH="634680" progId="Equation.DSMT4">
                  <p:embed/>
                </p:oleObj>
              </mc:Choice>
              <mc:Fallback>
                <p:oleObj name="Equation" r:id="rId2" imgW="294624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2463" y="3222625"/>
                        <a:ext cx="5451475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CA26C537-5976-ABBF-1666-66807B814866}"/>
              </a:ext>
            </a:extLst>
          </p:cNvPr>
          <p:cNvSpPr/>
          <p:nvPr/>
        </p:nvSpPr>
        <p:spPr>
          <a:xfrm>
            <a:off x="1103334" y="3428999"/>
            <a:ext cx="457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E078AAC-12F0-0056-9AF9-1FEAE6B7A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84054"/>
              </p:ext>
            </p:extLst>
          </p:nvPr>
        </p:nvGraphicFramePr>
        <p:xfrm>
          <a:off x="152400" y="136524"/>
          <a:ext cx="8862104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95800" imgH="2145960" progId="Equation.DSMT4">
                  <p:embed/>
                </p:oleObj>
              </mc:Choice>
              <mc:Fallback>
                <p:oleObj name="Equation" r:id="rId4" imgW="6895800" imgH="2145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597C6BC-9B5B-4EF9-A5EE-D553DAF703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36524"/>
                        <a:ext cx="8862104" cy="275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CF8EB33-72C8-695B-301D-D7DF546B706C}"/>
              </a:ext>
            </a:extLst>
          </p:cNvPr>
          <p:cNvSpPr txBox="1"/>
          <p:nvPr/>
        </p:nvSpPr>
        <p:spPr>
          <a:xfrm>
            <a:off x="290247" y="4793003"/>
            <a:ext cx="8862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completeness property  of the eigenfunctions. How many terms are needed for the expansion, depends on both the function </a:t>
            </a:r>
            <a:r>
              <a:rPr lang="en-US" sz="2400" i="1" dirty="0">
                <a:latin typeface="+mj-lt"/>
              </a:rPr>
              <a:t>h(x) </a:t>
            </a:r>
            <a:r>
              <a:rPr lang="en-US" sz="2400" dirty="0">
                <a:latin typeface="+mj-lt"/>
              </a:rPr>
              <a:t>and on the eigenfunctions </a:t>
            </a:r>
            <a:r>
              <a:rPr lang="en-US" sz="2400" i="1" dirty="0" err="1">
                <a:latin typeface="+mj-lt"/>
              </a:rPr>
              <a:t>f</a:t>
            </a:r>
            <a:r>
              <a:rPr lang="en-US" sz="2400" i="1" baseline="-25000" dirty="0" err="1">
                <a:latin typeface="+mj-lt"/>
              </a:rPr>
              <a:t>n</a:t>
            </a:r>
            <a:r>
              <a:rPr lang="en-US" sz="2400" i="1" dirty="0">
                <a:latin typeface="+mj-lt"/>
              </a:rPr>
              <a:t>(x)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12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B6B43-16D4-30F8-9464-F211FB8D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C6911-8857-06D9-21D3-B72B2013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EBA5A-5C6D-4A4F-02D5-2C91A991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22BB47C-742D-3C4F-BA7C-269992C630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465292"/>
              </p:ext>
            </p:extLst>
          </p:nvPr>
        </p:nvGraphicFramePr>
        <p:xfrm>
          <a:off x="457200" y="125542"/>
          <a:ext cx="6672262" cy="329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1955520" progId="Equation.DSMT4">
                  <p:embed/>
                </p:oleObj>
              </mc:Choice>
              <mc:Fallback>
                <p:oleObj name="Equation" r:id="rId2" imgW="396216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25542"/>
                        <a:ext cx="6672262" cy="329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F4AA110-0342-FE2C-AC18-5E1ECBEF0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4005909"/>
            <a:ext cx="7658100" cy="2581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B3B615-B579-D68D-DBC4-52BDB05EAA1B}"/>
              </a:ext>
            </a:extLst>
          </p:cNvPr>
          <p:cNvSpPr txBox="1"/>
          <p:nvPr/>
        </p:nvSpPr>
        <p:spPr>
          <a:xfrm>
            <a:off x="4953000" y="3694316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1 term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845EDB-5C96-2527-8796-2A1B8156CFA4}"/>
              </a:ext>
            </a:extLst>
          </p:cNvPr>
          <p:cNvSpPr txBox="1"/>
          <p:nvPr/>
        </p:nvSpPr>
        <p:spPr>
          <a:xfrm rot="2804291">
            <a:off x="4007310" y="523979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2 or more terms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660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798982-5D81-B9D9-93E8-36AB7ACE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680BE-D6BF-8056-D759-036BC4B6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C8813-8C67-9415-B534-A73A4C25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D1C21C-2407-FCA8-AA6B-30C2864CD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540193"/>
            <a:ext cx="7658100" cy="2581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F4623D-3683-B786-1A20-D9D760EF5F74}"/>
              </a:ext>
            </a:extLst>
          </p:cNvPr>
          <p:cNvSpPr txBox="1"/>
          <p:nvPr/>
        </p:nvSpPr>
        <p:spPr>
          <a:xfrm>
            <a:off x="4953000" y="228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1 term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CA5E03-94D2-B7C4-F1FB-91A9EAD0BF73}"/>
              </a:ext>
            </a:extLst>
          </p:cNvPr>
          <p:cNvSpPr txBox="1"/>
          <p:nvPr/>
        </p:nvSpPr>
        <p:spPr>
          <a:xfrm rot="2804291">
            <a:off x="4007310" y="1774074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2 or more terms</a:t>
            </a:r>
            <a:endParaRPr lang="en-US" sz="2400" dirty="0"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FF6C22-2BAA-475B-B518-1BF7954DF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05" y="3471007"/>
            <a:ext cx="7658099" cy="2628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ED0135-548C-A88C-3BFB-77899764099D}"/>
              </a:ext>
            </a:extLst>
          </p:cNvPr>
          <p:cNvSpPr txBox="1"/>
          <p:nvPr/>
        </p:nvSpPr>
        <p:spPr>
          <a:xfrm>
            <a:off x="81631" y="5479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functions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FEA00D-E733-5DC5-8535-C036814D9AAE}"/>
              </a:ext>
            </a:extLst>
          </p:cNvPr>
          <p:cNvSpPr txBox="1"/>
          <p:nvPr/>
        </p:nvSpPr>
        <p:spPr>
          <a:xfrm>
            <a:off x="76200" y="30435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error in expansion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E23328-5C80-53AA-8F21-AECECCB3DE09}"/>
              </a:ext>
            </a:extLst>
          </p:cNvPr>
          <p:cNvSpPr txBox="1"/>
          <p:nvPr/>
        </p:nvSpPr>
        <p:spPr>
          <a:xfrm>
            <a:off x="5105400" y="34245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1 term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816EB-DD60-9E14-8B31-943E777D5118}"/>
              </a:ext>
            </a:extLst>
          </p:cNvPr>
          <p:cNvSpPr txBox="1"/>
          <p:nvPr/>
        </p:nvSpPr>
        <p:spPr>
          <a:xfrm>
            <a:off x="6550068" y="4141606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2 terms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3523CD-4E08-88DB-0945-B56582AFEC2E}"/>
              </a:ext>
            </a:extLst>
          </p:cNvPr>
          <p:cNvSpPr txBox="1"/>
          <p:nvPr/>
        </p:nvSpPr>
        <p:spPr>
          <a:xfrm rot="2614746">
            <a:off x="7473762" y="519670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3 terms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1422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Variational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69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F2A3BC0-1ABD-0635-2772-5B08E203E8ED}"/>
              </a:ext>
            </a:extLst>
          </p:cNvPr>
          <p:cNvSpPr txBox="1"/>
          <p:nvPr/>
        </p:nvSpPr>
        <p:spPr>
          <a:xfrm>
            <a:off x="6248400" y="5181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Where </a:t>
            </a:r>
            <a:r>
              <a:rPr lang="en-US" sz="2400" dirty="0">
                <a:latin typeface="Symbol" panose="05050102010706020507" pitchFamily="18" charset="2"/>
              </a:rPr>
              <a:t>l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 denotes the lowest eigenvalue.</a:t>
            </a:r>
          </a:p>
        </p:txBody>
      </p:sp>
    </p:spTree>
    <p:extLst>
      <p:ext uri="{BB962C8B-B14F-4D97-AF65-F5344CB8AC3E}">
        <p14:creationId xmlns:p14="http://schemas.microsoft.com/office/powerpoint/2010/main" val="285333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3880" imgH="596880" progId="Equation.DSMT4">
                  <p:embed/>
                </p:oleObj>
              </mc:Choice>
              <mc:Fallback>
                <p:oleObj name="Equation" r:id="rId7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7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DE531-3984-713C-B89C-E09A5689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318D4-3566-C1E9-ED93-5C92068F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1DD52-A77F-4A55-46ED-BAADB276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600CB-8757-9908-1FCE-AB795B722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1780"/>
            <a:ext cx="6601596" cy="617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5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A1FD5-A083-94DE-81AB-0489259B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94169-5B72-4CF5-0BA1-BA897B359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F0B90-D31D-FBD0-05D3-38FE778E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DD729-04CC-A00B-866F-DA7A9815D41D}"/>
              </a:ext>
            </a:extLst>
          </p:cNvPr>
          <p:cNvSpPr txBox="1"/>
          <p:nvPr/>
        </p:nvSpPr>
        <p:spPr>
          <a:xfrm>
            <a:off x="152400" y="14278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– this time from Quantum Mechanics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472F3C-F03C-6E0F-E2B3-541F992C08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451737"/>
              </p:ext>
            </p:extLst>
          </p:nvPr>
        </p:nvGraphicFramePr>
        <p:xfrm>
          <a:off x="304800" y="1970088"/>
          <a:ext cx="4988312" cy="3969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47760" imgH="2425680" progId="Equation.DSMT4">
                  <p:embed/>
                </p:oleObj>
              </mc:Choice>
              <mc:Fallback>
                <p:oleObj name="Equation" r:id="rId2" imgW="3047760" imgH="2425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1970088"/>
                        <a:ext cx="4988312" cy="3969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6711CE5-593A-D65A-B713-C0A318861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434899"/>
              </p:ext>
            </p:extLst>
          </p:nvPr>
        </p:nvGraphicFramePr>
        <p:xfrm>
          <a:off x="5308770" y="4800511"/>
          <a:ext cx="325913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760" imgH="647640" progId="Equation.DSMT4">
                  <p:embed/>
                </p:oleObj>
              </mc:Choice>
              <mc:Fallback>
                <p:oleObj name="Equation" r:id="rId4" imgW="2120760" imgH="647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08770" y="4800511"/>
                        <a:ext cx="3259137" cy="996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ED3863D-0B36-D688-A578-F03BEE8BD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4558"/>
              </p:ext>
            </p:extLst>
          </p:nvPr>
        </p:nvGraphicFramePr>
        <p:xfrm>
          <a:off x="152400" y="695325"/>
          <a:ext cx="8153400" cy="1362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159240" imgH="1028520" progId="Equation.DSMT4">
                  <p:embed/>
                </p:oleObj>
              </mc:Choice>
              <mc:Fallback>
                <p:oleObj name="Equation" r:id="rId6" imgW="6159240" imgH="10285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" y="695325"/>
                        <a:ext cx="8153400" cy="1362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1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FA884-4784-E3CA-B928-37F5EB81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52118-AB58-FCEB-F538-0D7D4961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95164-F7FD-91A2-4313-3219E6E6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84AAB3-36A2-78CC-51A6-40BC1A1F6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845" y="337622"/>
            <a:ext cx="4768710" cy="2264442"/>
          </a:xfrm>
          <a:prstGeom prst="rect">
            <a:avLst/>
          </a:prstGeom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930BF233-1280-1913-C6EB-5866509F450C}"/>
              </a:ext>
            </a:extLst>
          </p:cNvPr>
          <p:cNvSpPr/>
          <p:nvPr/>
        </p:nvSpPr>
        <p:spPr>
          <a:xfrm>
            <a:off x="6119123" y="2672357"/>
            <a:ext cx="451821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2E64D9F-A7B8-2F22-487A-051A21A58E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525475"/>
              </p:ext>
            </p:extLst>
          </p:nvPr>
        </p:nvGraphicFramePr>
        <p:xfrm>
          <a:off x="80141" y="164709"/>
          <a:ext cx="4491859" cy="340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63760" imgH="2476440" progId="Equation.DSMT4">
                  <p:embed/>
                </p:oleObj>
              </mc:Choice>
              <mc:Fallback>
                <p:oleObj name="Equation" r:id="rId3" imgW="3263760" imgH="24764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DC8BA3-136A-47F7-972B-6BABFEF68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41" y="164709"/>
                        <a:ext cx="4491859" cy="3407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6CF992B-6A63-0331-5F2E-E4AEE4778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296952"/>
              </p:ext>
            </p:extLst>
          </p:nvPr>
        </p:nvGraphicFramePr>
        <p:xfrm>
          <a:off x="6119123" y="3119257"/>
          <a:ext cx="721811" cy="62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8280" imgH="317160" progId="Equation.DSMT4">
                  <p:embed/>
                </p:oleObj>
              </mc:Choice>
              <mc:Fallback>
                <p:oleObj name="Equation" r:id="rId5" imgW="36828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6DDE04C-15EC-4C80-9918-3FE6892322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9123" y="3119257"/>
                        <a:ext cx="721811" cy="622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CA3566B-312F-320F-6B73-EA63306C0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677027"/>
              </p:ext>
            </p:extLst>
          </p:nvPr>
        </p:nvGraphicFramePr>
        <p:xfrm>
          <a:off x="152400" y="3896059"/>
          <a:ext cx="32527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53522" imgH="990545" progId="Equation.DSMT4">
                  <p:embed/>
                </p:oleObj>
              </mc:Choice>
              <mc:Fallback>
                <p:oleObj name="Equation" r:id="rId7" imgW="3253522" imgH="990545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75825C7-6092-4077-9247-4DD67B3BB2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3896059"/>
                        <a:ext cx="325278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4CD71A7-7EA6-41B5-4452-053426D4E372}"/>
              </a:ext>
            </a:extLst>
          </p:cNvPr>
          <p:cNvSpPr txBox="1"/>
          <p:nvPr/>
        </p:nvSpPr>
        <p:spPr>
          <a:xfrm>
            <a:off x="1981200" y="5181600"/>
            <a:ext cx="346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4138946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78F0E-101D-B127-BB88-EDDF8E5F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97191-1BF4-A082-E8AB-5FB9E79C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4ED1A-615E-ED38-23E3-F0D977E2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805FB44-4790-69C4-5920-A31C78278E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37579"/>
              </p:ext>
            </p:extLst>
          </p:nvPr>
        </p:nvGraphicFramePr>
        <p:xfrm>
          <a:off x="304800" y="304800"/>
          <a:ext cx="7888288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30720" imgH="571320" progId="Equation.DSMT4">
                  <p:embed/>
                </p:oleObj>
              </mc:Choice>
              <mc:Fallback>
                <p:oleObj name="Equation" r:id="rId2" imgW="5130720" imgH="571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304800"/>
                        <a:ext cx="7888288" cy="877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9103A11-03BF-A6EE-F45C-5E56DD8AB7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446241"/>
              </p:ext>
            </p:extLst>
          </p:nvPr>
        </p:nvGraphicFramePr>
        <p:xfrm>
          <a:off x="330506" y="1317329"/>
          <a:ext cx="5691188" cy="46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7760" imgH="2476440" progId="Equation.DSMT4">
                  <p:embed/>
                </p:oleObj>
              </mc:Choice>
              <mc:Fallback>
                <p:oleObj name="Equation" r:id="rId4" imgW="3047760" imgH="2476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506" y="1317329"/>
                        <a:ext cx="5691188" cy="462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70A5C19-6D7D-A372-61A7-4F61D70D5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24482"/>
              </p:ext>
            </p:extLst>
          </p:nvPr>
        </p:nvGraphicFramePr>
        <p:xfrm>
          <a:off x="5105400" y="4653608"/>
          <a:ext cx="33194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8920" imgH="647640" progId="Equation.DSMT4">
                  <p:embed/>
                </p:oleObj>
              </mc:Choice>
              <mc:Fallback>
                <p:oleObj name="Equation" r:id="rId6" imgW="2158920" imgH="647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400" y="4653608"/>
                        <a:ext cx="3319462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93D9135E-D694-B386-5CE2-269B8E8E19AB}"/>
              </a:ext>
            </a:extLst>
          </p:cNvPr>
          <p:cNvSpPr/>
          <p:nvPr/>
        </p:nvSpPr>
        <p:spPr>
          <a:xfrm>
            <a:off x="4191000" y="2606041"/>
            <a:ext cx="762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E29333-F677-E3FE-C5D1-D151C25B989B}"/>
              </a:ext>
            </a:extLst>
          </p:cNvPr>
          <p:cNvSpPr txBox="1"/>
          <p:nvPr/>
        </p:nvSpPr>
        <p:spPr>
          <a:xfrm>
            <a:off x="4987284" y="2606041"/>
            <a:ext cx="4080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different trial wavefunction choice.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A3135C-A1E6-324A-361E-6070B472ABF3}"/>
              </a:ext>
            </a:extLst>
          </p:cNvPr>
          <p:cNvSpPr txBox="1"/>
          <p:nvPr/>
        </p:nvSpPr>
        <p:spPr>
          <a:xfrm>
            <a:off x="5270194" y="5556216"/>
            <a:ext cx="3797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do you interpret this result?</a:t>
            </a:r>
          </a:p>
        </p:txBody>
      </p:sp>
    </p:spTree>
    <p:extLst>
      <p:ext uri="{BB962C8B-B14F-4D97-AF65-F5344CB8AC3E}">
        <p14:creationId xmlns:p14="http://schemas.microsoft.com/office/powerpoint/2010/main" val="98466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10175"/>
              </p:ext>
            </p:extLst>
          </p:nvPr>
        </p:nvGraphicFramePr>
        <p:xfrm>
          <a:off x="1536700" y="231022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1022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10986"/>
            <a:ext cx="896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 generally useful solution method -- Green’s function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886200" imgH="1371600" progId="Equation.3">
                  <p:embed/>
                </p:oleObj>
              </mc:Choice>
              <mc:Fallback>
                <p:oleObj name="数式" r:id="rId3" imgW="3886200" imgH="1371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30520" imgH="1104840" progId="Equation.3">
                  <p:embed/>
                </p:oleObj>
              </mc:Choice>
              <mc:Fallback>
                <p:oleObj name="数式" r:id="rId5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216320" imgH="3403440" progId="Equation.3">
                  <p:embed/>
                </p:oleObj>
              </mc:Choice>
              <mc:Fallback>
                <p:oleObj name="数式" r:id="rId3" imgW="4216320" imgH="34034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93A31E-D716-AF78-20A1-655C3721986F}"/>
              </a:ext>
            </a:extLst>
          </p:cNvPr>
          <p:cNvSpPr txBox="1"/>
          <p:nvPr/>
        </p:nvSpPr>
        <p:spPr>
          <a:xfrm>
            <a:off x="5181600" y="106471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These slides were not covered in class.</a:t>
            </a:r>
          </a:p>
        </p:txBody>
      </p:sp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BEE55-DAFC-6B67-D266-8AF54DDED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E9D1C-4C9B-7054-9829-06CB357F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F908F-81F7-DA4E-5DBD-31A82F94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44924-CF11-7A89-DC04-D594552A65A9}"/>
              </a:ext>
            </a:extLst>
          </p:cNvPr>
          <p:cNvSpPr txBox="1"/>
          <p:nvPr/>
        </p:nvSpPr>
        <p:spPr>
          <a:xfrm>
            <a:off x="228600" y="457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</a:t>
            </a:r>
            <a:r>
              <a:rPr lang="en-US" sz="2400" dirty="0" err="1">
                <a:latin typeface="+mj-lt"/>
              </a:rPr>
              <a:t>Zezhong</a:t>
            </a:r>
            <a:r>
              <a:rPr lang="en-US" sz="2400" dirty="0">
                <a:latin typeface="+mj-lt"/>
              </a:rPr>
              <a:t> --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your PPT, you used some Dirac notations from quantum physics as equations. Do they have the same calculation methods as quantum physics?</a:t>
            </a:r>
          </a:p>
          <a:p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From Sam --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 was wondering what sort of systems could be described by these equations, or the scenarios in which you would use these methods.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502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94360" imgH="1841400" progId="Equation.DSMT4">
                  <p:embed/>
                </p:oleObj>
              </mc:Choice>
              <mc:Fallback>
                <p:oleObj name="Equation" r:id="rId3" imgW="599436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2358" y="240645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34FBD-B991-4817-BE93-6CE437066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8" y="1087151"/>
            <a:ext cx="8604442" cy="301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352780"/>
            <a:ext cx="6019800" cy="9861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64254"/>
              </p:ext>
            </p:extLst>
          </p:nvPr>
        </p:nvGraphicFramePr>
        <p:xfrm>
          <a:off x="152400" y="819150"/>
          <a:ext cx="8712200" cy="552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11880" imgH="4000320" progId="Equation.DSMT4">
                  <p:embed/>
                </p:oleObj>
              </mc:Choice>
              <mc:Fallback>
                <p:oleObj name="Equation" r:id="rId3" imgW="6311880" imgH="40003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19150"/>
                        <a:ext cx="8712200" cy="552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The wave equation and related linear PDE’s</a:t>
            </a:r>
          </a:p>
        </p:txBody>
      </p:sp>
    </p:spTree>
    <p:extLst>
      <p:ext uri="{BB962C8B-B14F-4D97-AF65-F5344CB8AC3E}">
        <p14:creationId xmlns:p14="http://schemas.microsoft.com/office/powerpoint/2010/main" val="297989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24480" imgH="622080" progId="Equation.DSMT4">
                  <p:embed/>
                </p:oleObj>
              </mc:Choice>
              <mc:Fallback>
                <p:oleObj name="Equation" r:id="rId3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161" y="55626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9D3E69-E216-4CBE-939C-B6D222B6596C}"/>
              </a:ext>
            </a:extLst>
          </p:cNvPr>
          <p:cNvSpPr txBox="1"/>
          <p:nvPr/>
        </p:nvSpPr>
        <p:spPr>
          <a:xfrm>
            <a:off x="198963" y="4220127"/>
            <a:ext cx="401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applicable, it is assumed that the form of the applied force is known.</a:t>
            </a:r>
          </a:p>
        </p:txBody>
      </p:sp>
    </p:spTree>
    <p:extLst>
      <p:ext uri="{BB962C8B-B14F-4D97-AF65-F5344CB8AC3E}">
        <p14:creationId xmlns:p14="http://schemas.microsoft.com/office/powerpoint/2010/main" val="113648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45023"/>
              </p:ext>
            </p:extLst>
          </p:nvPr>
        </p:nvGraphicFramePr>
        <p:xfrm>
          <a:off x="346075" y="974725"/>
          <a:ext cx="8607425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40480" imgH="3720960" progId="Equation.DSMT4">
                  <p:embed/>
                </p:oleObj>
              </mc:Choice>
              <mc:Fallback>
                <p:oleObj name="Equation" r:id="rId3" imgW="6540480" imgH="3720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74725"/>
                        <a:ext cx="8607425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65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methods 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178160" imgH="1574640" progId="Equation.3">
                  <p:embed/>
                </p:oleObj>
              </mc:Choice>
              <mc:Fallback>
                <p:oleObj name="数式" r:id="rId3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79880" imgH="977760" progId="Equation.DSMT4">
                  <p:embed/>
                </p:oleObj>
              </mc:Choice>
              <mc:Fallback>
                <p:oleObj name="Equation" r:id="rId7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013497"/>
              </p:ext>
            </p:extLst>
          </p:nvPr>
        </p:nvGraphicFramePr>
        <p:xfrm>
          <a:off x="2994498" y="5177613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09600" imgH="952200" progId="Equation.DSMT4">
                  <p:embed/>
                </p:oleObj>
              </mc:Choice>
              <mc:Fallback>
                <p:oleObj name="Equation" r:id="rId9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498" y="5177613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8DBBE8-881D-C96D-5ED4-17DEF93B8112}"/>
              </a:ext>
            </a:extLst>
          </p:cNvPr>
          <p:cNvSpPr txBox="1"/>
          <p:nvPr/>
        </p:nvSpPr>
        <p:spPr>
          <a:xfrm>
            <a:off x="159853" y="5562600"/>
            <a:ext cx="265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leads to: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583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5271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57520" imgH="2057400" progId="Equation.DSMT4">
                  <p:embed/>
                </p:oleObj>
              </mc:Choice>
              <mc:Fallback>
                <p:oleObj name="Equation" r:id="rId3" imgW="44575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93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15165</TotalTime>
  <Words>1130</Words>
  <Application>Microsoft Office PowerPoint</Application>
  <PresentationFormat>On-screen Show (4:3)</PresentationFormat>
  <Paragraphs>213</Paragraphs>
  <Slides>32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734</cp:revision>
  <cp:lastPrinted>2020-10-06T03:12:13Z</cp:lastPrinted>
  <dcterms:created xsi:type="dcterms:W3CDTF">2012-01-10T18:32:24Z</dcterms:created>
  <dcterms:modified xsi:type="dcterms:W3CDTF">2022-10-05T15:02:59Z</dcterms:modified>
</cp:coreProperties>
</file>