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96" r:id="rId2"/>
    <p:sldId id="394" r:id="rId3"/>
    <p:sldId id="439" r:id="rId4"/>
    <p:sldId id="424" r:id="rId5"/>
    <p:sldId id="427" r:id="rId6"/>
    <p:sldId id="428" r:id="rId7"/>
    <p:sldId id="429" r:id="rId8"/>
    <p:sldId id="430" r:id="rId9"/>
    <p:sldId id="431" r:id="rId10"/>
    <p:sldId id="432" r:id="rId11"/>
    <p:sldId id="433" r:id="rId12"/>
    <p:sldId id="434" r:id="rId13"/>
    <p:sldId id="425" r:id="rId14"/>
    <p:sldId id="435" r:id="rId15"/>
    <p:sldId id="436" r:id="rId16"/>
    <p:sldId id="437" r:id="rId17"/>
    <p:sldId id="438" r:id="rId18"/>
    <p:sldId id="440" r:id="rId19"/>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6" autoAdjust="0"/>
    <p:restoredTop sz="84294" autoAdjust="0"/>
  </p:normalViewPr>
  <p:slideViewPr>
    <p:cSldViewPr>
      <p:cViewPr varScale="1">
        <p:scale>
          <a:sx n="59" d="100"/>
          <a:sy n="59" d="100"/>
        </p:scale>
        <p:origin x="1304" y="60"/>
      </p:cViewPr>
      <p:guideLst>
        <p:guide orient="horz" pos="2160"/>
        <p:guide pos="2880"/>
      </p:guideLst>
    </p:cSldViewPr>
  </p:slideViewPr>
  <p:notesTextViewPr>
    <p:cViewPr>
      <p:scale>
        <a:sx n="1" d="1"/>
        <a:sy n="1" d="1"/>
      </p:scale>
      <p:origin x="0" y="0"/>
    </p:cViewPr>
  </p:notesTextViewPr>
  <p:sorterViewPr>
    <p:cViewPr>
      <p:scale>
        <a:sx n="60" d="100"/>
        <a:sy n="6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70238" cy="479425"/>
          </a:xfrm>
          <a:prstGeom prst="rect">
            <a:avLst/>
          </a:prstGeom>
        </p:spPr>
        <p:txBody>
          <a:bodyPr vert="horz" lIns="91427" tIns="45714" rIns="91427" bIns="45714" rtlCol="0"/>
          <a:lstStyle>
            <a:lvl1pPr algn="l">
              <a:defRPr sz="1200"/>
            </a:lvl1pPr>
          </a:lstStyle>
          <a:p>
            <a:endParaRPr lang="en-US"/>
          </a:p>
        </p:txBody>
      </p:sp>
      <p:sp>
        <p:nvSpPr>
          <p:cNvPr id="3" name="Date Placeholder 2"/>
          <p:cNvSpPr>
            <a:spLocks noGrp="1"/>
          </p:cNvSpPr>
          <p:nvPr>
            <p:ph type="dt" sz="quarter" idx="1"/>
          </p:nvPr>
        </p:nvSpPr>
        <p:spPr>
          <a:xfrm>
            <a:off x="4143376" y="1"/>
            <a:ext cx="3170238" cy="479425"/>
          </a:xfrm>
          <a:prstGeom prst="rect">
            <a:avLst/>
          </a:prstGeom>
        </p:spPr>
        <p:txBody>
          <a:bodyPr vert="horz" lIns="91427" tIns="45714" rIns="91427" bIns="45714" rtlCol="0"/>
          <a:lstStyle>
            <a:lvl1pPr algn="r">
              <a:defRPr sz="1200"/>
            </a:lvl1pPr>
          </a:lstStyle>
          <a:p>
            <a:fld id="{8194727C-8B30-4386-9703-61EF7B04C9A7}" type="datetimeFigureOut">
              <a:rPr lang="en-US" smtClean="0"/>
              <a:t>10/7/2022</a:t>
            </a:fld>
            <a:endParaRPr lang="en-US"/>
          </a:p>
        </p:txBody>
      </p:sp>
      <p:sp>
        <p:nvSpPr>
          <p:cNvPr id="4" name="Footer Placeholder 3"/>
          <p:cNvSpPr>
            <a:spLocks noGrp="1"/>
          </p:cNvSpPr>
          <p:nvPr>
            <p:ph type="ftr" sz="quarter" idx="2"/>
          </p:nvPr>
        </p:nvSpPr>
        <p:spPr>
          <a:xfrm>
            <a:off x="1" y="9120189"/>
            <a:ext cx="3170238" cy="479425"/>
          </a:xfrm>
          <a:prstGeom prst="rect">
            <a:avLst/>
          </a:prstGeom>
        </p:spPr>
        <p:txBody>
          <a:bodyPr vert="horz" lIns="91427" tIns="45714" rIns="91427" bIns="45714" rtlCol="0" anchor="b"/>
          <a:lstStyle>
            <a:lvl1pPr algn="l">
              <a:defRPr sz="1200"/>
            </a:lvl1pPr>
          </a:lstStyle>
          <a:p>
            <a:endParaRPr lang="en-US"/>
          </a:p>
        </p:txBody>
      </p:sp>
      <p:sp>
        <p:nvSpPr>
          <p:cNvPr id="5" name="Slide Number Placeholder 4"/>
          <p:cNvSpPr>
            <a:spLocks noGrp="1"/>
          </p:cNvSpPr>
          <p:nvPr>
            <p:ph type="sldNum" sz="quarter" idx="3"/>
          </p:nvPr>
        </p:nvSpPr>
        <p:spPr>
          <a:xfrm>
            <a:off x="4143376" y="9120189"/>
            <a:ext cx="3170238" cy="479425"/>
          </a:xfrm>
          <a:prstGeom prst="rect">
            <a:avLst/>
          </a:prstGeom>
        </p:spPr>
        <p:txBody>
          <a:bodyPr vert="horz" lIns="91427" tIns="45714" rIns="91427" bIns="45714"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6648" tIns="48325" rIns="96648" bIns="48325" rtlCol="0"/>
          <a:lstStyle>
            <a:lvl1pPr algn="l">
              <a:defRPr sz="1300"/>
            </a:lvl1pPr>
          </a:lstStyle>
          <a:p>
            <a:endParaRPr lang="en-US" dirty="0"/>
          </a:p>
        </p:txBody>
      </p:sp>
      <p:sp>
        <p:nvSpPr>
          <p:cNvPr id="3" name="Date Placeholder 2"/>
          <p:cNvSpPr>
            <a:spLocks noGrp="1"/>
          </p:cNvSpPr>
          <p:nvPr>
            <p:ph type="dt" idx="1"/>
          </p:nvPr>
        </p:nvSpPr>
        <p:spPr>
          <a:xfrm>
            <a:off x="4143587" y="1"/>
            <a:ext cx="3169920" cy="480060"/>
          </a:xfrm>
          <a:prstGeom prst="rect">
            <a:avLst/>
          </a:prstGeom>
        </p:spPr>
        <p:txBody>
          <a:bodyPr vert="horz" lIns="96648" tIns="48325" rIns="96648" bIns="48325" rtlCol="0"/>
          <a:lstStyle>
            <a:lvl1pPr algn="r">
              <a:defRPr sz="1300"/>
            </a:lvl1pPr>
          </a:lstStyle>
          <a:p>
            <a:fld id="{AC5D2E9F-93AF-4192-9362-BE5EFDABCE46}" type="datetimeFigureOut">
              <a:rPr lang="en-US" smtClean="0"/>
              <a:t>10/7/2022</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48" tIns="48325" rIns="96648" bIns="48325" rtlCol="0" anchor="ctr"/>
          <a:lstStyle/>
          <a:p>
            <a:endParaRPr lang="en-US" dirty="0"/>
          </a:p>
        </p:txBody>
      </p:sp>
      <p:sp>
        <p:nvSpPr>
          <p:cNvPr id="5" name="Notes Placeholder 4"/>
          <p:cNvSpPr>
            <a:spLocks noGrp="1"/>
          </p:cNvSpPr>
          <p:nvPr>
            <p:ph type="body" sz="quarter" idx="3"/>
          </p:nvPr>
        </p:nvSpPr>
        <p:spPr>
          <a:xfrm>
            <a:off x="731520" y="4560571"/>
            <a:ext cx="5852160" cy="4320540"/>
          </a:xfrm>
          <a:prstGeom prst="rect">
            <a:avLst/>
          </a:prstGeom>
        </p:spPr>
        <p:txBody>
          <a:bodyPr vert="horz" lIns="96648" tIns="48325" rIns="96648" bIns="4832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0060"/>
          </a:xfrm>
          <a:prstGeom prst="rect">
            <a:avLst/>
          </a:prstGeom>
        </p:spPr>
        <p:txBody>
          <a:bodyPr vert="horz" lIns="96648" tIns="48325" rIns="96648" bIns="48325"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5"/>
            <a:ext cx="3169920" cy="480060"/>
          </a:xfrm>
          <a:prstGeom prst="rect">
            <a:avLst/>
          </a:prstGeom>
        </p:spPr>
        <p:txBody>
          <a:bodyPr vert="horz" lIns="96648" tIns="48325" rIns="96648" bIns="48325"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5191613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3143086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5</a:t>
            </a:fld>
            <a:endParaRPr lang="en-US" dirty="0"/>
          </a:p>
        </p:txBody>
      </p:sp>
    </p:spTree>
    <p:extLst>
      <p:ext uri="{BB962C8B-B14F-4D97-AF65-F5344CB8AC3E}">
        <p14:creationId xmlns:p14="http://schemas.microsoft.com/office/powerpoint/2010/main" val="25879795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6</a:t>
            </a:fld>
            <a:endParaRPr lang="en-US" dirty="0"/>
          </a:p>
        </p:txBody>
      </p:sp>
    </p:spTree>
    <p:extLst>
      <p:ext uri="{BB962C8B-B14F-4D97-AF65-F5344CB8AC3E}">
        <p14:creationId xmlns:p14="http://schemas.microsoft.com/office/powerpoint/2010/main" val="31728264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7</a:t>
            </a:fld>
            <a:endParaRPr lang="en-US" dirty="0"/>
          </a:p>
        </p:txBody>
      </p:sp>
    </p:spTree>
    <p:extLst>
      <p:ext uri="{BB962C8B-B14F-4D97-AF65-F5344CB8AC3E}">
        <p14:creationId xmlns:p14="http://schemas.microsoft.com/office/powerpoint/2010/main" val="11656767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20165910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23334210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11795386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20727266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10/7/2022</a:t>
            </a:r>
            <a:endParaRPr lang="en-US" dirty="0"/>
          </a:p>
        </p:txBody>
      </p:sp>
      <p:sp>
        <p:nvSpPr>
          <p:cNvPr id="5" name="Footer Placeholder 4"/>
          <p:cNvSpPr>
            <a:spLocks noGrp="1"/>
          </p:cNvSpPr>
          <p:nvPr>
            <p:ph type="ftr" sz="quarter" idx="11"/>
          </p:nvPr>
        </p:nvSpPr>
        <p:spPr/>
        <p:txBody>
          <a:bodyPr/>
          <a:lstStyle/>
          <a:p>
            <a:r>
              <a:rPr lang="en-US"/>
              <a:t>PHY 711  Fall 2022-- Lecture 21</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10/7/2022</a:t>
            </a:r>
            <a:endParaRPr lang="en-US" dirty="0"/>
          </a:p>
        </p:txBody>
      </p:sp>
      <p:sp>
        <p:nvSpPr>
          <p:cNvPr id="5" name="Footer Placeholder 4"/>
          <p:cNvSpPr>
            <a:spLocks noGrp="1"/>
          </p:cNvSpPr>
          <p:nvPr>
            <p:ph type="ftr" sz="quarter" idx="11"/>
          </p:nvPr>
        </p:nvSpPr>
        <p:spPr/>
        <p:txBody>
          <a:bodyPr/>
          <a:lstStyle/>
          <a:p>
            <a:r>
              <a:rPr lang="en-US"/>
              <a:t>PHY 711  Fall 2022-- Lecture 21</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10/7/2022</a:t>
            </a:r>
            <a:endParaRPr lang="en-US" dirty="0"/>
          </a:p>
        </p:txBody>
      </p:sp>
      <p:sp>
        <p:nvSpPr>
          <p:cNvPr id="5" name="Footer Placeholder 4"/>
          <p:cNvSpPr>
            <a:spLocks noGrp="1"/>
          </p:cNvSpPr>
          <p:nvPr>
            <p:ph type="ftr" sz="quarter" idx="11"/>
          </p:nvPr>
        </p:nvSpPr>
        <p:spPr/>
        <p:txBody>
          <a:bodyPr/>
          <a:lstStyle/>
          <a:p>
            <a:r>
              <a:rPr lang="en-US"/>
              <a:t>PHY 711  Fall 2022-- Lecture 21</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10/7/2022</a:t>
            </a:r>
            <a:endParaRPr lang="en-US" dirty="0"/>
          </a:p>
        </p:txBody>
      </p:sp>
      <p:sp>
        <p:nvSpPr>
          <p:cNvPr id="5" name="Footer Placeholder 4"/>
          <p:cNvSpPr>
            <a:spLocks noGrp="1"/>
          </p:cNvSpPr>
          <p:nvPr>
            <p:ph type="ftr" sz="quarter" idx="11"/>
          </p:nvPr>
        </p:nvSpPr>
        <p:spPr/>
        <p:txBody>
          <a:bodyPr/>
          <a:lstStyle/>
          <a:p>
            <a:r>
              <a:rPr lang="en-US"/>
              <a:t>PHY 711  Fall 2022-- Lecture 21</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10/7/2022</a:t>
            </a:r>
            <a:endParaRPr lang="en-US" dirty="0"/>
          </a:p>
        </p:txBody>
      </p:sp>
      <p:sp>
        <p:nvSpPr>
          <p:cNvPr id="5" name="Footer Placeholder 4"/>
          <p:cNvSpPr>
            <a:spLocks noGrp="1"/>
          </p:cNvSpPr>
          <p:nvPr>
            <p:ph type="ftr" sz="quarter" idx="11"/>
          </p:nvPr>
        </p:nvSpPr>
        <p:spPr/>
        <p:txBody>
          <a:bodyPr/>
          <a:lstStyle/>
          <a:p>
            <a:r>
              <a:rPr lang="en-US"/>
              <a:t>PHY 711  Fall 2022-- Lecture 21</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10/7/2022</a:t>
            </a:r>
            <a:endParaRPr lang="en-US" dirty="0"/>
          </a:p>
        </p:txBody>
      </p:sp>
      <p:sp>
        <p:nvSpPr>
          <p:cNvPr id="6" name="Footer Placeholder 5"/>
          <p:cNvSpPr>
            <a:spLocks noGrp="1"/>
          </p:cNvSpPr>
          <p:nvPr>
            <p:ph type="ftr" sz="quarter" idx="11"/>
          </p:nvPr>
        </p:nvSpPr>
        <p:spPr/>
        <p:txBody>
          <a:bodyPr/>
          <a:lstStyle/>
          <a:p>
            <a:r>
              <a:rPr lang="en-US"/>
              <a:t>PHY 711  Fall 2022-- Lecture 21</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10/7/2022</a:t>
            </a:r>
            <a:endParaRPr lang="en-US" dirty="0"/>
          </a:p>
        </p:txBody>
      </p:sp>
      <p:sp>
        <p:nvSpPr>
          <p:cNvPr id="8" name="Footer Placeholder 7"/>
          <p:cNvSpPr>
            <a:spLocks noGrp="1"/>
          </p:cNvSpPr>
          <p:nvPr>
            <p:ph type="ftr" sz="quarter" idx="11"/>
          </p:nvPr>
        </p:nvSpPr>
        <p:spPr/>
        <p:txBody>
          <a:bodyPr/>
          <a:lstStyle/>
          <a:p>
            <a:r>
              <a:rPr lang="en-US"/>
              <a:t>PHY 711  Fall 2022-- Lecture 21</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10/7/2022</a:t>
            </a:r>
            <a:endParaRPr lang="en-US" dirty="0"/>
          </a:p>
        </p:txBody>
      </p:sp>
      <p:sp>
        <p:nvSpPr>
          <p:cNvPr id="4" name="Footer Placeholder 3"/>
          <p:cNvSpPr>
            <a:spLocks noGrp="1"/>
          </p:cNvSpPr>
          <p:nvPr>
            <p:ph type="ftr" sz="quarter" idx="11"/>
          </p:nvPr>
        </p:nvSpPr>
        <p:spPr/>
        <p:txBody>
          <a:bodyPr/>
          <a:lstStyle/>
          <a:p>
            <a:r>
              <a:rPr lang="en-US"/>
              <a:t>PHY 711  Fall 2022-- Lecture 21</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10/7/2022</a:t>
            </a:r>
            <a:endParaRPr lang="en-US" dirty="0"/>
          </a:p>
        </p:txBody>
      </p:sp>
      <p:sp>
        <p:nvSpPr>
          <p:cNvPr id="3" name="Footer Placeholder 2"/>
          <p:cNvSpPr>
            <a:spLocks noGrp="1"/>
          </p:cNvSpPr>
          <p:nvPr>
            <p:ph type="ftr" sz="quarter" idx="11"/>
          </p:nvPr>
        </p:nvSpPr>
        <p:spPr/>
        <p:txBody>
          <a:bodyPr/>
          <a:lstStyle/>
          <a:p>
            <a:r>
              <a:rPr lang="en-US"/>
              <a:t>PHY 711  Fall 2022-- Lecture 21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10/7/2022</a:t>
            </a:r>
            <a:endParaRPr lang="en-US" dirty="0"/>
          </a:p>
        </p:txBody>
      </p:sp>
      <p:sp>
        <p:nvSpPr>
          <p:cNvPr id="6" name="Footer Placeholder 5"/>
          <p:cNvSpPr>
            <a:spLocks noGrp="1"/>
          </p:cNvSpPr>
          <p:nvPr>
            <p:ph type="ftr" sz="quarter" idx="11"/>
          </p:nvPr>
        </p:nvSpPr>
        <p:spPr/>
        <p:txBody>
          <a:bodyPr/>
          <a:lstStyle/>
          <a:p>
            <a:r>
              <a:rPr lang="en-US"/>
              <a:t>PHY 711  Fall 2022-- Lecture 21</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10/7/2022</a:t>
            </a:r>
            <a:endParaRPr lang="en-US" dirty="0"/>
          </a:p>
        </p:txBody>
      </p:sp>
      <p:sp>
        <p:nvSpPr>
          <p:cNvPr id="6" name="Footer Placeholder 5"/>
          <p:cNvSpPr>
            <a:spLocks noGrp="1"/>
          </p:cNvSpPr>
          <p:nvPr>
            <p:ph type="ftr" sz="quarter" idx="11"/>
          </p:nvPr>
        </p:nvSpPr>
        <p:spPr/>
        <p:txBody>
          <a:bodyPr/>
          <a:lstStyle/>
          <a:p>
            <a:r>
              <a:rPr lang="en-US"/>
              <a:t>PHY 711  Fall 2022-- Lecture 21</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10/7/2022</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711  Fall 2022-- Lecture 21</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14.wmf"/><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oleObject" Target="../embeddings/oleObject10.bin"/><Relationship Id="rId5" Type="http://schemas.openxmlformats.org/officeDocument/2006/relationships/image" Target="../media/image13.wmf"/><Relationship Id="rId4" Type="http://schemas.openxmlformats.org/officeDocument/2006/relationships/oleObject" Target="../embeddings/oleObject9.bin"/></Relationships>
</file>

<file path=ppt/slides/_rels/slide12.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oleObject" Target="../embeddings/oleObject11.bin"/><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oleObject" Target="../embeddings/oleObject12.bin"/><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oleObject" Target="../embeddings/oleObject13.bin"/><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oleObject" Target="../embeddings/oleObject14.bin"/><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oleObject" Target="../embeddings/oleObject15.bin"/><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oleObject" Target="../embeddings/oleObject16.bin"/><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hyperlink" Target="http://mathworld.wolfram.com/BrachistochroneProblem.html" TargetMode="External"/><Relationship Id="rId7" Type="http://schemas.openxmlformats.org/officeDocument/2006/relationships/oleObject" Target="../embeddings/oleObject2.bin"/><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3.wmf"/><Relationship Id="rId5" Type="http://schemas.openxmlformats.org/officeDocument/2006/relationships/oleObject" Target="../embeddings/oleObject1.bin"/><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7.wmf"/><Relationship Id="rId5" Type="http://schemas.openxmlformats.org/officeDocument/2006/relationships/oleObject" Target="../embeddings/oleObject4.bin"/><Relationship Id="rId4" Type="http://schemas.openxmlformats.org/officeDocument/2006/relationships/image" Target="../media/image6.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8.wmf"/></Relationships>
</file>

<file path=ppt/slides/_rels/slide9.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oleObject" Target="../embeddings/oleObject6.bin"/><Relationship Id="rId7" Type="http://schemas.openxmlformats.org/officeDocument/2006/relationships/oleObject" Target="../embeddings/oleObject8.bin"/><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10.wmf"/><Relationship Id="rId5" Type="http://schemas.openxmlformats.org/officeDocument/2006/relationships/oleObject" Target="../embeddings/oleObject7.bin"/><Relationship Id="rId4" Type="http://schemas.openxmlformats.org/officeDocument/2006/relationships/image" Target="../media/image9.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10/7/2022</a:t>
            </a:r>
            <a:endParaRPr lang="en-US" dirty="0"/>
          </a:p>
        </p:txBody>
      </p:sp>
      <p:sp>
        <p:nvSpPr>
          <p:cNvPr id="3" name="Footer Placeholder 2"/>
          <p:cNvSpPr>
            <a:spLocks noGrp="1"/>
          </p:cNvSpPr>
          <p:nvPr>
            <p:ph type="ftr" sz="quarter" idx="11"/>
          </p:nvPr>
        </p:nvSpPr>
        <p:spPr/>
        <p:txBody>
          <a:bodyPr/>
          <a:lstStyle/>
          <a:p>
            <a:r>
              <a:rPr lang="en-US"/>
              <a:t>PHY 711  Fall 2022-- Lecture 21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533401" y="914400"/>
            <a:ext cx="8153399" cy="4524315"/>
          </a:xfrm>
          <a:prstGeom prst="rect">
            <a:avLst/>
          </a:prstGeom>
          <a:noFill/>
        </p:spPr>
        <p:txBody>
          <a:bodyPr wrap="square" rtlCol="0">
            <a:spAutoFit/>
          </a:bodyPr>
          <a:lstStyle/>
          <a:p>
            <a:pPr algn="ctr"/>
            <a:r>
              <a:rPr lang="en-US" sz="3200" b="1" dirty="0"/>
              <a:t>PHY 711 Classical Mechanics and Mathematical Methods</a:t>
            </a:r>
          </a:p>
          <a:p>
            <a:pPr algn="ctr"/>
            <a:r>
              <a:rPr lang="en-US" sz="3200" b="1" dirty="0"/>
              <a:t>10-10:50 AM  MWF in Olin 103</a:t>
            </a:r>
          </a:p>
          <a:p>
            <a:pPr algn="ctr"/>
            <a:endParaRPr lang="en-US" sz="3200" b="1" dirty="0"/>
          </a:p>
          <a:p>
            <a:pPr algn="ctr"/>
            <a:r>
              <a:rPr lang="en-US" sz="3200" b="1" dirty="0"/>
              <a:t>Notes on Lecture 21 – </a:t>
            </a:r>
          </a:p>
          <a:p>
            <a:pPr algn="ctr"/>
            <a:r>
              <a:rPr lang="en-US" sz="3200" b="1" dirty="0"/>
              <a:t>Review of Chap. 1-4,6-7 in F&amp;W</a:t>
            </a:r>
          </a:p>
          <a:p>
            <a:pPr algn="ctr"/>
            <a:endParaRPr lang="en-US" sz="3200" b="1" dirty="0"/>
          </a:p>
          <a:p>
            <a:pPr marL="457200" indent="-457200">
              <a:buFont typeface="Arial" panose="020B0604020202020204" pitchFamily="34" charset="0"/>
              <a:buChar char="•"/>
            </a:pPr>
            <a:r>
              <a:rPr lang="en-US" sz="3200" b="1" dirty="0"/>
              <a:t>Comments on Take-home exam</a:t>
            </a:r>
          </a:p>
          <a:p>
            <a:pPr marL="457200" indent="-457200">
              <a:buFont typeface="Arial" panose="020B0604020202020204" pitchFamily="34" charset="0"/>
              <a:buChar char="•"/>
            </a:pPr>
            <a:r>
              <a:rPr lang="en-US" sz="3200" b="1" dirty="0"/>
              <a:t>Review of specific topics </a:t>
            </a:r>
            <a:endParaRPr lang="en-US" sz="3200" b="1" dirty="0">
              <a:solidFill>
                <a:schemeClr val="folHlink"/>
              </a:solidFill>
            </a:endParaRP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10/7/2022</a:t>
            </a:r>
            <a:endParaRPr lang="en-US" dirty="0"/>
          </a:p>
        </p:txBody>
      </p:sp>
      <p:sp>
        <p:nvSpPr>
          <p:cNvPr id="3" name="Footer Placeholder 2"/>
          <p:cNvSpPr>
            <a:spLocks noGrp="1"/>
          </p:cNvSpPr>
          <p:nvPr>
            <p:ph type="ftr" sz="quarter" idx="11"/>
          </p:nvPr>
        </p:nvSpPr>
        <p:spPr/>
        <p:txBody>
          <a:bodyPr/>
          <a:lstStyle/>
          <a:p>
            <a:r>
              <a:rPr lang="en-US"/>
              <a:t>PHY 711  Fall 2022-- Lecture 21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pic>
        <p:nvPicPr>
          <p:cNvPr id="6" name="Picture 5"/>
          <p:cNvPicPr>
            <a:picLocks noChangeAspect="1"/>
          </p:cNvPicPr>
          <p:nvPr/>
        </p:nvPicPr>
        <p:blipFill>
          <a:blip r:embed="rId3"/>
          <a:stretch>
            <a:fillRect/>
          </a:stretch>
        </p:blipFill>
        <p:spPr>
          <a:xfrm>
            <a:off x="1371600" y="1524000"/>
            <a:ext cx="6400800" cy="3810000"/>
          </a:xfrm>
          <a:prstGeom prst="rect">
            <a:avLst/>
          </a:prstGeom>
        </p:spPr>
      </p:pic>
      <p:sp>
        <p:nvSpPr>
          <p:cNvPr id="7" name="TextBox 6"/>
          <p:cNvSpPr txBox="1"/>
          <p:nvPr/>
        </p:nvSpPr>
        <p:spPr>
          <a:xfrm>
            <a:off x="762000" y="753560"/>
            <a:ext cx="7924800" cy="461665"/>
          </a:xfrm>
          <a:prstGeom prst="rect">
            <a:avLst/>
          </a:prstGeom>
          <a:noFill/>
        </p:spPr>
        <p:txBody>
          <a:bodyPr wrap="square" rtlCol="0">
            <a:spAutoFit/>
          </a:bodyPr>
          <a:lstStyle/>
          <a:p>
            <a:r>
              <a:rPr lang="en-US" sz="2400" dirty="0">
                <a:latin typeface="+mj-lt"/>
              </a:rPr>
              <a:t>plot([theta-sin(theta), cos(theta)-1, theta = 0 .. </a:t>
            </a:r>
            <a:r>
              <a:rPr lang="en-US" sz="2400">
                <a:latin typeface="+mj-lt"/>
              </a:rPr>
              <a:t>Pi])</a:t>
            </a:r>
            <a:endParaRPr lang="en-US" sz="2400" dirty="0">
              <a:latin typeface="+mj-lt"/>
            </a:endParaRPr>
          </a:p>
        </p:txBody>
      </p:sp>
      <p:sp>
        <p:nvSpPr>
          <p:cNvPr id="8" name="TextBox 7"/>
          <p:cNvSpPr txBox="1"/>
          <p:nvPr/>
        </p:nvSpPr>
        <p:spPr>
          <a:xfrm>
            <a:off x="304800" y="304800"/>
            <a:ext cx="8686800" cy="477193"/>
          </a:xfrm>
          <a:prstGeom prst="rect">
            <a:avLst/>
          </a:prstGeom>
          <a:noFill/>
        </p:spPr>
        <p:txBody>
          <a:bodyPr wrap="square" rtlCol="0">
            <a:spAutoFit/>
          </a:bodyPr>
          <a:lstStyle/>
          <a:p>
            <a:r>
              <a:rPr lang="en-US" sz="2400" dirty="0">
                <a:latin typeface="+mj-lt"/>
              </a:rPr>
              <a:t>Parametric plot --</a:t>
            </a:r>
          </a:p>
        </p:txBody>
      </p:sp>
      <p:sp>
        <p:nvSpPr>
          <p:cNvPr id="9" name="TextBox 8"/>
          <p:cNvSpPr txBox="1"/>
          <p:nvPr/>
        </p:nvSpPr>
        <p:spPr>
          <a:xfrm>
            <a:off x="1028700" y="2967335"/>
            <a:ext cx="990600" cy="584775"/>
          </a:xfrm>
          <a:prstGeom prst="rect">
            <a:avLst/>
          </a:prstGeom>
          <a:noFill/>
        </p:spPr>
        <p:txBody>
          <a:bodyPr wrap="square" rtlCol="0">
            <a:spAutoFit/>
          </a:bodyPr>
          <a:lstStyle/>
          <a:p>
            <a:r>
              <a:rPr lang="en-US" sz="3200" b="1" i="1" dirty="0">
                <a:latin typeface="+mj-lt"/>
              </a:rPr>
              <a:t>y</a:t>
            </a:r>
          </a:p>
        </p:txBody>
      </p:sp>
      <p:sp>
        <p:nvSpPr>
          <p:cNvPr id="10" name="TextBox 9"/>
          <p:cNvSpPr txBox="1"/>
          <p:nvPr/>
        </p:nvSpPr>
        <p:spPr>
          <a:xfrm>
            <a:off x="4572000" y="5105400"/>
            <a:ext cx="990600" cy="584775"/>
          </a:xfrm>
          <a:prstGeom prst="rect">
            <a:avLst/>
          </a:prstGeom>
          <a:noFill/>
        </p:spPr>
        <p:txBody>
          <a:bodyPr wrap="square" rtlCol="0">
            <a:spAutoFit/>
          </a:bodyPr>
          <a:lstStyle/>
          <a:p>
            <a:r>
              <a:rPr lang="en-US" sz="3200" b="1" i="1">
                <a:latin typeface="+mj-lt"/>
              </a:rPr>
              <a:t>x</a:t>
            </a:r>
            <a:endParaRPr lang="en-US" sz="3200" b="1" i="1" dirty="0">
              <a:latin typeface="+mj-lt"/>
            </a:endParaRPr>
          </a:p>
        </p:txBody>
      </p:sp>
    </p:spTree>
    <p:extLst>
      <p:ext uri="{BB962C8B-B14F-4D97-AF65-F5344CB8AC3E}">
        <p14:creationId xmlns:p14="http://schemas.microsoft.com/office/powerpoint/2010/main" val="12622556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101B69-CC5A-4CF1-8DA2-656A4160FEC6}"/>
              </a:ext>
            </a:extLst>
          </p:cNvPr>
          <p:cNvSpPr>
            <a:spLocks noGrp="1"/>
          </p:cNvSpPr>
          <p:nvPr>
            <p:ph type="dt" sz="half" idx="10"/>
          </p:nvPr>
        </p:nvSpPr>
        <p:spPr/>
        <p:txBody>
          <a:bodyPr/>
          <a:lstStyle/>
          <a:p>
            <a:r>
              <a:rPr lang="en-US"/>
              <a:t>10/7/2022</a:t>
            </a:r>
            <a:endParaRPr lang="en-US" dirty="0"/>
          </a:p>
        </p:txBody>
      </p:sp>
      <p:sp>
        <p:nvSpPr>
          <p:cNvPr id="3" name="Footer Placeholder 2">
            <a:extLst>
              <a:ext uri="{FF2B5EF4-FFF2-40B4-BE49-F238E27FC236}">
                <a16:creationId xmlns:a16="http://schemas.microsoft.com/office/drawing/2014/main" id="{61AB8266-C2D1-46A3-B1F4-B5CB7412DB4C}"/>
              </a:ext>
            </a:extLst>
          </p:cNvPr>
          <p:cNvSpPr>
            <a:spLocks noGrp="1"/>
          </p:cNvSpPr>
          <p:nvPr>
            <p:ph type="ftr" sz="quarter" idx="11"/>
          </p:nvPr>
        </p:nvSpPr>
        <p:spPr/>
        <p:txBody>
          <a:bodyPr/>
          <a:lstStyle/>
          <a:p>
            <a:r>
              <a:rPr lang="en-US"/>
              <a:t>PHY 711  Fall 2022-- Lecture 21</a:t>
            </a:r>
            <a:endParaRPr lang="en-US" dirty="0"/>
          </a:p>
        </p:txBody>
      </p:sp>
      <p:sp>
        <p:nvSpPr>
          <p:cNvPr id="4" name="Slide Number Placeholder 3">
            <a:extLst>
              <a:ext uri="{FF2B5EF4-FFF2-40B4-BE49-F238E27FC236}">
                <a16:creationId xmlns:a16="http://schemas.microsoft.com/office/drawing/2014/main" id="{FCEB1685-784D-4972-9F2A-E7764D7E7B77}"/>
              </a:ext>
            </a:extLst>
          </p:cNvPr>
          <p:cNvSpPr>
            <a:spLocks noGrp="1"/>
          </p:cNvSpPr>
          <p:nvPr>
            <p:ph type="sldNum" sz="quarter" idx="12"/>
          </p:nvPr>
        </p:nvSpPr>
        <p:spPr/>
        <p:txBody>
          <a:bodyPr/>
          <a:lstStyle/>
          <a:p>
            <a:fld id="{CE368B07-CEBF-4C80-90AF-53B34FA04CF3}" type="slidenum">
              <a:rPr lang="en-US" smtClean="0"/>
              <a:t>11</a:t>
            </a:fld>
            <a:endParaRPr lang="en-US" dirty="0"/>
          </a:p>
        </p:txBody>
      </p:sp>
      <p:pic>
        <p:nvPicPr>
          <p:cNvPr id="5" name="Picture 4">
            <a:extLst>
              <a:ext uri="{FF2B5EF4-FFF2-40B4-BE49-F238E27FC236}">
                <a16:creationId xmlns:a16="http://schemas.microsoft.com/office/drawing/2014/main" id="{92C61FFD-3738-4BF1-B5F7-3D926B844D07}"/>
              </a:ext>
            </a:extLst>
          </p:cNvPr>
          <p:cNvPicPr>
            <a:picLocks noChangeAspect="1"/>
          </p:cNvPicPr>
          <p:nvPr/>
        </p:nvPicPr>
        <p:blipFill>
          <a:blip r:embed="rId3"/>
          <a:stretch>
            <a:fillRect/>
          </a:stretch>
        </p:blipFill>
        <p:spPr>
          <a:xfrm>
            <a:off x="3124200" y="222895"/>
            <a:ext cx="5200879" cy="2514600"/>
          </a:xfrm>
          <a:prstGeom prst="rect">
            <a:avLst/>
          </a:prstGeom>
        </p:spPr>
      </p:pic>
      <p:sp>
        <p:nvSpPr>
          <p:cNvPr id="6" name="TextBox 5">
            <a:extLst>
              <a:ext uri="{FF2B5EF4-FFF2-40B4-BE49-F238E27FC236}">
                <a16:creationId xmlns:a16="http://schemas.microsoft.com/office/drawing/2014/main" id="{06ECC33C-1ABA-4EF0-85FB-0F5EB1028E28}"/>
              </a:ext>
            </a:extLst>
          </p:cNvPr>
          <p:cNvSpPr txBox="1"/>
          <p:nvPr/>
        </p:nvSpPr>
        <p:spPr>
          <a:xfrm>
            <a:off x="76200" y="136525"/>
            <a:ext cx="8305800" cy="461665"/>
          </a:xfrm>
          <a:prstGeom prst="rect">
            <a:avLst/>
          </a:prstGeom>
          <a:noFill/>
        </p:spPr>
        <p:txBody>
          <a:bodyPr wrap="square" rtlCol="0">
            <a:spAutoFit/>
          </a:bodyPr>
          <a:lstStyle/>
          <a:p>
            <a:r>
              <a:rPr lang="en-US" sz="2400" dirty="0">
                <a:latin typeface="+mj-lt"/>
              </a:rPr>
              <a:t>Checking the results</a:t>
            </a:r>
          </a:p>
        </p:txBody>
      </p:sp>
      <p:graphicFrame>
        <p:nvGraphicFramePr>
          <p:cNvPr id="8" name="Object 7">
            <a:extLst>
              <a:ext uri="{FF2B5EF4-FFF2-40B4-BE49-F238E27FC236}">
                <a16:creationId xmlns:a16="http://schemas.microsoft.com/office/drawing/2014/main" id="{AB5FCAD0-9780-406C-9919-2FF78EA4EEF7}"/>
              </a:ext>
            </a:extLst>
          </p:cNvPr>
          <p:cNvGraphicFramePr>
            <a:graphicFrameLocks noChangeAspect="1"/>
          </p:cNvGraphicFramePr>
          <p:nvPr>
            <p:extLst>
              <p:ext uri="{D42A27DB-BD31-4B8C-83A1-F6EECF244321}">
                <p14:modId xmlns:p14="http://schemas.microsoft.com/office/powerpoint/2010/main" val="950538654"/>
              </p:ext>
            </p:extLst>
          </p:nvPr>
        </p:nvGraphicFramePr>
        <p:xfrm>
          <a:off x="398670" y="972840"/>
          <a:ext cx="2692400" cy="1104900"/>
        </p:xfrm>
        <a:graphic>
          <a:graphicData uri="http://schemas.openxmlformats.org/presentationml/2006/ole">
            <mc:AlternateContent xmlns:mc="http://schemas.openxmlformats.org/markup-compatibility/2006">
              <mc:Choice xmlns:v="urn:schemas-microsoft-com:vml" Requires="v">
                <p:oleObj name="Equation" r:id="rId4" imgW="2692080" imgH="1104840" progId="Equation.DSMT4">
                  <p:embed/>
                </p:oleObj>
              </mc:Choice>
              <mc:Fallback>
                <p:oleObj name="Equation" r:id="rId4" imgW="2692080" imgH="1104840" progId="Equation.DSMT4">
                  <p:embed/>
                  <p:pic>
                    <p:nvPicPr>
                      <p:cNvPr id="8" name="Object 7">
                        <a:extLst>
                          <a:ext uri="{FF2B5EF4-FFF2-40B4-BE49-F238E27FC236}">
                            <a16:creationId xmlns:a16="http://schemas.microsoft.com/office/drawing/2014/main" id="{AB5FCAD0-9780-406C-9919-2FF78EA4EEF7}"/>
                          </a:ext>
                        </a:extLst>
                      </p:cNvPr>
                      <p:cNvPicPr/>
                      <p:nvPr/>
                    </p:nvPicPr>
                    <p:blipFill>
                      <a:blip r:embed="rId5"/>
                      <a:stretch>
                        <a:fillRect/>
                      </a:stretch>
                    </p:blipFill>
                    <p:spPr>
                      <a:xfrm>
                        <a:off x="398670" y="972840"/>
                        <a:ext cx="2692400" cy="1104900"/>
                      </a:xfrm>
                      <a:prstGeom prst="rect">
                        <a:avLst/>
                      </a:prstGeom>
                    </p:spPr>
                  </p:pic>
                </p:oleObj>
              </mc:Fallback>
            </mc:AlternateContent>
          </a:graphicData>
        </a:graphic>
      </p:graphicFrame>
      <p:sp>
        <p:nvSpPr>
          <p:cNvPr id="9" name="TextBox 8">
            <a:extLst>
              <a:ext uri="{FF2B5EF4-FFF2-40B4-BE49-F238E27FC236}">
                <a16:creationId xmlns:a16="http://schemas.microsoft.com/office/drawing/2014/main" id="{20EC5D21-0E22-4A76-AC9A-287C1A7FB40A}"/>
              </a:ext>
            </a:extLst>
          </p:cNvPr>
          <p:cNvSpPr txBox="1"/>
          <p:nvPr/>
        </p:nvSpPr>
        <p:spPr>
          <a:xfrm>
            <a:off x="838200" y="3276600"/>
            <a:ext cx="6019800" cy="1200329"/>
          </a:xfrm>
          <a:prstGeom prst="rect">
            <a:avLst/>
          </a:prstGeom>
          <a:noFill/>
        </p:spPr>
        <p:txBody>
          <a:bodyPr wrap="square" rtlCol="0">
            <a:spAutoFit/>
          </a:bodyPr>
          <a:lstStyle/>
          <a:p>
            <a:r>
              <a:rPr lang="en-US" sz="2400" b="1" dirty="0">
                <a:solidFill>
                  <a:srgbClr val="00B050"/>
                </a:solidFill>
                <a:latin typeface="+mj-lt"/>
              </a:rPr>
              <a:t>T=infinite</a:t>
            </a:r>
          </a:p>
          <a:p>
            <a:r>
              <a:rPr lang="en-US" sz="2400" b="1" dirty="0">
                <a:solidFill>
                  <a:srgbClr val="FF0000"/>
                </a:solidFill>
                <a:latin typeface="+mj-lt"/>
              </a:rPr>
              <a:t>T=5.2668</a:t>
            </a:r>
          </a:p>
          <a:p>
            <a:r>
              <a:rPr lang="en-US" sz="2400" b="1" dirty="0">
                <a:solidFill>
                  <a:srgbClr val="0070C0"/>
                </a:solidFill>
                <a:latin typeface="+mj-lt"/>
              </a:rPr>
              <a:t>T=4.4429</a:t>
            </a:r>
          </a:p>
        </p:txBody>
      </p:sp>
      <p:graphicFrame>
        <p:nvGraphicFramePr>
          <p:cNvPr id="10" name="Object 9">
            <a:extLst>
              <a:ext uri="{FF2B5EF4-FFF2-40B4-BE49-F238E27FC236}">
                <a16:creationId xmlns:a16="http://schemas.microsoft.com/office/drawing/2014/main" id="{30D80080-2E01-4EC1-B506-C1FABA9CF66B}"/>
              </a:ext>
            </a:extLst>
          </p:cNvPr>
          <p:cNvGraphicFramePr>
            <a:graphicFrameLocks noChangeAspect="1"/>
          </p:cNvGraphicFramePr>
          <p:nvPr>
            <p:extLst>
              <p:ext uri="{D42A27DB-BD31-4B8C-83A1-F6EECF244321}">
                <p14:modId xmlns:p14="http://schemas.microsoft.com/office/powerpoint/2010/main" val="3462737068"/>
              </p:ext>
            </p:extLst>
          </p:nvPr>
        </p:nvGraphicFramePr>
        <p:xfrm>
          <a:off x="3001963" y="3386138"/>
          <a:ext cx="3694112" cy="1389062"/>
        </p:xfrm>
        <a:graphic>
          <a:graphicData uri="http://schemas.openxmlformats.org/presentationml/2006/ole">
            <mc:AlternateContent xmlns:mc="http://schemas.openxmlformats.org/markup-compatibility/2006">
              <mc:Choice xmlns:v="urn:schemas-microsoft-com:vml" Requires="v">
                <p:oleObj name="Equation" r:id="rId6" imgW="1180800" imgH="444240" progId="Equation.DSMT4">
                  <p:embed/>
                </p:oleObj>
              </mc:Choice>
              <mc:Fallback>
                <p:oleObj name="Equation" r:id="rId6" imgW="1180800" imgH="444240" progId="Equation.DSMT4">
                  <p:embed/>
                  <p:pic>
                    <p:nvPicPr>
                      <p:cNvPr id="10" name="Object 9">
                        <a:extLst>
                          <a:ext uri="{FF2B5EF4-FFF2-40B4-BE49-F238E27FC236}">
                            <a16:creationId xmlns:a16="http://schemas.microsoft.com/office/drawing/2014/main" id="{30D80080-2E01-4EC1-B506-C1FABA9CF66B}"/>
                          </a:ext>
                        </a:extLst>
                      </p:cNvPr>
                      <p:cNvPicPr/>
                      <p:nvPr/>
                    </p:nvPicPr>
                    <p:blipFill>
                      <a:blip r:embed="rId7"/>
                      <a:stretch>
                        <a:fillRect/>
                      </a:stretch>
                    </p:blipFill>
                    <p:spPr>
                      <a:xfrm>
                        <a:off x="3001963" y="3386138"/>
                        <a:ext cx="3694112" cy="1389062"/>
                      </a:xfrm>
                      <a:prstGeom prst="rect">
                        <a:avLst/>
                      </a:prstGeom>
                    </p:spPr>
                  </p:pic>
                </p:oleObj>
              </mc:Fallback>
            </mc:AlternateContent>
          </a:graphicData>
        </a:graphic>
      </p:graphicFrame>
    </p:spTree>
    <p:extLst>
      <p:ext uri="{BB962C8B-B14F-4D97-AF65-F5344CB8AC3E}">
        <p14:creationId xmlns:p14="http://schemas.microsoft.com/office/powerpoint/2010/main" val="588176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a:extLst>
              <a:ext uri="{FF2B5EF4-FFF2-40B4-BE49-F238E27FC236}">
                <a16:creationId xmlns:a16="http://schemas.microsoft.com/office/drawing/2014/main" id="{4FFFFD7C-23F4-4738-AE49-D447538B1A3E}"/>
              </a:ext>
            </a:extLst>
          </p:cNvPr>
          <p:cNvGraphicFramePr>
            <a:graphicFrameLocks noChangeAspect="1"/>
          </p:cNvGraphicFramePr>
          <p:nvPr>
            <p:extLst>
              <p:ext uri="{D42A27DB-BD31-4B8C-83A1-F6EECF244321}">
                <p14:modId xmlns:p14="http://schemas.microsoft.com/office/powerpoint/2010/main" val="1399936395"/>
              </p:ext>
            </p:extLst>
          </p:nvPr>
        </p:nvGraphicFramePr>
        <p:xfrm>
          <a:off x="258581" y="2307931"/>
          <a:ext cx="8733019" cy="4048419"/>
        </p:xfrm>
        <a:graphic>
          <a:graphicData uri="http://schemas.openxmlformats.org/presentationml/2006/ole">
            <mc:AlternateContent xmlns:mc="http://schemas.openxmlformats.org/markup-compatibility/2006">
              <mc:Choice xmlns:v="urn:schemas-microsoft-com:vml" Requires="v">
                <p:oleObj name="Equation" r:id="rId2" imgW="5752800" imgH="2666880" progId="Equation.DSMT4">
                  <p:embed/>
                </p:oleObj>
              </mc:Choice>
              <mc:Fallback>
                <p:oleObj name="Equation" r:id="rId2" imgW="5752800" imgH="2666880" progId="Equation.DSMT4">
                  <p:embed/>
                  <p:pic>
                    <p:nvPicPr>
                      <p:cNvPr id="0" name=""/>
                      <p:cNvPicPr/>
                      <p:nvPr/>
                    </p:nvPicPr>
                    <p:blipFill>
                      <a:blip r:embed="rId3"/>
                      <a:stretch>
                        <a:fillRect/>
                      </a:stretch>
                    </p:blipFill>
                    <p:spPr>
                      <a:xfrm>
                        <a:off x="258581" y="2307931"/>
                        <a:ext cx="8733019" cy="4048419"/>
                      </a:xfrm>
                      <a:prstGeom prst="rect">
                        <a:avLst/>
                      </a:prstGeom>
                    </p:spPr>
                  </p:pic>
                </p:oleObj>
              </mc:Fallback>
            </mc:AlternateContent>
          </a:graphicData>
        </a:graphic>
      </p:graphicFrame>
      <p:sp>
        <p:nvSpPr>
          <p:cNvPr id="2" name="Date Placeholder 1">
            <a:extLst>
              <a:ext uri="{FF2B5EF4-FFF2-40B4-BE49-F238E27FC236}">
                <a16:creationId xmlns:a16="http://schemas.microsoft.com/office/drawing/2014/main" id="{E6AF917C-C513-4EE0-B4F8-1C2960FBF823}"/>
              </a:ext>
            </a:extLst>
          </p:cNvPr>
          <p:cNvSpPr>
            <a:spLocks noGrp="1"/>
          </p:cNvSpPr>
          <p:nvPr>
            <p:ph type="dt" sz="half" idx="10"/>
          </p:nvPr>
        </p:nvSpPr>
        <p:spPr/>
        <p:txBody>
          <a:bodyPr/>
          <a:lstStyle/>
          <a:p>
            <a:r>
              <a:rPr lang="en-US"/>
              <a:t>10/7/2022</a:t>
            </a:r>
            <a:endParaRPr lang="en-US" dirty="0"/>
          </a:p>
        </p:txBody>
      </p:sp>
      <p:sp>
        <p:nvSpPr>
          <p:cNvPr id="3" name="Footer Placeholder 2">
            <a:extLst>
              <a:ext uri="{FF2B5EF4-FFF2-40B4-BE49-F238E27FC236}">
                <a16:creationId xmlns:a16="http://schemas.microsoft.com/office/drawing/2014/main" id="{277F5D12-2873-4DCC-9CCF-9891F5753EA2}"/>
              </a:ext>
            </a:extLst>
          </p:cNvPr>
          <p:cNvSpPr>
            <a:spLocks noGrp="1"/>
          </p:cNvSpPr>
          <p:nvPr>
            <p:ph type="ftr" sz="quarter" idx="11"/>
          </p:nvPr>
        </p:nvSpPr>
        <p:spPr/>
        <p:txBody>
          <a:bodyPr/>
          <a:lstStyle/>
          <a:p>
            <a:r>
              <a:rPr lang="en-US"/>
              <a:t>PHY 711  Fall 2022-- Lecture 21</a:t>
            </a:r>
            <a:endParaRPr lang="en-US" dirty="0"/>
          </a:p>
        </p:txBody>
      </p:sp>
      <p:sp>
        <p:nvSpPr>
          <p:cNvPr id="4" name="Slide Number Placeholder 3">
            <a:extLst>
              <a:ext uri="{FF2B5EF4-FFF2-40B4-BE49-F238E27FC236}">
                <a16:creationId xmlns:a16="http://schemas.microsoft.com/office/drawing/2014/main" id="{F3BE65B0-F407-471E-BB6F-ADBB259E8A6F}"/>
              </a:ext>
            </a:extLst>
          </p:cNvPr>
          <p:cNvSpPr>
            <a:spLocks noGrp="1"/>
          </p:cNvSpPr>
          <p:nvPr>
            <p:ph type="sldNum" sz="quarter" idx="12"/>
          </p:nvPr>
        </p:nvSpPr>
        <p:spPr/>
        <p:txBody>
          <a:bodyPr/>
          <a:lstStyle/>
          <a:p>
            <a:fld id="{CE368B07-CEBF-4C80-90AF-53B34FA04CF3}" type="slidenum">
              <a:rPr lang="en-US" smtClean="0"/>
              <a:t>12</a:t>
            </a:fld>
            <a:endParaRPr lang="en-US" dirty="0"/>
          </a:p>
        </p:txBody>
      </p:sp>
      <p:sp>
        <p:nvSpPr>
          <p:cNvPr id="5" name="TextBox 4">
            <a:extLst>
              <a:ext uri="{FF2B5EF4-FFF2-40B4-BE49-F238E27FC236}">
                <a16:creationId xmlns:a16="http://schemas.microsoft.com/office/drawing/2014/main" id="{3EE94F38-0052-4E61-9A1F-1DCB7B2884BB}"/>
              </a:ext>
            </a:extLst>
          </p:cNvPr>
          <p:cNvSpPr txBox="1"/>
          <p:nvPr/>
        </p:nvSpPr>
        <p:spPr>
          <a:xfrm>
            <a:off x="0" y="-38199"/>
            <a:ext cx="8686800" cy="2308324"/>
          </a:xfrm>
          <a:prstGeom prst="rect">
            <a:avLst/>
          </a:prstGeom>
          <a:noFill/>
        </p:spPr>
        <p:txBody>
          <a:bodyPr wrap="square" rtlCol="0">
            <a:spAutoFit/>
          </a:bodyPr>
          <a:lstStyle/>
          <a:p>
            <a:r>
              <a:rPr lang="en-US" sz="2400" dirty="0">
                <a:latin typeface="+mj-lt"/>
              </a:rPr>
              <a:t>Some comments on perturbation theory –</a:t>
            </a:r>
          </a:p>
          <a:p>
            <a:endParaRPr lang="en-US" sz="2400" dirty="0">
              <a:latin typeface="+mj-lt"/>
            </a:endParaRPr>
          </a:p>
          <a:p>
            <a:r>
              <a:rPr lang="en-US" sz="2400" dirty="0">
                <a:latin typeface="+mj-lt"/>
              </a:rPr>
              <a:t>Perturbation theory methods are useful for solving differential equations when some of the contributions are well known but  other “smaller” contributions are also present.   The concept is used in many contexts although the details vary.</a:t>
            </a:r>
          </a:p>
        </p:txBody>
      </p:sp>
      <p:sp>
        <p:nvSpPr>
          <p:cNvPr id="10" name="TextBox 9">
            <a:extLst>
              <a:ext uri="{FF2B5EF4-FFF2-40B4-BE49-F238E27FC236}">
                <a16:creationId xmlns:a16="http://schemas.microsoft.com/office/drawing/2014/main" id="{CBB064E1-9BDD-4569-BC4C-F3CFA62F8AA1}"/>
              </a:ext>
            </a:extLst>
          </p:cNvPr>
          <p:cNvSpPr txBox="1"/>
          <p:nvPr/>
        </p:nvSpPr>
        <p:spPr>
          <a:xfrm>
            <a:off x="4184904" y="5070308"/>
            <a:ext cx="2590800" cy="461665"/>
          </a:xfrm>
          <a:prstGeom prst="rect">
            <a:avLst/>
          </a:prstGeom>
          <a:noFill/>
        </p:spPr>
        <p:txBody>
          <a:bodyPr wrap="square" rtlCol="0">
            <a:spAutoFit/>
          </a:bodyPr>
          <a:lstStyle/>
          <a:p>
            <a:r>
              <a:rPr lang="en-US" sz="2400" dirty="0">
                <a:latin typeface="+mj-lt"/>
                <a:sym typeface="Wingdings" panose="05000000000000000000" pitchFamily="2" charset="2"/>
              </a:rPr>
              <a:t>solve for </a:t>
            </a:r>
            <a:r>
              <a:rPr lang="en-US" sz="2400" i="1" dirty="0">
                <a:latin typeface="+mj-lt"/>
                <a:sym typeface="Wingdings" panose="05000000000000000000" pitchFamily="2" charset="2"/>
              </a:rPr>
              <a:t>y</a:t>
            </a:r>
            <a:r>
              <a:rPr lang="en-US" sz="2400" i="1" baseline="-25000" dirty="0">
                <a:latin typeface="+mj-lt"/>
                <a:sym typeface="Wingdings" panose="05000000000000000000" pitchFamily="2" charset="2"/>
              </a:rPr>
              <a:t>0</a:t>
            </a:r>
            <a:r>
              <a:rPr lang="en-US" sz="2400" i="1" dirty="0">
                <a:latin typeface="+mj-lt"/>
                <a:sym typeface="Wingdings" panose="05000000000000000000" pitchFamily="2" charset="2"/>
              </a:rPr>
              <a:t>(t)</a:t>
            </a:r>
            <a:endParaRPr lang="en-US" sz="2400" i="1" dirty="0">
              <a:latin typeface="+mj-lt"/>
            </a:endParaRPr>
          </a:p>
        </p:txBody>
      </p:sp>
      <p:sp>
        <p:nvSpPr>
          <p:cNvPr id="11" name="TextBox 10">
            <a:extLst>
              <a:ext uri="{FF2B5EF4-FFF2-40B4-BE49-F238E27FC236}">
                <a16:creationId xmlns:a16="http://schemas.microsoft.com/office/drawing/2014/main" id="{DD769047-8A44-455C-BE07-46FA0F183599}"/>
              </a:ext>
            </a:extLst>
          </p:cNvPr>
          <p:cNvSpPr txBox="1"/>
          <p:nvPr/>
        </p:nvSpPr>
        <p:spPr>
          <a:xfrm>
            <a:off x="4184904" y="5836592"/>
            <a:ext cx="2590800" cy="461665"/>
          </a:xfrm>
          <a:prstGeom prst="rect">
            <a:avLst/>
          </a:prstGeom>
          <a:noFill/>
        </p:spPr>
        <p:txBody>
          <a:bodyPr wrap="square" rtlCol="0">
            <a:spAutoFit/>
          </a:bodyPr>
          <a:lstStyle/>
          <a:p>
            <a:r>
              <a:rPr lang="en-US" sz="2400" dirty="0">
                <a:latin typeface="+mj-lt"/>
                <a:sym typeface="Wingdings" panose="05000000000000000000" pitchFamily="2" charset="2"/>
              </a:rPr>
              <a:t>solve for </a:t>
            </a:r>
            <a:r>
              <a:rPr lang="en-US" sz="2400" i="1" dirty="0">
                <a:latin typeface="+mj-lt"/>
                <a:sym typeface="Wingdings" panose="05000000000000000000" pitchFamily="2" charset="2"/>
              </a:rPr>
              <a:t>y</a:t>
            </a:r>
            <a:r>
              <a:rPr lang="en-US" sz="2400" i="1" baseline="-25000" dirty="0">
                <a:latin typeface="+mj-lt"/>
                <a:sym typeface="Wingdings" panose="05000000000000000000" pitchFamily="2" charset="2"/>
              </a:rPr>
              <a:t>1</a:t>
            </a:r>
            <a:r>
              <a:rPr lang="en-US" sz="2400" i="1" dirty="0">
                <a:latin typeface="+mj-lt"/>
                <a:sym typeface="Wingdings" panose="05000000000000000000" pitchFamily="2" charset="2"/>
              </a:rPr>
              <a:t>(t)</a:t>
            </a:r>
            <a:endParaRPr lang="en-US" sz="2400" i="1" dirty="0">
              <a:latin typeface="+mj-lt"/>
            </a:endParaRPr>
          </a:p>
        </p:txBody>
      </p:sp>
    </p:spTree>
    <p:extLst>
      <p:ext uri="{BB962C8B-B14F-4D97-AF65-F5344CB8AC3E}">
        <p14:creationId xmlns:p14="http://schemas.microsoft.com/office/powerpoint/2010/main" val="9552031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4491AC0-01A0-4821-8FF4-BF596FA242AD}"/>
              </a:ext>
            </a:extLst>
          </p:cNvPr>
          <p:cNvSpPr>
            <a:spLocks noGrp="1"/>
          </p:cNvSpPr>
          <p:nvPr>
            <p:ph type="dt" sz="half" idx="10"/>
          </p:nvPr>
        </p:nvSpPr>
        <p:spPr/>
        <p:txBody>
          <a:bodyPr/>
          <a:lstStyle/>
          <a:p>
            <a:r>
              <a:rPr lang="en-US"/>
              <a:t>10/7/2022</a:t>
            </a:r>
            <a:endParaRPr lang="en-US" dirty="0"/>
          </a:p>
        </p:txBody>
      </p:sp>
      <p:sp>
        <p:nvSpPr>
          <p:cNvPr id="3" name="Footer Placeholder 2">
            <a:extLst>
              <a:ext uri="{FF2B5EF4-FFF2-40B4-BE49-F238E27FC236}">
                <a16:creationId xmlns:a16="http://schemas.microsoft.com/office/drawing/2014/main" id="{E4FDF38D-C5C5-4E44-82B3-F305F1327212}"/>
              </a:ext>
            </a:extLst>
          </p:cNvPr>
          <p:cNvSpPr>
            <a:spLocks noGrp="1"/>
          </p:cNvSpPr>
          <p:nvPr>
            <p:ph type="ftr" sz="quarter" idx="11"/>
          </p:nvPr>
        </p:nvSpPr>
        <p:spPr/>
        <p:txBody>
          <a:bodyPr/>
          <a:lstStyle/>
          <a:p>
            <a:r>
              <a:rPr lang="en-US"/>
              <a:t>PHY 711  Fall 2022-- Lecture 21</a:t>
            </a:r>
            <a:endParaRPr lang="en-US" dirty="0"/>
          </a:p>
        </p:txBody>
      </p:sp>
      <p:sp>
        <p:nvSpPr>
          <p:cNvPr id="4" name="Slide Number Placeholder 3">
            <a:extLst>
              <a:ext uri="{FF2B5EF4-FFF2-40B4-BE49-F238E27FC236}">
                <a16:creationId xmlns:a16="http://schemas.microsoft.com/office/drawing/2014/main" id="{9F6F391A-B79A-4282-B397-1D47161F9085}"/>
              </a:ext>
            </a:extLst>
          </p:cNvPr>
          <p:cNvSpPr>
            <a:spLocks noGrp="1"/>
          </p:cNvSpPr>
          <p:nvPr>
            <p:ph type="sldNum" sz="quarter" idx="12"/>
          </p:nvPr>
        </p:nvSpPr>
        <p:spPr/>
        <p:txBody>
          <a:bodyPr/>
          <a:lstStyle/>
          <a:p>
            <a:fld id="{CE368B07-CEBF-4C80-90AF-53B34FA04CF3}" type="slidenum">
              <a:rPr lang="en-US" smtClean="0"/>
              <a:t>13</a:t>
            </a:fld>
            <a:endParaRPr lang="en-US" dirty="0"/>
          </a:p>
        </p:txBody>
      </p:sp>
      <p:pic>
        <p:nvPicPr>
          <p:cNvPr id="5" name="Picture 4">
            <a:extLst>
              <a:ext uri="{FF2B5EF4-FFF2-40B4-BE49-F238E27FC236}">
                <a16:creationId xmlns:a16="http://schemas.microsoft.com/office/drawing/2014/main" id="{9E32EA44-CC00-14FF-2AC8-4CFC533FEE17}"/>
              </a:ext>
            </a:extLst>
          </p:cNvPr>
          <p:cNvPicPr>
            <a:picLocks noChangeAspect="1"/>
          </p:cNvPicPr>
          <p:nvPr/>
        </p:nvPicPr>
        <p:blipFill>
          <a:blip r:embed="rId2"/>
          <a:stretch>
            <a:fillRect/>
          </a:stretch>
        </p:blipFill>
        <p:spPr>
          <a:xfrm>
            <a:off x="0" y="532880"/>
            <a:ext cx="9144000" cy="5792240"/>
          </a:xfrm>
          <a:prstGeom prst="rect">
            <a:avLst/>
          </a:prstGeom>
        </p:spPr>
      </p:pic>
    </p:spTree>
    <p:extLst>
      <p:ext uri="{BB962C8B-B14F-4D97-AF65-F5344CB8AC3E}">
        <p14:creationId xmlns:p14="http://schemas.microsoft.com/office/powerpoint/2010/main" val="36672646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E04243-4C71-47EC-AD32-138AB62E8E9F}"/>
              </a:ext>
            </a:extLst>
          </p:cNvPr>
          <p:cNvSpPr>
            <a:spLocks noGrp="1"/>
          </p:cNvSpPr>
          <p:nvPr>
            <p:ph type="dt" sz="half" idx="10"/>
          </p:nvPr>
        </p:nvSpPr>
        <p:spPr/>
        <p:txBody>
          <a:bodyPr/>
          <a:lstStyle/>
          <a:p>
            <a:r>
              <a:rPr lang="en-US"/>
              <a:t>10/7/2022</a:t>
            </a:r>
            <a:endParaRPr lang="en-US" dirty="0"/>
          </a:p>
        </p:txBody>
      </p:sp>
      <p:sp>
        <p:nvSpPr>
          <p:cNvPr id="3" name="Footer Placeholder 2">
            <a:extLst>
              <a:ext uri="{FF2B5EF4-FFF2-40B4-BE49-F238E27FC236}">
                <a16:creationId xmlns:a16="http://schemas.microsoft.com/office/drawing/2014/main" id="{A39E8BA8-A36B-44AC-9EB2-0BD646AB2E66}"/>
              </a:ext>
            </a:extLst>
          </p:cNvPr>
          <p:cNvSpPr>
            <a:spLocks noGrp="1"/>
          </p:cNvSpPr>
          <p:nvPr>
            <p:ph type="ftr" sz="quarter" idx="11"/>
          </p:nvPr>
        </p:nvSpPr>
        <p:spPr/>
        <p:txBody>
          <a:bodyPr/>
          <a:lstStyle/>
          <a:p>
            <a:r>
              <a:rPr lang="en-US"/>
              <a:t>PHY 711  Fall 2022-- Lecture 21</a:t>
            </a:r>
            <a:endParaRPr lang="en-US" dirty="0"/>
          </a:p>
        </p:txBody>
      </p:sp>
      <p:sp>
        <p:nvSpPr>
          <p:cNvPr id="4" name="Slide Number Placeholder 3">
            <a:extLst>
              <a:ext uri="{FF2B5EF4-FFF2-40B4-BE49-F238E27FC236}">
                <a16:creationId xmlns:a16="http://schemas.microsoft.com/office/drawing/2014/main" id="{7CDE0793-9BF7-4D4C-A12E-8087D1E63115}"/>
              </a:ext>
            </a:extLst>
          </p:cNvPr>
          <p:cNvSpPr>
            <a:spLocks noGrp="1"/>
          </p:cNvSpPr>
          <p:nvPr>
            <p:ph type="sldNum" sz="quarter" idx="12"/>
          </p:nvPr>
        </p:nvSpPr>
        <p:spPr/>
        <p:txBody>
          <a:bodyPr/>
          <a:lstStyle/>
          <a:p>
            <a:fld id="{CE368B07-CEBF-4C80-90AF-53B34FA04CF3}" type="slidenum">
              <a:rPr lang="en-US" smtClean="0"/>
              <a:t>14</a:t>
            </a:fld>
            <a:endParaRPr lang="en-US" dirty="0"/>
          </a:p>
        </p:txBody>
      </p:sp>
      <p:sp>
        <p:nvSpPr>
          <p:cNvPr id="5" name="TextBox 4">
            <a:extLst>
              <a:ext uri="{FF2B5EF4-FFF2-40B4-BE49-F238E27FC236}">
                <a16:creationId xmlns:a16="http://schemas.microsoft.com/office/drawing/2014/main" id="{445F7E76-F0D1-4426-A387-0F95E408A014}"/>
              </a:ext>
            </a:extLst>
          </p:cNvPr>
          <p:cNvSpPr txBox="1"/>
          <p:nvPr/>
        </p:nvSpPr>
        <p:spPr>
          <a:xfrm>
            <a:off x="457200" y="304800"/>
            <a:ext cx="8077200" cy="2308324"/>
          </a:xfrm>
          <a:prstGeom prst="rect">
            <a:avLst/>
          </a:prstGeom>
          <a:noFill/>
        </p:spPr>
        <p:txBody>
          <a:bodyPr wrap="square" rtlCol="0">
            <a:spAutoFit/>
          </a:bodyPr>
          <a:lstStyle/>
          <a:p>
            <a:r>
              <a:rPr lang="en-US" sz="2400" dirty="0">
                <a:latin typeface="+mj-lt"/>
              </a:rPr>
              <a:t>Steps for tackling a problem –</a:t>
            </a:r>
          </a:p>
          <a:p>
            <a:pPr marL="914400" lvl="1" indent="-457200">
              <a:buFont typeface="+mj-lt"/>
              <a:buAutoNum type="arabicPeriod"/>
            </a:pPr>
            <a:r>
              <a:rPr lang="en-US" sz="2400" dirty="0">
                <a:latin typeface="+mj-lt"/>
              </a:rPr>
              <a:t>What are the basic concepts the apply to this problem.</a:t>
            </a:r>
          </a:p>
          <a:p>
            <a:pPr marL="914400" lvl="1" indent="-457200">
              <a:buFont typeface="+mj-lt"/>
              <a:buAutoNum type="arabicPeriod"/>
            </a:pPr>
            <a:r>
              <a:rPr lang="en-US" sz="2400" dirty="0">
                <a:latin typeface="+mj-lt"/>
              </a:rPr>
              <a:t>Write down the fundamental equations</a:t>
            </a:r>
          </a:p>
          <a:p>
            <a:pPr marL="914400" lvl="1" indent="-457200">
              <a:buFont typeface="+mj-lt"/>
              <a:buAutoNum type="arabicPeriod"/>
            </a:pPr>
            <a:r>
              <a:rPr lang="en-US" sz="2400" dirty="0">
                <a:latin typeface="+mj-lt"/>
              </a:rPr>
              <a:t>Solve</a:t>
            </a:r>
          </a:p>
          <a:p>
            <a:pPr marL="914400" lvl="1" indent="-457200">
              <a:buFont typeface="+mj-lt"/>
              <a:buAutoNum type="arabicPeriod"/>
            </a:pPr>
            <a:r>
              <a:rPr lang="en-US" sz="2400" dirty="0">
                <a:latin typeface="+mj-lt"/>
              </a:rPr>
              <a:t>Check.</a:t>
            </a:r>
          </a:p>
        </p:txBody>
      </p:sp>
      <p:sp>
        <p:nvSpPr>
          <p:cNvPr id="6" name="TextBox 5">
            <a:extLst>
              <a:ext uri="{FF2B5EF4-FFF2-40B4-BE49-F238E27FC236}">
                <a16:creationId xmlns:a16="http://schemas.microsoft.com/office/drawing/2014/main" id="{A6BBA366-926D-4E64-9664-E3C5F4ED1312}"/>
              </a:ext>
            </a:extLst>
          </p:cNvPr>
          <p:cNvSpPr txBox="1"/>
          <p:nvPr/>
        </p:nvSpPr>
        <p:spPr>
          <a:xfrm>
            <a:off x="457200" y="2971800"/>
            <a:ext cx="8077200" cy="1200329"/>
          </a:xfrm>
          <a:prstGeom prst="rect">
            <a:avLst/>
          </a:prstGeom>
          <a:noFill/>
        </p:spPr>
        <p:txBody>
          <a:bodyPr wrap="square" rtlCol="0">
            <a:spAutoFit/>
          </a:bodyPr>
          <a:lstStyle/>
          <a:p>
            <a:r>
              <a:rPr lang="en-US" sz="2400" dirty="0">
                <a:latin typeface="+mj-lt"/>
              </a:rPr>
              <a:t>In this case, we expect that we should use the </a:t>
            </a:r>
            <a:r>
              <a:rPr lang="en-US" sz="2400" dirty="0" err="1">
                <a:latin typeface="+mj-lt"/>
              </a:rPr>
              <a:t>Lagrangian</a:t>
            </a:r>
            <a:r>
              <a:rPr lang="en-US" sz="2400" dirty="0">
                <a:latin typeface="+mj-lt"/>
              </a:rPr>
              <a:t> formalism and thus we need to know how to represent   electric and magnetic fields in the </a:t>
            </a:r>
            <a:r>
              <a:rPr lang="en-US" sz="2400" dirty="0" err="1">
                <a:latin typeface="+mj-lt"/>
              </a:rPr>
              <a:t>Lagrangian</a:t>
            </a:r>
            <a:r>
              <a:rPr lang="en-US" sz="2400" dirty="0">
                <a:latin typeface="+mj-lt"/>
              </a:rPr>
              <a:t>.</a:t>
            </a:r>
          </a:p>
        </p:txBody>
      </p:sp>
      <p:graphicFrame>
        <p:nvGraphicFramePr>
          <p:cNvPr id="7" name="Object 6">
            <a:extLst>
              <a:ext uri="{FF2B5EF4-FFF2-40B4-BE49-F238E27FC236}">
                <a16:creationId xmlns:a16="http://schemas.microsoft.com/office/drawing/2014/main" id="{777BA28F-534E-49C0-A0CE-4A431373DF50}"/>
              </a:ext>
            </a:extLst>
          </p:cNvPr>
          <p:cNvGraphicFramePr>
            <a:graphicFrameLocks noChangeAspect="1"/>
          </p:cNvGraphicFramePr>
          <p:nvPr>
            <p:extLst>
              <p:ext uri="{D42A27DB-BD31-4B8C-83A1-F6EECF244321}">
                <p14:modId xmlns:p14="http://schemas.microsoft.com/office/powerpoint/2010/main" val="2780096279"/>
              </p:ext>
            </p:extLst>
          </p:nvPr>
        </p:nvGraphicFramePr>
        <p:xfrm>
          <a:off x="1079500" y="4402138"/>
          <a:ext cx="7023100" cy="1871662"/>
        </p:xfrm>
        <a:graphic>
          <a:graphicData uri="http://schemas.openxmlformats.org/presentationml/2006/ole">
            <mc:AlternateContent xmlns:mc="http://schemas.openxmlformats.org/markup-compatibility/2006">
              <mc:Choice xmlns:v="urn:schemas-microsoft-com:vml" Requires="v">
                <p:oleObj name="Equation" r:id="rId2" imgW="3429000" imgH="914400" progId="Equation.DSMT4">
                  <p:embed/>
                </p:oleObj>
              </mc:Choice>
              <mc:Fallback>
                <p:oleObj name="Equation" r:id="rId2" imgW="3429000" imgH="914400" progId="Equation.DSMT4">
                  <p:embed/>
                  <p:pic>
                    <p:nvPicPr>
                      <p:cNvPr id="0" name=""/>
                      <p:cNvPicPr/>
                      <p:nvPr/>
                    </p:nvPicPr>
                    <p:blipFill>
                      <a:blip r:embed="rId3"/>
                      <a:stretch>
                        <a:fillRect/>
                      </a:stretch>
                    </p:blipFill>
                    <p:spPr>
                      <a:xfrm>
                        <a:off x="1079500" y="4402138"/>
                        <a:ext cx="7023100" cy="1871662"/>
                      </a:xfrm>
                      <a:prstGeom prst="rect">
                        <a:avLst/>
                      </a:prstGeom>
                    </p:spPr>
                  </p:pic>
                </p:oleObj>
              </mc:Fallback>
            </mc:AlternateContent>
          </a:graphicData>
        </a:graphic>
      </p:graphicFrame>
    </p:spTree>
    <p:extLst>
      <p:ext uri="{BB962C8B-B14F-4D97-AF65-F5344CB8AC3E}">
        <p14:creationId xmlns:p14="http://schemas.microsoft.com/office/powerpoint/2010/main" val="26355717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1D673F-F1D8-4B63-8C56-EE95D35AEE16}"/>
              </a:ext>
            </a:extLst>
          </p:cNvPr>
          <p:cNvSpPr>
            <a:spLocks noGrp="1"/>
          </p:cNvSpPr>
          <p:nvPr>
            <p:ph type="dt" sz="half" idx="10"/>
          </p:nvPr>
        </p:nvSpPr>
        <p:spPr/>
        <p:txBody>
          <a:bodyPr/>
          <a:lstStyle/>
          <a:p>
            <a:r>
              <a:rPr lang="en-US"/>
              <a:t>10/7/2022</a:t>
            </a:r>
            <a:endParaRPr lang="en-US" dirty="0"/>
          </a:p>
        </p:txBody>
      </p:sp>
      <p:sp>
        <p:nvSpPr>
          <p:cNvPr id="3" name="Footer Placeholder 2">
            <a:extLst>
              <a:ext uri="{FF2B5EF4-FFF2-40B4-BE49-F238E27FC236}">
                <a16:creationId xmlns:a16="http://schemas.microsoft.com/office/drawing/2014/main" id="{5BB11321-06C8-4CE1-8C2A-E6CECD2C5FF0}"/>
              </a:ext>
            </a:extLst>
          </p:cNvPr>
          <p:cNvSpPr>
            <a:spLocks noGrp="1"/>
          </p:cNvSpPr>
          <p:nvPr>
            <p:ph type="ftr" sz="quarter" idx="11"/>
          </p:nvPr>
        </p:nvSpPr>
        <p:spPr/>
        <p:txBody>
          <a:bodyPr/>
          <a:lstStyle/>
          <a:p>
            <a:r>
              <a:rPr lang="en-US"/>
              <a:t>PHY 711  Fall 2022-- Lecture 21</a:t>
            </a:r>
            <a:endParaRPr lang="en-US" dirty="0"/>
          </a:p>
        </p:txBody>
      </p:sp>
      <p:sp>
        <p:nvSpPr>
          <p:cNvPr id="4" name="Slide Number Placeholder 3">
            <a:extLst>
              <a:ext uri="{FF2B5EF4-FFF2-40B4-BE49-F238E27FC236}">
                <a16:creationId xmlns:a16="http://schemas.microsoft.com/office/drawing/2014/main" id="{6D5BEBB0-482B-40C0-A1FD-F43BC5E6859E}"/>
              </a:ext>
            </a:extLst>
          </p:cNvPr>
          <p:cNvSpPr>
            <a:spLocks noGrp="1"/>
          </p:cNvSpPr>
          <p:nvPr>
            <p:ph type="sldNum" sz="quarter" idx="12"/>
          </p:nvPr>
        </p:nvSpPr>
        <p:spPr/>
        <p:txBody>
          <a:bodyPr/>
          <a:lstStyle/>
          <a:p>
            <a:fld id="{CE368B07-CEBF-4C80-90AF-53B34FA04CF3}" type="slidenum">
              <a:rPr lang="en-US" smtClean="0"/>
              <a:t>15</a:t>
            </a:fld>
            <a:endParaRPr lang="en-US" dirty="0"/>
          </a:p>
        </p:txBody>
      </p:sp>
      <p:graphicFrame>
        <p:nvGraphicFramePr>
          <p:cNvPr id="5" name="Object 4">
            <a:extLst>
              <a:ext uri="{FF2B5EF4-FFF2-40B4-BE49-F238E27FC236}">
                <a16:creationId xmlns:a16="http://schemas.microsoft.com/office/drawing/2014/main" id="{E7A6E07A-3E15-42DE-BD01-0AF866CAF00B}"/>
              </a:ext>
            </a:extLst>
          </p:cNvPr>
          <p:cNvGraphicFramePr>
            <a:graphicFrameLocks noChangeAspect="1"/>
          </p:cNvGraphicFramePr>
          <p:nvPr>
            <p:extLst>
              <p:ext uri="{D42A27DB-BD31-4B8C-83A1-F6EECF244321}">
                <p14:modId xmlns:p14="http://schemas.microsoft.com/office/powerpoint/2010/main" val="2965930785"/>
              </p:ext>
            </p:extLst>
          </p:nvPr>
        </p:nvGraphicFramePr>
        <p:xfrm>
          <a:off x="619125" y="269875"/>
          <a:ext cx="7308850" cy="6318250"/>
        </p:xfrm>
        <a:graphic>
          <a:graphicData uri="http://schemas.openxmlformats.org/presentationml/2006/ole">
            <mc:AlternateContent xmlns:mc="http://schemas.openxmlformats.org/markup-compatibility/2006">
              <mc:Choice xmlns:v="urn:schemas-microsoft-com:vml" Requires="v">
                <p:oleObj name="Equation" r:id="rId2" imgW="3568680" imgH="3085920" progId="Equation.DSMT4">
                  <p:embed/>
                </p:oleObj>
              </mc:Choice>
              <mc:Fallback>
                <p:oleObj name="Equation" r:id="rId2" imgW="3568680" imgH="3085920" progId="Equation.DSMT4">
                  <p:embed/>
                  <p:pic>
                    <p:nvPicPr>
                      <p:cNvPr id="7" name="Object 6">
                        <a:extLst>
                          <a:ext uri="{FF2B5EF4-FFF2-40B4-BE49-F238E27FC236}">
                            <a16:creationId xmlns:a16="http://schemas.microsoft.com/office/drawing/2014/main" id="{777BA28F-534E-49C0-A0CE-4A431373DF50}"/>
                          </a:ext>
                        </a:extLst>
                      </p:cNvPr>
                      <p:cNvPicPr/>
                      <p:nvPr/>
                    </p:nvPicPr>
                    <p:blipFill>
                      <a:blip r:embed="rId3"/>
                      <a:stretch>
                        <a:fillRect/>
                      </a:stretch>
                    </p:blipFill>
                    <p:spPr>
                      <a:xfrm>
                        <a:off x="619125" y="269875"/>
                        <a:ext cx="7308850" cy="6318250"/>
                      </a:xfrm>
                      <a:prstGeom prst="rect">
                        <a:avLst/>
                      </a:prstGeom>
                    </p:spPr>
                  </p:pic>
                </p:oleObj>
              </mc:Fallback>
            </mc:AlternateContent>
          </a:graphicData>
        </a:graphic>
      </p:graphicFrame>
    </p:spTree>
    <p:extLst>
      <p:ext uri="{BB962C8B-B14F-4D97-AF65-F5344CB8AC3E}">
        <p14:creationId xmlns:p14="http://schemas.microsoft.com/office/powerpoint/2010/main" val="19327449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1D673F-F1D8-4B63-8C56-EE95D35AEE16}"/>
              </a:ext>
            </a:extLst>
          </p:cNvPr>
          <p:cNvSpPr>
            <a:spLocks noGrp="1"/>
          </p:cNvSpPr>
          <p:nvPr>
            <p:ph type="dt" sz="half" idx="10"/>
          </p:nvPr>
        </p:nvSpPr>
        <p:spPr/>
        <p:txBody>
          <a:bodyPr/>
          <a:lstStyle/>
          <a:p>
            <a:r>
              <a:rPr lang="en-US"/>
              <a:t>10/7/2022</a:t>
            </a:r>
            <a:endParaRPr lang="en-US" dirty="0"/>
          </a:p>
        </p:txBody>
      </p:sp>
      <p:sp>
        <p:nvSpPr>
          <p:cNvPr id="3" name="Footer Placeholder 2">
            <a:extLst>
              <a:ext uri="{FF2B5EF4-FFF2-40B4-BE49-F238E27FC236}">
                <a16:creationId xmlns:a16="http://schemas.microsoft.com/office/drawing/2014/main" id="{5BB11321-06C8-4CE1-8C2A-E6CECD2C5FF0}"/>
              </a:ext>
            </a:extLst>
          </p:cNvPr>
          <p:cNvSpPr>
            <a:spLocks noGrp="1"/>
          </p:cNvSpPr>
          <p:nvPr>
            <p:ph type="ftr" sz="quarter" idx="11"/>
          </p:nvPr>
        </p:nvSpPr>
        <p:spPr/>
        <p:txBody>
          <a:bodyPr/>
          <a:lstStyle/>
          <a:p>
            <a:r>
              <a:rPr lang="en-US"/>
              <a:t>PHY 711  Fall 2022-- Lecture 21</a:t>
            </a:r>
            <a:endParaRPr lang="en-US" dirty="0"/>
          </a:p>
        </p:txBody>
      </p:sp>
      <p:sp>
        <p:nvSpPr>
          <p:cNvPr id="4" name="Slide Number Placeholder 3">
            <a:extLst>
              <a:ext uri="{FF2B5EF4-FFF2-40B4-BE49-F238E27FC236}">
                <a16:creationId xmlns:a16="http://schemas.microsoft.com/office/drawing/2014/main" id="{6D5BEBB0-482B-40C0-A1FD-F43BC5E6859E}"/>
              </a:ext>
            </a:extLst>
          </p:cNvPr>
          <p:cNvSpPr>
            <a:spLocks noGrp="1"/>
          </p:cNvSpPr>
          <p:nvPr>
            <p:ph type="sldNum" sz="quarter" idx="12"/>
          </p:nvPr>
        </p:nvSpPr>
        <p:spPr/>
        <p:txBody>
          <a:bodyPr/>
          <a:lstStyle/>
          <a:p>
            <a:fld id="{CE368B07-CEBF-4C80-90AF-53B34FA04CF3}" type="slidenum">
              <a:rPr lang="en-US" smtClean="0"/>
              <a:t>16</a:t>
            </a:fld>
            <a:endParaRPr lang="en-US" dirty="0"/>
          </a:p>
        </p:txBody>
      </p:sp>
      <p:graphicFrame>
        <p:nvGraphicFramePr>
          <p:cNvPr id="5" name="Object 4">
            <a:extLst>
              <a:ext uri="{FF2B5EF4-FFF2-40B4-BE49-F238E27FC236}">
                <a16:creationId xmlns:a16="http://schemas.microsoft.com/office/drawing/2014/main" id="{E7A6E07A-3E15-42DE-BD01-0AF866CAF00B}"/>
              </a:ext>
            </a:extLst>
          </p:cNvPr>
          <p:cNvGraphicFramePr>
            <a:graphicFrameLocks noChangeAspect="1"/>
          </p:cNvGraphicFramePr>
          <p:nvPr>
            <p:extLst>
              <p:ext uri="{D42A27DB-BD31-4B8C-83A1-F6EECF244321}">
                <p14:modId xmlns:p14="http://schemas.microsoft.com/office/powerpoint/2010/main" val="140742455"/>
              </p:ext>
            </p:extLst>
          </p:nvPr>
        </p:nvGraphicFramePr>
        <p:xfrm>
          <a:off x="457200" y="136525"/>
          <a:ext cx="6659563" cy="5097462"/>
        </p:xfrm>
        <a:graphic>
          <a:graphicData uri="http://schemas.openxmlformats.org/presentationml/2006/ole">
            <mc:AlternateContent xmlns:mc="http://schemas.openxmlformats.org/markup-compatibility/2006">
              <mc:Choice xmlns:v="urn:schemas-microsoft-com:vml" Requires="v">
                <p:oleObj name="Equation" r:id="rId2" imgW="3251160" imgH="2489040" progId="Equation.DSMT4">
                  <p:embed/>
                </p:oleObj>
              </mc:Choice>
              <mc:Fallback>
                <p:oleObj name="Equation" r:id="rId2" imgW="3251160" imgH="2489040" progId="Equation.DSMT4">
                  <p:embed/>
                  <p:pic>
                    <p:nvPicPr>
                      <p:cNvPr id="5" name="Object 4">
                        <a:extLst>
                          <a:ext uri="{FF2B5EF4-FFF2-40B4-BE49-F238E27FC236}">
                            <a16:creationId xmlns:a16="http://schemas.microsoft.com/office/drawing/2014/main" id="{E7A6E07A-3E15-42DE-BD01-0AF866CAF00B}"/>
                          </a:ext>
                        </a:extLst>
                      </p:cNvPr>
                      <p:cNvPicPr/>
                      <p:nvPr/>
                    </p:nvPicPr>
                    <p:blipFill>
                      <a:blip r:embed="rId3"/>
                      <a:stretch>
                        <a:fillRect/>
                      </a:stretch>
                    </p:blipFill>
                    <p:spPr>
                      <a:xfrm>
                        <a:off x="457200" y="136525"/>
                        <a:ext cx="6659563" cy="5097462"/>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32F75C87-E8F9-49EE-8B2D-279185CCC615}"/>
              </a:ext>
            </a:extLst>
          </p:cNvPr>
          <p:cNvSpPr txBox="1"/>
          <p:nvPr/>
        </p:nvSpPr>
        <p:spPr>
          <a:xfrm>
            <a:off x="762000" y="5486400"/>
            <a:ext cx="7924800" cy="461665"/>
          </a:xfrm>
          <a:prstGeom prst="rect">
            <a:avLst/>
          </a:prstGeom>
          <a:noFill/>
        </p:spPr>
        <p:txBody>
          <a:bodyPr wrap="square" rtlCol="0">
            <a:spAutoFit/>
          </a:bodyPr>
          <a:lstStyle/>
          <a:p>
            <a:r>
              <a:rPr lang="en-US" sz="2400" dirty="0">
                <a:latin typeface="+mj-lt"/>
              </a:rPr>
              <a:t>Is this correct?</a:t>
            </a:r>
          </a:p>
        </p:txBody>
      </p:sp>
    </p:spTree>
    <p:extLst>
      <p:ext uri="{BB962C8B-B14F-4D97-AF65-F5344CB8AC3E}">
        <p14:creationId xmlns:p14="http://schemas.microsoft.com/office/powerpoint/2010/main" val="18276869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048510-6233-4873-9192-80E0C6BA78EF}"/>
              </a:ext>
            </a:extLst>
          </p:cNvPr>
          <p:cNvSpPr>
            <a:spLocks noGrp="1"/>
          </p:cNvSpPr>
          <p:nvPr>
            <p:ph type="dt" sz="half" idx="10"/>
          </p:nvPr>
        </p:nvSpPr>
        <p:spPr/>
        <p:txBody>
          <a:bodyPr/>
          <a:lstStyle/>
          <a:p>
            <a:r>
              <a:rPr lang="en-US"/>
              <a:t>10/7/2022</a:t>
            </a:r>
            <a:endParaRPr lang="en-US" dirty="0"/>
          </a:p>
        </p:txBody>
      </p:sp>
      <p:sp>
        <p:nvSpPr>
          <p:cNvPr id="3" name="Footer Placeholder 2">
            <a:extLst>
              <a:ext uri="{FF2B5EF4-FFF2-40B4-BE49-F238E27FC236}">
                <a16:creationId xmlns:a16="http://schemas.microsoft.com/office/drawing/2014/main" id="{B388A4FC-E06C-4824-B648-B93C5E1D7CE5}"/>
              </a:ext>
            </a:extLst>
          </p:cNvPr>
          <p:cNvSpPr>
            <a:spLocks noGrp="1"/>
          </p:cNvSpPr>
          <p:nvPr>
            <p:ph type="ftr" sz="quarter" idx="11"/>
          </p:nvPr>
        </p:nvSpPr>
        <p:spPr/>
        <p:txBody>
          <a:bodyPr/>
          <a:lstStyle/>
          <a:p>
            <a:r>
              <a:rPr lang="en-US"/>
              <a:t>PHY 711  Fall 2022-- Lecture 21</a:t>
            </a:r>
            <a:endParaRPr lang="en-US" dirty="0"/>
          </a:p>
        </p:txBody>
      </p:sp>
      <p:sp>
        <p:nvSpPr>
          <p:cNvPr id="4" name="Slide Number Placeholder 3">
            <a:extLst>
              <a:ext uri="{FF2B5EF4-FFF2-40B4-BE49-F238E27FC236}">
                <a16:creationId xmlns:a16="http://schemas.microsoft.com/office/drawing/2014/main" id="{E0F795C0-2829-4065-B9C9-2EDCECCDA910}"/>
              </a:ext>
            </a:extLst>
          </p:cNvPr>
          <p:cNvSpPr>
            <a:spLocks noGrp="1"/>
          </p:cNvSpPr>
          <p:nvPr>
            <p:ph type="sldNum" sz="quarter" idx="12"/>
          </p:nvPr>
        </p:nvSpPr>
        <p:spPr/>
        <p:txBody>
          <a:bodyPr/>
          <a:lstStyle/>
          <a:p>
            <a:fld id="{CE368B07-CEBF-4C80-90AF-53B34FA04CF3}" type="slidenum">
              <a:rPr lang="en-US" smtClean="0"/>
              <a:t>17</a:t>
            </a:fld>
            <a:endParaRPr lang="en-US" dirty="0"/>
          </a:p>
        </p:txBody>
      </p:sp>
      <p:graphicFrame>
        <p:nvGraphicFramePr>
          <p:cNvPr id="5" name="Object 4">
            <a:extLst>
              <a:ext uri="{FF2B5EF4-FFF2-40B4-BE49-F238E27FC236}">
                <a16:creationId xmlns:a16="http://schemas.microsoft.com/office/drawing/2014/main" id="{817E8F72-2B35-4D61-9CD0-1640A4F3EF6A}"/>
              </a:ext>
            </a:extLst>
          </p:cNvPr>
          <p:cNvGraphicFramePr>
            <a:graphicFrameLocks noChangeAspect="1"/>
          </p:cNvGraphicFramePr>
          <p:nvPr>
            <p:extLst>
              <p:ext uri="{D42A27DB-BD31-4B8C-83A1-F6EECF244321}">
                <p14:modId xmlns:p14="http://schemas.microsoft.com/office/powerpoint/2010/main" val="162170366"/>
              </p:ext>
            </p:extLst>
          </p:nvPr>
        </p:nvGraphicFramePr>
        <p:xfrm>
          <a:off x="354013" y="1401763"/>
          <a:ext cx="8580437" cy="2133600"/>
        </p:xfrm>
        <a:graphic>
          <a:graphicData uri="http://schemas.openxmlformats.org/presentationml/2006/ole">
            <mc:AlternateContent xmlns:mc="http://schemas.openxmlformats.org/markup-compatibility/2006">
              <mc:Choice xmlns:v="urn:schemas-microsoft-com:vml" Requires="v">
                <p:oleObj name="Equation" r:id="rId2" imgW="3670200" imgH="914400" progId="Equation.DSMT4">
                  <p:embed/>
                </p:oleObj>
              </mc:Choice>
              <mc:Fallback>
                <p:oleObj name="Equation" r:id="rId2" imgW="3670200" imgH="914400" progId="Equation.DSMT4">
                  <p:embed/>
                  <p:pic>
                    <p:nvPicPr>
                      <p:cNvPr id="0" name=""/>
                      <p:cNvPicPr/>
                      <p:nvPr/>
                    </p:nvPicPr>
                    <p:blipFill>
                      <a:blip r:embed="rId3"/>
                      <a:stretch>
                        <a:fillRect/>
                      </a:stretch>
                    </p:blipFill>
                    <p:spPr>
                      <a:xfrm>
                        <a:off x="354013" y="1401763"/>
                        <a:ext cx="8580437" cy="2133600"/>
                      </a:xfrm>
                      <a:prstGeom prst="rect">
                        <a:avLst/>
                      </a:prstGeom>
                    </p:spPr>
                  </p:pic>
                </p:oleObj>
              </mc:Fallback>
            </mc:AlternateContent>
          </a:graphicData>
        </a:graphic>
      </p:graphicFrame>
    </p:spTree>
    <p:extLst>
      <p:ext uri="{BB962C8B-B14F-4D97-AF65-F5344CB8AC3E}">
        <p14:creationId xmlns:p14="http://schemas.microsoft.com/office/powerpoint/2010/main" val="12222601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0710C87-5FCF-CB3D-5E34-FDCD68ABBB2A}"/>
              </a:ext>
            </a:extLst>
          </p:cNvPr>
          <p:cNvSpPr>
            <a:spLocks noGrp="1"/>
          </p:cNvSpPr>
          <p:nvPr>
            <p:ph type="dt" sz="half" idx="10"/>
          </p:nvPr>
        </p:nvSpPr>
        <p:spPr/>
        <p:txBody>
          <a:bodyPr/>
          <a:lstStyle/>
          <a:p>
            <a:r>
              <a:rPr lang="en-US"/>
              <a:t>10/7/2022</a:t>
            </a:r>
            <a:endParaRPr lang="en-US" dirty="0"/>
          </a:p>
        </p:txBody>
      </p:sp>
      <p:sp>
        <p:nvSpPr>
          <p:cNvPr id="3" name="Footer Placeholder 2">
            <a:extLst>
              <a:ext uri="{FF2B5EF4-FFF2-40B4-BE49-F238E27FC236}">
                <a16:creationId xmlns:a16="http://schemas.microsoft.com/office/drawing/2014/main" id="{659897C3-026F-5D4C-4EB3-7A80272F6F00}"/>
              </a:ext>
            </a:extLst>
          </p:cNvPr>
          <p:cNvSpPr>
            <a:spLocks noGrp="1"/>
          </p:cNvSpPr>
          <p:nvPr>
            <p:ph type="ftr" sz="quarter" idx="11"/>
          </p:nvPr>
        </p:nvSpPr>
        <p:spPr/>
        <p:txBody>
          <a:bodyPr/>
          <a:lstStyle/>
          <a:p>
            <a:r>
              <a:rPr lang="en-US"/>
              <a:t>PHY 711  Fall 2022-- Lecture 21</a:t>
            </a:r>
            <a:endParaRPr lang="en-US" dirty="0"/>
          </a:p>
        </p:txBody>
      </p:sp>
      <p:sp>
        <p:nvSpPr>
          <p:cNvPr id="4" name="Slide Number Placeholder 3">
            <a:extLst>
              <a:ext uri="{FF2B5EF4-FFF2-40B4-BE49-F238E27FC236}">
                <a16:creationId xmlns:a16="http://schemas.microsoft.com/office/drawing/2014/main" id="{E98B4732-9D4F-3E43-DC01-6D2183FDD72A}"/>
              </a:ext>
            </a:extLst>
          </p:cNvPr>
          <p:cNvSpPr>
            <a:spLocks noGrp="1"/>
          </p:cNvSpPr>
          <p:nvPr>
            <p:ph type="sldNum" sz="quarter" idx="12"/>
          </p:nvPr>
        </p:nvSpPr>
        <p:spPr/>
        <p:txBody>
          <a:bodyPr/>
          <a:lstStyle/>
          <a:p>
            <a:fld id="{CE368B07-CEBF-4C80-90AF-53B34FA04CF3}" type="slidenum">
              <a:rPr lang="en-US" smtClean="0"/>
              <a:t>18</a:t>
            </a:fld>
            <a:endParaRPr lang="en-US" dirty="0"/>
          </a:p>
        </p:txBody>
      </p:sp>
      <p:graphicFrame>
        <p:nvGraphicFramePr>
          <p:cNvPr id="5" name="Object 4">
            <a:extLst>
              <a:ext uri="{FF2B5EF4-FFF2-40B4-BE49-F238E27FC236}">
                <a16:creationId xmlns:a16="http://schemas.microsoft.com/office/drawing/2014/main" id="{42A5CCD7-C2A4-6E17-DED4-564BE2E8BC9C}"/>
              </a:ext>
            </a:extLst>
          </p:cNvPr>
          <p:cNvGraphicFramePr>
            <a:graphicFrameLocks noChangeAspect="1"/>
          </p:cNvGraphicFramePr>
          <p:nvPr>
            <p:extLst>
              <p:ext uri="{D42A27DB-BD31-4B8C-83A1-F6EECF244321}">
                <p14:modId xmlns:p14="http://schemas.microsoft.com/office/powerpoint/2010/main" val="1883272386"/>
              </p:ext>
            </p:extLst>
          </p:nvPr>
        </p:nvGraphicFramePr>
        <p:xfrm>
          <a:off x="228600" y="982663"/>
          <a:ext cx="8826500" cy="4198937"/>
        </p:xfrm>
        <a:graphic>
          <a:graphicData uri="http://schemas.openxmlformats.org/presentationml/2006/ole">
            <mc:AlternateContent xmlns:mc="http://schemas.openxmlformats.org/markup-compatibility/2006">
              <mc:Choice xmlns:v="urn:schemas-microsoft-com:vml" Requires="v">
                <p:oleObj name="Equation" r:id="rId2" imgW="4483080" imgH="2133360" progId="Equation.DSMT4">
                  <p:embed/>
                </p:oleObj>
              </mc:Choice>
              <mc:Fallback>
                <p:oleObj name="Equation" r:id="rId2" imgW="4483080" imgH="2133360" progId="Equation.DSMT4">
                  <p:embed/>
                  <p:pic>
                    <p:nvPicPr>
                      <p:cNvPr id="5" name="Object 4">
                        <a:extLst>
                          <a:ext uri="{FF2B5EF4-FFF2-40B4-BE49-F238E27FC236}">
                            <a16:creationId xmlns:a16="http://schemas.microsoft.com/office/drawing/2014/main" id="{E7A6E07A-3E15-42DE-BD01-0AF866CAF00B}"/>
                          </a:ext>
                        </a:extLst>
                      </p:cNvPr>
                      <p:cNvPicPr/>
                      <p:nvPr/>
                    </p:nvPicPr>
                    <p:blipFill>
                      <a:blip r:embed="rId3"/>
                      <a:stretch>
                        <a:fillRect/>
                      </a:stretch>
                    </p:blipFill>
                    <p:spPr>
                      <a:xfrm>
                        <a:off x="228600" y="982663"/>
                        <a:ext cx="8826500" cy="4198937"/>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E29C002F-57A6-D421-EAF0-CC102A4B1145}"/>
              </a:ext>
            </a:extLst>
          </p:cNvPr>
          <p:cNvSpPr txBox="1"/>
          <p:nvPr/>
        </p:nvSpPr>
        <p:spPr>
          <a:xfrm>
            <a:off x="152400" y="304800"/>
            <a:ext cx="7848600" cy="461665"/>
          </a:xfrm>
          <a:prstGeom prst="rect">
            <a:avLst/>
          </a:prstGeom>
          <a:noFill/>
        </p:spPr>
        <p:txBody>
          <a:bodyPr wrap="square" rtlCol="0">
            <a:spAutoFit/>
          </a:bodyPr>
          <a:lstStyle/>
          <a:p>
            <a:r>
              <a:rPr lang="en-US" sz="2400" dirty="0">
                <a:latin typeface="+mj-lt"/>
              </a:rPr>
              <a:t>Comment on solving equations of motion </a:t>
            </a:r>
          </a:p>
        </p:txBody>
      </p:sp>
      <p:sp>
        <p:nvSpPr>
          <p:cNvPr id="7" name="Arrow: Left-Right 6">
            <a:extLst>
              <a:ext uri="{FF2B5EF4-FFF2-40B4-BE49-F238E27FC236}">
                <a16:creationId xmlns:a16="http://schemas.microsoft.com/office/drawing/2014/main" id="{74C78515-391E-312E-338E-EAD79E0A3816}"/>
              </a:ext>
            </a:extLst>
          </p:cNvPr>
          <p:cNvSpPr/>
          <p:nvPr/>
        </p:nvSpPr>
        <p:spPr>
          <a:xfrm rot="2431594">
            <a:off x="5048082" y="3371709"/>
            <a:ext cx="1600200" cy="36512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15B7179-7532-37AD-AE3F-B6F7FC75DDFC}"/>
              </a:ext>
            </a:extLst>
          </p:cNvPr>
          <p:cNvSpPr txBox="1"/>
          <p:nvPr/>
        </p:nvSpPr>
        <p:spPr>
          <a:xfrm>
            <a:off x="6394450" y="2665440"/>
            <a:ext cx="2819400" cy="1015663"/>
          </a:xfrm>
          <a:prstGeom prst="rect">
            <a:avLst/>
          </a:prstGeom>
          <a:noFill/>
        </p:spPr>
        <p:txBody>
          <a:bodyPr wrap="square" rtlCol="0">
            <a:spAutoFit/>
          </a:bodyPr>
          <a:lstStyle/>
          <a:p>
            <a:r>
              <a:rPr lang="en-US" sz="2000" dirty="0">
                <a:latin typeface="+mj-lt"/>
              </a:rPr>
              <a:t>Use these two equations to decouple x(t) and z(t) </a:t>
            </a:r>
          </a:p>
        </p:txBody>
      </p:sp>
    </p:spTree>
    <p:extLst>
      <p:ext uri="{BB962C8B-B14F-4D97-AF65-F5344CB8AC3E}">
        <p14:creationId xmlns:p14="http://schemas.microsoft.com/office/powerpoint/2010/main" val="78008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10/7/2022</a:t>
            </a:r>
            <a:endParaRPr lang="en-US" dirty="0"/>
          </a:p>
        </p:txBody>
      </p:sp>
      <p:sp>
        <p:nvSpPr>
          <p:cNvPr id="3" name="Footer Placeholder 2"/>
          <p:cNvSpPr>
            <a:spLocks noGrp="1"/>
          </p:cNvSpPr>
          <p:nvPr>
            <p:ph type="ftr" sz="quarter" idx="11"/>
          </p:nvPr>
        </p:nvSpPr>
        <p:spPr/>
        <p:txBody>
          <a:bodyPr/>
          <a:lstStyle/>
          <a:p>
            <a:r>
              <a:rPr lang="en-US"/>
              <a:t>PHY 711  Fall 2022-- Lecture 21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a:t>
            </a:fld>
            <a:endParaRPr lang="en-US" dirty="0"/>
          </a:p>
        </p:txBody>
      </p:sp>
      <p:pic>
        <p:nvPicPr>
          <p:cNvPr id="5" name="Picture 4">
            <a:extLst>
              <a:ext uri="{FF2B5EF4-FFF2-40B4-BE49-F238E27FC236}">
                <a16:creationId xmlns:a16="http://schemas.microsoft.com/office/drawing/2014/main" id="{86E6F879-278B-F0F3-B5C6-BE5A0CF791A0}"/>
              </a:ext>
            </a:extLst>
          </p:cNvPr>
          <p:cNvPicPr>
            <a:picLocks noChangeAspect="1"/>
          </p:cNvPicPr>
          <p:nvPr/>
        </p:nvPicPr>
        <p:blipFill>
          <a:blip r:embed="rId3"/>
          <a:stretch>
            <a:fillRect/>
          </a:stretch>
        </p:blipFill>
        <p:spPr>
          <a:xfrm>
            <a:off x="373336" y="1066800"/>
            <a:ext cx="8770664" cy="3048067"/>
          </a:xfrm>
          <a:prstGeom prst="rect">
            <a:avLst/>
          </a:prstGeom>
        </p:spPr>
      </p:pic>
      <p:sp>
        <p:nvSpPr>
          <p:cNvPr id="6" name="Right Arrow 5"/>
          <p:cNvSpPr/>
          <p:nvPr/>
        </p:nvSpPr>
        <p:spPr>
          <a:xfrm>
            <a:off x="10886" y="2650704"/>
            <a:ext cx="457200" cy="3810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ight Arrow 5">
            <a:extLst>
              <a:ext uri="{FF2B5EF4-FFF2-40B4-BE49-F238E27FC236}">
                <a16:creationId xmlns:a16="http://schemas.microsoft.com/office/drawing/2014/main" id="{90F8368C-BE2A-6C0C-61C5-CA7716A622F6}"/>
              </a:ext>
            </a:extLst>
          </p:cNvPr>
          <p:cNvSpPr/>
          <p:nvPr/>
        </p:nvSpPr>
        <p:spPr>
          <a:xfrm rot="10604764">
            <a:off x="4963444" y="3441669"/>
            <a:ext cx="457200" cy="3810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5F907158-EE8D-7853-06D4-5216C4DCD74C}"/>
              </a:ext>
            </a:extLst>
          </p:cNvPr>
          <p:cNvSpPr txBox="1"/>
          <p:nvPr/>
        </p:nvSpPr>
        <p:spPr>
          <a:xfrm>
            <a:off x="5638800" y="3352800"/>
            <a:ext cx="2590800" cy="461665"/>
          </a:xfrm>
          <a:prstGeom prst="rect">
            <a:avLst/>
          </a:prstGeom>
          <a:noFill/>
        </p:spPr>
        <p:txBody>
          <a:bodyPr wrap="square" rtlCol="0">
            <a:spAutoFit/>
          </a:bodyPr>
          <a:lstStyle/>
          <a:p>
            <a:r>
              <a:rPr lang="en-US" sz="2400" b="1" dirty="0">
                <a:solidFill>
                  <a:srgbClr val="FF0000"/>
                </a:solidFill>
                <a:latin typeface="+mj-lt"/>
              </a:rPr>
              <a:t>Exam due</a:t>
            </a:r>
          </a:p>
        </p:txBody>
      </p:sp>
    </p:spTree>
    <p:extLst>
      <p:ext uri="{BB962C8B-B14F-4D97-AF65-F5344CB8AC3E}">
        <p14:creationId xmlns:p14="http://schemas.microsoft.com/office/powerpoint/2010/main" val="2552716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C041383-089E-6DFE-99F8-7D9616885D78}"/>
              </a:ext>
            </a:extLst>
          </p:cNvPr>
          <p:cNvSpPr>
            <a:spLocks noGrp="1"/>
          </p:cNvSpPr>
          <p:nvPr>
            <p:ph type="dt" sz="half" idx="10"/>
          </p:nvPr>
        </p:nvSpPr>
        <p:spPr/>
        <p:txBody>
          <a:bodyPr/>
          <a:lstStyle/>
          <a:p>
            <a:r>
              <a:rPr lang="en-US"/>
              <a:t>10/7/2022</a:t>
            </a:r>
            <a:endParaRPr lang="en-US" dirty="0"/>
          </a:p>
        </p:txBody>
      </p:sp>
      <p:sp>
        <p:nvSpPr>
          <p:cNvPr id="3" name="Footer Placeholder 2">
            <a:extLst>
              <a:ext uri="{FF2B5EF4-FFF2-40B4-BE49-F238E27FC236}">
                <a16:creationId xmlns:a16="http://schemas.microsoft.com/office/drawing/2014/main" id="{FF1AD21F-27B6-3333-BB95-8AB5E0D782DA}"/>
              </a:ext>
            </a:extLst>
          </p:cNvPr>
          <p:cNvSpPr>
            <a:spLocks noGrp="1"/>
          </p:cNvSpPr>
          <p:nvPr>
            <p:ph type="ftr" sz="quarter" idx="11"/>
          </p:nvPr>
        </p:nvSpPr>
        <p:spPr/>
        <p:txBody>
          <a:bodyPr/>
          <a:lstStyle/>
          <a:p>
            <a:r>
              <a:rPr lang="en-US"/>
              <a:t>PHY 711  Fall 2022-- Lecture 21</a:t>
            </a:r>
            <a:endParaRPr lang="en-US" dirty="0"/>
          </a:p>
        </p:txBody>
      </p:sp>
      <p:sp>
        <p:nvSpPr>
          <p:cNvPr id="4" name="Slide Number Placeholder 3">
            <a:extLst>
              <a:ext uri="{FF2B5EF4-FFF2-40B4-BE49-F238E27FC236}">
                <a16:creationId xmlns:a16="http://schemas.microsoft.com/office/drawing/2014/main" id="{90670398-0DCC-FEFE-6F54-89F9D27CB1C4}"/>
              </a:ext>
            </a:extLst>
          </p:cNvPr>
          <p:cNvSpPr>
            <a:spLocks noGrp="1"/>
          </p:cNvSpPr>
          <p:nvPr>
            <p:ph type="sldNum" sz="quarter" idx="12"/>
          </p:nvPr>
        </p:nvSpPr>
        <p:spPr/>
        <p:txBody>
          <a:bodyPr/>
          <a:lstStyle/>
          <a:p>
            <a:fld id="{CE368B07-CEBF-4C80-90AF-53B34FA04CF3}" type="slidenum">
              <a:rPr lang="en-US" smtClean="0"/>
              <a:t>3</a:t>
            </a:fld>
            <a:endParaRPr lang="en-US" dirty="0"/>
          </a:p>
        </p:txBody>
      </p:sp>
      <p:sp>
        <p:nvSpPr>
          <p:cNvPr id="5" name="TextBox 4">
            <a:extLst>
              <a:ext uri="{FF2B5EF4-FFF2-40B4-BE49-F238E27FC236}">
                <a16:creationId xmlns:a16="http://schemas.microsoft.com/office/drawing/2014/main" id="{C753DE73-58F6-18E7-771F-4AD8A737391D}"/>
              </a:ext>
            </a:extLst>
          </p:cNvPr>
          <p:cNvSpPr txBox="1"/>
          <p:nvPr/>
        </p:nvSpPr>
        <p:spPr>
          <a:xfrm>
            <a:off x="228600" y="457200"/>
            <a:ext cx="8153400" cy="4154984"/>
          </a:xfrm>
          <a:prstGeom prst="rect">
            <a:avLst/>
          </a:prstGeom>
          <a:noFill/>
        </p:spPr>
        <p:txBody>
          <a:bodyPr wrap="square" rtlCol="0">
            <a:spAutoFit/>
          </a:bodyPr>
          <a:lstStyle/>
          <a:p>
            <a:r>
              <a:rPr lang="en-US" sz="2400" dirty="0">
                <a:latin typeface="+mj-lt"/>
              </a:rPr>
              <a:t>Comments about the exam</a:t>
            </a:r>
          </a:p>
          <a:p>
            <a:endParaRPr lang="en-US" sz="2400" dirty="0">
              <a:latin typeface="+mj-lt"/>
            </a:endParaRPr>
          </a:p>
          <a:p>
            <a:pPr marL="342900" indent="-342900">
              <a:buFont typeface="Arial" panose="020B0604020202020204" pitchFamily="34" charset="0"/>
              <a:buChar char="•"/>
            </a:pPr>
            <a:r>
              <a:rPr lang="en-US" sz="2400" dirty="0">
                <a:latin typeface="+mj-lt"/>
              </a:rPr>
              <a:t>It must be your own work, under the honor code</a:t>
            </a:r>
          </a:p>
          <a:p>
            <a:pPr marL="342900" indent="-342900">
              <a:buFont typeface="Arial" panose="020B0604020202020204" pitchFamily="34" charset="0"/>
              <a:buChar char="•"/>
            </a:pPr>
            <a:r>
              <a:rPr lang="en-US" sz="2400" dirty="0">
                <a:latin typeface="+mj-lt"/>
              </a:rPr>
              <a:t>Please make sure that the grader can read your answers.</a:t>
            </a:r>
          </a:p>
          <a:p>
            <a:pPr marL="342900" indent="-342900">
              <a:buFont typeface="Arial" panose="020B0604020202020204" pitchFamily="34" charset="0"/>
              <a:buChar char="•"/>
            </a:pPr>
            <a:r>
              <a:rPr lang="en-US" sz="2400" dirty="0">
                <a:latin typeface="+mj-lt"/>
              </a:rPr>
              <a:t>Grading is based on the correct answer AND the correct reasoning to arrive at the correct answer.  Full credit is obtained only with both.  Partial credit also benefits from clear reasoning and results.</a:t>
            </a:r>
          </a:p>
          <a:p>
            <a:pPr marL="342900" indent="-342900">
              <a:buFont typeface="Arial" panose="020B0604020202020204" pitchFamily="34" charset="0"/>
              <a:buChar char="•"/>
            </a:pPr>
            <a:r>
              <a:rPr lang="en-US" sz="2400" dirty="0">
                <a:latin typeface="+mj-lt"/>
              </a:rPr>
              <a:t>Please meet with me </a:t>
            </a:r>
            <a:r>
              <a:rPr lang="en-US" sz="2400" b="1" dirty="0">
                <a:solidFill>
                  <a:srgbClr val="FF0000"/>
                </a:solidFill>
                <a:latin typeface="+mj-lt"/>
              </a:rPr>
              <a:t>only</a:t>
            </a:r>
            <a:r>
              <a:rPr lang="en-US" sz="2400" dirty="0">
                <a:latin typeface="+mj-lt"/>
              </a:rPr>
              <a:t> (in person today or by email after today) if you have questions about the exam.</a:t>
            </a:r>
          </a:p>
        </p:txBody>
      </p:sp>
    </p:spTree>
    <p:extLst>
      <p:ext uri="{BB962C8B-B14F-4D97-AF65-F5344CB8AC3E}">
        <p14:creationId xmlns:p14="http://schemas.microsoft.com/office/powerpoint/2010/main" val="13094686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E676630-EFF4-43A7-8FF2-5BD034E2956D}"/>
              </a:ext>
            </a:extLst>
          </p:cNvPr>
          <p:cNvSpPr>
            <a:spLocks noGrp="1"/>
          </p:cNvSpPr>
          <p:nvPr>
            <p:ph type="dt" sz="half" idx="10"/>
          </p:nvPr>
        </p:nvSpPr>
        <p:spPr/>
        <p:txBody>
          <a:bodyPr/>
          <a:lstStyle/>
          <a:p>
            <a:r>
              <a:rPr lang="en-US"/>
              <a:t>10/7/2022</a:t>
            </a:r>
            <a:endParaRPr lang="en-US" dirty="0"/>
          </a:p>
        </p:txBody>
      </p:sp>
      <p:sp>
        <p:nvSpPr>
          <p:cNvPr id="3" name="Footer Placeholder 2">
            <a:extLst>
              <a:ext uri="{FF2B5EF4-FFF2-40B4-BE49-F238E27FC236}">
                <a16:creationId xmlns:a16="http://schemas.microsoft.com/office/drawing/2014/main" id="{5ED720CC-DBE6-42D5-B453-1F8362FAAB7D}"/>
              </a:ext>
            </a:extLst>
          </p:cNvPr>
          <p:cNvSpPr>
            <a:spLocks noGrp="1"/>
          </p:cNvSpPr>
          <p:nvPr>
            <p:ph type="ftr" sz="quarter" idx="11"/>
          </p:nvPr>
        </p:nvSpPr>
        <p:spPr/>
        <p:txBody>
          <a:bodyPr/>
          <a:lstStyle/>
          <a:p>
            <a:r>
              <a:rPr lang="en-US"/>
              <a:t>PHY 711  Fall 2022-- Lecture 21</a:t>
            </a:r>
            <a:endParaRPr lang="en-US" dirty="0"/>
          </a:p>
        </p:txBody>
      </p:sp>
      <p:sp>
        <p:nvSpPr>
          <p:cNvPr id="4" name="Slide Number Placeholder 3">
            <a:extLst>
              <a:ext uri="{FF2B5EF4-FFF2-40B4-BE49-F238E27FC236}">
                <a16:creationId xmlns:a16="http://schemas.microsoft.com/office/drawing/2014/main" id="{68295A8B-EA2B-400D-9B9E-35466836F891}"/>
              </a:ext>
            </a:extLst>
          </p:cNvPr>
          <p:cNvSpPr>
            <a:spLocks noGrp="1"/>
          </p:cNvSpPr>
          <p:nvPr>
            <p:ph type="sldNum" sz="quarter" idx="12"/>
          </p:nvPr>
        </p:nvSpPr>
        <p:spPr/>
        <p:txBody>
          <a:bodyPr/>
          <a:lstStyle/>
          <a:p>
            <a:fld id="{CE368B07-CEBF-4C80-90AF-53B34FA04CF3}" type="slidenum">
              <a:rPr lang="en-US" smtClean="0"/>
              <a:t>4</a:t>
            </a:fld>
            <a:endParaRPr lang="en-US" dirty="0"/>
          </a:p>
        </p:txBody>
      </p:sp>
      <p:sp>
        <p:nvSpPr>
          <p:cNvPr id="5" name="TextBox 4">
            <a:extLst>
              <a:ext uri="{FF2B5EF4-FFF2-40B4-BE49-F238E27FC236}">
                <a16:creationId xmlns:a16="http://schemas.microsoft.com/office/drawing/2014/main" id="{744DD546-A2A7-4BD1-9054-621A81D1DC1C}"/>
              </a:ext>
            </a:extLst>
          </p:cNvPr>
          <p:cNvSpPr txBox="1"/>
          <p:nvPr/>
        </p:nvSpPr>
        <p:spPr>
          <a:xfrm>
            <a:off x="381000" y="102362"/>
            <a:ext cx="8763000" cy="6001643"/>
          </a:xfrm>
          <a:prstGeom prst="rect">
            <a:avLst/>
          </a:prstGeom>
          <a:noFill/>
        </p:spPr>
        <p:txBody>
          <a:bodyPr wrap="square" rtlCol="0">
            <a:spAutoFit/>
          </a:bodyPr>
          <a:lstStyle/>
          <a:p>
            <a:r>
              <a:rPr lang="en-US" sz="2400" dirty="0">
                <a:latin typeface="+mj-lt"/>
              </a:rPr>
              <a:t>Comments on exam</a:t>
            </a:r>
          </a:p>
          <a:p>
            <a:pPr marL="800100" lvl="1" indent="-342900">
              <a:buFont typeface="Arial" panose="020B0604020202020204" pitchFamily="34" charset="0"/>
              <a:buChar char="•"/>
            </a:pPr>
            <a:r>
              <a:rPr lang="en-US" sz="2400" dirty="0">
                <a:latin typeface="+mj-lt"/>
              </a:rPr>
              <a:t>The purpose of the exam is to help with your understanding of the material</a:t>
            </a:r>
          </a:p>
          <a:p>
            <a:pPr marL="800100" lvl="1" indent="-342900">
              <a:buFont typeface="Arial" panose="020B0604020202020204" pitchFamily="34" charset="0"/>
              <a:buChar char="•"/>
            </a:pPr>
            <a:r>
              <a:rPr lang="en-US" sz="2400" dirty="0">
                <a:latin typeface="+mj-lt"/>
              </a:rPr>
              <a:t>In accordance with the honor code, the solutions you hand in must be your own work.   That is, if you have any questions, please consult with me, </a:t>
            </a:r>
            <a:r>
              <a:rPr lang="en-US" sz="2400" b="1" dirty="0">
                <a:solidFill>
                  <a:srgbClr val="FF0000"/>
                </a:solidFill>
                <a:latin typeface="+mj-lt"/>
              </a:rPr>
              <a:t>but no one else.</a:t>
            </a:r>
            <a:endParaRPr lang="en-US" sz="2400" dirty="0">
              <a:latin typeface="+mj-lt"/>
            </a:endParaRPr>
          </a:p>
          <a:p>
            <a:pPr marL="800100" lvl="1" indent="-342900">
              <a:buFont typeface="Arial" panose="020B0604020202020204" pitchFamily="34" charset="0"/>
              <a:buChar char="•"/>
            </a:pPr>
            <a:r>
              <a:rPr lang="en-US" sz="2400" dirty="0">
                <a:latin typeface="+mj-lt"/>
              </a:rPr>
              <a:t>You will get credit for the reasoning and derivations as well as for the right answer, including Mathematica, Maple, </a:t>
            </a:r>
            <a:r>
              <a:rPr lang="en-US" sz="2400" dirty="0" err="1">
                <a:latin typeface="+mj-lt"/>
              </a:rPr>
              <a:t>etc</a:t>
            </a:r>
            <a:r>
              <a:rPr lang="en-US" sz="2400" dirty="0">
                <a:latin typeface="+mj-lt"/>
              </a:rPr>
              <a:t> work sheets.</a:t>
            </a:r>
          </a:p>
          <a:p>
            <a:pPr marL="800100" lvl="1" indent="-342900">
              <a:buFont typeface="Arial" panose="020B0604020202020204" pitchFamily="34" charset="0"/>
              <a:buChar char="•"/>
            </a:pPr>
            <a:r>
              <a:rPr lang="en-US" sz="2400" dirty="0">
                <a:latin typeface="+mj-lt"/>
              </a:rPr>
              <a:t>This is an open “book” exam which means that you can consult your textbook and lecture notes as long as you cite them.   (Of course, if you find a source that works out the same problem, hopefully you will refrain from looking at that…).</a:t>
            </a:r>
          </a:p>
          <a:p>
            <a:pPr marL="800100" lvl="1" indent="-342900">
              <a:buFont typeface="Arial" panose="020B0604020202020204" pitchFamily="34" charset="0"/>
              <a:buChar char="•"/>
            </a:pPr>
            <a:r>
              <a:rPr lang="en-US" sz="2400" dirty="0">
                <a:latin typeface="+mj-lt"/>
              </a:rPr>
              <a:t>It is often helpful approach problems in more than one way – recalling that undergraduate physics is still true.</a:t>
            </a:r>
          </a:p>
        </p:txBody>
      </p:sp>
    </p:spTree>
    <p:extLst>
      <p:ext uri="{BB962C8B-B14F-4D97-AF65-F5344CB8AC3E}">
        <p14:creationId xmlns:p14="http://schemas.microsoft.com/office/powerpoint/2010/main" val="12570215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10/7/2022</a:t>
            </a:r>
            <a:endParaRPr lang="en-US" dirty="0"/>
          </a:p>
        </p:txBody>
      </p:sp>
      <p:sp>
        <p:nvSpPr>
          <p:cNvPr id="3" name="Footer Placeholder 2"/>
          <p:cNvSpPr>
            <a:spLocks noGrp="1"/>
          </p:cNvSpPr>
          <p:nvPr>
            <p:ph type="ftr" sz="quarter" idx="11"/>
          </p:nvPr>
        </p:nvSpPr>
        <p:spPr/>
        <p:txBody>
          <a:bodyPr/>
          <a:lstStyle/>
          <a:p>
            <a:r>
              <a:rPr lang="en-US"/>
              <a:t>PHY 711  Fall 2022-- Lecture 21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dirty="0"/>
          </a:p>
        </p:txBody>
      </p:sp>
      <p:sp>
        <p:nvSpPr>
          <p:cNvPr id="5" name="TextBox 4"/>
          <p:cNvSpPr txBox="1"/>
          <p:nvPr/>
        </p:nvSpPr>
        <p:spPr>
          <a:xfrm>
            <a:off x="304800" y="304800"/>
            <a:ext cx="8610600" cy="830997"/>
          </a:xfrm>
          <a:prstGeom prst="rect">
            <a:avLst/>
          </a:prstGeom>
          <a:noFill/>
        </p:spPr>
        <p:txBody>
          <a:bodyPr wrap="square" rtlCol="0">
            <a:spAutoFit/>
          </a:bodyPr>
          <a:lstStyle/>
          <a:p>
            <a:r>
              <a:rPr lang="en-US" sz="2400" b="1" dirty="0" err="1">
                <a:latin typeface="+mj-lt"/>
              </a:rPr>
              <a:t>Brachistochrone</a:t>
            </a:r>
            <a:r>
              <a:rPr lang="en-US" sz="2400" b="1" dirty="0">
                <a:latin typeface="+mj-lt"/>
              </a:rPr>
              <a:t> problem:   </a:t>
            </a:r>
            <a:r>
              <a:rPr lang="en-US" sz="2400" dirty="0">
                <a:latin typeface="+mj-lt"/>
              </a:rPr>
              <a:t>(solved by Newton in 1696)</a:t>
            </a:r>
            <a:endParaRPr lang="en-US" sz="2400" b="1" dirty="0">
              <a:latin typeface="+mj-lt"/>
            </a:endParaRPr>
          </a:p>
          <a:p>
            <a:r>
              <a:rPr lang="en-US" sz="2400" b="1" dirty="0">
                <a:latin typeface="+mj-lt"/>
              </a:rPr>
              <a:t>         </a:t>
            </a:r>
            <a:r>
              <a:rPr lang="en-US" dirty="0">
                <a:latin typeface="+mj-lt"/>
                <a:hlinkClick r:id="rId3"/>
              </a:rPr>
              <a:t>http://mathworld.wolfram.com/BrachistochroneProblem.html</a:t>
            </a:r>
            <a:endParaRPr lang="en-US" dirty="0">
              <a:latin typeface="+mj-lt"/>
            </a:endParaRPr>
          </a:p>
        </p:txBody>
      </p:sp>
      <p:sp>
        <p:nvSpPr>
          <p:cNvPr id="6" name="TextBox 5"/>
          <p:cNvSpPr txBox="1"/>
          <p:nvPr/>
        </p:nvSpPr>
        <p:spPr>
          <a:xfrm>
            <a:off x="5943600" y="1600200"/>
            <a:ext cx="2971800" cy="3416320"/>
          </a:xfrm>
          <a:prstGeom prst="rect">
            <a:avLst/>
          </a:prstGeom>
          <a:noFill/>
        </p:spPr>
        <p:txBody>
          <a:bodyPr wrap="square" rtlCol="0">
            <a:spAutoFit/>
          </a:bodyPr>
          <a:lstStyle/>
          <a:p>
            <a:r>
              <a:rPr lang="en-US" sz="2400" dirty="0">
                <a:latin typeface="+mj-lt"/>
              </a:rPr>
              <a:t>A particle of </a:t>
            </a:r>
            <a:r>
              <a:rPr lang="en-US" sz="2400" dirty="0"/>
              <a:t>weight </a:t>
            </a:r>
            <a:r>
              <a:rPr lang="en-US" sz="2400" i="1" dirty="0"/>
              <a:t>mg</a:t>
            </a:r>
            <a:r>
              <a:rPr lang="en-US" sz="2400" dirty="0"/>
              <a:t> travels </a:t>
            </a:r>
            <a:r>
              <a:rPr lang="en-US" sz="2400" dirty="0" err="1"/>
              <a:t>frictionlessly</a:t>
            </a:r>
            <a:r>
              <a:rPr lang="en-US" sz="2400" dirty="0"/>
              <a:t> down a path of shape </a:t>
            </a:r>
            <a:r>
              <a:rPr lang="en-US" sz="2400" i="1" dirty="0"/>
              <a:t>y(x). </a:t>
            </a:r>
            <a:r>
              <a:rPr lang="en-US" sz="2400" dirty="0">
                <a:latin typeface="+mj-lt"/>
              </a:rPr>
              <a:t>What is the shape of the path </a:t>
            </a:r>
            <a:r>
              <a:rPr lang="en-US" sz="2400" i="1" dirty="0">
                <a:latin typeface="+mj-lt"/>
              </a:rPr>
              <a:t>y(x)</a:t>
            </a:r>
            <a:r>
              <a:rPr lang="en-US" sz="2400" dirty="0">
                <a:latin typeface="+mj-lt"/>
              </a:rPr>
              <a:t> that minimizes the  travel time from</a:t>
            </a:r>
          </a:p>
          <a:p>
            <a:r>
              <a:rPr lang="en-US" sz="2400" i="1" dirty="0"/>
              <a:t>y(0)=0 </a:t>
            </a:r>
            <a:r>
              <a:rPr lang="en-US" sz="2400" dirty="0"/>
              <a:t>to </a:t>
            </a:r>
            <a:r>
              <a:rPr lang="en-US" sz="2400" i="1" dirty="0"/>
              <a:t>y(</a:t>
            </a:r>
            <a:r>
              <a:rPr lang="en-US" sz="2400" i="1" dirty="0">
                <a:latin typeface="Symbol" pitchFamily="18" charset="2"/>
              </a:rPr>
              <a:t>p</a:t>
            </a:r>
            <a:r>
              <a:rPr lang="en-US" sz="2400" i="1" dirty="0"/>
              <a:t>)=-</a:t>
            </a:r>
            <a:r>
              <a:rPr lang="en-US" sz="2400" i="1" dirty="0">
                <a:latin typeface="Symbol" pitchFamily="18" charset="2"/>
              </a:rPr>
              <a:t>2</a:t>
            </a:r>
            <a:r>
              <a:rPr lang="en-US" sz="2400" dirty="0">
                <a:latin typeface="+mj-lt"/>
              </a:rPr>
              <a:t> ? </a:t>
            </a:r>
          </a:p>
        </p:txBody>
      </p:sp>
      <p:pic>
        <p:nvPicPr>
          <p:cNvPr id="5529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9550" y="1516380"/>
            <a:ext cx="558165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Oval 6">
            <a:extLst>
              <a:ext uri="{FF2B5EF4-FFF2-40B4-BE49-F238E27FC236}">
                <a16:creationId xmlns:a16="http://schemas.microsoft.com/office/drawing/2014/main" id="{2D82FBEC-0A55-4F38-B12F-3FE39127BCF6}"/>
              </a:ext>
            </a:extLst>
          </p:cNvPr>
          <p:cNvSpPr/>
          <p:nvPr/>
        </p:nvSpPr>
        <p:spPr>
          <a:xfrm>
            <a:off x="1295400" y="1600200"/>
            <a:ext cx="152400" cy="1524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Object 7">
            <a:extLst>
              <a:ext uri="{FF2B5EF4-FFF2-40B4-BE49-F238E27FC236}">
                <a16:creationId xmlns:a16="http://schemas.microsoft.com/office/drawing/2014/main" id="{E5EF7011-B777-4F12-813F-FD3EEC9D4C27}"/>
              </a:ext>
            </a:extLst>
          </p:cNvPr>
          <p:cNvGraphicFramePr>
            <a:graphicFrameLocks noChangeAspect="1"/>
          </p:cNvGraphicFramePr>
          <p:nvPr>
            <p:extLst>
              <p:ext uri="{D42A27DB-BD31-4B8C-83A1-F6EECF244321}">
                <p14:modId xmlns:p14="http://schemas.microsoft.com/office/powerpoint/2010/main" val="1553587503"/>
              </p:ext>
            </p:extLst>
          </p:nvPr>
        </p:nvGraphicFramePr>
        <p:xfrm>
          <a:off x="209550" y="5105401"/>
          <a:ext cx="4870450" cy="1123950"/>
        </p:xfrm>
        <a:graphic>
          <a:graphicData uri="http://schemas.openxmlformats.org/presentationml/2006/ole">
            <mc:AlternateContent xmlns:mc="http://schemas.openxmlformats.org/markup-compatibility/2006">
              <mc:Choice xmlns:v="urn:schemas-microsoft-com:vml" Requires="v">
                <p:oleObj name="Equation" r:id="rId5" imgW="2641320" imgH="609480" progId="Equation.DSMT4">
                  <p:embed/>
                </p:oleObj>
              </mc:Choice>
              <mc:Fallback>
                <p:oleObj name="Equation" r:id="rId5" imgW="2641320" imgH="609480" progId="Equation.DSMT4">
                  <p:embed/>
                  <p:pic>
                    <p:nvPicPr>
                      <p:cNvPr id="8" name="Object 7">
                        <a:extLst>
                          <a:ext uri="{FF2B5EF4-FFF2-40B4-BE49-F238E27FC236}">
                            <a16:creationId xmlns:a16="http://schemas.microsoft.com/office/drawing/2014/main" id="{E5EF7011-B777-4F12-813F-FD3EEC9D4C27}"/>
                          </a:ext>
                        </a:extLst>
                      </p:cNvPr>
                      <p:cNvPicPr/>
                      <p:nvPr/>
                    </p:nvPicPr>
                    <p:blipFill>
                      <a:blip r:embed="rId6"/>
                      <a:stretch>
                        <a:fillRect/>
                      </a:stretch>
                    </p:blipFill>
                    <p:spPr>
                      <a:xfrm>
                        <a:off x="209550" y="5105401"/>
                        <a:ext cx="4870450" cy="1123950"/>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509B5A47-5F45-4F2D-9B18-EEB51487B0A4}"/>
              </a:ext>
            </a:extLst>
          </p:cNvPr>
          <p:cNvGraphicFramePr>
            <a:graphicFrameLocks noChangeAspect="1"/>
          </p:cNvGraphicFramePr>
          <p:nvPr>
            <p:extLst>
              <p:ext uri="{D42A27DB-BD31-4B8C-83A1-F6EECF244321}">
                <p14:modId xmlns:p14="http://schemas.microsoft.com/office/powerpoint/2010/main" val="4122898571"/>
              </p:ext>
            </p:extLst>
          </p:nvPr>
        </p:nvGraphicFramePr>
        <p:xfrm>
          <a:off x="1905000" y="1899412"/>
          <a:ext cx="3510947" cy="959275"/>
        </p:xfrm>
        <a:graphic>
          <a:graphicData uri="http://schemas.openxmlformats.org/presentationml/2006/ole">
            <mc:AlternateContent xmlns:mc="http://schemas.openxmlformats.org/markup-compatibility/2006">
              <mc:Choice xmlns:v="urn:schemas-microsoft-com:vml" Requires="v">
                <p:oleObj name="Equation" r:id="rId7" imgW="2323800" imgH="634680" progId="Equation.DSMT4">
                  <p:embed/>
                </p:oleObj>
              </mc:Choice>
              <mc:Fallback>
                <p:oleObj name="Equation" r:id="rId7" imgW="2323800" imgH="634680" progId="Equation.DSMT4">
                  <p:embed/>
                  <p:pic>
                    <p:nvPicPr>
                      <p:cNvPr id="9" name="Object 8">
                        <a:extLst>
                          <a:ext uri="{FF2B5EF4-FFF2-40B4-BE49-F238E27FC236}">
                            <a16:creationId xmlns:a16="http://schemas.microsoft.com/office/drawing/2014/main" id="{509B5A47-5F45-4F2D-9B18-EEB51487B0A4}"/>
                          </a:ext>
                        </a:extLst>
                      </p:cNvPr>
                      <p:cNvPicPr/>
                      <p:nvPr/>
                    </p:nvPicPr>
                    <p:blipFill>
                      <a:blip r:embed="rId8"/>
                      <a:stretch>
                        <a:fillRect/>
                      </a:stretch>
                    </p:blipFill>
                    <p:spPr>
                      <a:xfrm>
                        <a:off x="1905000" y="1899412"/>
                        <a:ext cx="3510947" cy="959275"/>
                      </a:xfrm>
                      <a:prstGeom prst="rect">
                        <a:avLst/>
                      </a:prstGeom>
                    </p:spPr>
                  </p:pic>
                </p:oleObj>
              </mc:Fallback>
            </mc:AlternateContent>
          </a:graphicData>
        </a:graphic>
      </p:graphicFrame>
    </p:spTree>
    <p:extLst>
      <p:ext uri="{BB962C8B-B14F-4D97-AF65-F5344CB8AC3E}">
        <p14:creationId xmlns:p14="http://schemas.microsoft.com/office/powerpoint/2010/main" val="1026740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101B69-CC5A-4CF1-8DA2-656A4160FEC6}"/>
              </a:ext>
            </a:extLst>
          </p:cNvPr>
          <p:cNvSpPr>
            <a:spLocks noGrp="1"/>
          </p:cNvSpPr>
          <p:nvPr>
            <p:ph type="dt" sz="half" idx="10"/>
          </p:nvPr>
        </p:nvSpPr>
        <p:spPr/>
        <p:txBody>
          <a:bodyPr/>
          <a:lstStyle/>
          <a:p>
            <a:r>
              <a:rPr lang="en-US"/>
              <a:t>10/7/2022</a:t>
            </a:r>
            <a:endParaRPr lang="en-US" dirty="0"/>
          </a:p>
        </p:txBody>
      </p:sp>
      <p:sp>
        <p:nvSpPr>
          <p:cNvPr id="3" name="Footer Placeholder 2">
            <a:extLst>
              <a:ext uri="{FF2B5EF4-FFF2-40B4-BE49-F238E27FC236}">
                <a16:creationId xmlns:a16="http://schemas.microsoft.com/office/drawing/2014/main" id="{61AB8266-C2D1-46A3-B1F4-B5CB7412DB4C}"/>
              </a:ext>
            </a:extLst>
          </p:cNvPr>
          <p:cNvSpPr>
            <a:spLocks noGrp="1"/>
          </p:cNvSpPr>
          <p:nvPr>
            <p:ph type="ftr" sz="quarter" idx="11"/>
          </p:nvPr>
        </p:nvSpPr>
        <p:spPr/>
        <p:txBody>
          <a:bodyPr/>
          <a:lstStyle/>
          <a:p>
            <a:r>
              <a:rPr lang="en-US"/>
              <a:t>PHY 711  Fall 2022-- Lecture 21</a:t>
            </a:r>
            <a:endParaRPr lang="en-US" dirty="0"/>
          </a:p>
        </p:txBody>
      </p:sp>
      <p:sp>
        <p:nvSpPr>
          <p:cNvPr id="4" name="Slide Number Placeholder 3">
            <a:extLst>
              <a:ext uri="{FF2B5EF4-FFF2-40B4-BE49-F238E27FC236}">
                <a16:creationId xmlns:a16="http://schemas.microsoft.com/office/drawing/2014/main" id="{FCEB1685-784D-4972-9F2A-E7764D7E7B77}"/>
              </a:ext>
            </a:extLst>
          </p:cNvPr>
          <p:cNvSpPr>
            <a:spLocks noGrp="1"/>
          </p:cNvSpPr>
          <p:nvPr>
            <p:ph type="sldNum" sz="quarter" idx="12"/>
          </p:nvPr>
        </p:nvSpPr>
        <p:spPr/>
        <p:txBody>
          <a:bodyPr/>
          <a:lstStyle/>
          <a:p>
            <a:fld id="{CE368B07-CEBF-4C80-90AF-53B34FA04CF3}" type="slidenum">
              <a:rPr lang="en-US" smtClean="0"/>
              <a:t>6</a:t>
            </a:fld>
            <a:endParaRPr lang="en-US" dirty="0"/>
          </a:p>
        </p:txBody>
      </p:sp>
      <p:pic>
        <p:nvPicPr>
          <p:cNvPr id="5" name="Picture 4">
            <a:extLst>
              <a:ext uri="{FF2B5EF4-FFF2-40B4-BE49-F238E27FC236}">
                <a16:creationId xmlns:a16="http://schemas.microsoft.com/office/drawing/2014/main" id="{92C61FFD-3738-4BF1-B5F7-3D926B844D07}"/>
              </a:ext>
            </a:extLst>
          </p:cNvPr>
          <p:cNvPicPr>
            <a:picLocks noChangeAspect="1"/>
          </p:cNvPicPr>
          <p:nvPr/>
        </p:nvPicPr>
        <p:blipFill>
          <a:blip r:embed="rId3"/>
          <a:stretch>
            <a:fillRect/>
          </a:stretch>
        </p:blipFill>
        <p:spPr>
          <a:xfrm>
            <a:off x="304800" y="838200"/>
            <a:ext cx="7696200" cy="3721076"/>
          </a:xfrm>
          <a:prstGeom prst="rect">
            <a:avLst/>
          </a:prstGeom>
        </p:spPr>
      </p:pic>
      <p:sp>
        <p:nvSpPr>
          <p:cNvPr id="6" name="TextBox 5">
            <a:extLst>
              <a:ext uri="{FF2B5EF4-FFF2-40B4-BE49-F238E27FC236}">
                <a16:creationId xmlns:a16="http://schemas.microsoft.com/office/drawing/2014/main" id="{06ECC33C-1ABA-4EF0-85FB-0F5EB1028E28}"/>
              </a:ext>
            </a:extLst>
          </p:cNvPr>
          <p:cNvSpPr txBox="1"/>
          <p:nvPr/>
        </p:nvSpPr>
        <p:spPr>
          <a:xfrm>
            <a:off x="76200" y="136525"/>
            <a:ext cx="8305800" cy="461665"/>
          </a:xfrm>
          <a:prstGeom prst="rect">
            <a:avLst/>
          </a:prstGeom>
          <a:noFill/>
        </p:spPr>
        <p:txBody>
          <a:bodyPr wrap="square" rtlCol="0">
            <a:spAutoFit/>
          </a:bodyPr>
          <a:lstStyle/>
          <a:p>
            <a:r>
              <a:rPr lang="en-US" sz="2400" dirty="0">
                <a:latin typeface="+mj-lt"/>
              </a:rPr>
              <a:t>Vote for your favorite path</a:t>
            </a:r>
          </a:p>
        </p:txBody>
      </p:sp>
      <p:sp>
        <p:nvSpPr>
          <p:cNvPr id="7" name="TextBox 6">
            <a:extLst>
              <a:ext uri="{FF2B5EF4-FFF2-40B4-BE49-F238E27FC236}">
                <a16:creationId xmlns:a16="http://schemas.microsoft.com/office/drawing/2014/main" id="{1CB1318D-9EC7-4FA4-BF62-250E2A626C3B}"/>
              </a:ext>
            </a:extLst>
          </p:cNvPr>
          <p:cNvSpPr txBox="1"/>
          <p:nvPr/>
        </p:nvSpPr>
        <p:spPr>
          <a:xfrm>
            <a:off x="762000" y="4876800"/>
            <a:ext cx="5715000" cy="1569660"/>
          </a:xfrm>
          <a:prstGeom prst="rect">
            <a:avLst/>
          </a:prstGeom>
          <a:noFill/>
        </p:spPr>
        <p:txBody>
          <a:bodyPr wrap="square" rtlCol="0">
            <a:spAutoFit/>
          </a:bodyPr>
          <a:lstStyle/>
          <a:p>
            <a:r>
              <a:rPr lang="en-US" sz="2400" dirty="0">
                <a:latin typeface="+mj-lt"/>
              </a:rPr>
              <a:t>Which gives the shortest time?</a:t>
            </a:r>
          </a:p>
          <a:p>
            <a:pPr marL="457200" indent="-457200">
              <a:buFont typeface="+mj-lt"/>
              <a:buAutoNum type="alphaLcPeriod"/>
            </a:pPr>
            <a:r>
              <a:rPr lang="en-US" sz="2400" dirty="0">
                <a:solidFill>
                  <a:srgbClr val="00B050"/>
                </a:solidFill>
                <a:latin typeface="+mj-lt"/>
              </a:rPr>
              <a:t>Green</a:t>
            </a:r>
          </a:p>
          <a:p>
            <a:pPr marL="457200" indent="-457200">
              <a:buFont typeface="+mj-lt"/>
              <a:buAutoNum type="alphaLcPeriod"/>
            </a:pPr>
            <a:r>
              <a:rPr lang="en-US" sz="2400" dirty="0">
                <a:solidFill>
                  <a:srgbClr val="FF0000"/>
                </a:solidFill>
                <a:latin typeface="+mj-lt"/>
              </a:rPr>
              <a:t>Red</a:t>
            </a:r>
          </a:p>
          <a:p>
            <a:pPr marL="457200" indent="-457200">
              <a:buFont typeface="+mj-lt"/>
              <a:buAutoNum type="alphaLcPeriod"/>
            </a:pPr>
            <a:r>
              <a:rPr lang="en-US" sz="2400" dirty="0">
                <a:solidFill>
                  <a:srgbClr val="0070C0"/>
                </a:solidFill>
                <a:latin typeface="+mj-lt"/>
              </a:rPr>
              <a:t>Blue</a:t>
            </a:r>
          </a:p>
        </p:txBody>
      </p:sp>
      <p:sp>
        <p:nvSpPr>
          <p:cNvPr id="8" name="TextBox 7">
            <a:extLst>
              <a:ext uri="{FF2B5EF4-FFF2-40B4-BE49-F238E27FC236}">
                <a16:creationId xmlns:a16="http://schemas.microsoft.com/office/drawing/2014/main" id="{9FAB5292-0D7D-4B3A-853B-AC63CA78CA0F}"/>
              </a:ext>
            </a:extLst>
          </p:cNvPr>
          <p:cNvSpPr txBox="1"/>
          <p:nvPr/>
        </p:nvSpPr>
        <p:spPr>
          <a:xfrm>
            <a:off x="4495800" y="598190"/>
            <a:ext cx="533400" cy="461665"/>
          </a:xfrm>
          <a:prstGeom prst="rect">
            <a:avLst/>
          </a:prstGeom>
          <a:noFill/>
        </p:spPr>
        <p:txBody>
          <a:bodyPr wrap="square" rtlCol="0">
            <a:spAutoFit/>
          </a:bodyPr>
          <a:lstStyle/>
          <a:p>
            <a:r>
              <a:rPr lang="en-US" sz="2400" i="1" dirty="0">
                <a:latin typeface="+mj-lt"/>
              </a:rPr>
              <a:t>x</a:t>
            </a:r>
          </a:p>
        </p:txBody>
      </p:sp>
      <p:sp>
        <p:nvSpPr>
          <p:cNvPr id="9" name="TextBox 8">
            <a:extLst>
              <a:ext uri="{FF2B5EF4-FFF2-40B4-BE49-F238E27FC236}">
                <a16:creationId xmlns:a16="http://schemas.microsoft.com/office/drawing/2014/main" id="{D268BBA0-18C5-4B3B-B764-C58792A18478}"/>
              </a:ext>
            </a:extLst>
          </p:cNvPr>
          <p:cNvSpPr txBox="1"/>
          <p:nvPr/>
        </p:nvSpPr>
        <p:spPr>
          <a:xfrm>
            <a:off x="304800" y="2662535"/>
            <a:ext cx="533400" cy="461665"/>
          </a:xfrm>
          <a:prstGeom prst="rect">
            <a:avLst/>
          </a:prstGeom>
          <a:noFill/>
        </p:spPr>
        <p:txBody>
          <a:bodyPr wrap="square" rtlCol="0">
            <a:spAutoFit/>
          </a:bodyPr>
          <a:lstStyle/>
          <a:p>
            <a:r>
              <a:rPr lang="en-US" sz="2400" i="1" dirty="0">
                <a:latin typeface="+mj-lt"/>
              </a:rPr>
              <a:t>y</a:t>
            </a:r>
          </a:p>
        </p:txBody>
      </p:sp>
    </p:spTree>
    <p:extLst>
      <p:ext uri="{BB962C8B-B14F-4D97-AF65-F5344CB8AC3E}">
        <p14:creationId xmlns:p14="http://schemas.microsoft.com/office/powerpoint/2010/main" val="2259283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10/7/2022</a:t>
            </a:r>
            <a:endParaRPr lang="en-US" dirty="0"/>
          </a:p>
        </p:txBody>
      </p:sp>
      <p:sp>
        <p:nvSpPr>
          <p:cNvPr id="3" name="Footer Placeholder 2"/>
          <p:cNvSpPr>
            <a:spLocks noGrp="1"/>
          </p:cNvSpPr>
          <p:nvPr>
            <p:ph type="ftr" sz="quarter" idx="11"/>
          </p:nvPr>
        </p:nvSpPr>
        <p:spPr/>
        <p:txBody>
          <a:bodyPr/>
          <a:lstStyle/>
          <a:p>
            <a:r>
              <a:rPr lang="en-US"/>
              <a:t>PHY 711  Fall 2022-- Lecture 21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7</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593680831"/>
              </p:ext>
            </p:extLst>
          </p:nvPr>
        </p:nvGraphicFramePr>
        <p:xfrm>
          <a:off x="228600" y="139859"/>
          <a:ext cx="6691313" cy="6064635"/>
        </p:xfrm>
        <a:graphic>
          <a:graphicData uri="http://schemas.openxmlformats.org/presentationml/2006/ole">
            <mc:AlternateContent xmlns:mc="http://schemas.openxmlformats.org/markup-compatibility/2006">
              <mc:Choice xmlns:v="urn:schemas-microsoft-com:vml" Requires="v">
                <p:oleObj name="Equation" r:id="rId3" imgW="5168880" imgH="4686120" progId="Equation.DSMT4">
                  <p:embed/>
                </p:oleObj>
              </mc:Choice>
              <mc:Fallback>
                <p:oleObj name="Equation" r:id="rId3" imgW="5168880" imgH="4686120" progId="Equation.DSMT4">
                  <p:embed/>
                  <p:pic>
                    <p:nvPicPr>
                      <p:cNvPr id="5" name="Object 4"/>
                      <p:cNvPicPr>
                        <a:picLocks noChangeAspect="1" noChangeArrowheads="1"/>
                      </p:cNvPicPr>
                      <p:nvPr/>
                    </p:nvPicPr>
                    <p:blipFill>
                      <a:blip r:embed="rId4"/>
                      <a:srcRect/>
                      <a:stretch>
                        <a:fillRect/>
                      </a:stretch>
                    </p:blipFill>
                    <p:spPr bwMode="auto">
                      <a:xfrm>
                        <a:off x="228600" y="139859"/>
                        <a:ext cx="6691313" cy="6064635"/>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138589916"/>
              </p:ext>
            </p:extLst>
          </p:nvPr>
        </p:nvGraphicFramePr>
        <p:xfrm>
          <a:off x="4195506" y="2209799"/>
          <a:ext cx="4922336" cy="4329113"/>
        </p:xfrm>
        <a:graphic>
          <a:graphicData uri="http://schemas.openxmlformats.org/presentationml/2006/ole">
            <mc:AlternateContent xmlns:mc="http://schemas.openxmlformats.org/markup-compatibility/2006">
              <mc:Choice xmlns:v="urn:schemas-microsoft-com:vml" Requires="v">
                <p:oleObj name="Equation" r:id="rId5" imgW="4101840" imgH="3606480" progId="Equation.DSMT4">
                  <p:embed/>
                </p:oleObj>
              </mc:Choice>
              <mc:Fallback>
                <p:oleObj name="Equation" r:id="rId5" imgW="4101840" imgH="3606480" progId="Equation.DSMT4">
                  <p:embed/>
                  <p:pic>
                    <p:nvPicPr>
                      <p:cNvPr id="6" name="Object 5"/>
                      <p:cNvPicPr>
                        <a:picLocks noChangeAspect="1" noChangeArrowheads="1"/>
                      </p:cNvPicPr>
                      <p:nvPr/>
                    </p:nvPicPr>
                    <p:blipFill>
                      <a:blip r:embed="rId6"/>
                      <a:srcRect/>
                      <a:stretch>
                        <a:fillRect/>
                      </a:stretch>
                    </p:blipFill>
                    <p:spPr bwMode="auto">
                      <a:xfrm>
                        <a:off x="4195506" y="2209799"/>
                        <a:ext cx="4922336" cy="4329113"/>
                      </a:xfrm>
                      <a:prstGeom prst="rect">
                        <a:avLst/>
                      </a:prstGeom>
                      <a:solidFill>
                        <a:srgbClr val="00B050">
                          <a:alpha val="21000"/>
                        </a:srgbClr>
                      </a:solidFill>
                      <a:ln>
                        <a:noFill/>
                      </a:ln>
                    </p:spPr>
                  </p:pic>
                </p:oleObj>
              </mc:Fallback>
            </mc:AlternateContent>
          </a:graphicData>
        </a:graphic>
      </p:graphicFrame>
    </p:spTree>
    <p:extLst>
      <p:ext uri="{BB962C8B-B14F-4D97-AF65-F5344CB8AC3E}">
        <p14:creationId xmlns:p14="http://schemas.microsoft.com/office/powerpoint/2010/main" val="4695236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10/7/2022</a:t>
            </a:r>
            <a:endParaRPr lang="en-US" dirty="0"/>
          </a:p>
        </p:txBody>
      </p:sp>
      <p:sp>
        <p:nvSpPr>
          <p:cNvPr id="3" name="Footer Placeholder 2"/>
          <p:cNvSpPr>
            <a:spLocks noGrp="1"/>
          </p:cNvSpPr>
          <p:nvPr>
            <p:ph type="ftr" sz="quarter" idx="11"/>
          </p:nvPr>
        </p:nvSpPr>
        <p:spPr/>
        <p:txBody>
          <a:bodyPr/>
          <a:lstStyle/>
          <a:p>
            <a:r>
              <a:rPr lang="en-US"/>
              <a:t>PHY 711  Fall 2022-- Lecture 21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509673897"/>
              </p:ext>
            </p:extLst>
          </p:nvPr>
        </p:nvGraphicFramePr>
        <p:xfrm>
          <a:off x="771525" y="609600"/>
          <a:ext cx="6869113" cy="4513263"/>
        </p:xfrm>
        <a:graphic>
          <a:graphicData uri="http://schemas.openxmlformats.org/presentationml/2006/ole">
            <mc:AlternateContent xmlns:mc="http://schemas.openxmlformats.org/markup-compatibility/2006">
              <mc:Choice xmlns:v="urn:schemas-microsoft-com:vml" Requires="v">
                <p:oleObj name="数式" r:id="rId3" imgW="3555720" imgH="2336760" progId="Equation.3">
                  <p:embed/>
                </p:oleObj>
              </mc:Choice>
              <mc:Fallback>
                <p:oleObj name="数式" r:id="rId3" imgW="3555720" imgH="2336760" progId="Equation.3">
                  <p:embed/>
                  <p:pic>
                    <p:nvPicPr>
                      <p:cNvPr id="5" name="Object 4"/>
                      <p:cNvPicPr>
                        <a:picLocks noChangeAspect="1" noChangeArrowheads="1"/>
                      </p:cNvPicPr>
                      <p:nvPr/>
                    </p:nvPicPr>
                    <p:blipFill>
                      <a:blip r:embed="rId4"/>
                      <a:srcRect/>
                      <a:stretch>
                        <a:fillRect/>
                      </a:stretch>
                    </p:blipFill>
                    <p:spPr bwMode="auto">
                      <a:xfrm>
                        <a:off x="771525" y="609600"/>
                        <a:ext cx="6869113" cy="451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Arrow: Up 5">
            <a:extLst>
              <a:ext uri="{FF2B5EF4-FFF2-40B4-BE49-F238E27FC236}">
                <a16:creationId xmlns:a16="http://schemas.microsoft.com/office/drawing/2014/main" id="{FBE434B0-621B-481A-ADFA-C9AB987EE211}"/>
              </a:ext>
            </a:extLst>
          </p:cNvPr>
          <p:cNvSpPr/>
          <p:nvPr/>
        </p:nvSpPr>
        <p:spPr>
          <a:xfrm>
            <a:off x="7096919" y="4343400"/>
            <a:ext cx="762000" cy="5334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386DC754-E3E5-4B2E-B4E1-D48479AB2403}"/>
              </a:ext>
            </a:extLst>
          </p:cNvPr>
          <p:cNvSpPr txBox="1"/>
          <p:nvPr/>
        </p:nvSpPr>
        <p:spPr>
          <a:xfrm>
            <a:off x="4545496" y="4768761"/>
            <a:ext cx="4419600" cy="1569660"/>
          </a:xfrm>
          <a:prstGeom prst="rect">
            <a:avLst/>
          </a:prstGeom>
          <a:noFill/>
        </p:spPr>
        <p:txBody>
          <a:bodyPr wrap="square" rtlCol="0">
            <a:spAutoFit/>
          </a:bodyPr>
          <a:lstStyle/>
          <a:p>
            <a:r>
              <a:rPr lang="en-US" sz="2400" dirty="0">
                <a:latin typeface="+mj-lt"/>
              </a:rPr>
              <a:t>Question – why this choice?</a:t>
            </a:r>
          </a:p>
          <a:p>
            <a:r>
              <a:rPr lang="en-US" sz="2400" dirty="0">
                <a:latin typeface="+mj-lt"/>
              </a:rPr>
              <a:t>Answer – because the answer will be more beautiful. (Be sure that was not my cleverness.)</a:t>
            </a:r>
          </a:p>
        </p:txBody>
      </p:sp>
    </p:spTree>
    <p:extLst>
      <p:ext uri="{BB962C8B-B14F-4D97-AF65-F5344CB8AC3E}">
        <p14:creationId xmlns:p14="http://schemas.microsoft.com/office/powerpoint/2010/main" val="12449796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p:cNvGrpSpPr/>
          <p:nvPr/>
        </p:nvGrpSpPr>
        <p:grpSpPr>
          <a:xfrm>
            <a:off x="762000" y="3886200"/>
            <a:ext cx="6096000" cy="1905000"/>
            <a:chOff x="762000" y="3886200"/>
            <a:chExt cx="6096000" cy="1905000"/>
          </a:xfrm>
        </p:grpSpPr>
        <p:sp>
          <p:nvSpPr>
            <p:cNvPr id="9" name="Rectangle 8"/>
            <p:cNvSpPr/>
            <p:nvPr/>
          </p:nvSpPr>
          <p:spPr>
            <a:xfrm>
              <a:off x="1295400" y="4419600"/>
              <a:ext cx="3200400" cy="13716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762000" y="3886200"/>
              <a:ext cx="6096000" cy="461665"/>
            </a:xfrm>
            <a:prstGeom prst="rect">
              <a:avLst/>
            </a:prstGeom>
            <a:noFill/>
          </p:spPr>
          <p:txBody>
            <a:bodyPr wrap="square" rtlCol="0">
              <a:spAutoFit/>
            </a:bodyPr>
            <a:lstStyle/>
            <a:p>
              <a:r>
                <a:rPr lang="en-US" sz="2400" dirty="0">
                  <a:latin typeface="+mj-lt"/>
                </a:rPr>
                <a:t>Parametric equations for </a:t>
              </a:r>
              <a:r>
                <a:rPr lang="en-US" sz="2400" dirty="0" err="1">
                  <a:latin typeface="+mj-lt"/>
                </a:rPr>
                <a:t>Brachistochrone</a:t>
              </a:r>
              <a:r>
                <a:rPr lang="en-US" sz="2400" dirty="0">
                  <a:latin typeface="+mj-lt"/>
                </a:rPr>
                <a:t>:</a:t>
              </a:r>
            </a:p>
          </p:txBody>
        </p:sp>
        <p:graphicFrame>
          <p:nvGraphicFramePr>
            <p:cNvPr id="7" name="Object 6"/>
            <p:cNvGraphicFramePr>
              <a:graphicFrameLocks noChangeAspect="1"/>
            </p:cNvGraphicFramePr>
            <p:nvPr/>
          </p:nvGraphicFramePr>
          <p:xfrm>
            <a:off x="1295400" y="4347865"/>
            <a:ext cx="3152775" cy="1425413"/>
          </p:xfrm>
          <a:graphic>
            <a:graphicData uri="http://schemas.openxmlformats.org/presentationml/2006/ole">
              <mc:AlternateContent xmlns:mc="http://schemas.openxmlformats.org/markup-compatibility/2006">
                <mc:Choice xmlns:v="urn:schemas-microsoft-com:vml" Requires="v">
                  <p:oleObj name="数式" r:id="rId3" imgW="952200" imgH="431640" progId="Equation.3">
                    <p:embed/>
                  </p:oleObj>
                </mc:Choice>
                <mc:Fallback>
                  <p:oleObj name="数式" r:id="rId3" imgW="952200" imgH="431640" progId="Equation.3">
                    <p:embed/>
                    <p:pic>
                      <p:nvPicPr>
                        <p:cNvPr id="7" name="Object 6"/>
                        <p:cNvPicPr>
                          <a:picLocks noChangeAspect="1" noChangeArrowheads="1"/>
                        </p:cNvPicPr>
                        <p:nvPr/>
                      </p:nvPicPr>
                      <p:blipFill>
                        <a:blip r:embed="rId4"/>
                        <a:srcRect/>
                        <a:stretch>
                          <a:fillRect/>
                        </a:stretch>
                      </p:blipFill>
                      <p:spPr bwMode="auto">
                        <a:xfrm>
                          <a:off x="1295400" y="4347865"/>
                          <a:ext cx="3152775" cy="1425413"/>
                        </a:xfrm>
                        <a:prstGeom prst="rect">
                          <a:avLst/>
                        </a:prstGeom>
                        <a:noFill/>
                        <a:ln>
                          <a:noFill/>
                        </a:ln>
                      </p:spPr>
                    </p:pic>
                  </p:oleObj>
                </mc:Fallback>
              </mc:AlternateContent>
            </a:graphicData>
          </a:graphic>
        </p:graphicFrame>
      </p:grpSp>
      <p:sp>
        <p:nvSpPr>
          <p:cNvPr id="2" name="Date Placeholder 1"/>
          <p:cNvSpPr>
            <a:spLocks noGrp="1"/>
          </p:cNvSpPr>
          <p:nvPr>
            <p:ph type="dt" sz="half" idx="10"/>
          </p:nvPr>
        </p:nvSpPr>
        <p:spPr/>
        <p:txBody>
          <a:bodyPr/>
          <a:lstStyle/>
          <a:p>
            <a:r>
              <a:rPr lang="en-US"/>
              <a:t>10/7/2022</a:t>
            </a:r>
            <a:endParaRPr lang="en-US" dirty="0"/>
          </a:p>
        </p:txBody>
      </p:sp>
      <p:sp>
        <p:nvSpPr>
          <p:cNvPr id="3" name="Footer Placeholder 2"/>
          <p:cNvSpPr>
            <a:spLocks noGrp="1"/>
          </p:cNvSpPr>
          <p:nvPr>
            <p:ph type="ftr" sz="quarter" idx="11"/>
          </p:nvPr>
        </p:nvSpPr>
        <p:spPr/>
        <p:txBody>
          <a:bodyPr/>
          <a:lstStyle/>
          <a:p>
            <a:r>
              <a:rPr lang="en-US"/>
              <a:t>PHY 711  Fall 2022-- Lecture 21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graphicFrame>
        <p:nvGraphicFramePr>
          <p:cNvPr id="5" name="Object 4"/>
          <p:cNvGraphicFramePr>
            <a:graphicFrameLocks noChangeAspect="1"/>
          </p:cNvGraphicFramePr>
          <p:nvPr/>
        </p:nvGraphicFramePr>
        <p:xfrm>
          <a:off x="381000" y="304800"/>
          <a:ext cx="2992437" cy="3262313"/>
        </p:xfrm>
        <a:graphic>
          <a:graphicData uri="http://schemas.openxmlformats.org/presentationml/2006/ole">
            <mc:AlternateContent xmlns:mc="http://schemas.openxmlformats.org/markup-compatibility/2006">
              <mc:Choice xmlns:v="urn:schemas-microsoft-com:vml" Requires="v">
                <p:oleObj name="数式" r:id="rId5" imgW="1549080" imgH="1688760" progId="Equation.3">
                  <p:embed/>
                </p:oleObj>
              </mc:Choice>
              <mc:Fallback>
                <p:oleObj name="数式" r:id="rId5" imgW="1549080" imgH="1688760" progId="Equation.3">
                  <p:embed/>
                  <p:pic>
                    <p:nvPicPr>
                      <p:cNvPr id="5" name="Object 4"/>
                      <p:cNvPicPr>
                        <a:picLocks noChangeAspect="1" noChangeArrowheads="1"/>
                      </p:cNvPicPr>
                      <p:nvPr/>
                    </p:nvPicPr>
                    <p:blipFill>
                      <a:blip r:embed="rId6"/>
                      <a:srcRect/>
                      <a:stretch>
                        <a:fillRect/>
                      </a:stretch>
                    </p:blipFill>
                    <p:spPr bwMode="auto">
                      <a:xfrm>
                        <a:off x="381000" y="304800"/>
                        <a:ext cx="2992437" cy="326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417861151"/>
              </p:ext>
            </p:extLst>
          </p:nvPr>
        </p:nvGraphicFramePr>
        <p:xfrm>
          <a:off x="4114800" y="563212"/>
          <a:ext cx="4830763" cy="2740025"/>
        </p:xfrm>
        <a:graphic>
          <a:graphicData uri="http://schemas.openxmlformats.org/presentationml/2006/ole">
            <mc:AlternateContent xmlns:mc="http://schemas.openxmlformats.org/markup-compatibility/2006">
              <mc:Choice xmlns:v="urn:schemas-microsoft-com:vml" Requires="v">
                <p:oleObj name="数式" r:id="rId7" imgW="2501640" imgH="1422360" progId="Equation.3">
                  <p:embed/>
                </p:oleObj>
              </mc:Choice>
              <mc:Fallback>
                <p:oleObj name="数式" r:id="rId7" imgW="2501640" imgH="1422360" progId="Equation.3">
                  <p:embed/>
                  <p:pic>
                    <p:nvPicPr>
                      <p:cNvPr id="6" name="Object 5"/>
                      <p:cNvPicPr>
                        <a:picLocks noChangeAspect="1" noChangeArrowheads="1"/>
                      </p:cNvPicPr>
                      <p:nvPr/>
                    </p:nvPicPr>
                    <p:blipFill>
                      <a:blip r:embed="rId8"/>
                      <a:srcRect/>
                      <a:stretch>
                        <a:fillRect/>
                      </a:stretch>
                    </p:blipFill>
                    <p:spPr bwMode="auto">
                      <a:xfrm>
                        <a:off x="4114800" y="563212"/>
                        <a:ext cx="4830763" cy="2740025"/>
                      </a:xfrm>
                      <a:prstGeom prst="rect">
                        <a:avLst/>
                      </a:prstGeom>
                      <a:solidFill>
                        <a:srgbClr val="7030A0">
                          <a:alpha val="11000"/>
                        </a:srgbClr>
                      </a:solidFill>
                      <a:ln>
                        <a:noFill/>
                      </a:ln>
                    </p:spPr>
                  </p:pic>
                </p:oleObj>
              </mc:Fallback>
            </mc:AlternateContent>
          </a:graphicData>
        </a:graphic>
      </p:graphicFrame>
    </p:spTree>
    <p:extLst>
      <p:ext uri="{BB962C8B-B14F-4D97-AF65-F5344CB8AC3E}">
        <p14:creationId xmlns:p14="http://schemas.microsoft.com/office/powerpoint/2010/main" val="3876576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15303</TotalTime>
  <Words>731</Words>
  <Application>Microsoft Office PowerPoint</Application>
  <PresentationFormat>On-screen Show (4:3)</PresentationFormat>
  <Paragraphs>120</Paragraphs>
  <Slides>18</Slides>
  <Notes>9</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3</vt:i4>
      </vt:variant>
      <vt:variant>
        <vt:lpstr>Slide Titles</vt:lpstr>
      </vt:variant>
      <vt:variant>
        <vt:i4>18</vt:i4>
      </vt:variant>
    </vt:vector>
  </HeadingPairs>
  <TitlesOfParts>
    <vt:vector size="25" baseType="lpstr">
      <vt:lpstr>Arial</vt:lpstr>
      <vt:lpstr>Calibri</vt:lpstr>
      <vt:lpstr>Symbol</vt:lpstr>
      <vt:lpstr>Office Theme</vt:lpstr>
      <vt:lpstr>Equation</vt:lpstr>
      <vt:lpstr>数式</vt:lpstr>
      <vt:lpstr>MathType 7.0 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747</cp:revision>
  <cp:lastPrinted>2020-10-06T03:12:13Z</cp:lastPrinted>
  <dcterms:created xsi:type="dcterms:W3CDTF">2012-01-10T18:32:24Z</dcterms:created>
  <dcterms:modified xsi:type="dcterms:W3CDTF">2022-10-07T13:52:19Z</dcterms:modified>
</cp:coreProperties>
</file>