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94" r:id="rId3"/>
    <p:sldId id="422" r:id="rId4"/>
    <p:sldId id="424" r:id="rId5"/>
    <p:sldId id="425" r:id="rId6"/>
    <p:sldId id="426" r:id="rId7"/>
    <p:sldId id="427" r:id="rId8"/>
    <p:sldId id="428" r:id="rId9"/>
    <p:sldId id="429" r:id="rId10"/>
    <p:sldId id="407" r:id="rId11"/>
    <p:sldId id="423" r:id="rId12"/>
    <p:sldId id="436" r:id="rId13"/>
    <p:sldId id="406" r:id="rId14"/>
    <p:sldId id="408" r:id="rId15"/>
    <p:sldId id="409" r:id="rId16"/>
    <p:sldId id="437" r:id="rId17"/>
    <p:sldId id="410" r:id="rId18"/>
    <p:sldId id="411" r:id="rId19"/>
    <p:sldId id="413" r:id="rId20"/>
    <p:sldId id="414" r:id="rId21"/>
    <p:sldId id="415" r:id="rId22"/>
    <p:sldId id="412" r:id="rId23"/>
    <p:sldId id="430" r:id="rId24"/>
    <p:sldId id="431" r:id="rId25"/>
    <p:sldId id="43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5216" autoAdjust="0"/>
  </p:normalViewPr>
  <p:slideViewPr>
    <p:cSldViewPr>
      <p:cViewPr varScale="1">
        <p:scale>
          <a:sx n="53" d="100"/>
          <a:sy n="53" d="100"/>
        </p:scale>
        <p:origin x="14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-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one dimensional ordinary differential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92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21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 appropriate for this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schedule continues to cover material in Chap.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example, this time taken from electrostatics.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07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Solutions for a particular charge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67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change distribution and of the </a:t>
            </a:r>
            <a:r>
              <a:rPr lang="en-US"/>
              <a:t>electrostatic potential.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class problems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7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7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the Raleigh-Ritz approximation for the lowest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3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  Rayleigh-Ritz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6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example from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2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8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minimization process yield’s the exact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55.png"/><Relationship Id="rId7" Type="http://schemas.openxmlformats.org/officeDocument/2006/relationships/image" Target="../media/image5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7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5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2.wmf"/><Relationship Id="rId5" Type="http://schemas.openxmlformats.org/officeDocument/2006/relationships/image" Target="../media/image21.png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22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eigenfunction expansions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 based on solutions of the homogeneous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55001"/>
              </p:ext>
            </p:extLst>
          </p:nvPr>
        </p:nvGraphicFramePr>
        <p:xfrm>
          <a:off x="523875" y="4343400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63760" imgH="1002960" progId="Equation.DSMT4">
                  <p:embed/>
                </p:oleObj>
              </mc:Choice>
              <mc:Fallback>
                <p:oleObj name="Equation" r:id="rId7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4343400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22188-A55F-4466-AA60-E8640D26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AD55B-D80F-4177-8487-DC46F103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9B73F-2C18-4879-B1C9-644B5F0C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2B3947-5615-4330-AD05-D4244B78CD71}"/>
              </a:ext>
            </a:extLst>
          </p:cNvPr>
          <p:cNvSpPr txBox="1"/>
          <p:nvPr/>
        </p:nvSpPr>
        <p:spPr>
          <a:xfrm>
            <a:off x="304800" y="5075256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lecture, we will discuss several methods of finding this Green’s function.    This topic will also</a:t>
            </a:r>
          </a:p>
          <a:p>
            <a:r>
              <a:rPr lang="en-US" sz="2400" dirty="0">
                <a:latin typeface="+mj-lt"/>
              </a:rPr>
              <a:t>appear in PHY 712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D0D31C-CC09-4E4E-8CCB-FF223DE7B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2691"/>
              </p:ext>
            </p:extLst>
          </p:nvPr>
        </p:nvGraphicFramePr>
        <p:xfrm>
          <a:off x="152400" y="136525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63760" imgH="1002960" progId="Equation.DSMT4">
                  <p:embed/>
                </p:oleObj>
              </mc:Choice>
              <mc:Fallback>
                <p:oleObj name="Equation" r:id="rId3" imgW="32637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6525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8DBF47-3F86-4D7B-8031-2369890BF469}"/>
              </a:ext>
            </a:extLst>
          </p:cNvPr>
          <p:cNvSpPr txBox="1"/>
          <p:nvPr/>
        </p:nvSpPr>
        <p:spPr>
          <a:xfrm>
            <a:off x="2171700" y="1803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53BD10-8233-47A4-9C17-AFD58BF22D45}"/>
              </a:ext>
            </a:extLst>
          </p:cNvPr>
          <p:cNvCxnSpPr/>
          <p:nvPr/>
        </p:nvCxnSpPr>
        <p:spPr>
          <a:xfrm flipH="1" flipV="1">
            <a:off x="1981200" y="14478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FE6DD02-B858-4E24-9C65-F866E26FBAD0}"/>
              </a:ext>
            </a:extLst>
          </p:cNvPr>
          <p:cNvSpPr txBox="1"/>
          <p:nvPr/>
        </p:nvSpPr>
        <p:spPr>
          <a:xfrm>
            <a:off x="152400" y="246983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</a:t>
            </a:r>
            <a:r>
              <a:rPr lang="en-US" sz="2400" dirty="0"/>
              <a:t>is the homogeneous equation psi_0(x)?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64A07FB-50C1-496A-816A-E8A3BBAD6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712760"/>
              </p:ext>
            </p:extLst>
          </p:nvPr>
        </p:nvGraphicFramePr>
        <p:xfrm>
          <a:off x="1216025" y="3098203"/>
          <a:ext cx="58737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98203"/>
                        <a:ext cx="58737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71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AB39C-8985-4D19-AFE7-D6780FA0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24E61-111D-409F-B923-7AD27232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755C-E86B-4A30-A443-41F1A956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143897-A08C-4101-B8F5-D7C106485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37802"/>
              </p:ext>
            </p:extLst>
          </p:nvPr>
        </p:nvGraphicFramePr>
        <p:xfrm>
          <a:off x="762000" y="1133048"/>
          <a:ext cx="54657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63760" imgH="1002960" progId="Equation.DSMT4">
                  <p:embed/>
                </p:oleObj>
              </mc:Choice>
              <mc:Fallback>
                <p:oleObj name="Equation" r:id="rId3" imgW="3263760" imgH="1002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D0D31C-CC09-4E4E-8CCB-FF223DE7B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33048"/>
                        <a:ext cx="54657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0238308-5233-4BFB-83BE-321AEC0E0DDA}"/>
              </a:ext>
            </a:extLst>
          </p:cNvPr>
          <p:cNvSpPr txBox="1"/>
          <p:nvPr/>
        </p:nvSpPr>
        <p:spPr>
          <a:xfrm>
            <a:off x="2286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arrive at the formal solution?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E702F0-08F9-477E-A3F6-C8295D618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71866"/>
              </p:ext>
            </p:extLst>
          </p:nvPr>
        </p:nvGraphicFramePr>
        <p:xfrm>
          <a:off x="609600" y="2997039"/>
          <a:ext cx="7251700" cy="320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21160" imgH="2349360" progId="Equation.DSMT4">
                  <p:embed/>
                </p:oleObj>
              </mc:Choice>
              <mc:Fallback>
                <p:oleObj name="Equation" r:id="rId5" imgW="5321160" imgH="234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64A07FB-50C1-496A-816A-E8A3BBAD68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97039"/>
                        <a:ext cx="7251700" cy="3206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64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74664"/>
              </p:ext>
            </p:extLst>
          </p:nvPr>
        </p:nvGraphicFramePr>
        <p:xfrm>
          <a:off x="1507435" y="2411427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435" y="2411427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0A486D73-8C14-4B0A-A1D2-3115E8900E3C}"/>
              </a:ext>
            </a:extLst>
          </p:cNvPr>
          <p:cNvSpPr/>
          <p:nvPr/>
        </p:nvSpPr>
        <p:spPr>
          <a:xfrm rot="3266408">
            <a:off x="5711787" y="2899286"/>
            <a:ext cx="2912119" cy="74066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DECF8-8665-4E2B-9675-BB68C8B13310}"/>
              </a:ext>
            </a:extLst>
          </p:cNvPr>
          <p:cNvSpPr txBox="1"/>
          <p:nvPr/>
        </p:nvSpPr>
        <p:spPr>
          <a:xfrm>
            <a:off x="5181600" y="5638800"/>
            <a:ext cx="313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By construction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080F3-D88F-1886-B563-14DB06AFF4F2}"/>
              </a:ext>
            </a:extLst>
          </p:cNvPr>
          <p:cNvSpPr txBox="1"/>
          <p:nvPr/>
        </p:nvSpPr>
        <p:spPr>
          <a:xfrm>
            <a:off x="90090" y="189871"/>
            <a:ext cx="8963819" cy="47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complete set of eigenfunctions to form Green’s function --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96025"/>
              </p:ext>
            </p:extLst>
          </p:nvPr>
        </p:nvGraphicFramePr>
        <p:xfrm>
          <a:off x="322263" y="1066800"/>
          <a:ext cx="7815262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25880" imgH="1371600" progId="Equation.DSMT4">
                  <p:embed/>
                </p:oleObj>
              </mc:Choice>
              <mc:Fallback>
                <p:oleObj name="Equation" r:id="rId3" imgW="4025880" imgH="137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66800"/>
                        <a:ext cx="7815262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741965"/>
              </p:ext>
            </p:extLst>
          </p:nvPr>
        </p:nvGraphicFramePr>
        <p:xfrm>
          <a:off x="158917" y="3733800"/>
          <a:ext cx="85439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84320" imgH="1104840" progId="Equation.DSMT4">
                  <p:embed/>
                </p:oleObj>
              </mc:Choice>
              <mc:Fallback>
                <p:oleObj name="Equation" r:id="rId5" imgW="3784320" imgH="11048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17" y="3733800"/>
                        <a:ext cx="85439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C7D2E-8433-1526-A1E7-7A2FCA89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906C4-2D86-7AB3-5C8B-37CD7CF1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95157-E22F-03B3-22F2-19FD67A9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8D5D43-6E73-55C2-4B9C-88997B144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60203"/>
              </p:ext>
            </p:extLst>
          </p:nvPr>
        </p:nvGraphicFramePr>
        <p:xfrm>
          <a:off x="325270" y="136525"/>
          <a:ext cx="8329446" cy="79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20880" imgH="431640" progId="Equation.DSMT4">
                  <p:embed/>
                </p:oleObj>
              </mc:Choice>
              <mc:Fallback>
                <p:oleObj name="Equation" r:id="rId2" imgW="452088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0" y="136525"/>
                        <a:ext cx="8329446" cy="796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5318378-714D-1263-6392-808F717D2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52" y="1809750"/>
            <a:ext cx="7687123" cy="3448050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90CBED57-6392-49A8-DB72-6780393A0FB3}"/>
              </a:ext>
            </a:extLst>
          </p:cNvPr>
          <p:cNvSpPr/>
          <p:nvPr/>
        </p:nvSpPr>
        <p:spPr>
          <a:xfrm>
            <a:off x="4876800" y="2606548"/>
            <a:ext cx="457200" cy="365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77BBF-3492-07B6-B451-AD3B7FAF46CB}"/>
              </a:ext>
            </a:extLst>
          </p:cNvPr>
          <p:cNvSpPr txBox="1"/>
          <p:nvPr/>
        </p:nvSpPr>
        <p:spPr>
          <a:xfrm>
            <a:off x="5410200" y="255827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N=100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03C8430A-9F6D-E746-80F1-77BB9A3EBDB7}"/>
              </a:ext>
            </a:extLst>
          </p:cNvPr>
          <p:cNvSpPr/>
          <p:nvPr/>
        </p:nvSpPr>
        <p:spPr>
          <a:xfrm>
            <a:off x="5181600" y="4082406"/>
            <a:ext cx="457200" cy="3651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C7F7FF-C783-AFB5-1D09-EC609535C3B1}"/>
              </a:ext>
            </a:extLst>
          </p:cNvPr>
          <p:cNvSpPr txBox="1"/>
          <p:nvPr/>
        </p:nvSpPr>
        <p:spPr>
          <a:xfrm>
            <a:off x="5715000" y="4034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N=10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0F3A16-0000-AF68-771D-8422B6E24D35}"/>
              </a:ext>
            </a:extLst>
          </p:cNvPr>
          <p:cNvSpPr txBox="1"/>
          <p:nvPr/>
        </p:nvSpPr>
        <p:spPr>
          <a:xfrm>
            <a:off x="7620000" y="486208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x’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b="1" i="1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F6AD0A-8B7B-C92D-BD1C-9D8E3F92BCBB}"/>
              </a:ext>
            </a:extLst>
          </p:cNvPr>
          <p:cNvSpPr txBox="1"/>
          <p:nvPr/>
        </p:nvSpPr>
        <p:spPr>
          <a:xfrm>
            <a:off x="2514600" y="1219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x=1/2, L=1</a:t>
            </a:r>
          </a:p>
        </p:txBody>
      </p:sp>
    </p:spTree>
    <p:extLst>
      <p:ext uri="{BB962C8B-B14F-4D97-AF65-F5344CB8AC3E}">
        <p14:creationId xmlns:p14="http://schemas.microsoft.com/office/powerpoint/2010/main" val="288516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4D82B6-A80D-0DD6-293D-3BC29AB2971A}"/>
              </a:ext>
            </a:extLst>
          </p:cNvPr>
          <p:cNvSpPr/>
          <p:nvPr/>
        </p:nvSpPr>
        <p:spPr>
          <a:xfrm>
            <a:off x="381000" y="4419600"/>
            <a:ext cx="4191000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83034"/>
              </p:ext>
            </p:extLst>
          </p:nvPr>
        </p:nvGraphicFramePr>
        <p:xfrm>
          <a:off x="269875" y="293688"/>
          <a:ext cx="8602663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31960" imgH="2793960" progId="Equation.DSMT4">
                  <p:embed/>
                </p:oleObj>
              </mc:Choice>
              <mc:Fallback>
                <p:oleObj name="Equation" r:id="rId3" imgW="4431960" imgH="2793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93688"/>
                        <a:ext cx="8602663" cy="543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method of constructing Green’s functions -- using two solutions to the homogeneous problem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40936"/>
              </p:ext>
            </p:extLst>
          </p:nvPr>
        </p:nvGraphicFramePr>
        <p:xfrm>
          <a:off x="508000" y="2782153"/>
          <a:ext cx="81788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43320" imgH="1562040" progId="Equation.DSMT4">
                  <p:embed/>
                </p:oleObj>
              </mc:Choice>
              <mc:Fallback>
                <p:oleObj name="Equation" r:id="rId5" imgW="5143320" imgH="1562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82153"/>
                        <a:ext cx="81788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30CC289-FC94-1F9D-EB94-75EDD85C57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651419"/>
              </p:ext>
            </p:extLst>
          </p:nvPr>
        </p:nvGraphicFramePr>
        <p:xfrm>
          <a:off x="560053" y="5353169"/>
          <a:ext cx="6959815" cy="895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38400" imgH="622080" progId="Equation.DSMT4">
                  <p:embed/>
                </p:oleObj>
              </mc:Choice>
              <mc:Fallback>
                <p:oleObj name="Equation" r:id="rId7" imgW="4838400" imgH="62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53" y="5353169"/>
                        <a:ext cx="6959815" cy="895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1E67F9-E1A5-C17E-E755-31AA55259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470"/>
            <a:ext cx="9144000" cy="32085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18B66-2BF7-A4F6-835D-8DD8199A24A0}"/>
              </a:ext>
            </a:extLst>
          </p:cNvPr>
          <p:cNvSpPr/>
          <p:nvPr/>
        </p:nvSpPr>
        <p:spPr>
          <a:xfrm>
            <a:off x="0" y="2514600"/>
            <a:ext cx="9067800" cy="457200"/>
          </a:xfrm>
          <a:prstGeom prst="rect">
            <a:avLst/>
          </a:prstGeom>
          <a:solidFill>
            <a:srgbClr val="92D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A77958-FBAD-3728-453C-54E6A96E5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34074"/>
            <a:ext cx="9144000" cy="252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662421"/>
              </p:ext>
            </p:extLst>
          </p:nvPr>
        </p:nvGraphicFramePr>
        <p:xfrm>
          <a:off x="383591" y="546893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91" y="546893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380"/>
              </p:ext>
            </p:extLst>
          </p:nvPr>
        </p:nvGraphicFramePr>
        <p:xfrm>
          <a:off x="437147" y="4126706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147" y="4126706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045567"/>
              </p:ext>
            </p:extLst>
          </p:nvPr>
        </p:nvGraphicFramePr>
        <p:xfrm>
          <a:off x="457200" y="5103812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3812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D842E1-71B1-C7DF-B34B-0175D7F08CA6}"/>
              </a:ext>
            </a:extLst>
          </p:cNvPr>
          <p:cNvSpPr txBox="1"/>
          <p:nvPr/>
        </p:nvSpPr>
        <p:spPr>
          <a:xfrm>
            <a:off x="0" y="21096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01417"/>
              </p:ext>
            </p:extLst>
          </p:nvPr>
        </p:nvGraphicFramePr>
        <p:xfrm>
          <a:off x="590550" y="1908175"/>
          <a:ext cx="8350250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56200" imgH="1726920" progId="Equation.DSMT4">
                  <p:embed/>
                </p:oleObj>
              </mc:Choice>
              <mc:Fallback>
                <p:oleObj name="Equation" r:id="rId3" imgW="5956200" imgH="1726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908175"/>
                        <a:ext cx="8350250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53058E-3B6D-46B8-AE25-FE47A8EB28C9}"/>
              </a:ext>
            </a:extLst>
          </p:cNvPr>
          <p:cNvSpPr txBox="1"/>
          <p:nvPr/>
        </p:nvSpPr>
        <p:spPr>
          <a:xfrm>
            <a:off x="457200" y="4724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integral has to be performed in two  parts.  While the eigenfunction expansion method can be generalized to 2 and 3 dimensions, this method only works for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0568"/>
              </p:ext>
            </p:extLst>
          </p:nvPr>
        </p:nvGraphicFramePr>
        <p:xfrm>
          <a:off x="262419" y="1112837"/>
          <a:ext cx="8094663" cy="574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59040" imgH="3225600" progId="Equation.DSMT4">
                  <p:embed/>
                </p:oleObj>
              </mc:Choice>
              <mc:Fallback>
                <p:oleObj name="Equation" r:id="rId3" imgW="4559040" imgH="3225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9" y="1112837"/>
                        <a:ext cx="8094663" cy="574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87EF94-092A-4DE2-BD8C-4DF3EC40F4A9}"/>
              </a:ext>
            </a:extLst>
          </p:cNvPr>
          <p:cNvSpPr txBox="1"/>
          <p:nvPr/>
        </p:nvSpPr>
        <p:spPr>
          <a:xfrm>
            <a:off x="4478651" y="5727909"/>
            <a:ext cx="4208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(Actually the algebra is painful).  But, hurray!  Same result as before.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82592A7-C8E7-7F56-3AA5-EAB22A4CA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748506"/>
              </p:ext>
            </p:extLst>
          </p:nvPr>
        </p:nvGraphicFramePr>
        <p:xfrm>
          <a:off x="228600" y="136525"/>
          <a:ext cx="7595082" cy="1178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31960" imgH="685800" progId="Equation.DSMT4">
                  <p:embed/>
                </p:oleObj>
              </mc:Choice>
              <mc:Fallback>
                <p:oleObj name="Equation" r:id="rId5" imgW="4431960" imgH="685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6525"/>
                        <a:ext cx="7595082" cy="1178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BA51E-6892-4CE5-BD6D-4E6C81C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AC96-2741-4781-BDB6-A10AED54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385A2-D21B-4E8C-AB92-A0FB89BC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C1051B-BF90-4C15-ADA1-E1D23F5BF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40467"/>
              </p:ext>
            </p:extLst>
          </p:nvPr>
        </p:nvGraphicFramePr>
        <p:xfrm>
          <a:off x="503238" y="184150"/>
          <a:ext cx="8359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94160" imgH="3098520" progId="Equation.DSMT4">
                  <p:embed/>
                </p:oleObj>
              </mc:Choice>
              <mc:Fallback>
                <p:oleObj name="Equation" r:id="rId3" imgW="4394160" imgH="3098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C1051B-BF90-4C15-ADA1-E1D23F5BF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238" y="184150"/>
                        <a:ext cx="8359775" cy="589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820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34626-210F-4DC7-AD06-7FF6B5DB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B387B-2F63-4F54-A121-EBC83CF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11B-02CD-4E51-BAC2-581D2C51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11027B-A0D7-45E0-80CF-F2C75B215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90927"/>
              </p:ext>
            </p:extLst>
          </p:nvPr>
        </p:nvGraphicFramePr>
        <p:xfrm>
          <a:off x="326658" y="171450"/>
          <a:ext cx="8383588" cy="618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06760" imgH="3251160" progId="Equation.DSMT4">
                  <p:embed/>
                </p:oleObj>
              </mc:Choice>
              <mc:Fallback>
                <p:oleObj name="Equation" r:id="rId3" imgW="4406760" imgH="3251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D11027B-A0D7-45E0-80CF-F2C75B215C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658" y="171450"/>
                        <a:ext cx="8383588" cy="618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552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A0A41-D50D-4279-B2B0-E21636AA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F6E49-631C-4D8E-9113-6110A407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31BE-5773-43B0-B602-FDDEF717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2D27AE-0CBA-40EE-AF9B-487B5BE0F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83120"/>
            <a:ext cx="8267700" cy="37909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CA8D34-2853-4DD2-A34B-804EA7573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42509"/>
              </p:ext>
            </p:extLst>
          </p:nvPr>
        </p:nvGraphicFramePr>
        <p:xfrm>
          <a:off x="4876800" y="4237689"/>
          <a:ext cx="520700" cy="56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DCA8D34-2853-4DD2-A34B-804EA7573B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4237689"/>
                        <a:ext cx="520700" cy="564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10AE23-7293-4BD1-A851-7DB30FB3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7639"/>
              </p:ext>
            </p:extLst>
          </p:nvPr>
        </p:nvGraphicFramePr>
        <p:xfrm>
          <a:off x="3135923" y="3791439"/>
          <a:ext cx="788987" cy="7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152280" progId="Equation.DSMT4">
                  <p:embed/>
                </p:oleObj>
              </mc:Choice>
              <mc:Fallback>
                <p:oleObj name="Equation" r:id="rId6" imgW="164880" imgH="152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10AE23-7293-4BD1-A851-7DB30FB393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5923" y="3791439"/>
                        <a:ext cx="788987" cy="7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785E55-7503-47DE-9585-CDEB5F62C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909009"/>
              </p:ext>
            </p:extLst>
          </p:nvPr>
        </p:nvGraphicFramePr>
        <p:xfrm>
          <a:off x="438149" y="152400"/>
          <a:ext cx="5106185" cy="2753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90560" imgH="1396800" progId="Equation.DSMT4">
                  <p:embed/>
                </p:oleObj>
              </mc:Choice>
              <mc:Fallback>
                <p:oleObj name="Equation" r:id="rId8" imgW="2590560" imgH="1396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1785E55-7503-47DE-9585-CDEB5F62C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8149" y="152400"/>
                        <a:ext cx="5106185" cy="2753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3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60296-7240-45DE-BD62-AF2C76EB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8DE12-29A3-4352-BDDB-B133715D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7EDED-6679-4A94-9226-AE4F8F7A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DCCE4A-C2FF-460A-84F5-8A3AE6CF3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848829"/>
              </p:ext>
            </p:extLst>
          </p:nvPr>
        </p:nvGraphicFramePr>
        <p:xfrm>
          <a:off x="338138" y="939800"/>
          <a:ext cx="8467725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28920" imgH="1549080" progId="Equation.DSMT4">
                  <p:embed/>
                </p:oleObj>
              </mc:Choice>
              <mc:Fallback>
                <p:oleObj name="Equation" r:id="rId3" imgW="4228920" imgH="1549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939800"/>
                        <a:ext cx="8467725" cy="310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094DD8-ACF8-4D7F-A975-B4B3AC47A500}"/>
              </a:ext>
            </a:extLst>
          </p:cNvPr>
          <p:cNvSpPr txBox="1"/>
          <p:nvPr/>
        </p:nvSpPr>
        <p:spPr>
          <a:xfrm>
            <a:off x="762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 Sturm-Liouville equations defined over a range of x.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BF629-6AA0-4FAB-AA9C-D8DD864161E9}"/>
              </a:ext>
            </a:extLst>
          </p:cNvPr>
          <p:cNvSpPr txBox="1"/>
          <p:nvPr/>
        </p:nvSpPr>
        <p:spPr>
          <a:xfrm>
            <a:off x="474662" y="4343400"/>
            <a:ext cx="8059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Sturm-Liouville operator is Hermitian, the eigenvalues are real and the eigenfunctions are orthogonal.   In the last lecture, we argued that the eigenfunctions form a “complete” set over the range of x defined for the particular system.</a:t>
            </a:r>
          </a:p>
        </p:txBody>
      </p:sp>
    </p:spTree>
    <p:extLst>
      <p:ext uri="{BB962C8B-B14F-4D97-AF65-F5344CB8AC3E}">
        <p14:creationId xmlns:p14="http://schemas.microsoft.com/office/powerpoint/2010/main" val="91328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and </a:t>
            </a:r>
            <a:r>
              <a:rPr lang="en-US" sz="2400" dirty="0" err="1">
                <a:latin typeface="+mj-lt"/>
              </a:rPr>
              <a:t>eigenfunctions</a:t>
            </a:r>
            <a:r>
              <a:rPr lang="en-US" sz="2400" dirty="0">
                <a:latin typeface="+mj-lt"/>
              </a:rPr>
              <a:t>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14580"/>
              </p:ext>
            </p:extLst>
          </p:nvPr>
        </p:nvGraphicFramePr>
        <p:xfrm>
          <a:off x="451338" y="539733"/>
          <a:ext cx="6095207" cy="152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22480" imgH="952200" progId="Equation.DSMT4">
                  <p:embed/>
                </p:oleObj>
              </mc:Choice>
              <mc:Fallback>
                <p:oleObj name="Equation" r:id="rId3" imgW="382248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38" y="539733"/>
                        <a:ext cx="6095207" cy="1520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3405"/>
              </p:ext>
            </p:extLst>
          </p:nvPr>
        </p:nvGraphicFramePr>
        <p:xfrm>
          <a:off x="304799" y="404739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27600" imgH="1663560" progId="Equation.DSMT4">
                  <p:embed/>
                </p:oleObj>
              </mc:Choice>
              <mc:Fallback>
                <p:oleObj name="Equation" r:id="rId7" imgW="5727600" imgH="1663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799" y="404739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D3395C-EF7E-45E9-9380-EAA9254032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91413"/>
              </p:ext>
            </p:extLst>
          </p:nvPr>
        </p:nvGraphicFramePr>
        <p:xfrm>
          <a:off x="451338" y="2130425"/>
          <a:ext cx="7248786" cy="215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70200" imgH="1091880" progId="Equation.DSMT4">
                  <p:embed/>
                </p:oleObj>
              </mc:Choice>
              <mc:Fallback>
                <p:oleObj name="Equation" r:id="rId9" imgW="3670200" imgH="1091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FD3395C-EF7E-45E9-9380-EAA925403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338" y="2130425"/>
                        <a:ext cx="7248786" cy="2156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19232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1228"/>
              </p:ext>
            </p:extLst>
          </p:nvPr>
        </p:nvGraphicFramePr>
        <p:xfrm>
          <a:off x="736754" y="2604832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754" y="2604832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4018"/>
              </p:ext>
            </p:extLst>
          </p:nvPr>
        </p:nvGraphicFramePr>
        <p:xfrm>
          <a:off x="732069" y="3562862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069" y="3562862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5029"/>
              </p:ext>
            </p:extLst>
          </p:nvPr>
        </p:nvGraphicFramePr>
        <p:xfrm>
          <a:off x="914400" y="4998782"/>
          <a:ext cx="5077874" cy="12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4998782"/>
                        <a:ext cx="5077874" cy="12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47996"/>
              </p:ext>
            </p:extLst>
          </p:nvPr>
        </p:nvGraphicFramePr>
        <p:xfrm>
          <a:off x="3217078" y="5080538"/>
          <a:ext cx="842944" cy="40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330120" progId="Equation.DSMT4">
                  <p:embed/>
                </p:oleObj>
              </mc:Choice>
              <mc:Fallback>
                <p:oleObj name="Equation" r:id="rId3" imgW="68580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7078" y="5080538"/>
                        <a:ext cx="842944" cy="405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35472"/>
              </p:ext>
            </p:extLst>
          </p:nvPr>
        </p:nvGraphicFramePr>
        <p:xfrm>
          <a:off x="1244600" y="518082"/>
          <a:ext cx="1828800" cy="11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825480" progId="Equation.DSMT4">
                  <p:embed/>
                </p:oleObj>
              </mc:Choice>
              <mc:Fallback>
                <p:oleObj name="Equation" r:id="rId6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4600" y="518082"/>
                        <a:ext cx="1828800" cy="11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01582"/>
              </p:ext>
            </p:extLst>
          </p:nvPr>
        </p:nvGraphicFramePr>
        <p:xfrm>
          <a:off x="3051277" y="2839732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181480" imgH="723600" progId="Equation.DSMT4">
                  <p:embed/>
                </p:oleObj>
              </mc:Choice>
              <mc:Fallback>
                <p:oleObj name="Equation" r:id="rId10" imgW="5181480" imgH="723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1277" y="2839732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33948"/>
              </p:ext>
            </p:extLst>
          </p:nvPr>
        </p:nvGraphicFramePr>
        <p:xfrm>
          <a:off x="275430" y="1606372"/>
          <a:ext cx="8264861" cy="1228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743520" imgH="1002960" progId="Equation.DSMT4">
                  <p:embed/>
                </p:oleObj>
              </mc:Choice>
              <mc:Fallback>
                <p:oleObj name="Equation" r:id="rId12" imgW="6743520" imgH="1002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5430" y="1606372"/>
                        <a:ext cx="8264861" cy="1228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09346"/>
              </p:ext>
            </p:extLst>
          </p:nvPr>
        </p:nvGraphicFramePr>
        <p:xfrm>
          <a:off x="384175" y="5568950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52400" imgH="571320" progId="Equation.DSMT4">
                  <p:embed/>
                </p:oleObj>
              </mc:Choice>
              <mc:Fallback>
                <p:oleObj name="Equation" r:id="rId14" imgW="2552400" imgH="571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4175" y="5568950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457520" imgH="1231560" progId="Equation.DSMT4">
                  <p:embed/>
                </p:oleObj>
              </mc:Choice>
              <mc:Fallback>
                <p:oleObj name="Equation" r:id="rId16" imgW="4457520" imgH="12315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7999"/>
              </p:ext>
            </p:extLst>
          </p:nvPr>
        </p:nvGraphicFramePr>
        <p:xfrm>
          <a:off x="133350" y="3623341"/>
          <a:ext cx="1085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960" imgH="419040" progId="Equation.DSMT4">
                  <p:embed/>
                </p:oleObj>
              </mc:Choice>
              <mc:Fallback>
                <p:oleObj name="Equation" r:id="rId18" imgW="5079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350" y="3623341"/>
                        <a:ext cx="10858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6CADD9-4BE6-4AF8-A5CE-7E7A37B1258E}"/>
              </a:ext>
            </a:extLst>
          </p:cNvPr>
          <p:cNvSpPr txBox="1"/>
          <p:nvPr/>
        </p:nvSpPr>
        <p:spPr>
          <a:xfrm>
            <a:off x="4060022" y="685800"/>
            <a:ext cx="417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– this time with a variable parameter</a:t>
            </a:r>
          </a:p>
        </p:txBody>
      </p:sp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52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Recap -- Rayleigh-Ritz method of estimating the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8741"/>
              </p:ext>
            </p:extLst>
          </p:nvPr>
        </p:nvGraphicFramePr>
        <p:xfrm>
          <a:off x="304800" y="2344686"/>
          <a:ext cx="8479689" cy="17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87840" imgH="1333440" progId="Equation.DSMT4">
                  <p:embed/>
                </p:oleObj>
              </mc:Choice>
              <mc:Fallback>
                <p:oleObj name="Equation" r:id="rId5" imgW="6387840" imgH="1333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344686"/>
                        <a:ext cx="8479689" cy="17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36499"/>
              </p:ext>
            </p:extLst>
          </p:nvPr>
        </p:nvGraphicFramePr>
        <p:xfrm>
          <a:off x="91563" y="585299"/>
          <a:ext cx="88407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13320" imgH="1333440" progId="Equation.DSMT4">
                  <p:embed/>
                </p:oleObj>
              </mc:Choice>
              <mc:Fallback>
                <p:oleObj name="Equation" r:id="rId7" imgW="7213320" imgH="1333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563" y="585299"/>
                        <a:ext cx="88407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4745889" y="3527027"/>
            <a:ext cx="304800" cy="36660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15757" y="347949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Exact answer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43E77-1435-483C-B74B-DFAF58C8CF8F}"/>
              </a:ext>
            </a:extLst>
          </p:cNvPr>
          <p:cNvSpPr txBox="1"/>
          <p:nvPr/>
        </p:nvSpPr>
        <p:spPr>
          <a:xfrm>
            <a:off x="304800" y="4326615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 you think that there is a reason for getting the correct answer from this method?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Chance only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Skill </a:t>
            </a:r>
          </a:p>
        </p:txBody>
      </p:sp>
    </p:spTree>
    <p:extLst>
      <p:ext uri="{BB962C8B-B14F-4D97-AF65-F5344CB8AC3E}">
        <p14:creationId xmlns:p14="http://schemas.microsoft.com/office/powerpoint/2010/main" val="1269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15816</TotalTime>
  <Words>883</Words>
  <Application>Microsoft Office PowerPoint</Application>
  <PresentationFormat>On-screen Show (4:3)</PresentationFormat>
  <Paragraphs>172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752</cp:revision>
  <cp:lastPrinted>2021-10-15T15:17:11Z</cp:lastPrinted>
  <dcterms:created xsi:type="dcterms:W3CDTF">2012-01-10T18:32:24Z</dcterms:created>
  <dcterms:modified xsi:type="dcterms:W3CDTF">2022-10-16T20:11:47Z</dcterms:modified>
</cp:coreProperties>
</file>