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94" r:id="rId3"/>
    <p:sldId id="438" r:id="rId4"/>
    <p:sldId id="422" r:id="rId5"/>
    <p:sldId id="424" r:id="rId6"/>
    <p:sldId id="425" r:id="rId7"/>
    <p:sldId id="426" r:id="rId8"/>
    <p:sldId id="439" r:id="rId9"/>
    <p:sldId id="427" r:id="rId10"/>
    <p:sldId id="428" r:id="rId11"/>
    <p:sldId id="429" r:id="rId12"/>
    <p:sldId id="407" r:id="rId13"/>
    <p:sldId id="423" r:id="rId14"/>
    <p:sldId id="436" r:id="rId15"/>
    <p:sldId id="406" r:id="rId16"/>
    <p:sldId id="408" r:id="rId17"/>
    <p:sldId id="409" r:id="rId18"/>
    <p:sldId id="437" r:id="rId19"/>
    <p:sldId id="410" r:id="rId20"/>
    <p:sldId id="411" r:id="rId21"/>
    <p:sldId id="413" r:id="rId22"/>
    <p:sldId id="414" r:id="rId23"/>
    <p:sldId id="415" r:id="rId24"/>
    <p:sldId id="412" r:id="rId25"/>
    <p:sldId id="430" r:id="rId26"/>
    <p:sldId id="431" r:id="rId27"/>
    <p:sldId id="432"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5216" autoAdjust="0"/>
  </p:normalViewPr>
  <p:slideViewPr>
    <p:cSldViewPr>
      <p:cViewPr varScale="1">
        <p:scale>
          <a:sx n="53" d="100"/>
          <a:sy n="53" d="100"/>
        </p:scale>
        <p:origin x="1464" y="40"/>
      </p:cViewPr>
      <p:guideLst>
        <p:guide orient="horz" pos="2160"/>
        <p:guide pos="2880"/>
      </p:guideLst>
    </p:cSldViewPr>
  </p:slideViewPr>
  <p:notesTextViewPr>
    <p:cViewPr>
      <p:scale>
        <a:sx n="1" d="1"/>
        <a:sy n="1" d="1"/>
      </p:scale>
      <p:origin x="0" y="0"/>
    </p:cViewPr>
  </p:notesTextViewPr>
  <p:sorterViewPr>
    <p:cViewPr>
      <p:scale>
        <a:sx n="46" d="100"/>
        <a:sy n="46" d="100"/>
      </p:scale>
      <p:origin x="0" y="-2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10/17/2022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10/17/2022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one dimensional ordinary differential equations.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 knowledge of the Green’s function we can find solutions of related inhomogeneous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816952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97792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861921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present solution methods for differential equations involving the use of eigenvalues.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273160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851815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 using eigenfunctions appropriate for this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942293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916736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solution simplifies.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860377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Green’s function based on homogeneous solutions (not </a:t>
            </a:r>
            <a:r>
              <a:rPr lang="en-US" dirty="0" err="1"/>
              <a:t>eigenfuntions</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181576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35469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schedule continues to cover material in Chap. 7</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14308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      </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250813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method of finding a Green’s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22865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this time taken from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2528073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Solutions for a particular charge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023467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change distribution and of the </a:t>
            </a:r>
            <a:r>
              <a:rPr lang="en-US"/>
              <a:t>electrostatic potential.</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635966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class problems considered.</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61176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properties.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684871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the Raleigh-Ritz approximation for the lowest eigenvalues.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299730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Proof of the  Rayleigh-Ritz theorem.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943466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example from last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57012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987581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minimization process yield’s the exact answer.</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82009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PHY 711  Fall 2022 --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PHY 711  Fall 2022 --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PHY 711  Fall 2022 --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PHY 711  Fall 2022 --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10/17/2022</a:t>
            </a:r>
            <a:endParaRPr lang="en-US" dirty="0"/>
          </a:p>
        </p:txBody>
      </p:sp>
      <p:sp>
        <p:nvSpPr>
          <p:cNvPr id="5" name="Footer Placeholder 4"/>
          <p:cNvSpPr>
            <a:spLocks noGrp="1"/>
          </p:cNvSpPr>
          <p:nvPr>
            <p:ph type="ftr" sz="quarter" idx="11"/>
          </p:nvPr>
        </p:nvSpPr>
        <p:spPr/>
        <p:txBody>
          <a:bodyPr/>
          <a:lstStyle/>
          <a:p>
            <a:r>
              <a:rPr lang="en-US"/>
              <a:t>PHY 711  Fall 2022 --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10/17/2022</a:t>
            </a:r>
            <a:endParaRPr lang="en-US" dirty="0"/>
          </a:p>
        </p:txBody>
      </p:sp>
      <p:sp>
        <p:nvSpPr>
          <p:cNvPr id="6" name="Footer Placeholder 5"/>
          <p:cNvSpPr>
            <a:spLocks noGrp="1"/>
          </p:cNvSpPr>
          <p:nvPr>
            <p:ph type="ftr" sz="quarter" idx="11"/>
          </p:nvPr>
        </p:nvSpPr>
        <p:spPr/>
        <p:txBody>
          <a:bodyPr/>
          <a:lstStyle/>
          <a:p>
            <a:r>
              <a:rPr lang="en-US"/>
              <a:t>PHY 711  Fall 2022 --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10/17/2022</a:t>
            </a:r>
            <a:endParaRPr lang="en-US" dirty="0"/>
          </a:p>
        </p:txBody>
      </p:sp>
      <p:sp>
        <p:nvSpPr>
          <p:cNvPr id="8" name="Footer Placeholder 7"/>
          <p:cNvSpPr>
            <a:spLocks noGrp="1"/>
          </p:cNvSpPr>
          <p:nvPr>
            <p:ph type="ftr" sz="quarter" idx="11"/>
          </p:nvPr>
        </p:nvSpPr>
        <p:spPr/>
        <p:txBody>
          <a:bodyPr/>
          <a:lstStyle/>
          <a:p>
            <a:r>
              <a:rPr lang="en-US"/>
              <a:t>PHY 711  Fall 2022 -- Lecture 22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10/17/2022</a:t>
            </a:r>
            <a:endParaRPr lang="en-US" dirty="0"/>
          </a:p>
        </p:txBody>
      </p:sp>
      <p:sp>
        <p:nvSpPr>
          <p:cNvPr id="4" name="Footer Placeholder 3"/>
          <p:cNvSpPr>
            <a:spLocks noGrp="1"/>
          </p:cNvSpPr>
          <p:nvPr>
            <p:ph type="ftr" sz="quarter" idx="11"/>
          </p:nvPr>
        </p:nvSpPr>
        <p:spPr/>
        <p:txBody>
          <a:bodyPr/>
          <a:lstStyle/>
          <a:p>
            <a:r>
              <a:rPr lang="en-US"/>
              <a:t>PHY 711  Fall 2022 -- Lecture 22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10/17/2022</a:t>
            </a:r>
            <a:endParaRPr lang="en-US" dirty="0"/>
          </a:p>
        </p:txBody>
      </p:sp>
      <p:sp>
        <p:nvSpPr>
          <p:cNvPr id="6" name="Footer Placeholder 5"/>
          <p:cNvSpPr>
            <a:spLocks noGrp="1"/>
          </p:cNvSpPr>
          <p:nvPr>
            <p:ph type="ftr" sz="quarter" idx="11"/>
          </p:nvPr>
        </p:nvSpPr>
        <p:spPr/>
        <p:txBody>
          <a:bodyPr/>
          <a:lstStyle/>
          <a:p>
            <a:r>
              <a:rPr lang="en-US"/>
              <a:t>PHY 711  Fall 2022 --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10/17/2022</a:t>
            </a:r>
            <a:endParaRPr lang="en-US" dirty="0"/>
          </a:p>
        </p:txBody>
      </p:sp>
      <p:sp>
        <p:nvSpPr>
          <p:cNvPr id="6" name="Footer Placeholder 5"/>
          <p:cNvSpPr>
            <a:spLocks noGrp="1"/>
          </p:cNvSpPr>
          <p:nvPr>
            <p:ph type="ftr" sz="quarter" idx="11"/>
          </p:nvPr>
        </p:nvSpPr>
        <p:spPr/>
        <p:txBody>
          <a:bodyPr/>
          <a:lstStyle/>
          <a:p>
            <a:r>
              <a:rPr lang="en-US"/>
              <a:t>PHY 711  Fall 2022 --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10/17/2022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22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27.wmf"/><Relationship Id="rId18" Type="http://schemas.openxmlformats.org/officeDocument/2006/relationships/oleObject" Target="../embeddings/oleObject29.bin"/><Relationship Id="rId3" Type="http://schemas.openxmlformats.org/officeDocument/2006/relationships/oleObject" Target="../embeddings/oleObject22.bin"/><Relationship Id="rId7" Type="http://schemas.openxmlformats.org/officeDocument/2006/relationships/image" Target="../media/image8.wmf"/><Relationship Id="rId12" Type="http://schemas.openxmlformats.org/officeDocument/2006/relationships/oleObject" Target="../embeddings/oleObject26.bin"/><Relationship Id="rId17" Type="http://schemas.openxmlformats.org/officeDocument/2006/relationships/image" Target="../media/image29.wmf"/><Relationship Id="rId2" Type="http://schemas.openxmlformats.org/officeDocument/2006/relationships/notesSlide" Target="../notesSlides/notesSlide8.xml"/><Relationship Id="rId16" Type="http://schemas.openxmlformats.org/officeDocument/2006/relationships/oleObject" Target="../embeddings/oleObject28.bin"/><Relationship Id="rId1" Type="http://schemas.openxmlformats.org/officeDocument/2006/relationships/slideLayout" Target="../slideLayouts/slideLayout7.xml"/><Relationship Id="rId6" Type="http://schemas.openxmlformats.org/officeDocument/2006/relationships/oleObject" Target="../embeddings/oleObject23.bin"/><Relationship Id="rId11" Type="http://schemas.openxmlformats.org/officeDocument/2006/relationships/image" Target="../media/image26.wmf"/><Relationship Id="rId5" Type="http://schemas.openxmlformats.org/officeDocument/2006/relationships/image" Target="../media/image25.png"/><Relationship Id="rId15" Type="http://schemas.openxmlformats.org/officeDocument/2006/relationships/image" Target="../media/image28.wmf"/><Relationship Id="rId10" Type="http://schemas.openxmlformats.org/officeDocument/2006/relationships/oleObject" Target="../embeddings/oleObject25.bin"/><Relationship Id="rId19" Type="http://schemas.openxmlformats.org/officeDocument/2006/relationships/image" Target="../media/image30.wmf"/><Relationship Id="rId4" Type="http://schemas.openxmlformats.org/officeDocument/2006/relationships/image" Target="../media/image24.wmf"/><Relationship Id="rId9" Type="http://schemas.openxmlformats.org/officeDocument/2006/relationships/image" Target="../media/image20.wmf"/><Relationship Id="rId14"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31.bin"/><Relationship Id="rId4" Type="http://schemas.openxmlformats.org/officeDocument/2006/relationships/image" Target="../media/image20.wmf"/></Relationships>
</file>

<file path=ppt/slides/_rels/slide12.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4.bin"/><Relationship Id="rId4" Type="http://schemas.openxmlformats.org/officeDocument/2006/relationships/image" Target="../media/image3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6.bin"/><Relationship Id="rId4" Type="http://schemas.openxmlformats.org/officeDocument/2006/relationships/image" Target="../media/image3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7.bin"/><Relationship Id="rId4" Type="http://schemas.openxmlformats.org/officeDocument/2006/relationships/image" Target="../media/image35.wmf"/></Relationships>
</file>

<file path=ppt/slides/_rels/slide15.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9.bin"/><Relationship Id="rId4" Type="http://schemas.openxmlformats.org/officeDocument/2006/relationships/image" Target="../media/image3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3.bin"/><Relationship Id="rId4" Type="http://schemas.openxmlformats.org/officeDocument/2006/relationships/image" Target="../media/image42.wmf"/></Relationships>
</file>

<file path=ppt/slides/_rels/slide18.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44.bin"/><Relationship Id="rId1" Type="http://schemas.openxmlformats.org/officeDocument/2006/relationships/slideLayout" Target="../slideLayouts/slideLayout7.xml"/><Relationship Id="rId4" Type="http://schemas.openxmlformats.org/officeDocument/2006/relationships/image" Target="../media/image45.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46.bin"/><Relationship Id="rId4" Type="http://schemas.openxmlformats.org/officeDocument/2006/relationships/image" Target="../media/image46.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21.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49.bin"/><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52.bin"/><Relationship Id="rId4" Type="http://schemas.openxmlformats.org/officeDocument/2006/relationships/image" Target="../media/image50.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54.wmf"/><Relationship Id="rId5" Type="http://schemas.openxmlformats.org/officeDocument/2006/relationships/oleObject" Target="../embeddings/oleObject55.bin"/><Relationship Id="rId4" Type="http://schemas.openxmlformats.org/officeDocument/2006/relationships/image" Target="../media/image5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6.wmf"/><Relationship Id="rId5" Type="http://schemas.openxmlformats.org/officeDocument/2006/relationships/oleObject" Target="../embeddings/oleObject57.bin"/><Relationship Id="rId4" Type="http://schemas.openxmlformats.org/officeDocument/2006/relationships/image" Target="../media/image55.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5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8.wmf"/></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image" Target="../media/image59.png"/><Relationship Id="rId7" Type="http://schemas.openxmlformats.org/officeDocument/2006/relationships/image" Target="../media/image61.wmf"/><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oleObject" Target="../embeddings/oleObject61.bin"/><Relationship Id="rId5" Type="http://schemas.openxmlformats.org/officeDocument/2006/relationships/image" Target="../media/image60.wmf"/><Relationship Id="rId4" Type="http://schemas.openxmlformats.org/officeDocument/2006/relationships/oleObject" Target="../embeddings/oleObject60.bin"/><Relationship Id="rId9" Type="http://schemas.openxmlformats.org/officeDocument/2006/relationships/image" Target="../media/image6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3.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wmf"/><Relationship Id="rId11" Type="http://schemas.openxmlformats.org/officeDocument/2006/relationships/image" Target="../media/image11.wmf"/><Relationship Id="rId5" Type="http://schemas.openxmlformats.org/officeDocument/2006/relationships/oleObject" Target="../embeddings/oleObject7.bin"/><Relationship Id="rId10" Type="http://schemas.openxmlformats.org/officeDocument/2006/relationships/oleObject" Target="../embeddings/oleObject10.bin"/><Relationship Id="rId4" Type="http://schemas.openxmlformats.org/officeDocument/2006/relationships/image" Target="../media/image8.wmf"/><Relationship Id="rId9"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2.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19.png"/><Relationship Id="rId2" Type="http://schemas.openxmlformats.org/officeDocument/2006/relationships/oleObject" Target="../embeddings/oleObject15.bin"/><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3.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0.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22.wmf"/><Relationship Id="rId4" Type="http://schemas.openxmlformats.org/officeDocument/2006/relationships/image" Target="../media/image8.wmf"/><Relationship Id="rId9" Type="http://schemas.openxmlformats.org/officeDocument/2006/relationships/oleObject" Target="../embeddings/oleObject2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609600"/>
            <a:ext cx="8915399" cy="5139869"/>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22 – Chap. 7 (F&amp;W) </a:t>
            </a:r>
            <a:endParaRPr lang="en-US" sz="3200" b="1" dirty="0">
              <a:solidFill>
                <a:schemeClr val="folHlink"/>
              </a:solidFill>
            </a:endParaRPr>
          </a:p>
          <a:p>
            <a:pPr marL="457200" lvl="2" algn="ctr">
              <a:spcBef>
                <a:spcPct val="50000"/>
              </a:spcBef>
            </a:pPr>
            <a:r>
              <a:rPr lang="en-US" sz="3200" b="1" dirty="0">
                <a:solidFill>
                  <a:schemeClr val="folHlink"/>
                </a:solidFill>
              </a:rPr>
              <a:t>Solutions of differential equations</a:t>
            </a:r>
          </a:p>
          <a:p>
            <a:pPr marL="1428750" lvl="3" indent="-514350">
              <a:spcBef>
                <a:spcPct val="50000"/>
              </a:spcBef>
              <a:buFont typeface="+mj-lt"/>
              <a:buAutoNum type="arabicPeriod"/>
            </a:pPr>
            <a:r>
              <a:rPr lang="en-US" sz="2400" b="1" dirty="0">
                <a:solidFill>
                  <a:schemeClr val="folHlink"/>
                </a:solidFill>
              </a:rPr>
              <a:t>Green’s function solution methods based on eigenfunction expansions</a:t>
            </a:r>
          </a:p>
          <a:p>
            <a:pPr marL="1428750" lvl="3" indent="-514350">
              <a:spcBef>
                <a:spcPct val="50000"/>
              </a:spcBef>
              <a:buFont typeface="+mj-lt"/>
              <a:buAutoNum type="arabicPeriod"/>
            </a:pPr>
            <a:r>
              <a:rPr lang="en-US" sz="2400" b="1" dirty="0">
                <a:solidFill>
                  <a:schemeClr val="folHlink"/>
                </a:solidFill>
              </a:rPr>
              <a:t>Green’s function solution methods based on solutions of the homogeneous equations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p:cNvGraphicFramePr>
            <a:graphicFrameLocks noChangeAspect="1"/>
          </p:cNvGraphicFramePr>
          <p:nvPr>
            <p:extLst>
              <p:ext uri="{D42A27DB-BD31-4B8C-83A1-F6EECF244321}">
                <p14:modId xmlns:p14="http://schemas.microsoft.com/office/powerpoint/2010/main" val="3576247996"/>
              </p:ext>
            </p:extLst>
          </p:nvPr>
        </p:nvGraphicFramePr>
        <p:xfrm>
          <a:off x="3217078" y="5080538"/>
          <a:ext cx="842944" cy="405862"/>
        </p:xfrm>
        <a:graphic>
          <a:graphicData uri="http://schemas.openxmlformats.org/presentationml/2006/ole">
            <mc:AlternateContent xmlns:mc="http://schemas.openxmlformats.org/markup-compatibility/2006">
              <mc:Choice xmlns:v="urn:schemas-microsoft-com:vml" Requires="v">
                <p:oleObj name="Equation" r:id="rId3" imgW="685800" imgH="330120" progId="Equation.DSMT4">
                  <p:embed/>
                </p:oleObj>
              </mc:Choice>
              <mc:Fallback>
                <p:oleObj name="Equation" r:id="rId3" imgW="685800" imgH="330120" progId="Equation.DSMT4">
                  <p:embed/>
                  <p:pic>
                    <p:nvPicPr>
                      <p:cNvPr id="15" name="Object 14"/>
                      <p:cNvPicPr/>
                      <p:nvPr/>
                    </p:nvPicPr>
                    <p:blipFill>
                      <a:blip r:embed="rId4"/>
                      <a:stretch>
                        <a:fillRect/>
                      </a:stretch>
                    </p:blipFill>
                    <p:spPr>
                      <a:xfrm>
                        <a:off x="3217078" y="5080538"/>
                        <a:ext cx="842944" cy="405862"/>
                      </a:xfrm>
                      <a:prstGeom prst="rect">
                        <a:avLst/>
                      </a:prstGeom>
                      <a:solidFill>
                        <a:schemeClr val="bg1"/>
                      </a:solidFill>
                    </p:spPr>
                  </p:pic>
                </p:oleObj>
              </mc:Fallback>
            </mc:AlternateContent>
          </a:graphicData>
        </a:graphic>
      </p:graphicFrame>
      <p:pic>
        <p:nvPicPr>
          <p:cNvPr id="13" name="Picture 12"/>
          <p:cNvPicPr>
            <a:picLocks noChangeAspect="1"/>
          </p:cNvPicPr>
          <p:nvPr/>
        </p:nvPicPr>
        <p:blipFill>
          <a:blip r:embed="rId5"/>
          <a:stretch>
            <a:fillRect/>
          </a:stretch>
        </p:blipFill>
        <p:spPr>
          <a:xfrm>
            <a:off x="1219200" y="3200400"/>
            <a:ext cx="6248400" cy="1980476"/>
          </a:xfrm>
          <a:prstGeom prst="rect">
            <a:avLst/>
          </a:prstGeom>
        </p:spPr>
      </p:pic>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65100" y="115253"/>
            <a:ext cx="8229600" cy="461665"/>
          </a:xfrm>
          <a:prstGeom prst="rect">
            <a:avLst/>
          </a:prstGeom>
          <a:noFill/>
        </p:spPr>
        <p:txBody>
          <a:bodyPr wrap="square" rtlCol="0">
            <a:spAutoFit/>
          </a:bodyPr>
          <a:lstStyle/>
          <a:p>
            <a:r>
              <a:rPr lang="en-US" sz="2400" dirty="0">
                <a:latin typeface="+mj-lt"/>
              </a:rPr>
              <a:t>Rayleigh-Ritz method of estimating the lowest eigenvalue</a:t>
            </a:r>
          </a:p>
        </p:txBody>
      </p:sp>
      <p:graphicFrame>
        <p:nvGraphicFramePr>
          <p:cNvPr id="6" name="Object 5"/>
          <p:cNvGraphicFramePr>
            <a:graphicFrameLocks noChangeAspect="1"/>
          </p:cNvGraphicFramePr>
          <p:nvPr>
            <p:extLst>
              <p:ext uri="{D42A27DB-BD31-4B8C-83A1-F6EECF244321}">
                <p14:modId xmlns:p14="http://schemas.microsoft.com/office/powerpoint/2010/main" val="1286935472"/>
              </p:ext>
            </p:extLst>
          </p:nvPr>
        </p:nvGraphicFramePr>
        <p:xfrm>
          <a:off x="1244600" y="518082"/>
          <a:ext cx="1828800" cy="1165412"/>
        </p:xfrm>
        <a:graphic>
          <a:graphicData uri="http://schemas.openxmlformats.org/presentationml/2006/ole">
            <mc:AlternateContent xmlns:mc="http://schemas.openxmlformats.org/markup-compatibility/2006">
              <mc:Choice xmlns:v="urn:schemas-microsoft-com:vml" Requires="v">
                <p:oleObj name="Equation" r:id="rId6" imgW="1295280" imgH="825480" progId="Equation.DSMT4">
                  <p:embed/>
                </p:oleObj>
              </mc:Choice>
              <mc:Fallback>
                <p:oleObj name="Equation" r:id="rId6" imgW="1295280" imgH="825480" progId="Equation.DSMT4">
                  <p:embed/>
                  <p:pic>
                    <p:nvPicPr>
                      <p:cNvPr id="6" name="Object 5"/>
                      <p:cNvPicPr/>
                      <p:nvPr/>
                    </p:nvPicPr>
                    <p:blipFill>
                      <a:blip r:embed="rId7"/>
                      <a:stretch>
                        <a:fillRect/>
                      </a:stretch>
                    </p:blipFill>
                    <p:spPr>
                      <a:xfrm>
                        <a:off x="1244600" y="518082"/>
                        <a:ext cx="1828800" cy="11654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83414855"/>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name="Equation" r:id="rId8" imgW="914400" imgH="250560" progId="Equation.DSMT4">
                  <p:embed/>
                </p:oleObj>
              </mc:Choice>
              <mc:Fallback>
                <p:oleObj name="Equation" r:id="rId8" imgW="914400" imgH="250560" progId="Equation.DSMT4">
                  <p:embed/>
                  <p:pic>
                    <p:nvPicPr>
                      <p:cNvPr id="7" name="Object 6"/>
                      <p:cNvPicPr/>
                      <p:nvPr/>
                    </p:nvPicPr>
                    <p:blipFill>
                      <a:blip r:embed="rId9"/>
                      <a:stretch>
                        <a:fillRect/>
                      </a:stretch>
                    </p:blipFill>
                    <p:spPr>
                      <a:xfrm>
                        <a:off x="3073400" y="21209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779201582"/>
              </p:ext>
            </p:extLst>
          </p:nvPr>
        </p:nvGraphicFramePr>
        <p:xfrm>
          <a:off x="3051277" y="2839732"/>
          <a:ext cx="5181600" cy="723900"/>
        </p:xfrm>
        <a:graphic>
          <a:graphicData uri="http://schemas.openxmlformats.org/presentationml/2006/ole">
            <mc:AlternateContent xmlns:mc="http://schemas.openxmlformats.org/markup-compatibility/2006">
              <mc:Choice xmlns:v="urn:schemas-microsoft-com:vml" Requires="v">
                <p:oleObj name="Equation" r:id="rId10" imgW="5181480" imgH="723600" progId="Equation.DSMT4">
                  <p:embed/>
                </p:oleObj>
              </mc:Choice>
              <mc:Fallback>
                <p:oleObj name="Equation" r:id="rId10" imgW="5181480" imgH="723600" progId="Equation.DSMT4">
                  <p:embed/>
                  <p:pic>
                    <p:nvPicPr>
                      <p:cNvPr id="10" name="Object 9"/>
                      <p:cNvPicPr/>
                      <p:nvPr/>
                    </p:nvPicPr>
                    <p:blipFill>
                      <a:blip r:embed="rId11"/>
                      <a:stretch>
                        <a:fillRect/>
                      </a:stretch>
                    </p:blipFill>
                    <p:spPr>
                      <a:xfrm>
                        <a:off x="3051277" y="2839732"/>
                        <a:ext cx="5181600" cy="7239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37133948"/>
              </p:ext>
            </p:extLst>
          </p:nvPr>
        </p:nvGraphicFramePr>
        <p:xfrm>
          <a:off x="275430" y="1606372"/>
          <a:ext cx="8264861" cy="1228903"/>
        </p:xfrm>
        <a:graphic>
          <a:graphicData uri="http://schemas.openxmlformats.org/presentationml/2006/ole">
            <mc:AlternateContent xmlns:mc="http://schemas.openxmlformats.org/markup-compatibility/2006">
              <mc:Choice xmlns:v="urn:schemas-microsoft-com:vml" Requires="v">
                <p:oleObj name="Equation" r:id="rId12" imgW="6743520" imgH="1002960" progId="Equation.DSMT4">
                  <p:embed/>
                </p:oleObj>
              </mc:Choice>
              <mc:Fallback>
                <p:oleObj name="Equation" r:id="rId12" imgW="6743520" imgH="1002960" progId="Equation.DSMT4">
                  <p:embed/>
                  <p:pic>
                    <p:nvPicPr>
                      <p:cNvPr id="11" name="Object 10"/>
                      <p:cNvPicPr/>
                      <p:nvPr/>
                    </p:nvPicPr>
                    <p:blipFill>
                      <a:blip r:embed="rId13"/>
                      <a:stretch>
                        <a:fillRect/>
                      </a:stretch>
                    </p:blipFill>
                    <p:spPr>
                      <a:xfrm>
                        <a:off x="275430" y="1606372"/>
                        <a:ext cx="8264861" cy="1228903"/>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012309346"/>
              </p:ext>
            </p:extLst>
          </p:nvPr>
        </p:nvGraphicFramePr>
        <p:xfrm>
          <a:off x="384175" y="5568950"/>
          <a:ext cx="3521075" cy="787400"/>
        </p:xfrm>
        <a:graphic>
          <a:graphicData uri="http://schemas.openxmlformats.org/presentationml/2006/ole">
            <mc:AlternateContent xmlns:mc="http://schemas.openxmlformats.org/markup-compatibility/2006">
              <mc:Choice xmlns:v="urn:schemas-microsoft-com:vml" Requires="v">
                <p:oleObj name="Equation" r:id="rId14" imgW="2552400" imgH="571320" progId="Equation.DSMT4">
                  <p:embed/>
                </p:oleObj>
              </mc:Choice>
              <mc:Fallback>
                <p:oleObj name="Equation" r:id="rId14" imgW="2552400" imgH="571320" progId="Equation.DSMT4">
                  <p:embed/>
                  <p:pic>
                    <p:nvPicPr>
                      <p:cNvPr id="12" name="Object 11"/>
                      <p:cNvPicPr/>
                      <p:nvPr/>
                    </p:nvPicPr>
                    <p:blipFill>
                      <a:blip r:embed="rId15"/>
                      <a:stretch>
                        <a:fillRect/>
                      </a:stretch>
                    </p:blipFill>
                    <p:spPr>
                      <a:xfrm>
                        <a:off x="384175" y="5568950"/>
                        <a:ext cx="3521075" cy="7874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5217679"/>
              </p:ext>
            </p:extLst>
          </p:nvPr>
        </p:nvGraphicFramePr>
        <p:xfrm>
          <a:off x="4686300" y="5245100"/>
          <a:ext cx="4457700" cy="1231900"/>
        </p:xfrm>
        <a:graphic>
          <a:graphicData uri="http://schemas.openxmlformats.org/presentationml/2006/ole">
            <mc:AlternateContent xmlns:mc="http://schemas.openxmlformats.org/markup-compatibility/2006">
              <mc:Choice xmlns:v="urn:schemas-microsoft-com:vml" Requires="v">
                <p:oleObj name="Equation" r:id="rId16" imgW="4457520" imgH="1231560" progId="Equation.DSMT4">
                  <p:embed/>
                </p:oleObj>
              </mc:Choice>
              <mc:Fallback>
                <p:oleObj name="Equation" r:id="rId16" imgW="4457520" imgH="1231560" progId="Equation.DSMT4">
                  <p:embed/>
                  <p:pic>
                    <p:nvPicPr>
                      <p:cNvPr id="16" name="Object 15"/>
                      <p:cNvPicPr/>
                      <p:nvPr/>
                    </p:nvPicPr>
                    <p:blipFill>
                      <a:blip r:embed="rId17"/>
                      <a:stretch>
                        <a:fillRect/>
                      </a:stretch>
                    </p:blipFill>
                    <p:spPr>
                      <a:xfrm>
                        <a:off x="4686300" y="5245100"/>
                        <a:ext cx="4457700" cy="1231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8647999"/>
              </p:ext>
            </p:extLst>
          </p:nvPr>
        </p:nvGraphicFramePr>
        <p:xfrm>
          <a:off x="133350" y="3623341"/>
          <a:ext cx="1085850" cy="895350"/>
        </p:xfrm>
        <a:graphic>
          <a:graphicData uri="http://schemas.openxmlformats.org/presentationml/2006/ole">
            <mc:AlternateContent xmlns:mc="http://schemas.openxmlformats.org/markup-compatibility/2006">
              <mc:Choice xmlns:v="urn:schemas-microsoft-com:vml" Requires="v">
                <p:oleObj name="Equation" r:id="rId18" imgW="507960" imgH="419040" progId="Equation.DSMT4">
                  <p:embed/>
                </p:oleObj>
              </mc:Choice>
              <mc:Fallback>
                <p:oleObj name="Equation" r:id="rId18" imgW="507960" imgH="419040" progId="Equation.DSMT4">
                  <p:embed/>
                  <p:pic>
                    <p:nvPicPr>
                      <p:cNvPr id="8" name="Object 7"/>
                      <p:cNvPicPr/>
                      <p:nvPr/>
                    </p:nvPicPr>
                    <p:blipFill>
                      <a:blip r:embed="rId19"/>
                      <a:stretch>
                        <a:fillRect/>
                      </a:stretch>
                    </p:blipFill>
                    <p:spPr>
                      <a:xfrm>
                        <a:off x="133350" y="3623341"/>
                        <a:ext cx="1085850" cy="89535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D6CADD9-4BE6-4AF8-A5CE-7E7A37B1258E}"/>
              </a:ext>
            </a:extLst>
          </p:cNvPr>
          <p:cNvSpPr txBox="1"/>
          <p:nvPr/>
        </p:nvSpPr>
        <p:spPr>
          <a:xfrm>
            <a:off x="4060022" y="685800"/>
            <a:ext cx="4172855" cy="830997"/>
          </a:xfrm>
          <a:prstGeom prst="rect">
            <a:avLst/>
          </a:prstGeom>
          <a:noFill/>
        </p:spPr>
        <p:txBody>
          <a:bodyPr wrap="square" rtlCol="0">
            <a:spAutoFit/>
          </a:bodyPr>
          <a:lstStyle/>
          <a:p>
            <a:r>
              <a:rPr lang="en-US" sz="2400" dirty="0">
                <a:latin typeface="+mj-lt"/>
              </a:rPr>
              <a:t>Another example – this time with a variable parameter</a:t>
            </a:r>
          </a:p>
        </p:txBody>
      </p:sp>
    </p:spTree>
    <p:extLst>
      <p:ext uri="{BB962C8B-B14F-4D97-AF65-F5344CB8AC3E}">
        <p14:creationId xmlns:p14="http://schemas.microsoft.com/office/powerpoint/2010/main" val="1729623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0" y="115253"/>
            <a:ext cx="9144000" cy="400110"/>
          </a:xfrm>
          <a:prstGeom prst="rect">
            <a:avLst/>
          </a:prstGeom>
          <a:noFill/>
        </p:spPr>
        <p:txBody>
          <a:bodyPr wrap="square" rtlCol="0">
            <a:spAutoFit/>
          </a:bodyPr>
          <a:lstStyle/>
          <a:p>
            <a:r>
              <a:rPr lang="en-US" sz="2000" dirty="0">
                <a:latin typeface="+mj-lt"/>
              </a:rPr>
              <a:t>Recap -- Rayleigh-Ritz method of estimating the lowest eigenvalue</a:t>
            </a:r>
          </a:p>
        </p:txBody>
      </p:sp>
      <p:graphicFrame>
        <p:nvGraphicFramePr>
          <p:cNvPr id="7" name="Object 6"/>
          <p:cNvGraphicFramePr>
            <a:graphicFrameLocks noChangeAspect="1"/>
          </p:cNvGraphicFramePr>
          <p:nvPr>
            <p:extLst>
              <p:ext uri="{D42A27DB-BD31-4B8C-83A1-F6EECF244321}">
                <p14:modId xmlns:p14="http://schemas.microsoft.com/office/powerpoint/2010/main" val="583414855"/>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name="Equation" r:id="rId3" imgW="914400" imgH="250560" progId="Equation.DSMT4">
                  <p:embed/>
                </p:oleObj>
              </mc:Choice>
              <mc:Fallback>
                <p:oleObj name="Equation" r:id="rId3" imgW="914400" imgH="250560" progId="Equation.DSMT4">
                  <p:embed/>
                  <p:pic>
                    <p:nvPicPr>
                      <p:cNvPr id="7" name="Object 6"/>
                      <p:cNvPicPr/>
                      <p:nvPr/>
                    </p:nvPicPr>
                    <p:blipFill>
                      <a:blip r:embed="rId4"/>
                      <a:stretch>
                        <a:fillRect/>
                      </a:stretch>
                    </p:blipFill>
                    <p:spPr>
                      <a:xfrm>
                        <a:off x="3073400" y="2120900"/>
                        <a:ext cx="914400" cy="2508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880728741"/>
              </p:ext>
            </p:extLst>
          </p:nvPr>
        </p:nvGraphicFramePr>
        <p:xfrm>
          <a:off x="304800" y="2344686"/>
          <a:ext cx="8479689" cy="1770114"/>
        </p:xfrm>
        <a:graphic>
          <a:graphicData uri="http://schemas.openxmlformats.org/presentationml/2006/ole">
            <mc:AlternateContent xmlns:mc="http://schemas.openxmlformats.org/markup-compatibility/2006">
              <mc:Choice xmlns:v="urn:schemas-microsoft-com:vml" Requires="v">
                <p:oleObj name="Equation" r:id="rId5" imgW="6387840" imgH="1333440" progId="Equation.DSMT4">
                  <p:embed/>
                </p:oleObj>
              </mc:Choice>
              <mc:Fallback>
                <p:oleObj name="Equation" r:id="rId5" imgW="6387840" imgH="1333440" progId="Equation.DSMT4">
                  <p:embed/>
                  <p:pic>
                    <p:nvPicPr>
                      <p:cNvPr id="10" name="Object 9"/>
                      <p:cNvPicPr/>
                      <p:nvPr/>
                    </p:nvPicPr>
                    <p:blipFill>
                      <a:blip r:embed="rId6"/>
                      <a:stretch>
                        <a:fillRect/>
                      </a:stretch>
                    </p:blipFill>
                    <p:spPr>
                      <a:xfrm>
                        <a:off x="304800" y="2344686"/>
                        <a:ext cx="8479689" cy="177011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14936499"/>
              </p:ext>
            </p:extLst>
          </p:nvPr>
        </p:nvGraphicFramePr>
        <p:xfrm>
          <a:off x="91563" y="585299"/>
          <a:ext cx="8840788" cy="1633537"/>
        </p:xfrm>
        <a:graphic>
          <a:graphicData uri="http://schemas.openxmlformats.org/presentationml/2006/ole">
            <mc:AlternateContent xmlns:mc="http://schemas.openxmlformats.org/markup-compatibility/2006">
              <mc:Choice xmlns:v="urn:schemas-microsoft-com:vml" Requires="v">
                <p:oleObj name="Equation" r:id="rId7" imgW="7213320" imgH="1333440" progId="Equation.DSMT4">
                  <p:embed/>
                </p:oleObj>
              </mc:Choice>
              <mc:Fallback>
                <p:oleObj name="Equation" r:id="rId7" imgW="7213320" imgH="1333440" progId="Equation.DSMT4">
                  <p:embed/>
                  <p:pic>
                    <p:nvPicPr>
                      <p:cNvPr id="11" name="Object 10"/>
                      <p:cNvPicPr/>
                      <p:nvPr/>
                    </p:nvPicPr>
                    <p:blipFill>
                      <a:blip r:embed="rId8"/>
                      <a:stretch>
                        <a:fillRect/>
                      </a:stretch>
                    </p:blipFill>
                    <p:spPr>
                      <a:xfrm>
                        <a:off x="91563" y="585299"/>
                        <a:ext cx="8840788" cy="1633537"/>
                      </a:xfrm>
                      <a:prstGeom prst="rect">
                        <a:avLst/>
                      </a:prstGeom>
                    </p:spPr>
                  </p:pic>
                </p:oleObj>
              </mc:Fallback>
            </mc:AlternateContent>
          </a:graphicData>
        </a:graphic>
      </p:graphicFrame>
      <p:sp>
        <p:nvSpPr>
          <p:cNvPr id="9" name="Left Arrow 8"/>
          <p:cNvSpPr/>
          <p:nvPr/>
        </p:nvSpPr>
        <p:spPr>
          <a:xfrm>
            <a:off x="4745889" y="3527027"/>
            <a:ext cx="304800" cy="36660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15757" y="3479496"/>
            <a:ext cx="3733800" cy="461665"/>
          </a:xfrm>
          <a:prstGeom prst="rect">
            <a:avLst/>
          </a:prstGeom>
          <a:noFill/>
        </p:spPr>
        <p:txBody>
          <a:bodyPr wrap="square" rtlCol="0">
            <a:spAutoFit/>
          </a:bodyPr>
          <a:lstStyle/>
          <a:p>
            <a:r>
              <a:rPr lang="en-US" sz="2400" dirty="0">
                <a:solidFill>
                  <a:srgbClr val="FF0000"/>
                </a:solidFill>
                <a:latin typeface="+mj-lt"/>
              </a:rPr>
              <a:t>Exact answer</a:t>
            </a:r>
          </a:p>
        </p:txBody>
      </p:sp>
      <p:sp>
        <p:nvSpPr>
          <p:cNvPr id="6" name="TextBox 5">
            <a:extLst>
              <a:ext uri="{FF2B5EF4-FFF2-40B4-BE49-F238E27FC236}">
                <a16:creationId xmlns:a16="http://schemas.microsoft.com/office/drawing/2014/main" id="{EE643E77-1435-483C-B74B-DFAF58C8CF8F}"/>
              </a:ext>
            </a:extLst>
          </p:cNvPr>
          <p:cNvSpPr txBox="1"/>
          <p:nvPr/>
        </p:nvSpPr>
        <p:spPr>
          <a:xfrm>
            <a:off x="304800" y="4326615"/>
            <a:ext cx="8153400" cy="1569660"/>
          </a:xfrm>
          <a:prstGeom prst="rect">
            <a:avLst/>
          </a:prstGeom>
          <a:noFill/>
        </p:spPr>
        <p:txBody>
          <a:bodyPr wrap="square" rtlCol="0">
            <a:spAutoFit/>
          </a:bodyPr>
          <a:lstStyle/>
          <a:p>
            <a:r>
              <a:rPr lang="en-US" sz="2400" dirty="0">
                <a:latin typeface="+mj-lt"/>
              </a:rPr>
              <a:t>Do you think that there is a reason for getting the correct answer from this method?</a:t>
            </a:r>
          </a:p>
          <a:p>
            <a:pPr marL="914400" lvl="1" indent="-457200">
              <a:buAutoNum type="alphaLcPeriod"/>
            </a:pPr>
            <a:r>
              <a:rPr lang="en-US" sz="2400" dirty="0">
                <a:latin typeface="+mj-lt"/>
              </a:rPr>
              <a:t>Chance only</a:t>
            </a:r>
          </a:p>
          <a:p>
            <a:pPr marL="914400" lvl="1" indent="-457200">
              <a:buAutoNum type="alphaLcPeriod"/>
            </a:pPr>
            <a:r>
              <a:rPr lang="en-US" sz="2400" dirty="0">
                <a:latin typeface="+mj-lt"/>
              </a:rPr>
              <a:t>Skill </a:t>
            </a:r>
          </a:p>
        </p:txBody>
      </p:sp>
    </p:spTree>
    <p:extLst>
      <p:ext uri="{BB962C8B-B14F-4D97-AF65-F5344CB8AC3E}">
        <p14:creationId xmlns:p14="http://schemas.microsoft.com/office/powerpoint/2010/main" val="126986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188178"/>
            <a:ext cx="8077200" cy="830997"/>
          </a:xfrm>
          <a:prstGeom prst="rect">
            <a:avLst/>
          </a:prstGeom>
          <a:noFill/>
        </p:spPr>
        <p:txBody>
          <a:bodyPr wrap="square" rtlCol="0">
            <a:spAutoFit/>
          </a:bodyPr>
          <a:lstStyle/>
          <a:p>
            <a:r>
              <a:rPr lang="en-US" sz="2400" dirty="0">
                <a:latin typeface="+mj-lt"/>
              </a:rPr>
              <a:t>Solution to inhomogeneous problem by using Green’s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1681368248"/>
              </p:ext>
            </p:extLst>
          </p:nvPr>
        </p:nvGraphicFramePr>
        <p:xfrm>
          <a:off x="609600" y="1144638"/>
          <a:ext cx="6156325" cy="1516062"/>
        </p:xfrm>
        <a:graphic>
          <a:graphicData uri="http://schemas.openxmlformats.org/presentationml/2006/ole">
            <mc:AlternateContent xmlns:mc="http://schemas.openxmlformats.org/markup-compatibility/2006">
              <mc:Choice xmlns:v="urn:schemas-microsoft-com:vml" Requires="v">
                <p:oleObj name="Equation" r:id="rId3" imgW="3873240" imgH="952200" progId="Equation.DSMT4">
                  <p:embed/>
                </p:oleObj>
              </mc:Choice>
              <mc:Fallback>
                <p:oleObj name="Equation" r:id="rId3" imgW="3873240" imgH="952200" progId="Equation.DSMT4">
                  <p:embed/>
                  <p:pic>
                    <p:nvPicPr>
                      <p:cNvPr id="6" name="Object 5"/>
                      <p:cNvPicPr>
                        <a:picLocks noChangeAspect="1" noChangeArrowheads="1"/>
                      </p:cNvPicPr>
                      <p:nvPr/>
                    </p:nvPicPr>
                    <p:blipFill>
                      <a:blip r:embed="rId4"/>
                      <a:srcRect/>
                      <a:stretch>
                        <a:fillRect/>
                      </a:stretch>
                    </p:blipFill>
                    <p:spPr bwMode="auto">
                      <a:xfrm>
                        <a:off x="609600" y="1144638"/>
                        <a:ext cx="6156325" cy="151606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38778909"/>
              </p:ext>
            </p:extLst>
          </p:nvPr>
        </p:nvGraphicFramePr>
        <p:xfrm>
          <a:off x="457200" y="2660700"/>
          <a:ext cx="7140781" cy="1555750"/>
        </p:xfrm>
        <a:graphic>
          <a:graphicData uri="http://schemas.openxmlformats.org/presentationml/2006/ole">
            <mc:AlternateContent xmlns:mc="http://schemas.openxmlformats.org/markup-compatibility/2006">
              <mc:Choice xmlns:v="urn:schemas-microsoft-com:vml" Requires="v">
                <p:oleObj name="数式" r:id="rId5" imgW="3035160" imgH="660240" progId="Equation.3">
                  <p:embed/>
                </p:oleObj>
              </mc:Choice>
              <mc:Fallback>
                <p:oleObj name="数式" r:id="rId5" imgW="3035160" imgH="660240" progId="Equation.3">
                  <p:embed/>
                  <p:pic>
                    <p:nvPicPr>
                      <p:cNvPr id="7" name="Object 6"/>
                      <p:cNvPicPr>
                        <a:picLocks noChangeAspect="1" noChangeArrowheads="1"/>
                      </p:cNvPicPr>
                      <p:nvPr/>
                    </p:nvPicPr>
                    <p:blipFill>
                      <a:blip r:embed="rId6"/>
                      <a:srcRect/>
                      <a:stretch>
                        <a:fillRect/>
                      </a:stretch>
                    </p:blipFill>
                    <p:spPr bwMode="auto">
                      <a:xfrm>
                        <a:off x="457200" y="2660700"/>
                        <a:ext cx="7140781" cy="155575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27555001"/>
              </p:ext>
            </p:extLst>
          </p:nvPr>
        </p:nvGraphicFramePr>
        <p:xfrm>
          <a:off x="523875" y="4343400"/>
          <a:ext cx="5465763" cy="1685925"/>
        </p:xfrm>
        <a:graphic>
          <a:graphicData uri="http://schemas.openxmlformats.org/presentationml/2006/ole">
            <mc:AlternateContent xmlns:mc="http://schemas.openxmlformats.org/markup-compatibility/2006">
              <mc:Choice xmlns:v="urn:schemas-microsoft-com:vml" Requires="v">
                <p:oleObj name="Equation" r:id="rId7" imgW="3263760" imgH="1002960" progId="Equation.DSMT4">
                  <p:embed/>
                </p:oleObj>
              </mc:Choice>
              <mc:Fallback>
                <p:oleObj name="Equation" r:id="rId7" imgW="3263760" imgH="1002960" progId="Equation.DSMT4">
                  <p:embed/>
                  <p:pic>
                    <p:nvPicPr>
                      <p:cNvPr id="8" name="Object 7"/>
                      <p:cNvPicPr>
                        <a:picLocks noChangeAspect="1" noChangeArrowheads="1"/>
                      </p:cNvPicPr>
                      <p:nvPr/>
                    </p:nvPicPr>
                    <p:blipFill>
                      <a:blip r:embed="rId8"/>
                      <a:srcRect/>
                      <a:stretch>
                        <a:fillRect/>
                      </a:stretch>
                    </p:blipFill>
                    <p:spPr bwMode="auto">
                      <a:xfrm>
                        <a:off x="523875" y="4343400"/>
                        <a:ext cx="5465763" cy="1685925"/>
                      </a:xfrm>
                      <a:prstGeom prst="rect">
                        <a:avLst/>
                      </a:prstGeom>
                      <a:noFill/>
                      <a:ln>
                        <a:noFill/>
                      </a:ln>
                    </p:spPr>
                  </p:pic>
                </p:oleObj>
              </mc:Fallback>
            </mc:AlternateContent>
          </a:graphicData>
        </a:graphic>
      </p:graphicFrame>
      <p:sp>
        <p:nvSpPr>
          <p:cNvPr id="9" name="TextBox 8"/>
          <p:cNvSpPr txBox="1"/>
          <p:nvPr/>
        </p:nvSpPr>
        <p:spPr>
          <a:xfrm>
            <a:off x="2209800" y="5943600"/>
            <a:ext cx="6553200" cy="461665"/>
          </a:xfrm>
          <a:prstGeom prst="rect">
            <a:avLst/>
          </a:prstGeom>
          <a:noFill/>
        </p:spPr>
        <p:txBody>
          <a:bodyPr wrap="square" rtlCol="0">
            <a:spAutoFit/>
          </a:bodyPr>
          <a:lstStyle/>
          <a:p>
            <a:r>
              <a:rPr lang="en-US" sz="2400" dirty="0">
                <a:latin typeface="+mj-lt"/>
              </a:rPr>
              <a:t>Solution to homogeneous problem</a:t>
            </a:r>
          </a:p>
        </p:txBody>
      </p:sp>
      <p:cxnSp>
        <p:nvCxnSpPr>
          <p:cNvPr id="11" name="Straight Arrow Connector 10"/>
          <p:cNvCxnSpPr/>
          <p:nvPr/>
        </p:nvCxnSpPr>
        <p:spPr>
          <a:xfrm flipH="1" flipV="1">
            <a:off x="2286000" y="5562600"/>
            <a:ext cx="304800" cy="4666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22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C22188-A55F-4466-AA60-E8640D26A7E9}"/>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12BAD55B-D80F-4177-8487-DC46F103ABD2}"/>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76D9B73F-2C18-4879-B1C9-644B5F0CF0D4}"/>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DB2B3947-5615-4330-AD05-D4244B78CD71}"/>
              </a:ext>
            </a:extLst>
          </p:cNvPr>
          <p:cNvSpPr txBox="1"/>
          <p:nvPr/>
        </p:nvSpPr>
        <p:spPr>
          <a:xfrm>
            <a:off x="304800" y="5075256"/>
            <a:ext cx="7696200" cy="1200329"/>
          </a:xfrm>
          <a:prstGeom prst="rect">
            <a:avLst/>
          </a:prstGeom>
          <a:noFill/>
        </p:spPr>
        <p:txBody>
          <a:bodyPr wrap="square" rtlCol="0">
            <a:spAutoFit/>
          </a:bodyPr>
          <a:lstStyle/>
          <a:p>
            <a:r>
              <a:rPr lang="en-US" sz="2400" dirty="0">
                <a:latin typeface="+mj-lt"/>
              </a:rPr>
              <a:t>In this lecture, we will discuss several methods of finding this Green’s function.    This topic will also</a:t>
            </a:r>
          </a:p>
          <a:p>
            <a:r>
              <a:rPr lang="en-US" sz="2400" dirty="0">
                <a:latin typeface="+mj-lt"/>
              </a:rPr>
              <a:t>appear in PHY 712 </a:t>
            </a:r>
          </a:p>
        </p:txBody>
      </p:sp>
      <p:graphicFrame>
        <p:nvGraphicFramePr>
          <p:cNvPr id="6" name="Object 5">
            <a:extLst>
              <a:ext uri="{FF2B5EF4-FFF2-40B4-BE49-F238E27FC236}">
                <a16:creationId xmlns:a16="http://schemas.microsoft.com/office/drawing/2014/main" id="{69D0D31C-CC09-4E4E-8CCB-FF223DE7BD47}"/>
              </a:ext>
            </a:extLst>
          </p:cNvPr>
          <p:cNvGraphicFramePr>
            <a:graphicFrameLocks noChangeAspect="1"/>
          </p:cNvGraphicFramePr>
          <p:nvPr>
            <p:extLst>
              <p:ext uri="{D42A27DB-BD31-4B8C-83A1-F6EECF244321}">
                <p14:modId xmlns:p14="http://schemas.microsoft.com/office/powerpoint/2010/main" val="166932691"/>
              </p:ext>
            </p:extLst>
          </p:nvPr>
        </p:nvGraphicFramePr>
        <p:xfrm>
          <a:off x="152400" y="136525"/>
          <a:ext cx="5465763" cy="1685925"/>
        </p:xfrm>
        <a:graphic>
          <a:graphicData uri="http://schemas.openxmlformats.org/presentationml/2006/ole">
            <mc:AlternateContent xmlns:mc="http://schemas.openxmlformats.org/markup-compatibility/2006">
              <mc:Choice xmlns:v="urn:schemas-microsoft-com:vml" Requires="v">
                <p:oleObj name="Equation" r:id="rId3" imgW="3263760" imgH="1002960" progId="Equation.DSMT4">
                  <p:embed/>
                </p:oleObj>
              </mc:Choice>
              <mc:Fallback>
                <p:oleObj name="Equation" r:id="rId3" imgW="3263760" imgH="1002960" progId="Equation.DSMT4">
                  <p:embed/>
                  <p:pic>
                    <p:nvPicPr>
                      <p:cNvPr id="8" name="Object 7"/>
                      <p:cNvPicPr>
                        <a:picLocks noChangeAspect="1" noChangeArrowheads="1"/>
                      </p:cNvPicPr>
                      <p:nvPr/>
                    </p:nvPicPr>
                    <p:blipFill>
                      <a:blip r:embed="rId4"/>
                      <a:srcRect/>
                      <a:stretch>
                        <a:fillRect/>
                      </a:stretch>
                    </p:blipFill>
                    <p:spPr bwMode="auto">
                      <a:xfrm>
                        <a:off x="152400" y="136525"/>
                        <a:ext cx="5465763" cy="1685925"/>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878DBF47-3F86-4D7B-8031-2369890BF469}"/>
              </a:ext>
            </a:extLst>
          </p:cNvPr>
          <p:cNvSpPr txBox="1"/>
          <p:nvPr/>
        </p:nvSpPr>
        <p:spPr>
          <a:xfrm>
            <a:off x="2171700" y="1803400"/>
            <a:ext cx="6553200" cy="461665"/>
          </a:xfrm>
          <a:prstGeom prst="rect">
            <a:avLst/>
          </a:prstGeom>
          <a:noFill/>
        </p:spPr>
        <p:txBody>
          <a:bodyPr wrap="square" rtlCol="0">
            <a:spAutoFit/>
          </a:bodyPr>
          <a:lstStyle/>
          <a:p>
            <a:r>
              <a:rPr lang="en-US" sz="2400" dirty="0">
                <a:latin typeface="+mj-lt"/>
              </a:rPr>
              <a:t>Solution to homogeneous problem</a:t>
            </a:r>
          </a:p>
        </p:txBody>
      </p:sp>
      <p:cxnSp>
        <p:nvCxnSpPr>
          <p:cNvPr id="8" name="Straight Arrow Connector 7">
            <a:extLst>
              <a:ext uri="{FF2B5EF4-FFF2-40B4-BE49-F238E27FC236}">
                <a16:creationId xmlns:a16="http://schemas.microsoft.com/office/drawing/2014/main" id="{0D53BD10-8233-47A4-9C17-AFD58BF22D45}"/>
              </a:ext>
            </a:extLst>
          </p:cNvPr>
          <p:cNvCxnSpPr/>
          <p:nvPr/>
        </p:nvCxnSpPr>
        <p:spPr>
          <a:xfrm flipH="1" flipV="1">
            <a:off x="1981200" y="1447800"/>
            <a:ext cx="304800" cy="4666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FE6DD02-B858-4E24-9C65-F866E26FBAD0}"/>
              </a:ext>
            </a:extLst>
          </p:cNvPr>
          <p:cNvSpPr txBox="1"/>
          <p:nvPr/>
        </p:nvSpPr>
        <p:spPr>
          <a:xfrm>
            <a:off x="152400" y="2469831"/>
            <a:ext cx="8534400" cy="830997"/>
          </a:xfrm>
          <a:prstGeom prst="rect">
            <a:avLst/>
          </a:prstGeom>
          <a:noFill/>
        </p:spPr>
        <p:txBody>
          <a:bodyPr wrap="square" rtlCol="0">
            <a:spAutoFit/>
          </a:bodyPr>
          <a:lstStyle/>
          <a:p>
            <a:r>
              <a:rPr lang="en-US" sz="2400" dirty="0">
                <a:latin typeface="+mj-lt"/>
              </a:rPr>
              <a:t>What </a:t>
            </a:r>
            <a:r>
              <a:rPr lang="en-US" sz="2400" dirty="0"/>
              <a:t>is the homogeneous equation psi_0(x)?</a:t>
            </a:r>
          </a:p>
          <a:p>
            <a:r>
              <a:rPr lang="en-US" sz="2400" dirty="0">
                <a:latin typeface="+mj-lt"/>
              </a:rPr>
              <a:t> </a:t>
            </a:r>
          </a:p>
        </p:txBody>
      </p:sp>
      <p:graphicFrame>
        <p:nvGraphicFramePr>
          <p:cNvPr id="10" name="Object 9">
            <a:extLst>
              <a:ext uri="{FF2B5EF4-FFF2-40B4-BE49-F238E27FC236}">
                <a16:creationId xmlns:a16="http://schemas.microsoft.com/office/drawing/2014/main" id="{864A07FB-50C1-496A-816A-E8A3BBAD68BC}"/>
              </a:ext>
            </a:extLst>
          </p:cNvPr>
          <p:cNvGraphicFramePr>
            <a:graphicFrameLocks noChangeAspect="1"/>
          </p:cNvGraphicFramePr>
          <p:nvPr>
            <p:extLst>
              <p:ext uri="{D42A27DB-BD31-4B8C-83A1-F6EECF244321}">
                <p14:modId xmlns:p14="http://schemas.microsoft.com/office/powerpoint/2010/main" val="2644712760"/>
              </p:ext>
            </p:extLst>
          </p:nvPr>
        </p:nvGraphicFramePr>
        <p:xfrm>
          <a:off x="1216025" y="3098203"/>
          <a:ext cx="5873750" cy="1516063"/>
        </p:xfrm>
        <a:graphic>
          <a:graphicData uri="http://schemas.openxmlformats.org/presentationml/2006/ole">
            <mc:AlternateContent xmlns:mc="http://schemas.openxmlformats.org/markup-compatibility/2006">
              <mc:Choice xmlns:v="urn:schemas-microsoft-com:vml" Requires="v">
                <p:oleObj name="Equation" r:id="rId5" imgW="3695400" imgH="952200" progId="Equation.DSMT4">
                  <p:embed/>
                </p:oleObj>
              </mc:Choice>
              <mc:Fallback>
                <p:oleObj name="Equation" r:id="rId5" imgW="3695400" imgH="952200" progId="Equation.DSMT4">
                  <p:embed/>
                  <p:pic>
                    <p:nvPicPr>
                      <p:cNvPr id="6" name="Object 5"/>
                      <p:cNvPicPr>
                        <a:picLocks noChangeAspect="1" noChangeArrowheads="1"/>
                      </p:cNvPicPr>
                      <p:nvPr/>
                    </p:nvPicPr>
                    <p:blipFill>
                      <a:blip r:embed="rId6"/>
                      <a:srcRect/>
                      <a:stretch>
                        <a:fillRect/>
                      </a:stretch>
                    </p:blipFill>
                    <p:spPr bwMode="auto">
                      <a:xfrm>
                        <a:off x="1216025" y="3098203"/>
                        <a:ext cx="5873750" cy="1516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28714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AB39C-8985-4D19-AFE7-D6780FA00BA6}"/>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26B24E61-111D-409F-B923-7AD27232ED86}"/>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E68C755C-E86B-4A30-A443-41F1A956DC41}"/>
              </a:ext>
            </a:extLst>
          </p:cNvPr>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a:extLst>
              <a:ext uri="{FF2B5EF4-FFF2-40B4-BE49-F238E27FC236}">
                <a16:creationId xmlns:a16="http://schemas.microsoft.com/office/drawing/2014/main" id="{E0143897-A08C-4101-B8F5-D7C1064850DD}"/>
              </a:ext>
            </a:extLst>
          </p:cNvPr>
          <p:cNvGraphicFramePr>
            <a:graphicFrameLocks noChangeAspect="1"/>
          </p:cNvGraphicFramePr>
          <p:nvPr>
            <p:extLst>
              <p:ext uri="{D42A27DB-BD31-4B8C-83A1-F6EECF244321}">
                <p14:modId xmlns:p14="http://schemas.microsoft.com/office/powerpoint/2010/main" val="3275037802"/>
              </p:ext>
            </p:extLst>
          </p:nvPr>
        </p:nvGraphicFramePr>
        <p:xfrm>
          <a:off x="762000" y="1133048"/>
          <a:ext cx="5465763" cy="1685925"/>
        </p:xfrm>
        <a:graphic>
          <a:graphicData uri="http://schemas.openxmlformats.org/presentationml/2006/ole">
            <mc:AlternateContent xmlns:mc="http://schemas.openxmlformats.org/markup-compatibility/2006">
              <mc:Choice xmlns:v="urn:schemas-microsoft-com:vml" Requires="v">
                <p:oleObj name="Equation" r:id="rId3" imgW="3263760" imgH="1002960" progId="Equation.DSMT4">
                  <p:embed/>
                </p:oleObj>
              </mc:Choice>
              <mc:Fallback>
                <p:oleObj name="Equation" r:id="rId3" imgW="3263760" imgH="1002960" progId="Equation.DSMT4">
                  <p:embed/>
                  <p:pic>
                    <p:nvPicPr>
                      <p:cNvPr id="6" name="Object 5">
                        <a:extLst>
                          <a:ext uri="{FF2B5EF4-FFF2-40B4-BE49-F238E27FC236}">
                            <a16:creationId xmlns:a16="http://schemas.microsoft.com/office/drawing/2014/main" id="{69D0D31C-CC09-4E4E-8CCB-FF223DE7BD47}"/>
                          </a:ext>
                        </a:extLst>
                      </p:cNvPr>
                      <p:cNvPicPr>
                        <a:picLocks noChangeAspect="1" noChangeArrowheads="1"/>
                      </p:cNvPicPr>
                      <p:nvPr/>
                    </p:nvPicPr>
                    <p:blipFill>
                      <a:blip r:embed="rId4"/>
                      <a:srcRect/>
                      <a:stretch>
                        <a:fillRect/>
                      </a:stretch>
                    </p:blipFill>
                    <p:spPr bwMode="auto">
                      <a:xfrm>
                        <a:off x="762000" y="1133048"/>
                        <a:ext cx="5465763" cy="168592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10238308-5233-4BFB-83BE-321AEC0E0DDA}"/>
              </a:ext>
            </a:extLst>
          </p:cNvPr>
          <p:cNvSpPr txBox="1"/>
          <p:nvPr/>
        </p:nvSpPr>
        <p:spPr>
          <a:xfrm>
            <a:off x="228600" y="136525"/>
            <a:ext cx="8305800" cy="461665"/>
          </a:xfrm>
          <a:prstGeom prst="rect">
            <a:avLst/>
          </a:prstGeom>
          <a:noFill/>
        </p:spPr>
        <p:txBody>
          <a:bodyPr wrap="square" rtlCol="0">
            <a:spAutoFit/>
          </a:bodyPr>
          <a:lstStyle/>
          <a:p>
            <a:r>
              <a:rPr lang="en-US" sz="2400" dirty="0"/>
              <a:t>How do we arrive at the formal solution?</a:t>
            </a:r>
            <a:endParaRPr lang="en-US" sz="2400" dirty="0">
              <a:latin typeface="+mj-lt"/>
            </a:endParaRPr>
          </a:p>
        </p:txBody>
      </p:sp>
      <p:graphicFrame>
        <p:nvGraphicFramePr>
          <p:cNvPr id="7" name="Object 6">
            <a:extLst>
              <a:ext uri="{FF2B5EF4-FFF2-40B4-BE49-F238E27FC236}">
                <a16:creationId xmlns:a16="http://schemas.microsoft.com/office/drawing/2014/main" id="{44E702F0-08F9-477E-A3F6-C8295D6182CD}"/>
              </a:ext>
            </a:extLst>
          </p:cNvPr>
          <p:cNvGraphicFramePr>
            <a:graphicFrameLocks noChangeAspect="1"/>
          </p:cNvGraphicFramePr>
          <p:nvPr>
            <p:extLst>
              <p:ext uri="{D42A27DB-BD31-4B8C-83A1-F6EECF244321}">
                <p14:modId xmlns:p14="http://schemas.microsoft.com/office/powerpoint/2010/main" val="1755371866"/>
              </p:ext>
            </p:extLst>
          </p:nvPr>
        </p:nvGraphicFramePr>
        <p:xfrm>
          <a:off x="609600" y="2997039"/>
          <a:ext cx="7251700" cy="3206645"/>
        </p:xfrm>
        <a:graphic>
          <a:graphicData uri="http://schemas.openxmlformats.org/presentationml/2006/ole">
            <mc:AlternateContent xmlns:mc="http://schemas.openxmlformats.org/markup-compatibility/2006">
              <mc:Choice xmlns:v="urn:schemas-microsoft-com:vml" Requires="v">
                <p:oleObj name="Equation" r:id="rId5" imgW="5321160" imgH="2349360" progId="Equation.DSMT4">
                  <p:embed/>
                </p:oleObj>
              </mc:Choice>
              <mc:Fallback>
                <p:oleObj name="Equation" r:id="rId5" imgW="5321160" imgH="2349360" progId="Equation.DSMT4">
                  <p:embed/>
                  <p:pic>
                    <p:nvPicPr>
                      <p:cNvPr id="10" name="Object 9">
                        <a:extLst>
                          <a:ext uri="{FF2B5EF4-FFF2-40B4-BE49-F238E27FC236}">
                            <a16:creationId xmlns:a16="http://schemas.microsoft.com/office/drawing/2014/main" id="{864A07FB-50C1-496A-816A-E8A3BBAD68BC}"/>
                          </a:ext>
                        </a:extLst>
                      </p:cNvPr>
                      <p:cNvPicPr>
                        <a:picLocks noChangeAspect="1" noChangeArrowheads="1"/>
                      </p:cNvPicPr>
                      <p:nvPr/>
                    </p:nvPicPr>
                    <p:blipFill>
                      <a:blip r:embed="rId6"/>
                      <a:srcRect/>
                      <a:stretch>
                        <a:fillRect/>
                      </a:stretch>
                    </p:blipFill>
                    <p:spPr bwMode="auto">
                      <a:xfrm>
                        <a:off x="609600" y="2997039"/>
                        <a:ext cx="7251700" cy="320664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74643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84274664"/>
              </p:ext>
            </p:extLst>
          </p:nvPr>
        </p:nvGraphicFramePr>
        <p:xfrm>
          <a:off x="1507435" y="2411427"/>
          <a:ext cx="4777902" cy="1515979"/>
        </p:xfrm>
        <a:graphic>
          <a:graphicData uri="http://schemas.openxmlformats.org/presentationml/2006/ole">
            <mc:AlternateContent xmlns:mc="http://schemas.openxmlformats.org/markup-compatibility/2006">
              <mc:Choice xmlns:v="urn:schemas-microsoft-com:vml" Requires="v">
                <p:oleObj name="Equation" r:id="rId3" imgW="3009600" imgH="952200" progId="Equation.DSMT4">
                  <p:embed/>
                </p:oleObj>
              </mc:Choice>
              <mc:Fallback>
                <p:oleObj name="Equation" r:id="rId3" imgW="3009600" imgH="952200" progId="Equation.DSMT4">
                  <p:embed/>
                  <p:pic>
                    <p:nvPicPr>
                      <p:cNvPr id="5" name="Object 4"/>
                      <p:cNvPicPr>
                        <a:picLocks noChangeAspect="1" noChangeArrowheads="1"/>
                      </p:cNvPicPr>
                      <p:nvPr/>
                    </p:nvPicPr>
                    <p:blipFill>
                      <a:blip r:embed="rId4"/>
                      <a:srcRect/>
                      <a:stretch>
                        <a:fillRect/>
                      </a:stretch>
                    </p:blipFill>
                    <p:spPr bwMode="auto">
                      <a:xfrm>
                        <a:off x="1507435" y="2411427"/>
                        <a:ext cx="4777902" cy="1515979"/>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557933188"/>
              </p:ext>
            </p:extLst>
          </p:nvPr>
        </p:nvGraphicFramePr>
        <p:xfrm>
          <a:off x="90090" y="912065"/>
          <a:ext cx="8783638" cy="1443038"/>
        </p:xfrm>
        <a:graphic>
          <a:graphicData uri="http://schemas.openxmlformats.org/presentationml/2006/ole">
            <mc:AlternateContent xmlns:mc="http://schemas.openxmlformats.org/markup-compatibility/2006">
              <mc:Choice xmlns:v="urn:schemas-microsoft-com:vml" Requires="v">
                <p:oleObj name="Equation" r:id="rId5" imgW="5803560" imgH="952200" progId="Equation.DSMT4">
                  <p:embed/>
                </p:oleObj>
              </mc:Choice>
              <mc:Fallback>
                <p:oleObj name="Equation" r:id="rId5" imgW="5803560" imgH="952200" progId="Equation.DSMT4">
                  <p:embed/>
                  <p:pic>
                    <p:nvPicPr>
                      <p:cNvPr id="6" name="Object 5"/>
                      <p:cNvPicPr>
                        <a:picLocks noChangeAspect="1" noChangeArrowheads="1"/>
                      </p:cNvPicPr>
                      <p:nvPr/>
                    </p:nvPicPr>
                    <p:blipFill>
                      <a:blip r:embed="rId6"/>
                      <a:srcRect/>
                      <a:stretch>
                        <a:fillRect/>
                      </a:stretch>
                    </p:blipFill>
                    <p:spPr bwMode="auto">
                      <a:xfrm>
                        <a:off x="90090" y="912065"/>
                        <a:ext cx="8783638" cy="1443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59006120"/>
              </p:ext>
            </p:extLst>
          </p:nvPr>
        </p:nvGraphicFramePr>
        <p:xfrm>
          <a:off x="235346" y="3983731"/>
          <a:ext cx="8493125" cy="2481262"/>
        </p:xfrm>
        <a:graphic>
          <a:graphicData uri="http://schemas.openxmlformats.org/presentationml/2006/ole">
            <mc:AlternateContent xmlns:mc="http://schemas.openxmlformats.org/markup-compatibility/2006">
              <mc:Choice xmlns:v="urn:schemas-microsoft-com:vml" Requires="v">
                <p:oleObj name="Equation" r:id="rId7" imgW="5613120" imgH="1638000" progId="Equation.DSMT4">
                  <p:embed/>
                </p:oleObj>
              </mc:Choice>
              <mc:Fallback>
                <p:oleObj name="Equation" r:id="rId7" imgW="5613120" imgH="1638000" progId="Equation.DSMT4">
                  <p:embed/>
                  <p:pic>
                    <p:nvPicPr>
                      <p:cNvPr id="7" name="Object 6"/>
                      <p:cNvPicPr>
                        <a:picLocks noChangeAspect="1" noChangeArrowheads="1"/>
                      </p:cNvPicPr>
                      <p:nvPr/>
                    </p:nvPicPr>
                    <p:blipFill>
                      <a:blip r:embed="rId8"/>
                      <a:srcRect/>
                      <a:stretch>
                        <a:fillRect/>
                      </a:stretch>
                    </p:blipFill>
                    <p:spPr bwMode="auto">
                      <a:xfrm>
                        <a:off x="235346" y="3983731"/>
                        <a:ext cx="8493125" cy="2481262"/>
                      </a:xfrm>
                      <a:prstGeom prst="rect">
                        <a:avLst/>
                      </a:prstGeom>
                      <a:noFill/>
                      <a:ln>
                        <a:noFill/>
                      </a:ln>
                    </p:spPr>
                  </p:pic>
                </p:oleObj>
              </mc:Fallback>
            </mc:AlternateContent>
          </a:graphicData>
        </a:graphic>
      </p:graphicFrame>
      <p:sp>
        <p:nvSpPr>
          <p:cNvPr id="9" name="TextBox 8"/>
          <p:cNvSpPr txBox="1"/>
          <p:nvPr/>
        </p:nvSpPr>
        <p:spPr>
          <a:xfrm>
            <a:off x="180181" y="2570133"/>
            <a:ext cx="1877219" cy="461665"/>
          </a:xfrm>
          <a:prstGeom prst="rect">
            <a:avLst/>
          </a:prstGeom>
          <a:noFill/>
        </p:spPr>
        <p:txBody>
          <a:bodyPr wrap="square" rtlCol="0">
            <a:spAutoFit/>
          </a:bodyPr>
          <a:lstStyle/>
          <a:p>
            <a:r>
              <a:rPr lang="en-US" sz="2400" dirty="0">
                <a:latin typeface="+mj-lt"/>
              </a:rPr>
              <a:t>Recall:</a:t>
            </a:r>
          </a:p>
        </p:txBody>
      </p:sp>
      <p:sp>
        <p:nvSpPr>
          <p:cNvPr id="8" name="Arrow: Left-Right 7">
            <a:extLst>
              <a:ext uri="{FF2B5EF4-FFF2-40B4-BE49-F238E27FC236}">
                <a16:creationId xmlns:a16="http://schemas.microsoft.com/office/drawing/2014/main" id="{0A486D73-8C14-4B0A-A1D2-3115E8900E3C}"/>
              </a:ext>
            </a:extLst>
          </p:cNvPr>
          <p:cNvSpPr/>
          <p:nvPr/>
        </p:nvSpPr>
        <p:spPr>
          <a:xfrm rot="3266408">
            <a:off x="5711787" y="2899286"/>
            <a:ext cx="2912119" cy="74066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2DDECF8-8665-4E2B-9675-BB68C8B13310}"/>
              </a:ext>
            </a:extLst>
          </p:cNvPr>
          <p:cNvSpPr txBox="1"/>
          <p:nvPr/>
        </p:nvSpPr>
        <p:spPr>
          <a:xfrm>
            <a:off x="5181600" y="5638800"/>
            <a:ext cx="3134293" cy="461665"/>
          </a:xfrm>
          <a:prstGeom prst="rect">
            <a:avLst/>
          </a:prstGeom>
          <a:noFill/>
        </p:spPr>
        <p:txBody>
          <a:bodyPr wrap="square" rtlCol="0">
            <a:spAutoFit/>
          </a:bodyPr>
          <a:lstStyle/>
          <a:p>
            <a:r>
              <a:rPr lang="en-US" sz="2400" dirty="0">
                <a:solidFill>
                  <a:srgbClr val="0070C0"/>
                </a:solidFill>
                <a:latin typeface="+mj-lt"/>
              </a:rPr>
              <a:t>By construction</a:t>
            </a:r>
          </a:p>
        </p:txBody>
      </p:sp>
      <p:sp>
        <p:nvSpPr>
          <p:cNvPr id="11" name="TextBox 10">
            <a:extLst>
              <a:ext uri="{FF2B5EF4-FFF2-40B4-BE49-F238E27FC236}">
                <a16:creationId xmlns:a16="http://schemas.microsoft.com/office/drawing/2014/main" id="{3FE080F3-D88F-1886-B563-14DB06AFF4F2}"/>
              </a:ext>
            </a:extLst>
          </p:cNvPr>
          <p:cNvSpPr txBox="1"/>
          <p:nvPr/>
        </p:nvSpPr>
        <p:spPr>
          <a:xfrm>
            <a:off x="90090" y="189871"/>
            <a:ext cx="8963819" cy="474740"/>
          </a:xfrm>
          <a:prstGeom prst="rect">
            <a:avLst/>
          </a:prstGeom>
          <a:noFill/>
        </p:spPr>
        <p:txBody>
          <a:bodyPr wrap="square" rtlCol="0">
            <a:spAutoFit/>
          </a:bodyPr>
          <a:lstStyle/>
          <a:p>
            <a:r>
              <a:rPr lang="en-US" sz="2400" dirty="0">
                <a:latin typeface="+mj-lt"/>
              </a:rPr>
              <a:t>Using complete set of eigenfunctions to form Green’s function --</a:t>
            </a:r>
          </a:p>
        </p:txBody>
      </p:sp>
    </p:spTree>
    <p:extLst>
      <p:ext uri="{BB962C8B-B14F-4D97-AF65-F5344CB8AC3E}">
        <p14:creationId xmlns:p14="http://schemas.microsoft.com/office/powerpoint/2010/main" val="396234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474296025"/>
              </p:ext>
            </p:extLst>
          </p:nvPr>
        </p:nvGraphicFramePr>
        <p:xfrm>
          <a:off x="322263" y="1066800"/>
          <a:ext cx="7815262" cy="2668588"/>
        </p:xfrm>
        <a:graphic>
          <a:graphicData uri="http://schemas.openxmlformats.org/presentationml/2006/ole">
            <mc:AlternateContent xmlns:mc="http://schemas.openxmlformats.org/markup-compatibility/2006">
              <mc:Choice xmlns:v="urn:schemas-microsoft-com:vml" Requires="v">
                <p:oleObj name="Equation" r:id="rId3" imgW="4025880" imgH="1371600" progId="Equation.DSMT4">
                  <p:embed/>
                </p:oleObj>
              </mc:Choice>
              <mc:Fallback>
                <p:oleObj name="Equation" r:id="rId3" imgW="4025880" imgH="1371600" progId="Equation.DSMT4">
                  <p:embed/>
                  <p:pic>
                    <p:nvPicPr>
                      <p:cNvPr id="7" name="Object 6"/>
                      <p:cNvPicPr>
                        <a:picLocks noChangeAspect="1" noChangeArrowheads="1"/>
                      </p:cNvPicPr>
                      <p:nvPr/>
                    </p:nvPicPr>
                    <p:blipFill>
                      <a:blip r:embed="rId4"/>
                      <a:srcRect/>
                      <a:stretch>
                        <a:fillRect/>
                      </a:stretch>
                    </p:blipFill>
                    <p:spPr bwMode="auto">
                      <a:xfrm>
                        <a:off x="322263" y="1066800"/>
                        <a:ext cx="7815262" cy="2668588"/>
                      </a:xfrm>
                      <a:prstGeom prst="rect">
                        <a:avLst/>
                      </a:prstGeom>
                      <a:noFill/>
                      <a:ln>
                        <a:noFill/>
                      </a:ln>
                    </p:spPr>
                  </p:pic>
                </p:oleObj>
              </mc:Fallback>
            </mc:AlternateContent>
          </a:graphicData>
        </a:graphic>
      </p:graphicFrame>
      <p:sp>
        <p:nvSpPr>
          <p:cNvPr id="8" name="TextBox 7"/>
          <p:cNvSpPr txBox="1"/>
          <p:nvPr/>
        </p:nvSpPr>
        <p:spPr>
          <a:xfrm>
            <a:off x="228600" y="381000"/>
            <a:ext cx="8229600" cy="461665"/>
          </a:xfrm>
          <a:prstGeom prst="rect">
            <a:avLst/>
          </a:prstGeom>
          <a:noFill/>
        </p:spPr>
        <p:txBody>
          <a:bodyPr wrap="square" rtlCol="0">
            <a:spAutoFit/>
          </a:bodyPr>
          <a:lstStyle/>
          <a:p>
            <a:r>
              <a:rPr lang="en-US" sz="2400" dirty="0">
                <a:latin typeface="+mj-lt"/>
              </a:rPr>
              <a:t>Example Sturm-</a:t>
            </a:r>
            <a:r>
              <a:rPr lang="en-US" sz="2400" dirty="0" err="1">
                <a:latin typeface="+mj-lt"/>
              </a:rPr>
              <a:t>Liouville</a:t>
            </a:r>
            <a:r>
              <a:rPr lang="en-US" sz="2400" dirty="0">
                <a:latin typeface="+mj-lt"/>
              </a:rPr>
              <a:t> problem:</a:t>
            </a:r>
          </a:p>
        </p:txBody>
      </p:sp>
    </p:spTree>
    <p:extLst>
      <p:ext uri="{BB962C8B-B14F-4D97-AF65-F5344CB8AC3E}">
        <p14:creationId xmlns:p14="http://schemas.microsoft.com/office/powerpoint/2010/main" val="172093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127225665"/>
              </p:ext>
            </p:extLst>
          </p:nvPr>
        </p:nvGraphicFramePr>
        <p:xfrm>
          <a:off x="457200" y="192087"/>
          <a:ext cx="6794500" cy="3160713"/>
        </p:xfrm>
        <a:graphic>
          <a:graphicData uri="http://schemas.openxmlformats.org/presentationml/2006/ole">
            <mc:AlternateContent xmlns:mc="http://schemas.openxmlformats.org/markup-compatibility/2006">
              <mc:Choice xmlns:v="urn:schemas-microsoft-com:vml" Requires="v">
                <p:oleObj name="数式" r:id="rId3" imgW="3009600" imgH="1396800" progId="Equation.3">
                  <p:embed/>
                </p:oleObj>
              </mc:Choice>
              <mc:Fallback>
                <p:oleObj name="数式" r:id="rId3" imgW="3009600" imgH="1396800" progId="Equation.3">
                  <p:embed/>
                  <p:pic>
                    <p:nvPicPr>
                      <p:cNvPr id="7" name="Object 6"/>
                      <p:cNvPicPr>
                        <a:picLocks noChangeAspect="1" noChangeArrowheads="1"/>
                      </p:cNvPicPr>
                      <p:nvPr/>
                    </p:nvPicPr>
                    <p:blipFill>
                      <a:blip r:embed="rId4"/>
                      <a:srcRect/>
                      <a:stretch>
                        <a:fillRect/>
                      </a:stretch>
                    </p:blipFill>
                    <p:spPr bwMode="auto">
                      <a:xfrm>
                        <a:off x="457200" y="192087"/>
                        <a:ext cx="6794500" cy="316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70741965"/>
              </p:ext>
            </p:extLst>
          </p:nvPr>
        </p:nvGraphicFramePr>
        <p:xfrm>
          <a:off x="158917" y="3733800"/>
          <a:ext cx="8543925" cy="2500312"/>
        </p:xfrm>
        <a:graphic>
          <a:graphicData uri="http://schemas.openxmlformats.org/presentationml/2006/ole">
            <mc:AlternateContent xmlns:mc="http://schemas.openxmlformats.org/markup-compatibility/2006">
              <mc:Choice xmlns:v="urn:schemas-microsoft-com:vml" Requires="v">
                <p:oleObj name="Equation" r:id="rId5" imgW="3784320" imgH="1104840" progId="Equation.DSMT4">
                  <p:embed/>
                </p:oleObj>
              </mc:Choice>
              <mc:Fallback>
                <p:oleObj name="Equation" r:id="rId5" imgW="3784320" imgH="1104840" progId="Equation.DSMT4">
                  <p:embed/>
                  <p:pic>
                    <p:nvPicPr>
                      <p:cNvPr id="8" name="Object 7"/>
                      <p:cNvPicPr>
                        <a:picLocks noChangeAspect="1" noChangeArrowheads="1"/>
                      </p:cNvPicPr>
                      <p:nvPr/>
                    </p:nvPicPr>
                    <p:blipFill>
                      <a:blip r:embed="rId6"/>
                      <a:srcRect/>
                      <a:stretch>
                        <a:fillRect/>
                      </a:stretch>
                    </p:blipFill>
                    <p:spPr bwMode="auto">
                      <a:xfrm>
                        <a:off x="158917" y="3733800"/>
                        <a:ext cx="8543925"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089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0C7D2E-8433-1526-A1E7-7A2FCA897669}"/>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517906C4-2D86-7AB3-5C8B-37CD7CF181F4}"/>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C5B95157-E22F-03B3-22F2-19FD67A9F250}"/>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968D5D43-6E73-55C2-4B9C-88997B14455E}"/>
              </a:ext>
            </a:extLst>
          </p:cNvPr>
          <p:cNvGraphicFramePr>
            <a:graphicFrameLocks noChangeAspect="1"/>
          </p:cNvGraphicFramePr>
          <p:nvPr>
            <p:extLst>
              <p:ext uri="{D42A27DB-BD31-4B8C-83A1-F6EECF244321}">
                <p14:modId xmlns:p14="http://schemas.microsoft.com/office/powerpoint/2010/main" val="4055060203"/>
              </p:ext>
            </p:extLst>
          </p:nvPr>
        </p:nvGraphicFramePr>
        <p:xfrm>
          <a:off x="325270" y="136525"/>
          <a:ext cx="8329446" cy="796798"/>
        </p:xfrm>
        <a:graphic>
          <a:graphicData uri="http://schemas.openxmlformats.org/presentationml/2006/ole">
            <mc:AlternateContent xmlns:mc="http://schemas.openxmlformats.org/markup-compatibility/2006">
              <mc:Choice xmlns:v="urn:schemas-microsoft-com:vml" Requires="v">
                <p:oleObj name="Equation" r:id="rId2" imgW="4520880" imgH="431640" progId="Equation.DSMT4">
                  <p:embed/>
                </p:oleObj>
              </mc:Choice>
              <mc:Fallback>
                <p:oleObj name="Equation" r:id="rId2" imgW="4520880" imgH="431640" progId="Equation.DSMT4">
                  <p:embed/>
                  <p:pic>
                    <p:nvPicPr>
                      <p:cNvPr id="8" name="Object 7"/>
                      <p:cNvPicPr>
                        <a:picLocks noChangeAspect="1" noChangeArrowheads="1"/>
                      </p:cNvPicPr>
                      <p:nvPr/>
                    </p:nvPicPr>
                    <p:blipFill>
                      <a:blip r:embed="rId3"/>
                      <a:srcRect/>
                      <a:stretch>
                        <a:fillRect/>
                      </a:stretch>
                    </p:blipFill>
                    <p:spPr bwMode="auto">
                      <a:xfrm>
                        <a:off x="325270" y="136525"/>
                        <a:ext cx="8329446" cy="796798"/>
                      </a:xfrm>
                      <a:prstGeom prst="rect">
                        <a:avLst/>
                      </a:prstGeom>
                      <a:noFill/>
                      <a:ln>
                        <a:noFill/>
                      </a:ln>
                    </p:spPr>
                  </p:pic>
                </p:oleObj>
              </mc:Fallback>
            </mc:AlternateContent>
          </a:graphicData>
        </a:graphic>
      </p:graphicFrame>
      <p:pic>
        <p:nvPicPr>
          <p:cNvPr id="6" name="Picture 5">
            <a:extLst>
              <a:ext uri="{FF2B5EF4-FFF2-40B4-BE49-F238E27FC236}">
                <a16:creationId xmlns:a16="http://schemas.microsoft.com/office/drawing/2014/main" id="{15318378-714D-1263-6392-808F717D25ED}"/>
              </a:ext>
            </a:extLst>
          </p:cNvPr>
          <p:cNvPicPr>
            <a:picLocks noChangeAspect="1"/>
          </p:cNvPicPr>
          <p:nvPr/>
        </p:nvPicPr>
        <p:blipFill>
          <a:blip r:embed="rId4"/>
          <a:stretch>
            <a:fillRect/>
          </a:stretch>
        </p:blipFill>
        <p:spPr>
          <a:xfrm>
            <a:off x="494852" y="1809750"/>
            <a:ext cx="7687123" cy="3448050"/>
          </a:xfrm>
          <a:prstGeom prst="rect">
            <a:avLst/>
          </a:prstGeom>
        </p:spPr>
      </p:pic>
      <p:sp>
        <p:nvSpPr>
          <p:cNvPr id="7" name="Arrow: Left 6">
            <a:extLst>
              <a:ext uri="{FF2B5EF4-FFF2-40B4-BE49-F238E27FC236}">
                <a16:creationId xmlns:a16="http://schemas.microsoft.com/office/drawing/2014/main" id="{90CBED57-6392-49A8-DB72-6780393A0FB3}"/>
              </a:ext>
            </a:extLst>
          </p:cNvPr>
          <p:cNvSpPr/>
          <p:nvPr/>
        </p:nvSpPr>
        <p:spPr>
          <a:xfrm>
            <a:off x="4876800" y="2606548"/>
            <a:ext cx="457200" cy="3651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6F77BBF-3492-07B6-B451-AD3B7FAF46CB}"/>
              </a:ext>
            </a:extLst>
          </p:cNvPr>
          <p:cNvSpPr txBox="1"/>
          <p:nvPr/>
        </p:nvSpPr>
        <p:spPr>
          <a:xfrm>
            <a:off x="5410200" y="2558277"/>
            <a:ext cx="1752600" cy="461665"/>
          </a:xfrm>
          <a:prstGeom prst="rect">
            <a:avLst/>
          </a:prstGeom>
          <a:noFill/>
        </p:spPr>
        <p:txBody>
          <a:bodyPr wrap="square" rtlCol="0">
            <a:spAutoFit/>
          </a:bodyPr>
          <a:lstStyle/>
          <a:p>
            <a:r>
              <a:rPr lang="en-US" sz="2400" b="1" i="1" dirty="0">
                <a:latin typeface="+mj-lt"/>
              </a:rPr>
              <a:t>N=100</a:t>
            </a:r>
          </a:p>
        </p:txBody>
      </p:sp>
      <p:sp>
        <p:nvSpPr>
          <p:cNvPr id="9" name="Arrow: Left 8">
            <a:extLst>
              <a:ext uri="{FF2B5EF4-FFF2-40B4-BE49-F238E27FC236}">
                <a16:creationId xmlns:a16="http://schemas.microsoft.com/office/drawing/2014/main" id="{03C8430A-9F6D-E746-80F1-77BB9A3EBDB7}"/>
              </a:ext>
            </a:extLst>
          </p:cNvPr>
          <p:cNvSpPr/>
          <p:nvPr/>
        </p:nvSpPr>
        <p:spPr>
          <a:xfrm>
            <a:off x="5181600" y="4082406"/>
            <a:ext cx="457200" cy="36512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9C7F7FF-C783-AFB5-1D09-EC609535C3B1}"/>
              </a:ext>
            </a:extLst>
          </p:cNvPr>
          <p:cNvSpPr txBox="1"/>
          <p:nvPr/>
        </p:nvSpPr>
        <p:spPr>
          <a:xfrm>
            <a:off x="5715000" y="4034135"/>
            <a:ext cx="1752600" cy="461665"/>
          </a:xfrm>
          <a:prstGeom prst="rect">
            <a:avLst/>
          </a:prstGeom>
          <a:noFill/>
        </p:spPr>
        <p:txBody>
          <a:bodyPr wrap="square" rtlCol="0">
            <a:spAutoFit/>
          </a:bodyPr>
          <a:lstStyle/>
          <a:p>
            <a:r>
              <a:rPr lang="en-US" sz="2400" b="1" i="1" dirty="0">
                <a:latin typeface="+mj-lt"/>
              </a:rPr>
              <a:t>N=10</a:t>
            </a:r>
          </a:p>
        </p:txBody>
      </p:sp>
      <p:sp>
        <p:nvSpPr>
          <p:cNvPr id="13" name="TextBox 12">
            <a:extLst>
              <a:ext uri="{FF2B5EF4-FFF2-40B4-BE49-F238E27FC236}">
                <a16:creationId xmlns:a16="http://schemas.microsoft.com/office/drawing/2014/main" id="{520F3A16-0000-AF68-771D-8422B6E24D35}"/>
              </a:ext>
            </a:extLst>
          </p:cNvPr>
          <p:cNvSpPr txBox="1"/>
          <p:nvPr/>
        </p:nvSpPr>
        <p:spPr>
          <a:xfrm>
            <a:off x="7620000" y="4862081"/>
            <a:ext cx="1752600" cy="461665"/>
          </a:xfrm>
          <a:prstGeom prst="rect">
            <a:avLst/>
          </a:prstGeom>
          <a:noFill/>
        </p:spPr>
        <p:txBody>
          <a:bodyPr wrap="square" rtlCol="0">
            <a:spAutoFit/>
          </a:bodyPr>
          <a:lstStyle/>
          <a:p>
            <a:r>
              <a:rPr lang="en-US" sz="2400" b="1" i="1" dirty="0">
                <a:latin typeface="+mj-lt"/>
              </a:rPr>
              <a:t>x’</a:t>
            </a:r>
            <a:r>
              <a:rPr lang="en-US" sz="2400" b="1" i="1" dirty="0">
                <a:latin typeface="+mj-lt"/>
                <a:sym typeface="Wingdings" panose="05000000000000000000" pitchFamily="2" charset="2"/>
              </a:rPr>
              <a:t></a:t>
            </a:r>
            <a:endParaRPr lang="en-US" sz="2400" b="1" i="1" dirty="0">
              <a:latin typeface="+mj-lt"/>
            </a:endParaRPr>
          </a:p>
        </p:txBody>
      </p:sp>
      <p:sp>
        <p:nvSpPr>
          <p:cNvPr id="14" name="TextBox 13">
            <a:extLst>
              <a:ext uri="{FF2B5EF4-FFF2-40B4-BE49-F238E27FC236}">
                <a16:creationId xmlns:a16="http://schemas.microsoft.com/office/drawing/2014/main" id="{37F6AD0A-8B7B-C92D-BD1C-9D8E3F92BCBB}"/>
              </a:ext>
            </a:extLst>
          </p:cNvPr>
          <p:cNvSpPr txBox="1"/>
          <p:nvPr/>
        </p:nvSpPr>
        <p:spPr>
          <a:xfrm>
            <a:off x="2514600" y="1219200"/>
            <a:ext cx="1752600" cy="461665"/>
          </a:xfrm>
          <a:prstGeom prst="rect">
            <a:avLst/>
          </a:prstGeom>
          <a:noFill/>
        </p:spPr>
        <p:txBody>
          <a:bodyPr wrap="square" rtlCol="0">
            <a:spAutoFit/>
          </a:bodyPr>
          <a:lstStyle/>
          <a:p>
            <a:r>
              <a:rPr lang="en-US" sz="2400" b="1" i="1" dirty="0">
                <a:latin typeface="+mj-lt"/>
              </a:rPr>
              <a:t>x=1/2, L=1</a:t>
            </a:r>
          </a:p>
        </p:txBody>
      </p:sp>
    </p:spTree>
    <p:extLst>
      <p:ext uri="{BB962C8B-B14F-4D97-AF65-F5344CB8AC3E}">
        <p14:creationId xmlns:p14="http://schemas.microsoft.com/office/powerpoint/2010/main" val="2885160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086469602"/>
              </p:ext>
            </p:extLst>
          </p:nvPr>
        </p:nvGraphicFramePr>
        <p:xfrm>
          <a:off x="477253" y="2133600"/>
          <a:ext cx="7885113" cy="2471738"/>
        </p:xfrm>
        <a:graphic>
          <a:graphicData uri="http://schemas.openxmlformats.org/presentationml/2006/ole">
            <mc:AlternateContent xmlns:mc="http://schemas.openxmlformats.org/markup-compatibility/2006">
              <mc:Choice xmlns:v="urn:schemas-microsoft-com:vml" Requires="v">
                <p:oleObj name="数式" r:id="rId3" imgW="3492360" imgH="1091880" progId="Equation.3">
                  <p:embed/>
                </p:oleObj>
              </mc:Choice>
              <mc:Fallback>
                <p:oleObj name="数式" r:id="rId3" imgW="3492360" imgH="1091880" progId="Equation.3">
                  <p:embed/>
                  <p:pic>
                    <p:nvPicPr>
                      <p:cNvPr id="8" name="Object 7"/>
                      <p:cNvPicPr>
                        <a:picLocks noChangeAspect="1" noChangeArrowheads="1"/>
                      </p:cNvPicPr>
                      <p:nvPr/>
                    </p:nvPicPr>
                    <p:blipFill>
                      <a:blip r:embed="rId4"/>
                      <a:srcRect/>
                      <a:stretch>
                        <a:fillRect/>
                      </a:stretch>
                    </p:blipFill>
                    <p:spPr bwMode="auto">
                      <a:xfrm>
                        <a:off x="477253" y="2133600"/>
                        <a:ext cx="7885113" cy="247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8323065"/>
              </p:ext>
            </p:extLst>
          </p:nvPr>
        </p:nvGraphicFramePr>
        <p:xfrm>
          <a:off x="304800" y="457200"/>
          <a:ext cx="7140781" cy="1555750"/>
        </p:xfrm>
        <a:graphic>
          <a:graphicData uri="http://schemas.openxmlformats.org/presentationml/2006/ole">
            <mc:AlternateContent xmlns:mc="http://schemas.openxmlformats.org/markup-compatibility/2006">
              <mc:Choice xmlns:v="urn:schemas-microsoft-com:vml" Requires="v">
                <p:oleObj name="数式" r:id="rId5" imgW="3035160" imgH="660240" progId="Equation.3">
                  <p:embed/>
                </p:oleObj>
              </mc:Choice>
              <mc:Fallback>
                <p:oleObj name="数式" r:id="rId5" imgW="3035160" imgH="660240" progId="Equation.3">
                  <p:embed/>
                  <p:pic>
                    <p:nvPicPr>
                      <p:cNvPr id="5" name="Object 4"/>
                      <p:cNvPicPr>
                        <a:picLocks noChangeAspect="1" noChangeArrowheads="1"/>
                      </p:cNvPicPr>
                      <p:nvPr/>
                    </p:nvPicPr>
                    <p:blipFill>
                      <a:blip r:embed="rId6"/>
                      <a:srcRect/>
                      <a:stretch>
                        <a:fillRect/>
                      </a:stretch>
                    </p:blipFill>
                    <p:spPr bwMode="auto">
                      <a:xfrm>
                        <a:off x="304800" y="457200"/>
                        <a:ext cx="7140781" cy="1555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3552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61E67F9-E1A5-C17E-E755-31AA552594F8}"/>
              </a:ext>
            </a:extLst>
          </p:cNvPr>
          <p:cNvPicPr>
            <a:picLocks noChangeAspect="1"/>
          </p:cNvPicPr>
          <p:nvPr/>
        </p:nvPicPr>
        <p:blipFill>
          <a:blip r:embed="rId3"/>
          <a:stretch>
            <a:fillRect/>
          </a:stretch>
        </p:blipFill>
        <p:spPr>
          <a:xfrm>
            <a:off x="0" y="220470"/>
            <a:ext cx="9144000" cy="3208530"/>
          </a:xfrm>
          <a:prstGeom prst="rect">
            <a:avLst/>
          </a:prstGeom>
        </p:spPr>
      </p:pic>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a:extLst>
              <a:ext uri="{FF2B5EF4-FFF2-40B4-BE49-F238E27FC236}">
                <a16:creationId xmlns:a16="http://schemas.microsoft.com/office/drawing/2014/main" id="{4E718B66-2BF7-A4F6-835D-8DD8199A24A0}"/>
              </a:ext>
            </a:extLst>
          </p:cNvPr>
          <p:cNvSpPr/>
          <p:nvPr/>
        </p:nvSpPr>
        <p:spPr>
          <a:xfrm>
            <a:off x="0" y="2514600"/>
            <a:ext cx="9067800" cy="457200"/>
          </a:xfrm>
          <a:prstGeom prst="rect">
            <a:avLst/>
          </a:prstGeom>
          <a:solidFill>
            <a:srgbClr val="92D05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5A77958-FBAD-3728-453C-54E6A96E568D}"/>
              </a:ext>
            </a:extLst>
          </p:cNvPr>
          <p:cNvPicPr>
            <a:picLocks noChangeAspect="1"/>
          </p:cNvPicPr>
          <p:nvPr/>
        </p:nvPicPr>
        <p:blipFill>
          <a:blip r:embed="rId4"/>
          <a:stretch>
            <a:fillRect/>
          </a:stretch>
        </p:blipFill>
        <p:spPr>
          <a:xfrm>
            <a:off x="0" y="3834074"/>
            <a:ext cx="9144000" cy="2522275"/>
          </a:xfrm>
          <a:prstGeom prst="rect">
            <a:avLst/>
          </a:prstGeom>
        </p:spPr>
      </p:pic>
    </p:spTree>
    <p:extLst>
      <p:ext uri="{BB962C8B-B14F-4D97-AF65-F5344CB8AC3E}">
        <p14:creationId xmlns:p14="http://schemas.microsoft.com/office/powerpoint/2010/main" val="2552716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4D82B6-A80D-0DD6-293D-3BC29AB2971A}"/>
              </a:ext>
            </a:extLst>
          </p:cNvPr>
          <p:cNvSpPr/>
          <p:nvPr/>
        </p:nvSpPr>
        <p:spPr>
          <a:xfrm>
            <a:off x="381000" y="4419600"/>
            <a:ext cx="41910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914683034"/>
              </p:ext>
            </p:extLst>
          </p:nvPr>
        </p:nvGraphicFramePr>
        <p:xfrm>
          <a:off x="269875" y="293688"/>
          <a:ext cx="8602663" cy="5437187"/>
        </p:xfrm>
        <a:graphic>
          <a:graphicData uri="http://schemas.openxmlformats.org/presentationml/2006/ole">
            <mc:AlternateContent xmlns:mc="http://schemas.openxmlformats.org/markup-compatibility/2006">
              <mc:Choice xmlns:v="urn:schemas-microsoft-com:vml" Requires="v">
                <p:oleObj name="Equation" r:id="rId3" imgW="4431960" imgH="2793960" progId="Equation.DSMT4">
                  <p:embed/>
                </p:oleObj>
              </mc:Choice>
              <mc:Fallback>
                <p:oleObj name="Equation" r:id="rId3" imgW="4431960" imgH="2793960" progId="Equation.DSMT4">
                  <p:embed/>
                  <p:pic>
                    <p:nvPicPr>
                      <p:cNvPr id="9" name="Object 8"/>
                      <p:cNvPicPr>
                        <a:picLocks noChangeAspect="1" noChangeArrowheads="1"/>
                      </p:cNvPicPr>
                      <p:nvPr/>
                    </p:nvPicPr>
                    <p:blipFill>
                      <a:blip r:embed="rId4"/>
                      <a:srcRect/>
                      <a:stretch>
                        <a:fillRect/>
                      </a:stretch>
                    </p:blipFill>
                    <p:spPr bwMode="auto">
                      <a:xfrm>
                        <a:off x="269875" y="293688"/>
                        <a:ext cx="8602663" cy="543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4415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228600"/>
            <a:ext cx="8229600" cy="830997"/>
          </a:xfrm>
          <a:prstGeom prst="rect">
            <a:avLst/>
          </a:prstGeom>
          <a:noFill/>
        </p:spPr>
        <p:txBody>
          <a:bodyPr wrap="square" rtlCol="0">
            <a:spAutoFit/>
          </a:bodyPr>
          <a:lstStyle/>
          <a:p>
            <a:r>
              <a:rPr lang="en-US" sz="2400" dirty="0">
                <a:latin typeface="+mj-lt"/>
              </a:rPr>
              <a:t>Another method of constructing Green’s functions -- using two solutions to the homogeneous problem</a:t>
            </a:r>
          </a:p>
        </p:txBody>
      </p:sp>
      <p:graphicFrame>
        <p:nvGraphicFramePr>
          <p:cNvPr id="6" name="Object 5"/>
          <p:cNvGraphicFramePr>
            <a:graphicFrameLocks noChangeAspect="1"/>
          </p:cNvGraphicFramePr>
          <p:nvPr>
            <p:extLst>
              <p:ext uri="{D42A27DB-BD31-4B8C-83A1-F6EECF244321}">
                <p14:modId xmlns:p14="http://schemas.microsoft.com/office/powerpoint/2010/main" val="166391095"/>
              </p:ext>
            </p:extLst>
          </p:nvPr>
        </p:nvGraphicFramePr>
        <p:xfrm>
          <a:off x="479219" y="1143000"/>
          <a:ext cx="7140781" cy="1555750"/>
        </p:xfrm>
        <a:graphic>
          <a:graphicData uri="http://schemas.openxmlformats.org/presentationml/2006/ole">
            <mc:AlternateContent xmlns:mc="http://schemas.openxmlformats.org/markup-compatibility/2006">
              <mc:Choice xmlns:v="urn:schemas-microsoft-com:vml" Requires="v">
                <p:oleObj name="数式" r:id="rId3" imgW="3035160" imgH="660240" progId="Equation.3">
                  <p:embed/>
                </p:oleObj>
              </mc:Choice>
              <mc:Fallback>
                <p:oleObj name="数式" r:id="rId3" imgW="3035160" imgH="660240" progId="Equation.3">
                  <p:embed/>
                  <p:pic>
                    <p:nvPicPr>
                      <p:cNvPr id="6" name="Object 5"/>
                      <p:cNvPicPr>
                        <a:picLocks noChangeAspect="1" noChangeArrowheads="1"/>
                      </p:cNvPicPr>
                      <p:nvPr/>
                    </p:nvPicPr>
                    <p:blipFill>
                      <a:blip r:embed="rId4"/>
                      <a:srcRect/>
                      <a:stretch>
                        <a:fillRect/>
                      </a:stretch>
                    </p:blipFill>
                    <p:spPr bwMode="auto">
                      <a:xfrm>
                        <a:off x="479219" y="1143000"/>
                        <a:ext cx="7140781" cy="15557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6240936"/>
              </p:ext>
            </p:extLst>
          </p:nvPr>
        </p:nvGraphicFramePr>
        <p:xfrm>
          <a:off x="508000" y="2782153"/>
          <a:ext cx="8178800" cy="2487613"/>
        </p:xfrm>
        <a:graphic>
          <a:graphicData uri="http://schemas.openxmlformats.org/presentationml/2006/ole">
            <mc:AlternateContent xmlns:mc="http://schemas.openxmlformats.org/markup-compatibility/2006">
              <mc:Choice xmlns:v="urn:schemas-microsoft-com:vml" Requires="v">
                <p:oleObj name="Equation" r:id="rId5" imgW="5143320" imgH="1562040" progId="Equation.DSMT4">
                  <p:embed/>
                </p:oleObj>
              </mc:Choice>
              <mc:Fallback>
                <p:oleObj name="Equation" r:id="rId5" imgW="5143320" imgH="1562040" progId="Equation.DSMT4">
                  <p:embed/>
                  <p:pic>
                    <p:nvPicPr>
                      <p:cNvPr id="7" name="Object 6"/>
                      <p:cNvPicPr>
                        <a:picLocks noChangeAspect="1" noChangeArrowheads="1"/>
                      </p:cNvPicPr>
                      <p:nvPr/>
                    </p:nvPicPr>
                    <p:blipFill>
                      <a:blip r:embed="rId6"/>
                      <a:srcRect/>
                      <a:stretch>
                        <a:fillRect/>
                      </a:stretch>
                    </p:blipFill>
                    <p:spPr bwMode="auto">
                      <a:xfrm>
                        <a:off x="508000" y="2782153"/>
                        <a:ext cx="8178800" cy="2487613"/>
                      </a:xfrm>
                      <a:prstGeom prst="rect">
                        <a:avLst/>
                      </a:prstGeom>
                      <a:noFill/>
                      <a:ln>
                        <a:noFill/>
                      </a:ln>
                    </p:spPr>
                  </p:pic>
                </p:oleObj>
              </mc:Fallback>
            </mc:AlternateContent>
          </a:graphicData>
        </a:graphic>
      </p:graphicFrame>
      <p:graphicFrame>
        <p:nvGraphicFramePr>
          <p:cNvPr id="8" name="Object 7">
            <a:extLst>
              <a:ext uri="{FF2B5EF4-FFF2-40B4-BE49-F238E27FC236}">
                <a16:creationId xmlns:a16="http://schemas.microsoft.com/office/drawing/2014/main" id="{B30CC289-FC94-1F9D-EB94-75EDD85C5770}"/>
              </a:ext>
            </a:extLst>
          </p:cNvPr>
          <p:cNvGraphicFramePr>
            <a:graphicFrameLocks noChangeAspect="1"/>
          </p:cNvGraphicFramePr>
          <p:nvPr>
            <p:extLst>
              <p:ext uri="{D42A27DB-BD31-4B8C-83A1-F6EECF244321}">
                <p14:modId xmlns:p14="http://schemas.microsoft.com/office/powerpoint/2010/main" val="1461651419"/>
              </p:ext>
            </p:extLst>
          </p:nvPr>
        </p:nvGraphicFramePr>
        <p:xfrm>
          <a:off x="560053" y="5353169"/>
          <a:ext cx="6959815" cy="895231"/>
        </p:xfrm>
        <a:graphic>
          <a:graphicData uri="http://schemas.openxmlformats.org/presentationml/2006/ole">
            <mc:AlternateContent xmlns:mc="http://schemas.openxmlformats.org/markup-compatibility/2006">
              <mc:Choice xmlns:v="urn:schemas-microsoft-com:vml" Requires="v">
                <p:oleObj name="Equation" r:id="rId7" imgW="4838400" imgH="622080" progId="Equation.DSMT4">
                  <p:embed/>
                </p:oleObj>
              </mc:Choice>
              <mc:Fallback>
                <p:oleObj name="Equation" r:id="rId7" imgW="4838400" imgH="622080" progId="Equation.DSMT4">
                  <p:embed/>
                  <p:pic>
                    <p:nvPicPr>
                      <p:cNvPr id="5" name="Object 4"/>
                      <p:cNvPicPr>
                        <a:picLocks noChangeAspect="1" noChangeArrowheads="1"/>
                      </p:cNvPicPr>
                      <p:nvPr/>
                    </p:nvPicPr>
                    <p:blipFill>
                      <a:blip r:embed="rId8"/>
                      <a:srcRect/>
                      <a:stretch>
                        <a:fillRect/>
                      </a:stretch>
                    </p:blipFill>
                    <p:spPr bwMode="auto">
                      <a:xfrm>
                        <a:off x="560053" y="5353169"/>
                        <a:ext cx="6959815" cy="8952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38730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58662421"/>
              </p:ext>
            </p:extLst>
          </p:nvPr>
        </p:nvGraphicFramePr>
        <p:xfrm>
          <a:off x="383591" y="546893"/>
          <a:ext cx="8323262" cy="3930650"/>
        </p:xfrm>
        <a:graphic>
          <a:graphicData uri="http://schemas.openxmlformats.org/presentationml/2006/ole">
            <mc:AlternateContent xmlns:mc="http://schemas.openxmlformats.org/markup-compatibility/2006">
              <mc:Choice xmlns:v="urn:schemas-microsoft-com:vml" Requires="v">
                <p:oleObj name="Equation" r:id="rId3" imgW="6756120" imgH="3187440" progId="Equation.DSMT4">
                  <p:embed/>
                </p:oleObj>
              </mc:Choice>
              <mc:Fallback>
                <p:oleObj name="Equation" r:id="rId3" imgW="6756120" imgH="3187440" progId="Equation.DSMT4">
                  <p:embed/>
                  <p:pic>
                    <p:nvPicPr>
                      <p:cNvPr id="5" name="Object 4"/>
                      <p:cNvPicPr>
                        <a:picLocks noChangeAspect="1" noChangeArrowheads="1"/>
                      </p:cNvPicPr>
                      <p:nvPr/>
                    </p:nvPicPr>
                    <p:blipFill>
                      <a:blip r:embed="rId4"/>
                      <a:srcRect/>
                      <a:stretch>
                        <a:fillRect/>
                      </a:stretch>
                    </p:blipFill>
                    <p:spPr bwMode="auto">
                      <a:xfrm>
                        <a:off x="383591" y="546893"/>
                        <a:ext cx="8323262" cy="393065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489380"/>
              </p:ext>
            </p:extLst>
          </p:nvPr>
        </p:nvGraphicFramePr>
        <p:xfrm>
          <a:off x="437147" y="4126706"/>
          <a:ext cx="7004301" cy="858838"/>
        </p:xfrm>
        <a:graphic>
          <a:graphicData uri="http://schemas.openxmlformats.org/presentationml/2006/ole">
            <mc:AlternateContent xmlns:mc="http://schemas.openxmlformats.org/markup-compatibility/2006">
              <mc:Choice xmlns:v="urn:schemas-microsoft-com:vml" Requires="v">
                <p:oleObj name="Equation" r:id="rId5" imgW="4660560" imgH="571320" progId="Equation.DSMT4">
                  <p:embed/>
                </p:oleObj>
              </mc:Choice>
              <mc:Fallback>
                <p:oleObj name="Equation" r:id="rId5" imgW="4660560" imgH="571320" progId="Equation.DSMT4">
                  <p:embed/>
                  <p:pic>
                    <p:nvPicPr>
                      <p:cNvPr id="6" name="Object 5"/>
                      <p:cNvPicPr/>
                      <p:nvPr/>
                    </p:nvPicPr>
                    <p:blipFill>
                      <a:blip r:embed="rId6"/>
                      <a:stretch>
                        <a:fillRect/>
                      </a:stretch>
                    </p:blipFill>
                    <p:spPr>
                      <a:xfrm>
                        <a:off x="437147" y="4126706"/>
                        <a:ext cx="7004301" cy="8588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63045567"/>
              </p:ext>
            </p:extLst>
          </p:nvPr>
        </p:nvGraphicFramePr>
        <p:xfrm>
          <a:off x="457200" y="5103812"/>
          <a:ext cx="8483601" cy="1435100"/>
        </p:xfrm>
        <a:graphic>
          <a:graphicData uri="http://schemas.openxmlformats.org/presentationml/2006/ole">
            <mc:AlternateContent xmlns:mc="http://schemas.openxmlformats.org/markup-compatibility/2006">
              <mc:Choice xmlns:v="urn:schemas-microsoft-com:vml" Requires="v">
                <p:oleObj name="Equation" r:id="rId7" imgW="5333760" imgH="901440" progId="Equation.DSMT4">
                  <p:embed/>
                </p:oleObj>
              </mc:Choice>
              <mc:Fallback>
                <p:oleObj name="Equation" r:id="rId7" imgW="5333760" imgH="901440" progId="Equation.DSMT4">
                  <p:embed/>
                  <p:pic>
                    <p:nvPicPr>
                      <p:cNvPr id="7" name="Object 6"/>
                      <p:cNvPicPr>
                        <a:picLocks noChangeAspect="1" noChangeArrowheads="1"/>
                      </p:cNvPicPr>
                      <p:nvPr/>
                    </p:nvPicPr>
                    <p:blipFill>
                      <a:blip r:embed="rId8"/>
                      <a:srcRect/>
                      <a:stretch>
                        <a:fillRect/>
                      </a:stretch>
                    </p:blipFill>
                    <p:spPr bwMode="auto">
                      <a:xfrm>
                        <a:off x="457200" y="5103812"/>
                        <a:ext cx="8483601" cy="1435100"/>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A2D842E1-71B1-C7DF-B34B-0175D7F08CA6}"/>
              </a:ext>
            </a:extLst>
          </p:cNvPr>
          <p:cNvSpPr txBox="1"/>
          <p:nvPr/>
        </p:nvSpPr>
        <p:spPr>
          <a:xfrm>
            <a:off x="0" y="21096"/>
            <a:ext cx="7543800" cy="461665"/>
          </a:xfrm>
          <a:prstGeom prst="rect">
            <a:avLst/>
          </a:prstGeom>
          <a:noFill/>
        </p:spPr>
        <p:txBody>
          <a:bodyPr wrap="square" rtlCol="0">
            <a:spAutoFit/>
          </a:bodyPr>
          <a:lstStyle/>
          <a:p>
            <a:r>
              <a:rPr lang="en-US" sz="2400" dirty="0">
                <a:latin typeface="+mj-lt"/>
              </a:rPr>
              <a:t>Some details:</a:t>
            </a:r>
          </a:p>
        </p:txBody>
      </p:sp>
    </p:spTree>
    <p:extLst>
      <p:ext uri="{BB962C8B-B14F-4D97-AF65-F5344CB8AC3E}">
        <p14:creationId xmlns:p14="http://schemas.microsoft.com/office/powerpoint/2010/main" val="4147873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93401417"/>
              </p:ext>
            </p:extLst>
          </p:nvPr>
        </p:nvGraphicFramePr>
        <p:xfrm>
          <a:off x="590550" y="1908175"/>
          <a:ext cx="8350250" cy="2430463"/>
        </p:xfrm>
        <a:graphic>
          <a:graphicData uri="http://schemas.openxmlformats.org/presentationml/2006/ole">
            <mc:AlternateContent xmlns:mc="http://schemas.openxmlformats.org/markup-compatibility/2006">
              <mc:Choice xmlns:v="urn:schemas-microsoft-com:vml" Requires="v">
                <p:oleObj name="Equation" r:id="rId3" imgW="5956200" imgH="1726920" progId="Equation.DSMT4">
                  <p:embed/>
                </p:oleObj>
              </mc:Choice>
              <mc:Fallback>
                <p:oleObj name="Equation" r:id="rId3" imgW="5956200" imgH="1726920" progId="Equation.DSMT4">
                  <p:embed/>
                  <p:pic>
                    <p:nvPicPr>
                      <p:cNvPr id="5" name="Object 4"/>
                      <p:cNvPicPr>
                        <a:picLocks noChangeAspect="1" noChangeArrowheads="1"/>
                      </p:cNvPicPr>
                      <p:nvPr/>
                    </p:nvPicPr>
                    <p:blipFill>
                      <a:blip r:embed="rId4"/>
                      <a:srcRect/>
                      <a:stretch>
                        <a:fillRect/>
                      </a:stretch>
                    </p:blipFill>
                    <p:spPr bwMode="auto">
                      <a:xfrm>
                        <a:off x="590550" y="1908175"/>
                        <a:ext cx="8350250" cy="24304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73844473"/>
              </p:ext>
            </p:extLst>
          </p:nvPr>
        </p:nvGraphicFramePr>
        <p:xfrm>
          <a:off x="457200" y="381000"/>
          <a:ext cx="6332556" cy="990600"/>
        </p:xfrm>
        <a:graphic>
          <a:graphicData uri="http://schemas.openxmlformats.org/presentationml/2006/ole">
            <mc:AlternateContent xmlns:mc="http://schemas.openxmlformats.org/markup-compatibility/2006">
              <mc:Choice xmlns:v="urn:schemas-microsoft-com:vml" Requires="v">
                <p:oleObj name="Equation" r:id="rId5" imgW="3987720" imgH="622080" progId="Equation.DSMT4">
                  <p:embed/>
                </p:oleObj>
              </mc:Choice>
              <mc:Fallback>
                <p:oleObj name="Equation" r:id="rId5" imgW="3987720" imgH="622080" progId="Equation.DSMT4">
                  <p:embed/>
                  <p:pic>
                    <p:nvPicPr>
                      <p:cNvPr id="6" name="Object 5"/>
                      <p:cNvPicPr>
                        <a:picLocks noChangeAspect="1" noChangeArrowheads="1"/>
                      </p:cNvPicPr>
                      <p:nvPr/>
                    </p:nvPicPr>
                    <p:blipFill>
                      <a:blip r:embed="rId6"/>
                      <a:srcRect/>
                      <a:stretch>
                        <a:fillRect/>
                      </a:stretch>
                    </p:blipFill>
                    <p:spPr bwMode="auto">
                      <a:xfrm>
                        <a:off x="457200" y="381000"/>
                        <a:ext cx="6332556" cy="99060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6C53058E-3B6D-46B8-AE25-FE47A8EB28C9}"/>
              </a:ext>
            </a:extLst>
          </p:cNvPr>
          <p:cNvSpPr txBox="1"/>
          <p:nvPr/>
        </p:nvSpPr>
        <p:spPr>
          <a:xfrm>
            <a:off x="457200" y="4724400"/>
            <a:ext cx="8153400" cy="1569660"/>
          </a:xfrm>
          <a:prstGeom prst="rect">
            <a:avLst/>
          </a:prstGeom>
          <a:noFill/>
        </p:spPr>
        <p:txBody>
          <a:bodyPr wrap="square" rtlCol="0">
            <a:spAutoFit/>
          </a:bodyPr>
          <a:lstStyle/>
          <a:p>
            <a:r>
              <a:rPr lang="en-US" sz="2400" dirty="0">
                <a:latin typeface="+mj-lt"/>
              </a:rPr>
              <a:t>Note that the integral has to be performed in two  parts.  While the eigenfunction expansion method can be generalized to 2 and 3 dimensions, this method only works for one dimension.</a:t>
            </a:r>
          </a:p>
        </p:txBody>
      </p:sp>
    </p:spTree>
    <p:extLst>
      <p:ext uri="{BB962C8B-B14F-4D97-AF65-F5344CB8AC3E}">
        <p14:creationId xmlns:p14="http://schemas.microsoft.com/office/powerpoint/2010/main" val="4056503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30050568"/>
              </p:ext>
            </p:extLst>
          </p:nvPr>
        </p:nvGraphicFramePr>
        <p:xfrm>
          <a:off x="262419" y="1112837"/>
          <a:ext cx="8094663" cy="5745163"/>
        </p:xfrm>
        <a:graphic>
          <a:graphicData uri="http://schemas.openxmlformats.org/presentationml/2006/ole">
            <mc:AlternateContent xmlns:mc="http://schemas.openxmlformats.org/markup-compatibility/2006">
              <mc:Choice xmlns:v="urn:schemas-microsoft-com:vml" Requires="v">
                <p:oleObj name="Equation" r:id="rId3" imgW="4559040" imgH="3225600" progId="Equation.DSMT4">
                  <p:embed/>
                </p:oleObj>
              </mc:Choice>
              <mc:Fallback>
                <p:oleObj name="Equation" r:id="rId3" imgW="4559040" imgH="3225600" progId="Equation.DSMT4">
                  <p:embed/>
                  <p:pic>
                    <p:nvPicPr>
                      <p:cNvPr id="5" name="Object 4"/>
                      <p:cNvPicPr>
                        <a:picLocks noChangeAspect="1" noChangeArrowheads="1"/>
                      </p:cNvPicPr>
                      <p:nvPr/>
                    </p:nvPicPr>
                    <p:blipFill>
                      <a:blip r:embed="rId4"/>
                      <a:srcRect/>
                      <a:stretch>
                        <a:fillRect/>
                      </a:stretch>
                    </p:blipFill>
                    <p:spPr bwMode="auto">
                      <a:xfrm>
                        <a:off x="262419" y="1112837"/>
                        <a:ext cx="8094663" cy="5745163"/>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687EF94-092A-4DE2-BD8C-4DF3EC40F4A9}"/>
              </a:ext>
            </a:extLst>
          </p:cNvPr>
          <p:cNvSpPr txBox="1"/>
          <p:nvPr/>
        </p:nvSpPr>
        <p:spPr>
          <a:xfrm>
            <a:off x="4478651" y="5727909"/>
            <a:ext cx="4208149" cy="707886"/>
          </a:xfrm>
          <a:prstGeom prst="rect">
            <a:avLst/>
          </a:prstGeom>
          <a:noFill/>
        </p:spPr>
        <p:txBody>
          <a:bodyPr wrap="square" rtlCol="0">
            <a:spAutoFit/>
          </a:bodyPr>
          <a:lstStyle/>
          <a:p>
            <a:r>
              <a:rPr lang="en-US" sz="2000" dirty="0">
                <a:latin typeface="+mj-lt"/>
              </a:rPr>
              <a:t>(Actually the algebra is painful).  But, hurray!  Same result as before.</a:t>
            </a:r>
          </a:p>
        </p:txBody>
      </p:sp>
      <p:graphicFrame>
        <p:nvGraphicFramePr>
          <p:cNvPr id="7" name="Object 6">
            <a:extLst>
              <a:ext uri="{FF2B5EF4-FFF2-40B4-BE49-F238E27FC236}">
                <a16:creationId xmlns:a16="http://schemas.microsoft.com/office/drawing/2014/main" id="{782592A7-C8E7-7F56-3AA5-EAB22A4CAACE}"/>
              </a:ext>
            </a:extLst>
          </p:cNvPr>
          <p:cNvGraphicFramePr>
            <a:graphicFrameLocks noChangeAspect="1"/>
          </p:cNvGraphicFramePr>
          <p:nvPr>
            <p:extLst>
              <p:ext uri="{D42A27DB-BD31-4B8C-83A1-F6EECF244321}">
                <p14:modId xmlns:p14="http://schemas.microsoft.com/office/powerpoint/2010/main" val="1288748506"/>
              </p:ext>
            </p:extLst>
          </p:nvPr>
        </p:nvGraphicFramePr>
        <p:xfrm>
          <a:off x="228600" y="136525"/>
          <a:ext cx="7595082" cy="1178716"/>
        </p:xfrm>
        <a:graphic>
          <a:graphicData uri="http://schemas.openxmlformats.org/presentationml/2006/ole">
            <mc:AlternateContent xmlns:mc="http://schemas.openxmlformats.org/markup-compatibility/2006">
              <mc:Choice xmlns:v="urn:schemas-microsoft-com:vml" Requires="v">
                <p:oleObj name="Equation" r:id="rId5" imgW="4431960" imgH="685800" progId="Equation.DSMT4">
                  <p:embed/>
                </p:oleObj>
              </mc:Choice>
              <mc:Fallback>
                <p:oleObj name="Equation" r:id="rId5" imgW="4431960" imgH="685800" progId="Equation.DSMT4">
                  <p:embed/>
                  <p:pic>
                    <p:nvPicPr>
                      <p:cNvPr id="9" name="Object 8"/>
                      <p:cNvPicPr>
                        <a:picLocks noChangeAspect="1" noChangeArrowheads="1"/>
                      </p:cNvPicPr>
                      <p:nvPr/>
                    </p:nvPicPr>
                    <p:blipFill>
                      <a:blip r:embed="rId6"/>
                      <a:srcRect/>
                      <a:stretch>
                        <a:fillRect/>
                      </a:stretch>
                    </p:blipFill>
                    <p:spPr bwMode="auto">
                      <a:xfrm>
                        <a:off x="228600" y="136525"/>
                        <a:ext cx="7595082" cy="11787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73119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EBA51E-6892-4CE5-BD6D-4E6C81C96455}"/>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6580AC96-2741-4781-BDB6-A10AED54B428}"/>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982385A2-D21B-4E8C-AB92-A0FB89BCF25A}"/>
              </a:ext>
            </a:extLst>
          </p:cNvPr>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a:extLst>
              <a:ext uri="{FF2B5EF4-FFF2-40B4-BE49-F238E27FC236}">
                <a16:creationId xmlns:a16="http://schemas.microsoft.com/office/drawing/2014/main" id="{1BC1051B-BF90-4C15-ADA1-E1D23F5BF9DD}"/>
              </a:ext>
            </a:extLst>
          </p:cNvPr>
          <p:cNvGraphicFramePr>
            <a:graphicFrameLocks noChangeAspect="1"/>
          </p:cNvGraphicFramePr>
          <p:nvPr>
            <p:extLst>
              <p:ext uri="{D42A27DB-BD31-4B8C-83A1-F6EECF244321}">
                <p14:modId xmlns:p14="http://schemas.microsoft.com/office/powerpoint/2010/main" val="285540467"/>
              </p:ext>
            </p:extLst>
          </p:nvPr>
        </p:nvGraphicFramePr>
        <p:xfrm>
          <a:off x="503238" y="184150"/>
          <a:ext cx="8359775" cy="5895975"/>
        </p:xfrm>
        <a:graphic>
          <a:graphicData uri="http://schemas.openxmlformats.org/presentationml/2006/ole">
            <mc:AlternateContent xmlns:mc="http://schemas.openxmlformats.org/markup-compatibility/2006">
              <mc:Choice xmlns:v="urn:schemas-microsoft-com:vml" Requires="v">
                <p:oleObj name="Equation" r:id="rId3" imgW="4394160" imgH="3098520" progId="Equation.DSMT4">
                  <p:embed/>
                </p:oleObj>
              </mc:Choice>
              <mc:Fallback>
                <p:oleObj name="Equation" r:id="rId3" imgW="4394160" imgH="3098520" progId="Equation.DSMT4">
                  <p:embed/>
                  <p:pic>
                    <p:nvPicPr>
                      <p:cNvPr id="5" name="Object 4">
                        <a:extLst>
                          <a:ext uri="{FF2B5EF4-FFF2-40B4-BE49-F238E27FC236}">
                            <a16:creationId xmlns:a16="http://schemas.microsoft.com/office/drawing/2014/main" id="{1BC1051B-BF90-4C15-ADA1-E1D23F5BF9DD}"/>
                          </a:ext>
                        </a:extLst>
                      </p:cNvPr>
                      <p:cNvPicPr/>
                      <p:nvPr/>
                    </p:nvPicPr>
                    <p:blipFill>
                      <a:blip r:embed="rId4"/>
                      <a:stretch>
                        <a:fillRect/>
                      </a:stretch>
                    </p:blipFill>
                    <p:spPr>
                      <a:xfrm>
                        <a:off x="503238" y="184150"/>
                        <a:ext cx="8359775" cy="5895975"/>
                      </a:xfrm>
                      <a:prstGeom prst="rect">
                        <a:avLst/>
                      </a:prstGeom>
                    </p:spPr>
                  </p:pic>
                </p:oleObj>
              </mc:Fallback>
            </mc:AlternateContent>
          </a:graphicData>
        </a:graphic>
      </p:graphicFrame>
    </p:spTree>
    <p:extLst>
      <p:ext uri="{BB962C8B-B14F-4D97-AF65-F5344CB8AC3E}">
        <p14:creationId xmlns:p14="http://schemas.microsoft.com/office/powerpoint/2010/main" val="1066820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234626-210F-4DC7-AD06-7FF6B5DB36A4}"/>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6C9B387B-2F63-4F54-A121-EBC83CF541AF}"/>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DA38C11B-02CD-4E51-BAC2-581D2C51B7D4}"/>
              </a:ext>
            </a:extLst>
          </p:cNvPr>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a:extLst>
              <a:ext uri="{FF2B5EF4-FFF2-40B4-BE49-F238E27FC236}">
                <a16:creationId xmlns:a16="http://schemas.microsoft.com/office/drawing/2014/main" id="{2D11027B-A0D7-45E0-80CF-F2C75B215C6C}"/>
              </a:ext>
            </a:extLst>
          </p:cNvPr>
          <p:cNvGraphicFramePr>
            <a:graphicFrameLocks noChangeAspect="1"/>
          </p:cNvGraphicFramePr>
          <p:nvPr>
            <p:extLst>
              <p:ext uri="{D42A27DB-BD31-4B8C-83A1-F6EECF244321}">
                <p14:modId xmlns:p14="http://schemas.microsoft.com/office/powerpoint/2010/main" val="1802890927"/>
              </p:ext>
            </p:extLst>
          </p:nvPr>
        </p:nvGraphicFramePr>
        <p:xfrm>
          <a:off x="326658" y="171450"/>
          <a:ext cx="8383588" cy="6184900"/>
        </p:xfrm>
        <a:graphic>
          <a:graphicData uri="http://schemas.openxmlformats.org/presentationml/2006/ole">
            <mc:AlternateContent xmlns:mc="http://schemas.openxmlformats.org/markup-compatibility/2006">
              <mc:Choice xmlns:v="urn:schemas-microsoft-com:vml" Requires="v">
                <p:oleObj name="Equation" r:id="rId3" imgW="4406760" imgH="3251160" progId="Equation.DSMT4">
                  <p:embed/>
                </p:oleObj>
              </mc:Choice>
              <mc:Fallback>
                <p:oleObj name="Equation" r:id="rId3" imgW="4406760" imgH="3251160" progId="Equation.DSMT4">
                  <p:embed/>
                  <p:pic>
                    <p:nvPicPr>
                      <p:cNvPr id="5" name="Object 4">
                        <a:extLst>
                          <a:ext uri="{FF2B5EF4-FFF2-40B4-BE49-F238E27FC236}">
                            <a16:creationId xmlns:a16="http://schemas.microsoft.com/office/drawing/2014/main" id="{2D11027B-A0D7-45E0-80CF-F2C75B215C6C}"/>
                          </a:ext>
                        </a:extLst>
                      </p:cNvPr>
                      <p:cNvPicPr/>
                      <p:nvPr/>
                    </p:nvPicPr>
                    <p:blipFill>
                      <a:blip r:embed="rId4"/>
                      <a:stretch>
                        <a:fillRect/>
                      </a:stretch>
                    </p:blipFill>
                    <p:spPr>
                      <a:xfrm>
                        <a:off x="326658" y="171450"/>
                        <a:ext cx="8383588" cy="6184900"/>
                      </a:xfrm>
                      <a:prstGeom prst="rect">
                        <a:avLst/>
                      </a:prstGeom>
                    </p:spPr>
                  </p:pic>
                </p:oleObj>
              </mc:Fallback>
            </mc:AlternateContent>
          </a:graphicData>
        </a:graphic>
      </p:graphicFrame>
    </p:spTree>
    <p:extLst>
      <p:ext uri="{BB962C8B-B14F-4D97-AF65-F5344CB8AC3E}">
        <p14:creationId xmlns:p14="http://schemas.microsoft.com/office/powerpoint/2010/main" val="1557552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5A0A41-D50D-4279-B2B0-E21636AA70BB}"/>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432F6E49-631C-4D8E-9113-6110A407965B}"/>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52F331BE-5773-43B0-B602-FDDEF7173285}"/>
              </a:ext>
            </a:extLst>
          </p:cNvPr>
          <p:cNvSpPr>
            <a:spLocks noGrp="1"/>
          </p:cNvSpPr>
          <p:nvPr>
            <p:ph type="sldNum" sz="quarter" idx="12"/>
          </p:nvPr>
        </p:nvSpPr>
        <p:spPr/>
        <p:txBody>
          <a:bodyPr/>
          <a:lstStyle/>
          <a:p>
            <a:fld id="{CE368B07-CEBF-4C80-90AF-53B34FA04CF3}" type="slidenum">
              <a:rPr lang="en-US" smtClean="0"/>
              <a:t>27</a:t>
            </a:fld>
            <a:endParaRPr lang="en-US" dirty="0"/>
          </a:p>
        </p:txBody>
      </p:sp>
      <p:pic>
        <p:nvPicPr>
          <p:cNvPr id="5" name="Picture 4">
            <a:extLst>
              <a:ext uri="{FF2B5EF4-FFF2-40B4-BE49-F238E27FC236}">
                <a16:creationId xmlns:a16="http://schemas.microsoft.com/office/drawing/2014/main" id="{CB2D27AE-0CBA-40EE-AF9B-487B5BE0F936}"/>
              </a:ext>
            </a:extLst>
          </p:cNvPr>
          <p:cNvPicPr>
            <a:picLocks noChangeAspect="1"/>
          </p:cNvPicPr>
          <p:nvPr/>
        </p:nvPicPr>
        <p:blipFill>
          <a:blip r:embed="rId3"/>
          <a:stretch>
            <a:fillRect/>
          </a:stretch>
        </p:blipFill>
        <p:spPr>
          <a:xfrm>
            <a:off x="228600" y="2683120"/>
            <a:ext cx="8267700" cy="3790950"/>
          </a:xfrm>
          <a:prstGeom prst="rect">
            <a:avLst/>
          </a:prstGeom>
        </p:spPr>
      </p:pic>
      <p:graphicFrame>
        <p:nvGraphicFramePr>
          <p:cNvPr id="6" name="Object 5">
            <a:extLst>
              <a:ext uri="{FF2B5EF4-FFF2-40B4-BE49-F238E27FC236}">
                <a16:creationId xmlns:a16="http://schemas.microsoft.com/office/drawing/2014/main" id="{7DCA8D34-2853-4DD2-A34B-804EA7573BF7}"/>
              </a:ext>
            </a:extLst>
          </p:cNvPr>
          <p:cNvGraphicFramePr>
            <a:graphicFrameLocks noChangeAspect="1"/>
          </p:cNvGraphicFramePr>
          <p:nvPr>
            <p:extLst>
              <p:ext uri="{D42A27DB-BD31-4B8C-83A1-F6EECF244321}">
                <p14:modId xmlns:p14="http://schemas.microsoft.com/office/powerpoint/2010/main" val="1148642509"/>
              </p:ext>
            </p:extLst>
          </p:nvPr>
        </p:nvGraphicFramePr>
        <p:xfrm>
          <a:off x="4876800" y="4237689"/>
          <a:ext cx="520700" cy="564092"/>
        </p:xfrm>
        <a:graphic>
          <a:graphicData uri="http://schemas.openxmlformats.org/presentationml/2006/ole">
            <mc:AlternateContent xmlns:mc="http://schemas.openxmlformats.org/markup-compatibility/2006">
              <mc:Choice xmlns:v="urn:schemas-microsoft-com:vml" Requires="v">
                <p:oleObj name="Equation" r:id="rId4" imgW="152280" imgH="164880" progId="Equation.DSMT4">
                  <p:embed/>
                </p:oleObj>
              </mc:Choice>
              <mc:Fallback>
                <p:oleObj name="Equation" r:id="rId4" imgW="152280" imgH="164880" progId="Equation.DSMT4">
                  <p:embed/>
                  <p:pic>
                    <p:nvPicPr>
                      <p:cNvPr id="6" name="Object 5">
                        <a:extLst>
                          <a:ext uri="{FF2B5EF4-FFF2-40B4-BE49-F238E27FC236}">
                            <a16:creationId xmlns:a16="http://schemas.microsoft.com/office/drawing/2014/main" id="{7DCA8D34-2853-4DD2-A34B-804EA7573BF7}"/>
                          </a:ext>
                        </a:extLst>
                      </p:cNvPr>
                      <p:cNvPicPr/>
                      <p:nvPr/>
                    </p:nvPicPr>
                    <p:blipFill>
                      <a:blip r:embed="rId5"/>
                      <a:stretch>
                        <a:fillRect/>
                      </a:stretch>
                    </p:blipFill>
                    <p:spPr>
                      <a:xfrm>
                        <a:off x="4876800" y="4237689"/>
                        <a:ext cx="520700" cy="56409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0010AE23-7293-4BD1-A851-7DB30FB393EA}"/>
              </a:ext>
            </a:extLst>
          </p:cNvPr>
          <p:cNvGraphicFramePr>
            <a:graphicFrameLocks noChangeAspect="1"/>
          </p:cNvGraphicFramePr>
          <p:nvPr>
            <p:extLst>
              <p:ext uri="{D42A27DB-BD31-4B8C-83A1-F6EECF244321}">
                <p14:modId xmlns:p14="http://schemas.microsoft.com/office/powerpoint/2010/main" val="308457639"/>
              </p:ext>
            </p:extLst>
          </p:nvPr>
        </p:nvGraphicFramePr>
        <p:xfrm>
          <a:off x="3135923" y="3791439"/>
          <a:ext cx="788987" cy="728296"/>
        </p:xfrm>
        <a:graphic>
          <a:graphicData uri="http://schemas.openxmlformats.org/presentationml/2006/ole">
            <mc:AlternateContent xmlns:mc="http://schemas.openxmlformats.org/markup-compatibility/2006">
              <mc:Choice xmlns:v="urn:schemas-microsoft-com:vml" Requires="v">
                <p:oleObj name="Equation" r:id="rId6" imgW="164880" imgH="152280" progId="Equation.DSMT4">
                  <p:embed/>
                </p:oleObj>
              </mc:Choice>
              <mc:Fallback>
                <p:oleObj name="Equation" r:id="rId6" imgW="164880" imgH="152280" progId="Equation.DSMT4">
                  <p:embed/>
                  <p:pic>
                    <p:nvPicPr>
                      <p:cNvPr id="7" name="Object 6">
                        <a:extLst>
                          <a:ext uri="{FF2B5EF4-FFF2-40B4-BE49-F238E27FC236}">
                            <a16:creationId xmlns:a16="http://schemas.microsoft.com/office/drawing/2014/main" id="{0010AE23-7293-4BD1-A851-7DB30FB393EA}"/>
                          </a:ext>
                        </a:extLst>
                      </p:cNvPr>
                      <p:cNvPicPr/>
                      <p:nvPr/>
                    </p:nvPicPr>
                    <p:blipFill>
                      <a:blip r:embed="rId7"/>
                      <a:stretch>
                        <a:fillRect/>
                      </a:stretch>
                    </p:blipFill>
                    <p:spPr>
                      <a:xfrm>
                        <a:off x="3135923" y="3791439"/>
                        <a:ext cx="788987" cy="728296"/>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61785E55-7503-47DE-9585-CDEB5F62C700}"/>
              </a:ext>
            </a:extLst>
          </p:cNvPr>
          <p:cNvGraphicFramePr>
            <a:graphicFrameLocks noChangeAspect="1"/>
          </p:cNvGraphicFramePr>
          <p:nvPr>
            <p:extLst>
              <p:ext uri="{D42A27DB-BD31-4B8C-83A1-F6EECF244321}">
                <p14:modId xmlns:p14="http://schemas.microsoft.com/office/powerpoint/2010/main" val="1676909009"/>
              </p:ext>
            </p:extLst>
          </p:nvPr>
        </p:nvGraphicFramePr>
        <p:xfrm>
          <a:off x="438149" y="152400"/>
          <a:ext cx="5106185" cy="2753335"/>
        </p:xfrm>
        <a:graphic>
          <a:graphicData uri="http://schemas.openxmlformats.org/presentationml/2006/ole">
            <mc:AlternateContent xmlns:mc="http://schemas.openxmlformats.org/markup-compatibility/2006">
              <mc:Choice xmlns:v="urn:schemas-microsoft-com:vml" Requires="v">
                <p:oleObj name="Equation" r:id="rId8" imgW="2590560" imgH="1396800" progId="Equation.DSMT4">
                  <p:embed/>
                </p:oleObj>
              </mc:Choice>
              <mc:Fallback>
                <p:oleObj name="Equation" r:id="rId8" imgW="2590560" imgH="1396800" progId="Equation.DSMT4">
                  <p:embed/>
                  <p:pic>
                    <p:nvPicPr>
                      <p:cNvPr id="8" name="Object 7">
                        <a:extLst>
                          <a:ext uri="{FF2B5EF4-FFF2-40B4-BE49-F238E27FC236}">
                            <a16:creationId xmlns:a16="http://schemas.microsoft.com/office/drawing/2014/main" id="{61785E55-7503-47DE-9585-CDEB5F62C700}"/>
                          </a:ext>
                        </a:extLst>
                      </p:cNvPr>
                      <p:cNvPicPr/>
                      <p:nvPr/>
                    </p:nvPicPr>
                    <p:blipFill>
                      <a:blip r:embed="rId9"/>
                      <a:stretch>
                        <a:fillRect/>
                      </a:stretch>
                    </p:blipFill>
                    <p:spPr>
                      <a:xfrm>
                        <a:off x="438149" y="152400"/>
                        <a:ext cx="5106185" cy="2753335"/>
                      </a:xfrm>
                      <a:prstGeom prst="rect">
                        <a:avLst/>
                      </a:prstGeom>
                    </p:spPr>
                  </p:pic>
                </p:oleObj>
              </mc:Fallback>
            </mc:AlternateContent>
          </a:graphicData>
        </a:graphic>
      </p:graphicFrame>
    </p:spTree>
    <p:extLst>
      <p:ext uri="{BB962C8B-B14F-4D97-AF65-F5344CB8AC3E}">
        <p14:creationId xmlns:p14="http://schemas.microsoft.com/office/powerpoint/2010/main" val="1800342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E76959-C5A6-E91F-4A9A-F397E2E44DB3}"/>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41541963-7D2D-F71C-1990-93D1DD48172B}"/>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FE5A8837-2AE9-208E-5106-6A1CE4A6F164}"/>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C7845448-758D-E503-C62E-79881975C421}"/>
              </a:ext>
            </a:extLst>
          </p:cNvPr>
          <p:cNvSpPr txBox="1"/>
          <p:nvPr/>
        </p:nvSpPr>
        <p:spPr>
          <a:xfrm>
            <a:off x="304800" y="457200"/>
            <a:ext cx="8534400" cy="3785652"/>
          </a:xfrm>
          <a:prstGeom prst="rect">
            <a:avLst/>
          </a:prstGeom>
          <a:noFill/>
        </p:spPr>
        <p:txBody>
          <a:bodyPr wrap="square" rtlCol="0">
            <a:spAutoFit/>
          </a:bodyPr>
          <a:lstStyle/>
          <a:p>
            <a:r>
              <a:rPr lang="en-US" sz="2400" dirty="0">
                <a:latin typeface="+mj-lt"/>
              </a:rPr>
              <a:t>Your questions –</a:t>
            </a:r>
          </a:p>
          <a:p>
            <a:endParaRPr lang="en-US" sz="2400" dirty="0">
              <a:latin typeface="+mj-lt"/>
            </a:endParaRPr>
          </a:p>
          <a:p>
            <a:pPr algn="l"/>
            <a:r>
              <a:rPr lang="en-US" sz="2400" dirty="0">
                <a:latin typeface="+mj-lt"/>
              </a:rPr>
              <a:t>From Sam -- </a:t>
            </a:r>
            <a:r>
              <a:rPr lang="en-US" sz="2400" b="0" i="0" dirty="0">
                <a:solidFill>
                  <a:srgbClr val="222222"/>
                </a:solidFill>
                <a:effectLst/>
                <a:latin typeface="Arial" panose="020B0604020202020204" pitchFamily="34" charset="0"/>
              </a:rPr>
              <a:t>I am still not quite understanding how the Rayleigh Ritz method works.  It seems that after the cancellations of the expectation values on top and bottom, you should be left with the sum of lambda n over all n, and while that is greater than lambda 0, I don't get how it approximates it.</a:t>
            </a:r>
          </a:p>
          <a:p>
            <a:br>
              <a:rPr lang="en-US" sz="2400"/>
            </a:br>
            <a:endParaRPr lang="en-US" sz="2400" dirty="0">
              <a:latin typeface="+mj-lt"/>
            </a:endParaRPr>
          </a:p>
        </p:txBody>
      </p:sp>
    </p:spTree>
    <p:extLst>
      <p:ext uri="{BB962C8B-B14F-4D97-AF65-F5344CB8AC3E}">
        <p14:creationId xmlns:p14="http://schemas.microsoft.com/office/powerpoint/2010/main" val="92393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760296-7240-45DE-BD62-AF2C76EB8B5C}"/>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4EC8DE12-29A3-4352-BDDB-B133715D1CE8}"/>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9107EDED-6679-4A94-9226-AE4F8F7A0720}"/>
              </a:ext>
            </a:extLst>
          </p:cNvPr>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a:extLst>
              <a:ext uri="{FF2B5EF4-FFF2-40B4-BE49-F238E27FC236}">
                <a16:creationId xmlns:a16="http://schemas.microsoft.com/office/drawing/2014/main" id="{C8DCCE4A-C2FF-460A-84F5-8A3AE6CF3FC4}"/>
              </a:ext>
            </a:extLst>
          </p:cNvPr>
          <p:cNvGraphicFramePr>
            <a:graphicFrameLocks noChangeAspect="1"/>
          </p:cNvGraphicFramePr>
          <p:nvPr>
            <p:extLst>
              <p:ext uri="{D42A27DB-BD31-4B8C-83A1-F6EECF244321}">
                <p14:modId xmlns:p14="http://schemas.microsoft.com/office/powerpoint/2010/main" val="2727848829"/>
              </p:ext>
            </p:extLst>
          </p:nvPr>
        </p:nvGraphicFramePr>
        <p:xfrm>
          <a:off x="338138" y="939800"/>
          <a:ext cx="8467725" cy="3106738"/>
        </p:xfrm>
        <a:graphic>
          <a:graphicData uri="http://schemas.openxmlformats.org/presentationml/2006/ole">
            <mc:AlternateContent xmlns:mc="http://schemas.openxmlformats.org/markup-compatibility/2006">
              <mc:Choice xmlns:v="urn:schemas-microsoft-com:vml" Requires="v">
                <p:oleObj name="Equation" r:id="rId3" imgW="4228920" imgH="1549080" progId="Equation.DSMT4">
                  <p:embed/>
                </p:oleObj>
              </mc:Choice>
              <mc:Fallback>
                <p:oleObj name="Equation" r:id="rId3" imgW="4228920" imgH="1549080" progId="Equation.DSMT4">
                  <p:embed/>
                  <p:pic>
                    <p:nvPicPr>
                      <p:cNvPr id="6" name="Object 5"/>
                      <p:cNvPicPr>
                        <a:picLocks noChangeAspect="1" noChangeArrowheads="1"/>
                      </p:cNvPicPr>
                      <p:nvPr/>
                    </p:nvPicPr>
                    <p:blipFill>
                      <a:blip r:embed="rId4"/>
                      <a:srcRect/>
                      <a:stretch>
                        <a:fillRect/>
                      </a:stretch>
                    </p:blipFill>
                    <p:spPr bwMode="auto">
                      <a:xfrm>
                        <a:off x="338138" y="939800"/>
                        <a:ext cx="8467725" cy="3106738"/>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1094DD8-ACF8-4D7F-A975-B4B3AC47A500}"/>
              </a:ext>
            </a:extLst>
          </p:cNvPr>
          <p:cNvSpPr txBox="1"/>
          <p:nvPr/>
        </p:nvSpPr>
        <p:spPr>
          <a:xfrm>
            <a:off x="76200" y="136525"/>
            <a:ext cx="8763000" cy="461665"/>
          </a:xfrm>
          <a:prstGeom prst="rect">
            <a:avLst/>
          </a:prstGeom>
          <a:noFill/>
        </p:spPr>
        <p:txBody>
          <a:bodyPr wrap="square" rtlCol="0">
            <a:spAutoFit/>
          </a:bodyPr>
          <a:lstStyle/>
          <a:p>
            <a:r>
              <a:rPr lang="en-US" sz="2400" dirty="0">
                <a:latin typeface="+mj-lt"/>
              </a:rPr>
              <a:t>Review – Sturm-Liouville equations defined over a range of x.</a:t>
            </a:r>
          </a:p>
        </p:txBody>
      </p:sp>
      <p:sp>
        <p:nvSpPr>
          <p:cNvPr id="7" name="TextBox 6">
            <a:extLst>
              <a:ext uri="{FF2B5EF4-FFF2-40B4-BE49-F238E27FC236}">
                <a16:creationId xmlns:a16="http://schemas.microsoft.com/office/drawing/2014/main" id="{5F2BF629-6AA0-4FAB-AA9C-D8DD864161E9}"/>
              </a:ext>
            </a:extLst>
          </p:cNvPr>
          <p:cNvSpPr txBox="1"/>
          <p:nvPr/>
        </p:nvSpPr>
        <p:spPr>
          <a:xfrm>
            <a:off x="474662" y="4343400"/>
            <a:ext cx="8059738" cy="1938992"/>
          </a:xfrm>
          <a:prstGeom prst="rect">
            <a:avLst/>
          </a:prstGeom>
          <a:noFill/>
        </p:spPr>
        <p:txBody>
          <a:bodyPr wrap="square" rtlCol="0">
            <a:spAutoFit/>
          </a:bodyPr>
          <a:lstStyle/>
          <a:p>
            <a:r>
              <a:rPr lang="en-US" sz="2400" dirty="0">
                <a:latin typeface="+mj-lt"/>
              </a:rPr>
              <a:t>Note that, because Sturm-Liouville operator is Hermitian, the eigenvalues are real and the eigenfunctions are orthogonal.   In the last lecture, we argued that the eigenfunctions form a “complete” set over the range of x defined for the particular system.</a:t>
            </a:r>
          </a:p>
        </p:txBody>
      </p:sp>
    </p:spTree>
    <p:extLst>
      <p:ext uri="{BB962C8B-B14F-4D97-AF65-F5344CB8AC3E}">
        <p14:creationId xmlns:p14="http://schemas.microsoft.com/office/powerpoint/2010/main" val="91328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4799" y="76200"/>
            <a:ext cx="8449469" cy="461665"/>
          </a:xfrm>
          <a:prstGeom prst="rect">
            <a:avLst/>
          </a:prstGeom>
          <a:noFill/>
        </p:spPr>
        <p:txBody>
          <a:bodyPr wrap="square" rtlCol="0">
            <a:spAutoFit/>
          </a:bodyPr>
          <a:lstStyle/>
          <a:p>
            <a:r>
              <a:rPr lang="en-US" sz="2400" dirty="0">
                <a:latin typeface="+mj-lt"/>
              </a:rPr>
              <a:t>Eigenvalues and </a:t>
            </a:r>
            <a:r>
              <a:rPr lang="en-US" sz="2400" dirty="0" err="1">
                <a:latin typeface="+mj-lt"/>
              </a:rPr>
              <a:t>eigenfunctions</a:t>
            </a:r>
            <a:r>
              <a:rPr lang="en-US" sz="2400" dirty="0">
                <a:latin typeface="+mj-lt"/>
              </a:rPr>
              <a:t> of Sturm-</a:t>
            </a:r>
            <a:r>
              <a:rPr lang="en-US" sz="2400" dirty="0" err="1">
                <a:latin typeface="+mj-lt"/>
              </a:rPr>
              <a:t>Liouville</a:t>
            </a:r>
            <a:r>
              <a:rPr lang="en-US" sz="2400" dirty="0">
                <a:latin typeface="+mj-lt"/>
              </a:rPr>
              <a:t>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73414580"/>
              </p:ext>
            </p:extLst>
          </p:nvPr>
        </p:nvGraphicFramePr>
        <p:xfrm>
          <a:off x="451338" y="539733"/>
          <a:ext cx="6095207" cy="1520956"/>
        </p:xfrm>
        <a:graphic>
          <a:graphicData uri="http://schemas.openxmlformats.org/presentationml/2006/ole">
            <mc:AlternateContent xmlns:mc="http://schemas.openxmlformats.org/markup-compatibility/2006">
              <mc:Choice xmlns:v="urn:schemas-microsoft-com:vml" Requires="v">
                <p:oleObj name="Equation" r:id="rId3" imgW="3822480" imgH="952200" progId="Equation.DSMT4">
                  <p:embed/>
                </p:oleObj>
              </mc:Choice>
              <mc:Fallback>
                <p:oleObj name="Equation" r:id="rId3" imgW="3822480" imgH="952200" progId="Equation.DSMT4">
                  <p:embed/>
                  <p:pic>
                    <p:nvPicPr>
                      <p:cNvPr id="6" name="Object 5"/>
                      <p:cNvPicPr>
                        <a:picLocks noChangeAspect="1" noChangeArrowheads="1"/>
                      </p:cNvPicPr>
                      <p:nvPr/>
                    </p:nvPicPr>
                    <p:blipFill>
                      <a:blip r:embed="rId4"/>
                      <a:srcRect/>
                      <a:stretch>
                        <a:fillRect/>
                      </a:stretch>
                    </p:blipFill>
                    <p:spPr bwMode="auto">
                      <a:xfrm>
                        <a:off x="451338" y="539733"/>
                        <a:ext cx="6095207" cy="1520956"/>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83775439"/>
              </p:ext>
            </p:extLst>
          </p:nvPr>
        </p:nvGraphicFramePr>
        <p:xfrm>
          <a:off x="3759200" y="1879600"/>
          <a:ext cx="914400" cy="250825"/>
        </p:xfrm>
        <a:graphic>
          <a:graphicData uri="http://schemas.openxmlformats.org/presentationml/2006/ole">
            <mc:AlternateContent xmlns:mc="http://schemas.openxmlformats.org/markup-compatibility/2006">
              <mc:Choice xmlns:v="urn:schemas-microsoft-com:vml" Requires="v">
                <p:oleObj name="Equation" r:id="rId5" imgW="914400" imgH="250560" progId="Equation.DSMT4">
                  <p:embed/>
                </p:oleObj>
              </mc:Choice>
              <mc:Fallback>
                <p:oleObj name="Equation" r:id="rId5" imgW="914400" imgH="250560" progId="Equation.DSMT4">
                  <p:embed/>
                  <p:pic>
                    <p:nvPicPr>
                      <p:cNvPr id="8" name="Object 7"/>
                      <p:cNvPicPr/>
                      <p:nvPr/>
                    </p:nvPicPr>
                    <p:blipFill>
                      <a:blip r:embed="rId6"/>
                      <a:stretch>
                        <a:fillRect/>
                      </a:stretch>
                    </p:blipFill>
                    <p:spPr>
                      <a:xfrm>
                        <a:off x="3759200" y="18796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2513405"/>
              </p:ext>
            </p:extLst>
          </p:nvPr>
        </p:nvGraphicFramePr>
        <p:xfrm>
          <a:off x="304799" y="4047392"/>
          <a:ext cx="8480425" cy="2462212"/>
        </p:xfrm>
        <a:graphic>
          <a:graphicData uri="http://schemas.openxmlformats.org/presentationml/2006/ole">
            <mc:AlternateContent xmlns:mc="http://schemas.openxmlformats.org/markup-compatibility/2006">
              <mc:Choice xmlns:v="urn:schemas-microsoft-com:vml" Requires="v">
                <p:oleObj name="Equation" r:id="rId7" imgW="5727600" imgH="1663560" progId="Equation.DSMT4">
                  <p:embed/>
                </p:oleObj>
              </mc:Choice>
              <mc:Fallback>
                <p:oleObj name="Equation" r:id="rId7" imgW="5727600" imgH="1663560" progId="Equation.DSMT4">
                  <p:embed/>
                  <p:pic>
                    <p:nvPicPr>
                      <p:cNvPr id="9" name="Object 8"/>
                      <p:cNvPicPr/>
                      <p:nvPr/>
                    </p:nvPicPr>
                    <p:blipFill>
                      <a:blip r:embed="rId8"/>
                      <a:stretch>
                        <a:fillRect/>
                      </a:stretch>
                    </p:blipFill>
                    <p:spPr>
                      <a:xfrm>
                        <a:off x="304799" y="4047392"/>
                        <a:ext cx="8480425" cy="246221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FD3395C-EF7E-45E9-9380-EAA92540320C}"/>
              </a:ext>
            </a:extLst>
          </p:cNvPr>
          <p:cNvGraphicFramePr>
            <a:graphicFrameLocks noChangeAspect="1"/>
          </p:cNvGraphicFramePr>
          <p:nvPr>
            <p:extLst>
              <p:ext uri="{D42A27DB-BD31-4B8C-83A1-F6EECF244321}">
                <p14:modId xmlns:p14="http://schemas.microsoft.com/office/powerpoint/2010/main" val="2053491413"/>
              </p:ext>
            </p:extLst>
          </p:nvPr>
        </p:nvGraphicFramePr>
        <p:xfrm>
          <a:off x="451338" y="2130425"/>
          <a:ext cx="7248786" cy="2156618"/>
        </p:xfrm>
        <a:graphic>
          <a:graphicData uri="http://schemas.openxmlformats.org/presentationml/2006/ole">
            <mc:AlternateContent xmlns:mc="http://schemas.openxmlformats.org/markup-compatibility/2006">
              <mc:Choice xmlns:v="urn:schemas-microsoft-com:vml" Requires="v">
                <p:oleObj name="Equation" r:id="rId9" imgW="3670200" imgH="1091880" progId="Equation.DSMT4">
                  <p:embed/>
                </p:oleObj>
              </mc:Choice>
              <mc:Fallback>
                <p:oleObj name="Equation" r:id="rId9" imgW="3670200" imgH="1091880" progId="Equation.DSMT4">
                  <p:embed/>
                  <p:pic>
                    <p:nvPicPr>
                      <p:cNvPr id="10" name="Object 9">
                        <a:extLst>
                          <a:ext uri="{FF2B5EF4-FFF2-40B4-BE49-F238E27FC236}">
                            <a16:creationId xmlns:a16="http://schemas.microsoft.com/office/drawing/2014/main" id="{DFD3395C-EF7E-45E9-9380-EAA92540320C}"/>
                          </a:ext>
                        </a:extLst>
                      </p:cNvPr>
                      <p:cNvPicPr/>
                      <p:nvPr/>
                    </p:nvPicPr>
                    <p:blipFill>
                      <a:blip r:embed="rId10"/>
                      <a:stretch>
                        <a:fillRect/>
                      </a:stretch>
                    </p:blipFill>
                    <p:spPr>
                      <a:xfrm>
                        <a:off x="451338" y="2130425"/>
                        <a:ext cx="7248786" cy="2156618"/>
                      </a:xfrm>
                      <a:prstGeom prst="rect">
                        <a:avLst/>
                      </a:prstGeom>
                    </p:spPr>
                  </p:pic>
                </p:oleObj>
              </mc:Fallback>
            </mc:AlternateContent>
          </a:graphicData>
        </a:graphic>
      </p:graphicFrame>
    </p:spTree>
    <p:extLst>
      <p:ext uri="{BB962C8B-B14F-4D97-AF65-F5344CB8AC3E}">
        <p14:creationId xmlns:p14="http://schemas.microsoft.com/office/powerpoint/2010/main" val="199901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81000"/>
            <a:ext cx="8229600" cy="2308324"/>
          </a:xfrm>
          <a:prstGeom prst="rect">
            <a:avLst/>
          </a:prstGeom>
          <a:noFill/>
        </p:spPr>
        <p:txBody>
          <a:bodyPr wrap="square" rtlCol="0">
            <a:spAutoFit/>
          </a:bodyPr>
          <a:lstStyle/>
          <a:p>
            <a:r>
              <a:rPr lang="en-US" sz="2400" dirty="0"/>
              <a:t>In general, there are several techniques to determine the eigenvalues </a:t>
            </a:r>
            <a:r>
              <a:rPr lang="en-US" sz="2400" i="1" dirty="0" err="1">
                <a:latin typeface="Symbol" panose="05050102010706020507" pitchFamily="18" charset="2"/>
              </a:rPr>
              <a:t>l</a:t>
            </a:r>
            <a:r>
              <a:rPr lang="en-US" sz="2400" i="1" baseline="-25000" dirty="0" err="1"/>
              <a:t>n</a:t>
            </a:r>
            <a:r>
              <a:rPr lang="en-US" sz="2400" baseline="-25000" dirty="0"/>
              <a:t>  </a:t>
            </a:r>
            <a:r>
              <a:rPr lang="en-US" sz="2400" dirty="0"/>
              <a:t> and </a:t>
            </a:r>
            <a:r>
              <a:rPr lang="en-US" sz="2400" dirty="0" err="1"/>
              <a:t>eigenfunctions</a:t>
            </a:r>
            <a:r>
              <a:rPr lang="en-US" sz="2400" dirty="0"/>
              <a:t> </a:t>
            </a:r>
            <a:r>
              <a:rPr lang="en-US" sz="2400" i="1" dirty="0" err="1"/>
              <a:t>f</a:t>
            </a:r>
            <a:r>
              <a:rPr lang="en-US" sz="2400" i="1" baseline="-25000" dirty="0" err="1"/>
              <a:t>n</a:t>
            </a:r>
            <a:r>
              <a:rPr lang="en-US" sz="2400" i="1" dirty="0"/>
              <a:t>(x)</a:t>
            </a:r>
            <a:r>
              <a:rPr lang="en-US" sz="2400" dirty="0"/>
              <a:t>. When it is not possible to find the ``exact'' functions, there are several powerful approximation techniques.    For example, the lowest eigenvalue can be approximated by minimizing the function </a:t>
            </a:r>
          </a:p>
        </p:txBody>
      </p:sp>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76200" y="0"/>
            <a:ext cx="7239000" cy="461665"/>
          </a:xfrm>
          <a:prstGeom prst="rect">
            <a:avLst/>
          </a:prstGeom>
          <a:noFill/>
        </p:spPr>
        <p:txBody>
          <a:bodyPr wrap="square" rtlCol="0">
            <a:spAutoFit/>
          </a:bodyPr>
          <a:lstStyle/>
          <a:p>
            <a:r>
              <a:rPr lang="en-US" sz="2400" dirty="0">
                <a:latin typeface="+mj-lt"/>
              </a:rPr>
              <a:t>Variation approximation to lowest eigenvalue</a:t>
            </a:r>
          </a:p>
        </p:txBody>
      </p:sp>
      <p:graphicFrame>
        <p:nvGraphicFramePr>
          <p:cNvPr id="7" name="Object 6"/>
          <p:cNvGraphicFramePr>
            <a:graphicFrameLocks noChangeAspect="1"/>
          </p:cNvGraphicFramePr>
          <p:nvPr>
            <p:extLst>
              <p:ext uri="{D42A27DB-BD31-4B8C-83A1-F6EECF244321}">
                <p14:modId xmlns:p14="http://schemas.microsoft.com/office/powerpoint/2010/main" val="106856824"/>
              </p:ext>
            </p:extLst>
          </p:nvPr>
        </p:nvGraphicFramePr>
        <p:xfrm>
          <a:off x="1715199" y="2254347"/>
          <a:ext cx="2286000" cy="1456765"/>
        </p:xfrm>
        <a:graphic>
          <a:graphicData uri="http://schemas.openxmlformats.org/presentationml/2006/ole">
            <mc:AlternateContent xmlns:mc="http://schemas.openxmlformats.org/markup-compatibility/2006">
              <mc:Choice xmlns:v="urn:schemas-microsoft-com:vml" Requires="v">
                <p:oleObj name="Equation" r:id="rId3" imgW="1295280" imgH="825480" progId="Equation.DSMT4">
                  <p:embed/>
                </p:oleObj>
              </mc:Choice>
              <mc:Fallback>
                <p:oleObj name="Equation" r:id="rId3" imgW="1295280" imgH="825480" progId="Equation.DSMT4">
                  <p:embed/>
                  <p:pic>
                    <p:nvPicPr>
                      <p:cNvPr id="7" name="Object 6"/>
                      <p:cNvPicPr/>
                      <p:nvPr/>
                    </p:nvPicPr>
                    <p:blipFill>
                      <a:blip r:embed="rId4"/>
                      <a:stretch>
                        <a:fillRect/>
                      </a:stretch>
                    </p:blipFill>
                    <p:spPr>
                      <a:xfrm>
                        <a:off x="1715199" y="2254347"/>
                        <a:ext cx="2286000" cy="1456765"/>
                      </a:xfrm>
                      <a:prstGeom prst="rect">
                        <a:avLst/>
                      </a:prstGeom>
                    </p:spPr>
                  </p:pic>
                </p:oleObj>
              </mc:Fallback>
            </mc:AlternateContent>
          </a:graphicData>
        </a:graphic>
      </p:graphicFrame>
      <p:sp>
        <p:nvSpPr>
          <p:cNvPr id="8" name="TextBox 7"/>
          <p:cNvSpPr txBox="1"/>
          <p:nvPr/>
        </p:nvSpPr>
        <p:spPr>
          <a:xfrm>
            <a:off x="342900" y="3888441"/>
            <a:ext cx="8458200" cy="2677656"/>
          </a:xfrm>
          <a:prstGeom prst="rect">
            <a:avLst/>
          </a:prstGeom>
          <a:noFill/>
        </p:spPr>
        <p:txBody>
          <a:bodyPr wrap="square" rtlCol="0">
            <a:spAutoFit/>
          </a:bodyPr>
          <a:lstStyle/>
          <a:p>
            <a:r>
              <a:rPr lang="en-US" sz="2400" dirty="0"/>
              <a:t>where          is a variable function which satisfies the</a:t>
            </a:r>
          </a:p>
          <a:p>
            <a:r>
              <a:rPr lang="en-US" sz="2400" dirty="0"/>
              <a:t>correct boundary values.    The ``proof'' of this inequality is</a:t>
            </a:r>
          </a:p>
          <a:p>
            <a:r>
              <a:rPr lang="en-US" sz="2400" dirty="0"/>
              <a:t>based on the notion that        can in principle be expanded</a:t>
            </a:r>
          </a:p>
          <a:p>
            <a:r>
              <a:rPr lang="en-US" sz="2400" dirty="0"/>
              <a:t>in terms of the (unknown) exact </a:t>
            </a:r>
            <a:r>
              <a:rPr lang="en-US" sz="2400" dirty="0" err="1"/>
              <a:t>eigenfunctions</a:t>
            </a:r>
            <a:r>
              <a:rPr lang="en-US" sz="2400" dirty="0"/>
              <a:t> </a:t>
            </a:r>
            <a:r>
              <a:rPr lang="en-US" sz="2400" i="1" dirty="0" err="1"/>
              <a:t>f</a:t>
            </a:r>
            <a:r>
              <a:rPr lang="en-US" sz="2400" i="1" baseline="-25000" dirty="0" err="1"/>
              <a:t>n</a:t>
            </a:r>
            <a:r>
              <a:rPr lang="en-US" sz="2400" i="1" dirty="0"/>
              <a:t>(x):</a:t>
            </a:r>
          </a:p>
          <a:p>
            <a:r>
              <a:rPr lang="en-US" sz="2400" dirty="0"/>
              <a:t>                                   where the coefficients </a:t>
            </a:r>
            <a:r>
              <a:rPr lang="en-US" sz="2400" i="1" dirty="0"/>
              <a:t>C</a:t>
            </a:r>
            <a:r>
              <a:rPr lang="en-US" sz="2400" i="1" baseline="-25000" dirty="0"/>
              <a:t>n</a:t>
            </a:r>
            <a:r>
              <a:rPr lang="en-US" sz="2400" dirty="0"/>
              <a:t> can be </a:t>
            </a:r>
          </a:p>
          <a:p>
            <a:endParaRPr lang="en-US" sz="2400" dirty="0"/>
          </a:p>
          <a:p>
            <a:r>
              <a:rPr lang="en-US" sz="2400" dirty="0"/>
              <a:t>assumed to be real.</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759609207"/>
              </p:ext>
            </p:extLst>
          </p:nvPr>
        </p:nvGraphicFramePr>
        <p:xfrm>
          <a:off x="457199" y="5334000"/>
          <a:ext cx="2641591" cy="768821"/>
        </p:xfrm>
        <a:graphic>
          <a:graphicData uri="http://schemas.openxmlformats.org/presentationml/2006/ole">
            <mc:AlternateContent xmlns:mc="http://schemas.openxmlformats.org/markup-compatibility/2006">
              <mc:Choice xmlns:v="urn:schemas-microsoft-com:vml" Requires="v">
                <p:oleObj name="Equation" r:id="rId5" imgW="1701720" imgH="495000" progId="Equation.DSMT4">
                  <p:embed/>
                </p:oleObj>
              </mc:Choice>
              <mc:Fallback>
                <p:oleObj name="Equation" r:id="rId5" imgW="1701720" imgH="495000" progId="Equation.DSMT4">
                  <p:embed/>
                  <p:pic>
                    <p:nvPicPr>
                      <p:cNvPr id="9" name="Object 8"/>
                      <p:cNvPicPr/>
                      <p:nvPr/>
                    </p:nvPicPr>
                    <p:blipFill>
                      <a:blip r:embed="rId6"/>
                      <a:stretch>
                        <a:fillRect/>
                      </a:stretch>
                    </p:blipFill>
                    <p:spPr>
                      <a:xfrm>
                        <a:off x="457199" y="5334000"/>
                        <a:ext cx="2641591" cy="76882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49702539"/>
              </p:ext>
            </p:extLst>
          </p:nvPr>
        </p:nvGraphicFramePr>
        <p:xfrm>
          <a:off x="1433157" y="3886200"/>
          <a:ext cx="548043" cy="391459"/>
        </p:xfrm>
        <a:graphic>
          <a:graphicData uri="http://schemas.openxmlformats.org/presentationml/2006/ole">
            <mc:AlternateContent xmlns:mc="http://schemas.openxmlformats.org/markup-compatibility/2006">
              <mc:Choice xmlns:v="urn:schemas-microsoft-com:vml" Requires="v">
                <p:oleObj name="Equation" r:id="rId7" imgW="444240" imgH="317160" progId="Equation.DSMT4">
                  <p:embed/>
                </p:oleObj>
              </mc:Choice>
              <mc:Fallback>
                <p:oleObj name="Equation" r:id="rId7" imgW="444240" imgH="317160" progId="Equation.DSMT4">
                  <p:embed/>
                  <p:pic>
                    <p:nvPicPr>
                      <p:cNvPr id="10" name="Object 9"/>
                      <p:cNvPicPr/>
                      <p:nvPr/>
                    </p:nvPicPr>
                    <p:blipFill>
                      <a:blip r:embed="rId8"/>
                      <a:stretch>
                        <a:fillRect/>
                      </a:stretch>
                    </p:blipFill>
                    <p:spPr>
                      <a:xfrm>
                        <a:off x="1433157" y="3886200"/>
                        <a:ext cx="548043" cy="391459"/>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995090388"/>
              </p:ext>
            </p:extLst>
          </p:nvPr>
        </p:nvGraphicFramePr>
        <p:xfrm>
          <a:off x="3733800" y="4637741"/>
          <a:ext cx="548043" cy="391459"/>
        </p:xfrm>
        <a:graphic>
          <a:graphicData uri="http://schemas.openxmlformats.org/presentationml/2006/ole">
            <mc:AlternateContent xmlns:mc="http://schemas.openxmlformats.org/markup-compatibility/2006">
              <mc:Choice xmlns:v="urn:schemas-microsoft-com:vml" Requires="v">
                <p:oleObj name="Equation" r:id="rId9" imgW="444240" imgH="317160" progId="Equation.DSMT4">
                  <p:embed/>
                </p:oleObj>
              </mc:Choice>
              <mc:Fallback>
                <p:oleObj name="Equation" r:id="rId9" imgW="444240" imgH="317160" progId="Equation.DSMT4">
                  <p:embed/>
                  <p:pic>
                    <p:nvPicPr>
                      <p:cNvPr id="11" name="Object 10"/>
                      <p:cNvPicPr/>
                      <p:nvPr/>
                    </p:nvPicPr>
                    <p:blipFill>
                      <a:blip r:embed="rId8"/>
                      <a:stretch>
                        <a:fillRect/>
                      </a:stretch>
                    </p:blipFill>
                    <p:spPr>
                      <a:xfrm>
                        <a:off x="3733800" y="4637741"/>
                        <a:ext cx="548043" cy="39145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866586819"/>
              </p:ext>
            </p:extLst>
          </p:nvPr>
        </p:nvGraphicFramePr>
        <p:xfrm>
          <a:off x="4881562" y="2321177"/>
          <a:ext cx="3343275" cy="754063"/>
        </p:xfrm>
        <a:graphic>
          <a:graphicData uri="http://schemas.openxmlformats.org/presentationml/2006/ole">
            <mc:AlternateContent xmlns:mc="http://schemas.openxmlformats.org/markup-compatibility/2006">
              <mc:Choice xmlns:v="urn:schemas-microsoft-com:vml" Requires="v">
                <p:oleObj name="Equation" r:id="rId10" imgW="2539800" imgH="571320" progId="Equation.DSMT4">
                  <p:embed/>
                </p:oleObj>
              </mc:Choice>
              <mc:Fallback>
                <p:oleObj name="Equation" r:id="rId10" imgW="2539800" imgH="571320" progId="Equation.DSMT4">
                  <p:embed/>
                  <p:pic>
                    <p:nvPicPr>
                      <p:cNvPr id="12" name="Object 11"/>
                      <p:cNvPicPr>
                        <a:picLocks noChangeAspect="1" noChangeArrowheads="1"/>
                      </p:cNvPicPr>
                      <p:nvPr/>
                    </p:nvPicPr>
                    <p:blipFill>
                      <a:blip r:embed="rId11"/>
                      <a:srcRect/>
                      <a:stretch>
                        <a:fillRect/>
                      </a:stretch>
                    </p:blipFill>
                    <p:spPr bwMode="auto">
                      <a:xfrm>
                        <a:off x="4881562" y="2321177"/>
                        <a:ext cx="3343275" cy="7540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5164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304800"/>
            <a:ext cx="7239000" cy="1569660"/>
          </a:xfrm>
          <a:prstGeom prst="rect">
            <a:avLst/>
          </a:prstGeom>
          <a:noFill/>
        </p:spPr>
        <p:txBody>
          <a:bodyPr wrap="square" rtlCol="0">
            <a:spAutoFit/>
          </a:bodyPr>
          <a:lstStyle/>
          <a:p>
            <a:r>
              <a:rPr lang="en-US" sz="2400" dirty="0"/>
              <a:t>Estimation of the lowest eigenvalue – continued:</a:t>
            </a:r>
          </a:p>
          <a:p>
            <a:endParaRPr lang="en-US" sz="2400" dirty="0"/>
          </a:p>
          <a:p>
            <a:r>
              <a:rPr lang="en-US" sz="2400" dirty="0"/>
              <a:t>From the </a:t>
            </a:r>
            <a:r>
              <a:rPr lang="en-US" sz="2400" dirty="0" err="1"/>
              <a:t>eigenfunction</a:t>
            </a:r>
            <a:r>
              <a:rPr lang="en-US" sz="2400" dirty="0"/>
              <a:t> equation, we know that </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25996037"/>
              </p:ext>
            </p:extLst>
          </p:nvPr>
        </p:nvGraphicFramePr>
        <p:xfrm>
          <a:off x="704488" y="1524000"/>
          <a:ext cx="7372712" cy="833437"/>
        </p:xfrm>
        <a:graphic>
          <a:graphicData uri="http://schemas.openxmlformats.org/presentationml/2006/ole">
            <mc:AlternateContent xmlns:mc="http://schemas.openxmlformats.org/markup-compatibility/2006">
              <mc:Choice xmlns:v="urn:schemas-microsoft-com:vml" Requires="v">
                <p:oleObj name="Equation" r:id="rId3" imgW="4381200" imgH="495000" progId="Equation.DSMT4">
                  <p:embed/>
                </p:oleObj>
              </mc:Choice>
              <mc:Fallback>
                <p:oleObj name="Equation" r:id="rId3" imgW="4381200" imgH="495000" progId="Equation.DSMT4">
                  <p:embed/>
                  <p:pic>
                    <p:nvPicPr>
                      <p:cNvPr id="6" name="Object 5"/>
                      <p:cNvPicPr/>
                      <p:nvPr/>
                    </p:nvPicPr>
                    <p:blipFill>
                      <a:blip r:embed="rId4"/>
                      <a:stretch>
                        <a:fillRect/>
                      </a:stretch>
                    </p:blipFill>
                    <p:spPr>
                      <a:xfrm>
                        <a:off x="704488" y="1524000"/>
                        <a:ext cx="7372712" cy="833437"/>
                      </a:xfrm>
                      <a:prstGeom prst="rect">
                        <a:avLst/>
                      </a:prstGeom>
                    </p:spPr>
                  </p:pic>
                </p:oleObj>
              </mc:Fallback>
            </mc:AlternateContent>
          </a:graphicData>
        </a:graphic>
      </p:graphicFrame>
      <p:sp>
        <p:nvSpPr>
          <p:cNvPr id="7" name="TextBox 6"/>
          <p:cNvSpPr txBox="1"/>
          <p:nvPr/>
        </p:nvSpPr>
        <p:spPr>
          <a:xfrm>
            <a:off x="609600" y="2192329"/>
            <a:ext cx="7772400" cy="461665"/>
          </a:xfrm>
          <a:prstGeom prst="rect">
            <a:avLst/>
          </a:prstGeom>
          <a:noFill/>
        </p:spPr>
        <p:txBody>
          <a:bodyPr wrap="square" rtlCol="0">
            <a:spAutoFit/>
          </a:bodyPr>
          <a:lstStyle/>
          <a:p>
            <a:r>
              <a:rPr lang="en-US" sz="2400" dirty="0">
                <a:latin typeface="+mj-lt"/>
              </a:rPr>
              <a:t>It follows that:</a:t>
            </a:r>
          </a:p>
        </p:txBody>
      </p:sp>
      <p:graphicFrame>
        <p:nvGraphicFramePr>
          <p:cNvPr id="8" name="Object 7"/>
          <p:cNvGraphicFramePr>
            <a:graphicFrameLocks noChangeAspect="1"/>
          </p:cNvGraphicFramePr>
          <p:nvPr>
            <p:extLst>
              <p:ext uri="{D42A27DB-BD31-4B8C-83A1-F6EECF244321}">
                <p14:modId xmlns:p14="http://schemas.microsoft.com/office/powerpoint/2010/main" val="44211228"/>
              </p:ext>
            </p:extLst>
          </p:nvPr>
        </p:nvGraphicFramePr>
        <p:xfrm>
          <a:off x="736754" y="2604832"/>
          <a:ext cx="7111846" cy="971805"/>
        </p:xfrm>
        <a:graphic>
          <a:graphicData uri="http://schemas.openxmlformats.org/presentationml/2006/ole">
            <mc:AlternateContent xmlns:mc="http://schemas.openxmlformats.org/markup-compatibility/2006">
              <mc:Choice xmlns:v="urn:schemas-microsoft-com:vml" Requires="v">
                <p:oleObj name="Equation" r:id="rId5" imgW="4089240" imgH="558720" progId="Equation.DSMT4">
                  <p:embed/>
                </p:oleObj>
              </mc:Choice>
              <mc:Fallback>
                <p:oleObj name="Equation" r:id="rId5" imgW="4089240" imgH="558720" progId="Equation.DSMT4">
                  <p:embed/>
                  <p:pic>
                    <p:nvPicPr>
                      <p:cNvPr id="8" name="Object 7"/>
                      <p:cNvPicPr/>
                      <p:nvPr/>
                    </p:nvPicPr>
                    <p:blipFill>
                      <a:blip r:embed="rId6"/>
                      <a:stretch>
                        <a:fillRect/>
                      </a:stretch>
                    </p:blipFill>
                    <p:spPr>
                      <a:xfrm>
                        <a:off x="736754" y="2604832"/>
                        <a:ext cx="7111846" cy="97180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26694018"/>
              </p:ext>
            </p:extLst>
          </p:nvPr>
        </p:nvGraphicFramePr>
        <p:xfrm>
          <a:off x="732069" y="3562862"/>
          <a:ext cx="5821131" cy="1291505"/>
        </p:xfrm>
        <a:graphic>
          <a:graphicData uri="http://schemas.openxmlformats.org/presentationml/2006/ole">
            <mc:AlternateContent xmlns:mc="http://schemas.openxmlformats.org/markup-compatibility/2006">
              <mc:Choice xmlns:v="urn:schemas-microsoft-com:vml" Requires="v">
                <p:oleObj name="Equation" r:id="rId7" imgW="3949560" imgH="876240" progId="Equation.DSMT4">
                  <p:embed/>
                </p:oleObj>
              </mc:Choice>
              <mc:Fallback>
                <p:oleObj name="Equation" r:id="rId7" imgW="3949560" imgH="876240" progId="Equation.DSMT4">
                  <p:embed/>
                  <p:pic>
                    <p:nvPicPr>
                      <p:cNvPr id="9" name="Object 8"/>
                      <p:cNvPicPr/>
                      <p:nvPr/>
                    </p:nvPicPr>
                    <p:blipFill>
                      <a:blip r:embed="rId8"/>
                      <a:stretch>
                        <a:fillRect/>
                      </a:stretch>
                    </p:blipFill>
                    <p:spPr>
                      <a:xfrm>
                        <a:off x="732069" y="3562862"/>
                        <a:ext cx="5821131" cy="129150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186985029"/>
              </p:ext>
            </p:extLst>
          </p:nvPr>
        </p:nvGraphicFramePr>
        <p:xfrm>
          <a:off x="914400" y="4998782"/>
          <a:ext cx="5077874" cy="1236918"/>
        </p:xfrm>
        <a:graphic>
          <a:graphicData uri="http://schemas.openxmlformats.org/presentationml/2006/ole">
            <mc:AlternateContent xmlns:mc="http://schemas.openxmlformats.org/markup-compatibility/2006">
              <mc:Choice xmlns:v="urn:schemas-microsoft-com:vml" Requires="v">
                <p:oleObj name="Equation" r:id="rId9" imgW="3962160" imgH="965160" progId="Equation.DSMT4">
                  <p:embed/>
                </p:oleObj>
              </mc:Choice>
              <mc:Fallback>
                <p:oleObj name="Equation" r:id="rId9" imgW="3962160" imgH="965160" progId="Equation.DSMT4">
                  <p:embed/>
                  <p:pic>
                    <p:nvPicPr>
                      <p:cNvPr id="10" name="Object 9"/>
                      <p:cNvPicPr/>
                      <p:nvPr/>
                    </p:nvPicPr>
                    <p:blipFill>
                      <a:blip r:embed="rId10"/>
                      <a:stretch>
                        <a:fillRect/>
                      </a:stretch>
                    </p:blipFill>
                    <p:spPr>
                      <a:xfrm>
                        <a:off x="914400" y="4998782"/>
                        <a:ext cx="5077874" cy="1236918"/>
                      </a:xfrm>
                      <a:prstGeom prst="rect">
                        <a:avLst/>
                      </a:prstGeom>
                    </p:spPr>
                  </p:pic>
                </p:oleObj>
              </mc:Fallback>
            </mc:AlternateContent>
          </a:graphicData>
        </a:graphic>
      </p:graphicFrame>
    </p:spTree>
    <p:extLst>
      <p:ext uri="{BB962C8B-B14F-4D97-AF65-F5344CB8AC3E}">
        <p14:creationId xmlns:p14="http://schemas.microsoft.com/office/powerpoint/2010/main" val="274747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A32E1C-1ECA-0B14-6C97-0536FD5B769F}"/>
              </a:ext>
            </a:extLst>
          </p:cNvPr>
          <p:cNvSpPr>
            <a:spLocks noGrp="1"/>
          </p:cNvSpPr>
          <p:nvPr>
            <p:ph type="dt" sz="half" idx="10"/>
          </p:nvPr>
        </p:nvSpPr>
        <p:spPr/>
        <p:txBody>
          <a:bodyPr/>
          <a:lstStyle/>
          <a:p>
            <a:r>
              <a:rPr lang="en-US"/>
              <a:t>10/17/2022</a:t>
            </a:r>
            <a:endParaRPr lang="en-US" dirty="0"/>
          </a:p>
        </p:txBody>
      </p:sp>
      <p:sp>
        <p:nvSpPr>
          <p:cNvPr id="3" name="Footer Placeholder 2">
            <a:extLst>
              <a:ext uri="{FF2B5EF4-FFF2-40B4-BE49-F238E27FC236}">
                <a16:creationId xmlns:a16="http://schemas.microsoft.com/office/drawing/2014/main" id="{A59ADAC8-38F9-C8C6-B72F-5B7F7169E0D7}"/>
              </a:ext>
            </a:extLst>
          </p:cNvPr>
          <p:cNvSpPr>
            <a:spLocks noGrp="1"/>
          </p:cNvSpPr>
          <p:nvPr>
            <p:ph type="ftr" sz="quarter" idx="11"/>
          </p:nvPr>
        </p:nvSpPr>
        <p:spPr/>
        <p:txBody>
          <a:bodyPr/>
          <a:lstStyle/>
          <a:p>
            <a:r>
              <a:rPr lang="en-US"/>
              <a:t>PHY 711  Fall 2022 -- Lecture 22</a:t>
            </a:r>
            <a:endParaRPr lang="en-US" dirty="0"/>
          </a:p>
        </p:txBody>
      </p:sp>
      <p:sp>
        <p:nvSpPr>
          <p:cNvPr id="4" name="Slide Number Placeholder 3">
            <a:extLst>
              <a:ext uri="{FF2B5EF4-FFF2-40B4-BE49-F238E27FC236}">
                <a16:creationId xmlns:a16="http://schemas.microsoft.com/office/drawing/2014/main" id="{DE589269-F47D-1940-321C-A87634641919}"/>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9646C9A7-5369-ABDA-718F-B4C05E7A9665}"/>
              </a:ext>
            </a:extLst>
          </p:cNvPr>
          <p:cNvGraphicFramePr>
            <a:graphicFrameLocks noChangeAspect="1"/>
          </p:cNvGraphicFramePr>
          <p:nvPr>
            <p:extLst>
              <p:ext uri="{D42A27DB-BD31-4B8C-83A1-F6EECF244321}">
                <p14:modId xmlns:p14="http://schemas.microsoft.com/office/powerpoint/2010/main" val="2313555664"/>
              </p:ext>
            </p:extLst>
          </p:nvPr>
        </p:nvGraphicFramePr>
        <p:xfrm>
          <a:off x="4539916" y="136525"/>
          <a:ext cx="3597275" cy="1236663"/>
        </p:xfrm>
        <a:graphic>
          <a:graphicData uri="http://schemas.openxmlformats.org/presentationml/2006/ole">
            <mc:AlternateContent xmlns:mc="http://schemas.openxmlformats.org/markup-compatibility/2006">
              <mc:Choice xmlns:v="urn:schemas-microsoft-com:vml" Requires="v">
                <p:oleObj name="Equation" r:id="rId2" imgW="2806560" imgH="965160" progId="Equation.DSMT4">
                  <p:embed/>
                </p:oleObj>
              </mc:Choice>
              <mc:Fallback>
                <p:oleObj name="Equation" r:id="rId2" imgW="2806560" imgH="965160" progId="Equation.DSMT4">
                  <p:embed/>
                  <p:pic>
                    <p:nvPicPr>
                      <p:cNvPr id="10" name="Object 9"/>
                      <p:cNvPicPr/>
                      <p:nvPr/>
                    </p:nvPicPr>
                    <p:blipFill>
                      <a:blip r:embed="rId3"/>
                      <a:stretch>
                        <a:fillRect/>
                      </a:stretch>
                    </p:blipFill>
                    <p:spPr>
                      <a:xfrm>
                        <a:off x="4539916" y="136525"/>
                        <a:ext cx="3597275" cy="123666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1D5EEA9F-DCE5-5985-C943-0A4E07170E26}"/>
              </a:ext>
            </a:extLst>
          </p:cNvPr>
          <p:cNvSpPr txBox="1"/>
          <p:nvPr/>
        </p:nvSpPr>
        <p:spPr>
          <a:xfrm>
            <a:off x="304800" y="304800"/>
            <a:ext cx="8610600" cy="461665"/>
          </a:xfrm>
          <a:prstGeom prst="rect">
            <a:avLst/>
          </a:prstGeom>
          <a:noFill/>
        </p:spPr>
        <p:txBody>
          <a:bodyPr wrap="square" rtlCol="0">
            <a:spAutoFit/>
          </a:bodyPr>
          <a:lstStyle/>
          <a:p>
            <a:r>
              <a:rPr lang="en-US" sz="2400" dirty="0">
                <a:latin typeface="+mj-lt"/>
              </a:rPr>
              <a:t>Some additional comments --</a:t>
            </a:r>
          </a:p>
        </p:txBody>
      </p:sp>
      <p:graphicFrame>
        <p:nvGraphicFramePr>
          <p:cNvPr id="7" name="Object 6">
            <a:extLst>
              <a:ext uri="{FF2B5EF4-FFF2-40B4-BE49-F238E27FC236}">
                <a16:creationId xmlns:a16="http://schemas.microsoft.com/office/drawing/2014/main" id="{1DCF681F-7A1F-8D84-204F-6D55C584D247}"/>
              </a:ext>
            </a:extLst>
          </p:cNvPr>
          <p:cNvGraphicFramePr>
            <a:graphicFrameLocks noChangeAspect="1"/>
          </p:cNvGraphicFramePr>
          <p:nvPr>
            <p:extLst>
              <p:ext uri="{D42A27DB-BD31-4B8C-83A1-F6EECF244321}">
                <p14:modId xmlns:p14="http://schemas.microsoft.com/office/powerpoint/2010/main" val="3110147811"/>
              </p:ext>
            </p:extLst>
          </p:nvPr>
        </p:nvGraphicFramePr>
        <p:xfrm>
          <a:off x="457200" y="1541463"/>
          <a:ext cx="6705600" cy="3083034"/>
        </p:xfrm>
        <a:graphic>
          <a:graphicData uri="http://schemas.openxmlformats.org/presentationml/2006/ole">
            <mc:AlternateContent xmlns:mc="http://schemas.openxmlformats.org/markup-compatibility/2006">
              <mc:Choice xmlns:v="urn:schemas-microsoft-com:vml" Requires="v">
                <p:oleObj name="Equation" r:id="rId4" imgW="4419360" imgH="2031840" progId="Equation.DSMT4">
                  <p:embed/>
                </p:oleObj>
              </mc:Choice>
              <mc:Fallback>
                <p:oleObj name="Equation" r:id="rId4" imgW="4419360" imgH="2031840" progId="Equation.DSMT4">
                  <p:embed/>
                  <p:pic>
                    <p:nvPicPr>
                      <p:cNvPr id="0" name=""/>
                      <p:cNvPicPr/>
                      <p:nvPr/>
                    </p:nvPicPr>
                    <p:blipFill>
                      <a:blip r:embed="rId5"/>
                      <a:stretch>
                        <a:fillRect/>
                      </a:stretch>
                    </p:blipFill>
                    <p:spPr>
                      <a:xfrm>
                        <a:off x="457200" y="1541463"/>
                        <a:ext cx="6705600" cy="3083034"/>
                      </a:xfrm>
                      <a:prstGeom prst="rect">
                        <a:avLst/>
                      </a:prstGeom>
                    </p:spPr>
                  </p:pic>
                </p:oleObj>
              </mc:Fallback>
            </mc:AlternateContent>
          </a:graphicData>
        </a:graphic>
      </p:graphicFrame>
      <p:sp>
        <p:nvSpPr>
          <p:cNvPr id="8" name="Right Triangle 7">
            <a:extLst>
              <a:ext uri="{FF2B5EF4-FFF2-40B4-BE49-F238E27FC236}">
                <a16:creationId xmlns:a16="http://schemas.microsoft.com/office/drawing/2014/main" id="{3FEE3E22-F776-5ABE-8547-43856A90ADD1}"/>
              </a:ext>
            </a:extLst>
          </p:cNvPr>
          <p:cNvSpPr/>
          <p:nvPr/>
        </p:nvSpPr>
        <p:spPr>
          <a:xfrm flipH="1">
            <a:off x="3276600" y="4736458"/>
            <a:ext cx="1676400" cy="808038"/>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2F1C2BCF-13ED-3CE8-2939-BEAB50059F7D}"/>
              </a:ext>
            </a:extLst>
          </p:cNvPr>
          <p:cNvCxnSpPr>
            <a:stCxn id="8" idx="4"/>
          </p:cNvCxnSpPr>
          <p:nvPr/>
        </p:nvCxnSpPr>
        <p:spPr>
          <a:xfrm>
            <a:off x="3276600" y="5544496"/>
            <a:ext cx="2590800" cy="0"/>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086A9B9-7903-7C0A-B3DC-D90BB8CEC423}"/>
              </a:ext>
            </a:extLst>
          </p:cNvPr>
          <p:cNvCxnSpPr>
            <a:cxnSpLocks/>
          </p:cNvCxnSpPr>
          <p:nvPr/>
        </p:nvCxnSpPr>
        <p:spPr>
          <a:xfrm flipV="1">
            <a:off x="3276600" y="4495800"/>
            <a:ext cx="0" cy="1072399"/>
          </a:xfrm>
          <a:prstGeom prst="straightConnector1">
            <a:avLst/>
          </a:prstGeom>
          <a:ln w="539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FE6850C5-DF20-E5A2-E983-DEC1A0F4E1C6}"/>
              </a:ext>
            </a:extLst>
          </p:cNvPr>
          <p:cNvPicPr>
            <a:picLocks noChangeAspect="1"/>
          </p:cNvPicPr>
          <p:nvPr/>
        </p:nvPicPr>
        <p:blipFill>
          <a:blip r:embed="rId6"/>
          <a:stretch>
            <a:fillRect/>
          </a:stretch>
        </p:blipFill>
        <p:spPr>
          <a:xfrm>
            <a:off x="5943600" y="5181600"/>
            <a:ext cx="482606" cy="723910"/>
          </a:xfrm>
          <a:prstGeom prst="rect">
            <a:avLst/>
          </a:prstGeom>
        </p:spPr>
      </p:pic>
      <p:pic>
        <p:nvPicPr>
          <p:cNvPr id="14" name="Picture 13">
            <a:extLst>
              <a:ext uri="{FF2B5EF4-FFF2-40B4-BE49-F238E27FC236}">
                <a16:creationId xmlns:a16="http://schemas.microsoft.com/office/drawing/2014/main" id="{2672756F-D5E5-6366-88FA-461E08494872}"/>
              </a:ext>
            </a:extLst>
          </p:cNvPr>
          <p:cNvPicPr>
            <a:picLocks noChangeAspect="1"/>
          </p:cNvPicPr>
          <p:nvPr/>
        </p:nvPicPr>
        <p:blipFill>
          <a:blip r:embed="rId7"/>
          <a:stretch>
            <a:fillRect/>
          </a:stretch>
        </p:blipFill>
        <p:spPr>
          <a:xfrm>
            <a:off x="2202095" y="4578132"/>
            <a:ext cx="946168" cy="1124689"/>
          </a:xfrm>
          <a:prstGeom prst="rect">
            <a:avLst/>
          </a:prstGeom>
        </p:spPr>
      </p:pic>
      <p:sp>
        <p:nvSpPr>
          <p:cNvPr id="15" name="TextBox 14">
            <a:extLst>
              <a:ext uri="{FF2B5EF4-FFF2-40B4-BE49-F238E27FC236}">
                <a16:creationId xmlns:a16="http://schemas.microsoft.com/office/drawing/2014/main" id="{AB38405A-81BC-6634-C82A-0A3F9A56D4C1}"/>
              </a:ext>
            </a:extLst>
          </p:cNvPr>
          <p:cNvSpPr txBox="1"/>
          <p:nvPr/>
        </p:nvSpPr>
        <p:spPr>
          <a:xfrm>
            <a:off x="3124200" y="5578467"/>
            <a:ext cx="609601" cy="461665"/>
          </a:xfrm>
          <a:prstGeom prst="rect">
            <a:avLst/>
          </a:prstGeom>
          <a:noFill/>
        </p:spPr>
        <p:txBody>
          <a:bodyPr wrap="square" rtlCol="0">
            <a:spAutoFit/>
          </a:bodyPr>
          <a:lstStyle/>
          <a:p>
            <a:r>
              <a:rPr lang="en-US" sz="2400" dirty="0">
                <a:latin typeface="+mj-lt"/>
              </a:rPr>
              <a:t>0</a:t>
            </a:r>
          </a:p>
        </p:txBody>
      </p:sp>
      <p:sp>
        <p:nvSpPr>
          <p:cNvPr id="16" name="TextBox 15">
            <a:extLst>
              <a:ext uri="{FF2B5EF4-FFF2-40B4-BE49-F238E27FC236}">
                <a16:creationId xmlns:a16="http://schemas.microsoft.com/office/drawing/2014/main" id="{EF9946D9-82F0-19C6-F367-B3C97735FD57}"/>
              </a:ext>
            </a:extLst>
          </p:cNvPr>
          <p:cNvSpPr txBox="1"/>
          <p:nvPr/>
        </p:nvSpPr>
        <p:spPr>
          <a:xfrm>
            <a:off x="4800600" y="5634335"/>
            <a:ext cx="609601" cy="461665"/>
          </a:xfrm>
          <a:prstGeom prst="rect">
            <a:avLst/>
          </a:prstGeom>
          <a:noFill/>
        </p:spPr>
        <p:txBody>
          <a:bodyPr wrap="square" rtlCol="0">
            <a:spAutoFit/>
          </a:bodyPr>
          <a:lstStyle/>
          <a:p>
            <a:r>
              <a:rPr lang="en-US" sz="2400" dirty="0">
                <a:latin typeface="+mj-lt"/>
              </a:rPr>
              <a:t>1</a:t>
            </a:r>
          </a:p>
        </p:txBody>
      </p:sp>
    </p:spTree>
    <p:extLst>
      <p:ext uri="{BB962C8B-B14F-4D97-AF65-F5344CB8AC3E}">
        <p14:creationId xmlns:p14="http://schemas.microsoft.com/office/powerpoint/2010/main" val="44345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10/17/2022</a:t>
            </a:r>
            <a:endParaRPr lang="en-US" dirty="0"/>
          </a:p>
        </p:txBody>
      </p:sp>
      <p:sp>
        <p:nvSpPr>
          <p:cNvPr id="3" name="Footer Placeholder 2"/>
          <p:cNvSpPr>
            <a:spLocks noGrp="1"/>
          </p:cNvSpPr>
          <p:nvPr>
            <p:ph type="ftr" sz="quarter" idx="11"/>
          </p:nvPr>
        </p:nvSpPr>
        <p:spPr/>
        <p:txBody>
          <a:bodyPr/>
          <a:lstStyle/>
          <a:p>
            <a:r>
              <a:rPr lang="en-US"/>
              <a:t>PHY 711  Fall 2022 --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457200" y="457200"/>
            <a:ext cx="8229600" cy="461665"/>
          </a:xfrm>
          <a:prstGeom prst="rect">
            <a:avLst/>
          </a:prstGeom>
          <a:noFill/>
        </p:spPr>
        <p:txBody>
          <a:bodyPr wrap="square" rtlCol="0">
            <a:spAutoFit/>
          </a:bodyPr>
          <a:lstStyle/>
          <a:p>
            <a:r>
              <a:rPr lang="en-US" sz="2400" dirty="0">
                <a:latin typeface="+mj-lt"/>
              </a:rPr>
              <a:t>Rayleigh-Ritz method of estimating the lowest eigenvalue</a:t>
            </a:r>
          </a:p>
        </p:txBody>
      </p:sp>
      <p:graphicFrame>
        <p:nvGraphicFramePr>
          <p:cNvPr id="6" name="Object 5"/>
          <p:cNvGraphicFramePr>
            <a:graphicFrameLocks noChangeAspect="1"/>
          </p:cNvGraphicFramePr>
          <p:nvPr>
            <p:extLst>
              <p:ext uri="{D42A27DB-BD31-4B8C-83A1-F6EECF244321}">
                <p14:modId xmlns:p14="http://schemas.microsoft.com/office/powerpoint/2010/main" val="169759526"/>
              </p:ext>
            </p:extLst>
          </p:nvPr>
        </p:nvGraphicFramePr>
        <p:xfrm>
          <a:off x="1532021" y="1219200"/>
          <a:ext cx="2286000" cy="1456765"/>
        </p:xfrm>
        <a:graphic>
          <a:graphicData uri="http://schemas.openxmlformats.org/presentationml/2006/ole">
            <mc:AlternateContent xmlns:mc="http://schemas.openxmlformats.org/markup-compatibility/2006">
              <mc:Choice xmlns:v="urn:schemas-microsoft-com:vml" Requires="v">
                <p:oleObj name="Equation" r:id="rId3" imgW="1295280" imgH="825480" progId="Equation.DSMT4">
                  <p:embed/>
                </p:oleObj>
              </mc:Choice>
              <mc:Fallback>
                <p:oleObj name="Equation" r:id="rId3" imgW="1295280" imgH="825480" progId="Equation.DSMT4">
                  <p:embed/>
                  <p:pic>
                    <p:nvPicPr>
                      <p:cNvPr id="6" name="Object 5"/>
                      <p:cNvPicPr/>
                      <p:nvPr/>
                    </p:nvPicPr>
                    <p:blipFill>
                      <a:blip r:embed="rId4"/>
                      <a:stretch>
                        <a:fillRect/>
                      </a:stretch>
                    </p:blipFill>
                    <p:spPr>
                      <a:xfrm>
                        <a:off x="1532021" y="1219200"/>
                        <a:ext cx="2286000" cy="145676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5052007"/>
              </p:ext>
            </p:extLst>
          </p:nvPr>
        </p:nvGraphicFramePr>
        <p:xfrm>
          <a:off x="3073400" y="2120900"/>
          <a:ext cx="914400" cy="250825"/>
        </p:xfrm>
        <a:graphic>
          <a:graphicData uri="http://schemas.openxmlformats.org/presentationml/2006/ole">
            <mc:AlternateContent xmlns:mc="http://schemas.openxmlformats.org/markup-compatibility/2006">
              <mc:Choice xmlns:v="urn:schemas-microsoft-com:vml" Requires="v">
                <p:oleObj name="Equation" r:id="rId5" imgW="914400" imgH="250560" progId="Equation.DSMT4">
                  <p:embed/>
                </p:oleObj>
              </mc:Choice>
              <mc:Fallback>
                <p:oleObj name="Equation" r:id="rId5" imgW="914400" imgH="250560" progId="Equation.DSMT4">
                  <p:embed/>
                  <p:pic>
                    <p:nvPicPr>
                      <p:cNvPr id="7" name="Object 6"/>
                      <p:cNvPicPr/>
                      <p:nvPr/>
                    </p:nvPicPr>
                    <p:blipFill>
                      <a:blip r:embed="rId6"/>
                      <a:stretch>
                        <a:fillRect/>
                      </a:stretch>
                    </p:blipFill>
                    <p:spPr>
                      <a:xfrm>
                        <a:off x="3073400" y="2120900"/>
                        <a:ext cx="914400" cy="2508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70901114"/>
              </p:ext>
            </p:extLst>
          </p:nvPr>
        </p:nvGraphicFramePr>
        <p:xfrm>
          <a:off x="817219" y="4470941"/>
          <a:ext cx="4027488" cy="669925"/>
        </p:xfrm>
        <a:graphic>
          <a:graphicData uri="http://schemas.openxmlformats.org/presentationml/2006/ole">
            <mc:AlternateContent xmlns:mc="http://schemas.openxmlformats.org/markup-compatibility/2006">
              <mc:Choice xmlns:v="urn:schemas-microsoft-com:vml" Requires="v">
                <p:oleObj name="Equation" r:id="rId7" imgW="3593880" imgH="596880" progId="Equation.DSMT4">
                  <p:embed/>
                </p:oleObj>
              </mc:Choice>
              <mc:Fallback>
                <p:oleObj name="Equation" r:id="rId7" imgW="3593880" imgH="596880" progId="Equation.DSMT4">
                  <p:embed/>
                  <p:pic>
                    <p:nvPicPr>
                      <p:cNvPr id="9" name="Object 8"/>
                      <p:cNvPicPr/>
                      <p:nvPr/>
                    </p:nvPicPr>
                    <p:blipFill>
                      <a:blip r:embed="rId8"/>
                      <a:stretch>
                        <a:fillRect/>
                      </a:stretch>
                    </p:blipFill>
                    <p:spPr>
                      <a:xfrm>
                        <a:off x="817219" y="4470941"/>
                        <a:ext cx="4027488" cy="6699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699825610"/>
              </p:ext>
            </p:extLst>
          </p:nvPr>
        </p:nvGraphicFramePr>
        <p:xfrm>
          <a:off x="837096" y="5202419"/>
          <a:ext cx="5156200" cy="965200"/>
        </p:xfrm>
        <a:graphic>
          <a:graphicData uri="http://schemas.openxmlformats.org/presentationml/2006/ole">
            <mc:AlternateContent xmlns:mc="http://schemas.openxmlformats.org/markup-compatibility/2006">
              <mc:Choice xmlns:v="urn:schemas-microsoft-com:vml" Requires="v">
                <p:oleObj name="Equation" r:id="rId9" imgW="5155920" imgH="965160" progId="Equation.DSMT4">
                  <p:embed/>
                </p:oleObj>
              </mc:Choice>
              <mc:Fallback>
                <p:oleObj name="Equation" r:id="rId9" imgW="5155920" imgH="965160" progId="Equation.DSMT4">
                  <p:embed/>
                  <p:pic>
                    <p:nvPicPr>
                      <p:cNvPr id="10" name="Object 9"/>
                      <p:cNvPicPr/>
                      <p:nvPr/>
                    </p:nvPicPr>
                    <p:blipFill>
                      <a:blip r:embed="rId10"/>
                      <a:stretch>
                        <a:fillRect/>
                      </a:stretch>
                    </p:blipFill>
                    <p:spPr>
                      <a:xfrm>
                        <a:off x="837096" y="5202419"/>
                        <a:ext cx="5156200" cy="965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649468564"/>
              </p:ext>
            </p:extLst>
          </p:nvPr>
        </p:nvGraphicFramePr>
        <p:xfrm>
          <a:off x="736600" y="3018081"/>
          <a:ext cx="8216214" cy="1400491"/>
        </p:xfrm>
        <a:graphic>
          <a:graphicData uri="http://schemas.openxmlformats.org/presentationml/2006/ole">
            <mc:AlternateContent xmlns:mc="http://schemas.openxmlformats.org/markup-compatibility/2006">
              <mc:Choice xmlns:v="urn:schemas-microsoft-com:vml" Requires="v">
                <p:oleObj name="Equation" r:id="rId11" imgW="5587920" imgH="952200" progId="Equation.DSMT4">
                  <p:embed/>
                </p:oleObj>
              </mc:Choice>
              <mc:Fallback>
                <p:oleObj name="Equation" r:id="rId11" imgW="5587920" imgH="952200" progId="Equation.DSMT4">
                  <p:embed/>
                  <p:pic>
                    <p:nvPicPr>
                      <p:cNvPr id="11" name="Object 10"/>
                      <p:cNvPicPr/>
                      <p:nvPr/>
                    </p:nvPicPr>
                    <p:blipFill>
                      <a:blip r:embed="rId12"/>
                      <a:stretch>
                        <a:fillRect/>
                      </a:stretch>
                    </p:blipFill>
                    <p:spPr>
                      <a:xfrm>
                        <a:off x="736600" y="3018081"/>
                        <a:ext cx="8216214" cy="1400491"/>
                      </a:xfrm>
                      <a:prstGeom prst="rect">
                        <a:avLst/>
                      </a:prstGeom>
                    </p:spPr>
                  </p:pic>
                </p:oleObj>
              </mc:Fallback>
            </mc:AlternateContent>
          </a:graphicData>
        </a:graphic>
      </p:graphicFrame>
    </p:spTree>
    <p:extLst>
      <p:ext uri="{BB962C8B-B14F-4D97-AF65-F5344CB8AC3E}">
        <p14:creationId xmlns:p14="http://schemas.microsoft.com/office/powerpoint/2010/main" val="261975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16037</TotalTime>
  <Words>973</Words>
  <Application>Microsoft Office PowerPoint</Application>
  <PresentationFormat>On-screen Show (4:3)</PresentationFormat>
  <Paragraphs>185</Paragraphs>
  <Slides>27</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3"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756</cp:revision>
  <cp:lastPrinted>2021-10-15T15:17:11Z</cp:lastPrinted>
  <dcterms:created xsi:type="dcterms:W3CDTF">2012-01-10T18:32:24Z</dcterms:created>
  <dcterms:modified xsi:type="dcterms:W3CDTF">2022-10-17T13:13:13Z</dcterms:modified>
</cp:coreProperties>
</file>