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96" r:id="rId3"/>
    <p:sldId id="390" r:id="rId4"/>
    <p:sldId id="354" r:id="rId5"/>
    <p:sldId id="379" r:id="rId6"/>
    <p:sldId id="380" r:id="rId7"/>
    <p:sldId id="393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384" r:id="rId32"/>
    <p:sldId id="372" r:id="rId33"/>
    <p:sldId id="373" r:id="rId34"/>
    <p:sldId id="374" r:id="rId35"/>
    <p:sldId id="375" r:id="rId36"/>
    <p:sldId id="389" r:id="rId37"/>
    <p:sldId id="376" r:id="rId38"/>
    <p:sldId id="356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0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start to cover various useful mathematical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of transforms for simple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9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 treatment of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properties of complex numbers.   To be continued </a:t>
            </a:r>
            <a:r>
              <a:rPr lang="en-US"/>
              <a:t>next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8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schedule.    You will receive an email containing the mid term exam.    It will be due next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Sturm Liouville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Specializing to the simplest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6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consider another technique that is uses to solve initial value equations.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introduction to Laplace transform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7.wm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7.wmf"/><Relationship Id="rId7" Type="http://schemas.openxmlformats.org/officeDocument/2006/relationships/oleObject" Target="../embeddings/oleObject42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10" Type="http://schemas.openxmlformats.org/officeDocument/2006/relationships/image" Target="../media/image51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fftw.org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rtmouth.edu/~sullivan/22files/New%20Laplace%20Transform%20Table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Notes for Lecture 23: Chap. 7 </a:t>
            </a:r>
          </a:p>
          <a:p>
            <a:pPr algn="ctr"/>
            <a:r>
              <a:rPr lang="en-US" sz="3200" b="1" dirty="0"/>
              <a:t>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Fourier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5D2A748-67DF-4716-A6D3-67DE82878A2D}"/>
              </a:ext>
            </a:extLst>
          </p:cNvPr>
          <p:cNvSpPr/>
          <p:nvPr/>
        </p:nvSpPr>
        <p:spPr>
          <a:xfrm>
            <a:off x="321129" y="3866904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9BF7B1-DDDD-4A51-A699-7EE8ABD64B15}"/>
              </a:ext>
            </a:extLst>
          </p:cNvPr>
          <p:cNvSpPr/>
          <p:nvPr/>
        </p:nvSpPr>
        <p:spPr>
          <a:xfrm>
            <a:off x="321129" y="4351963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8561" y="293073"/>
          <a:ext cx="8641670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40480" imgH="1688760" progId="Equation.DSMT4">
                  <p:embed/>
                </p:oleObj>
              </mc:Choice>
              <mc:Fallback>
                <p:oleObj name="Equation" r:id="rId2" imgW="6540480" imgH="16887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561" y="293073"/>
                        <a:ext cx="8641670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F7E881-C977-4944-A7DA-00058C7A8FEF}"/>
              </a:ext>
            </a:extLst>
          </p:cNvPr>
          <p:cNvSpPr txBox="1"/>
          <p:nvPr/>
        </p:nvSpPr>
        <p:spPr>
          <a:xfrm>
            <a:off x="76200" y="2576116"/>
            <a:ext cx="848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analysis can also apply to time dependent functions.     In the remainder of the lecture, we will consider time dependent functions.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BDA6951-D247-48D4-928E-80B25C705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9609" y="3579953"/>
          <a:ext cx="7512050" cy="280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70400" imgH="1968480" progId="Equation.DSMT4">
                  <p:embed/>
                </p:oleObj>
              </mc:Choice>
              <mc:Fallback>
                <p:oleObj name="Equation" r:id="rId4" imgW="5270400" imgH="1968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BDA6951-D247-48D4-928E-80B25C705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609" y="3579953"/>
                        <a:ext cx="7512050" cy="2805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94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200400"/>
            <a:ext cx="7296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1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Generalization to infinite range -- Fourier transforms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9650" y="533400"/>
          <a:ext cx="5975350" cy="2702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35360" imgH="2095200" progId="Equation.DSMT4">
                  <p:embed/>
                </p:oleObj>
              </mc:Choice>
              <mc:Fallback>
                <p:oleObj name="Equation" r:id="rId3" imgW="4635360" imgH="2095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533400"/>
                        <a:ext cx="5975350" cy="2702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228600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403440" imgH="2654280" progId="Equation.3">
                  <p:embed/>
                </p:oleObj>
              </mc:Choice>
              <mc:Fallback>
                <p:oleObj name="数式" r:id="rId2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715000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The location of the 2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 factor varies among texts.</a:t>
            </a:r>
          </a:p>
        </p:txBody>
      </p:sp>
    </p:spTree>
    <p:extLst>
      <p:ext uri="{BB962C8B-B14F-4D97-AF65-F5344CB8AC3E}">
        <p14:creationId xmlns:p14="http://schemas.microsoft.com/office/powerpoint/2010/main" val="337457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556" y="304800"/>
          <a:ext cx="8555106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13400" imgH="4051080" progId="Equation.DSMT4">
                  <p:embed/>
                </p:oleObj>
              </mc:Choice>
              <mc:Fallback>
                <p:oleObj name="Equation" r:id="rId2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56" y="304800"/>
                        <a:ext cx="8555106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C61927-FC6D-4E96-BB83-D58F2E1FC775}"/>
              </a:ext>
            </a:extLst>
          </p:cNvPr>
          <p:cNvSpPr txBox="1"/>
          <p:nvPr/>
        </p:nvSpPr>
        <p:spPr>
          <a:xfrm>
            <a:off x="304800" y="5715000"/>
            <a:ext cx="870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for an infinite time range, the Fourier transform is continuous in both time and frequency.</a:t>
            </a:r>
          </a:p>
        </p:txBody>
      </p:sp>
    </p:spTree>
    <p:extLst>
      <p:ext uri="{BB962C8B-B14F-4D97-AF65-F5344CB8AC3E}">
        <p14:creationId xmlns:p14="http://schemas.microsoft.com/office/powerpoint/2010/main" val="113139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4213" y="854869"/>
          <a:ext cx="8062912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1104840" progId="Equation.DSMT4">
                  <p:embed/>
                </p:oleObj>
              </mc:Choice>
              <mc:Fallback>
                <p:oleObj name="Equation" r:id="rId2" imgW="4381200" imgH="11048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213" y="854869"/>
                        <a:ext cx="8062912" cy="2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0767" y="3135313"/>
          <a:ext cx="7297738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063680" imgH="1574640" progId="Equation.3">
                  <p:embed/>
                </p:oleObj>
              </mc:Choice>
              <mc:Fallback>
                <p:oleObj name="数式" r:id="rId4" imgW="4063680" imgH="1574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67" y="3135313"/>
                        <a:ext cx="7297738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Use of Fourier transforms to solve wave equation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68988" y="2132013"/>
          <a:ext cx="266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6880" imgH="1002960" progId="Equation.DSMT4">
                  <p:embed/>
                </p:oleObj>
              </mc:Choice>
              <mc:Fallback>
                <p:oleObj name="Equation" r:id="rId6" imgW="2666880" imgH="1002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988" y="2132013"/>
                        <a:ext cx="2667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55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49313" y="766763"/>
          <a:ext cx="6842125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06360" progId="Equation.DSMT4">
                  <p:embed/>
                </p:oleObj>
              </mc:Choice>
              <mc:Fallback>
                <p:oleObj name="Equation" r:id="rId2" imgW="3809880" imgH="1206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9313" y="766763"/>
                        <a:ext cx="6842125" cy="216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72759" y="3016060"/>
          <a:ext cx="68881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080" imgH="1307880" progId="Equation.DSMT4">
                  <p:embed/>
                </p:oleObj>
              </mc:Choice>
              <mc:Fallback>
                <p:oleObj name="Equation" r:id="rId4" imgW="3835080" imgH="1307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759" y="3016060"/>
                        <a:ext cx="6888163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Use of Fourier transforms to solve wave equation --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CE810-404E-49F7-B485-7075C71B9BD1}"/>
              </a:ext>
            </a:extLst>
          </p:cNvPr>
          <p:cNvSpPr txBox="1"/>
          <p:nvPr/>
        </p:nvSpPr>
        <p:spPr>
          <a:xfrm>
            <a:off x="304800" y="52894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at this point, we do not know the coefficients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;  however, it clear that the solutions are consistent with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D’Alembert’s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analysis of the wave equation.</a:t>
            </a:r>
          </a:p>
        </p:txBody>
      </p:sp>
    </p:spTree>
    <p:extLst>
      <p:ext uri="{BB962C8B-B14F-4D97-AF65-F5344CB8AC3E}">
        <p14:creationId xmlns:p14="http://schemas.microsoft.com/office/powerpoint/2010/main" val="427323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6075" y="142387"/>
          <a:ext cx="857567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30640" imgH="1384200" progId="Equation.DSMT4">
                  <p:embed/>
                </p:oleObj>
              </mc:Choice>
              <mc:Fallback>
                <p:oleObj name="Equation" r:id="rId2" imgW="5930640" imgH="1384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42387"/>
                        <a:ext cx="857567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6075" y="2269367"/>
          <a:ext cx="7097713" cy="157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92280" imgH="952200" progId="Equation.DSMT4">
                  <p:embed/>
                </p:oleObj>
              </mc:Choice>
              <mc:Fallback>
                <p:oleObj name="Equation" r:id="rId4" imgW="4292280" imgH="952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269367"/>
                        <a:ext cx="7097713" cy="157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49" y="4114800"/>
          <a:ext cx="8201026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87640" imgH="1054080" progId="Equation.DSMT4">
                  <p:embed/>
                </p:oleObj>
              </mc:Choice>
              <mc:Fallback>
                <p:oleObj name="Equation" r:id="rId6" imgW="4787640" imgH="1054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49" y="4114800"/>
                        <a:ext cx="8201026" cy="180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0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05943" y="306745"/>
          <a:ext cx="2674938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723600" progId="Equation.DSMT4">
                  <p:embed/>
                </p:oleObj>
              </mc:Choice>
              <mc:Fallback>
                <p:oleObj name="Equation" r:id="rId2" imgW="1562040" imgH="723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5943" y="306745"/>
                        <a:ext cx="2674938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8077"/>
            <a:ext cx="8886825" cy="272184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942365" y="4714562"/>
          <a:ext cx="135527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2365" y="4714562"/>
                        <a:ext cx="135527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4555" y="4842797"/>
          <a:ext cx="7097713" cy="157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92280" imgH="952200" progId="Equation.DSMT4">
                  <p:embed/>
                </p:oleObj>
              </mc:Choice>
              <mc:Fallback>
                <p:oleObj name="Equation" r:id="rId7" imgW="4292280" imgH="952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555" y="4842797"/>
                        <a:ext cx="7097713" cy="157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40923" y="4579578"/>
          <a:ext cx="10049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40923" y="4579578"/>
                        <a:ext cx="10049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64175" y="2535238"/>
          <a:ext cx="13557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571320" progId="Equation.DSMT4">
                  <p:embed/>
                </p:oleObj>
              </mc:Choice>
              <mc:Fallback>
                <p:oleObj name="Equation" r:id="rId11" imgW="736560" imgH="5713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4175" y="2535238"/>
                        <a:ext cx="135572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02475" y="2514600"/>
          <a:ext cx="13557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571320" progId="Equation.DSMT4">
                  <p:embed/>
                </p:oleObj>
              </mc:Choice>
              <mc:Fallback>
                <p:oleObj name="Equation" r:id="rId13" imgW="736560" imgH="5713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02475" y="2514600"/>
                        <a:ext cx="1355725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63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8585" y="136525"/>
          <a:ext cx="76771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1066680" progId="Equation.DSMT4">
                  <p:embed/>
                </p:oleObj>
              </mc:Choice>
              <mc:Fallback>
                <p:oleObj name="Equation" r:id="rId2" imgW="4000320" imgH="10666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85" y="136525"/>
                        <a:ext cx="767715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2417945"/>
          <a:ext cx="56800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431640" progId="Equation.DSMT4">
                  <p:embed/>
                </p:oleObj>
              </mc:Choice>
              <mc:Fallback>
                <p:oleObj name="Equation" r:id="rId4" imgW="29588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17945"/>
                        <a:ext cx="56800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3510" y="3266373"/>
          <a:ext cx="7607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160" imgH="482400" progId="Equation.DSMT4">
                  <p:embed/>
                </p:oleObj>
              </mc:Choice>
              <mc:Fallback>
                <p:oleObj name="Equation" r:id="rId6" imgW="39621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10" y="3266373"/>
                        <a:ext cx="7607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" y="4230517"/>
          <a:ext cx="5257800" cy="236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48040" imgH="1726920" progId="Equation.DSMT4">
                  <p:embed/>
                </p:oleObj>
              </mc:Choice>
              <mc:Fallback>
                <p:oleObj name="Equation" r:id="rId8" imgW="3848040" imgH="17269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30517"/>
                        <a:ext cx="5257800" cy="236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9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221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6550" y="668337"/>
          <a:ext cx="8807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32440" imgH="558720" progId="Equation.DSMT4">
                  <p:embed/>
                </p:oleObj>
              </mc:Choice>
              <mc:Fallback>
                <p:oleObj name="Equation" r:id="rId2" imgW="6832440" imgH="55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668337"/>
                        <a:ext cx="8807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28700" y="1441694"/>
          <a:ext cx="7294562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78280" imgH="1358640" progId="Equation.DSMT4">
                  <p:embed/>
                </p:oleObj>
              </mc:Choice>
              <mc:Fallback>
                <p:oleObj name="Equation" r:id="rId4" imgW="6578280" imgH="1358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441694"/>
                        <a:ext cx="7294562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FB23E4-96D1-4852-AB5D-1F5B050B1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00863"/>
            <a:ext cx="9144000" cy="324359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8D851B-B614-4F0C-8F1C-0B035EB72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000863"/>
          <a:ext cx="1060938" cy="57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A8D851B-B614-4F0C-8F1C-0B035EB72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6400" y="3000863"/>
                        <a:ext cx="1060938" cy="57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F67E51-F09F-4BBF-AF6A-E15658C81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2745642"/>
          <a:ext cx="1060938" cy="51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F67E51-F09F-4BBF-AF6A-E15658C81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81800" y="2745642"/>
                        <a:ext cx="1060938" cy="51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44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FC29-0F05-43A1-B2D0-D32AAB55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422B2-3D24-4EFE-B4CD-5AD0CB48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077F8-69F1-435E-8698-E1CCA42C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D9271-7977-081F-465D-DF9FACDD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05" y="29687"/>
            <a:ext cx="6240095" cy="63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30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D8E10-4F2E-46EA-90CA-D5CE02BF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DC99D-2926-4E0E-A356-F1A8E73C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62F16-6E2E-49FB-83CC-531BDA36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D234C-73C7-4A6D-A2D1-0B07FC2FB823}"/>
              </a:ext>
            </a:extLst>
          </p:cNvPr>
          <p:cNvSpPr txBox="1"/>
          <p:nvPr/>
        </p:nvSpPr>
        <p:spPr>
          <a:xfrm>
            <a:off x="4572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–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5A1047-AABC-4636-8E06-7368070629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801634"/>
          <a:ext cx="5074962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1396800" progId="Equation.DSMT4">
                  <p:embed/>
                </p:oleObj>
              </mc:Choice>
              <mc:Fallback>
                <p:oleObj name="Equation" r:id="rId2" imgW="3187440" imgH="1396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5A1047-AABC-4636-8E06-736807062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801634"/>
                        <a:ext cx="5074962" cy="222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CE7E13-12B0-42AB-AB91-E2C51D6CE417}"/>
              </a:ext>
            </a:extLst>
          </p:cNvPr>
          <p:cNvSpPr txBox="1"/>
          <p:nvPr/>
        </p:nvSpPr>
        <p:spPr>
          <a:xfrm>
            <a:off x="609600" y="3505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Find discrete frequencies </a:t>
            </a:r>
            <a:r>
              <a:rPr lang="en-US" sz="2400" i="1" dirty="0">
                <a:latin typeface="Symbol" panose="05050102010706020507" pitchFamily="18" charset="2"/>
              </a:rPr>
              <a:t>w</a:t>
            </a:r>
            <a:r>
              <a:rPr lang="en-US" sz="2400" dirty="0">
                <a:latin typeface="+mj-lt"/>
              </a:rPr>
              <a:t>  for functions </a:t>
            </a:r>
            <a:r>
              <a:rPr lang="en-US" sz="2400" i="1" dirty="0">
                <a:latin typeface="+mj-lt"/>
              </a:rPr>
              <a:t>f(t) </a:t>
            </a:r>
            <a:r>
              <a:rPr lang="en-US" sz="2400" dirty="0">
                <a:latin typeface="+mj-lt"/>
              </a:rPr>
              <a:t>over finite time domain of for functions </a:t>
            </a:r>
            <a:r>
              <a:rPr lang="en-US" sz="2400" i="1" dirty="0">
                <a:latin typeface="+mj-lt"/>
              </a:rPr>
              <a:t>f(t)</a:t>
            </a:r>
            <a:r>
              <a:rPr lang="en-US" sz="2400" dirty="0">
                <a:latin typeface="+mj-lt"/>
              </a:rPr>
              <a:t> which are periodic</a:t>
            </a:r>
            <a:r>
              <a:rPr lang="en-US" sz="2400" i="1" dirty="0">
                <a:latin typeface="+mj-lt"/>
              </a:rPr>
              <a:t>: f(t)=f(</a:t>
            </a:r>
            <a:r>
              <a:rPr lang="en-US" sz="2400" i="1" dirty="0" err="1">
                <a:latin typeface="+mj-lt"/>
              </a:rPr>
              <a:t>t+nT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B6439-59EC-42F2-A6AD-D9D5ECBE11A3}"/>
              </a:ext>
            </a:extLst>
          </p:cNvPr>
          <p:cNvSpPr txBox="1"/>
          <p:nvPr/>
        </p:nvSpPr>
        <p:spPr>
          <a:xfrm>
            <a:off x="609600" y="4953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Numerically, there is an advantage of tabulating double discrete Fourier transforms (discrete in </a:t>
            </a:r>
            <a:r>
              <a:rPr lang="en-US" sz="2400" i="1" dirty="0">
                <a:latin typeface="Symbol" panose="05050102010706020507" pitchFamily="18" charset="2"/>
              </a:rPr>
              <a:t>w</a:t>
            </a:r>
            <a:r>
              <a:rPr lang="en-US" sz="2400" dirty="0">
                <a:latin typeface="+mj-lt"/>
              </a:rPr>
              <a:t> and in </a:t>
            </a:r>
            <a:r>
              <a:rPr lang="en-US" sz="2400" i="1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086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4354286"/>
            <a:ext cx="4248150" cy="242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458200" cy="2349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663" y="8954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74962" y="261534"/>
          <a:ext cx="7747001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2880" imgH="1231560" progId="Equation.DSMT4">
                  <p:embed/>
                </p:oleObj>
              </mc:Choice>
              <mc:Fallback>
                <p:oleObj name="Equation" r:id="rId4" imgW="4952880" imgH="1231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962" y="261534"/>
                        <a:ext cx="7747001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4962" y="2667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f(t)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6831" y="47961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F(</a:t>
            </a:r>
            <a:r>
              <a:rPr lang="en-US" sz="2400" i="1" dirty="0" err="1">
                <a:latin typeface="Symbol" panose="05050102010706020507" pitchFamily="18" charset="2"/>
              </a:rPr>
              <a:t>nW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81873-ED3D-4E53-A3F7-474CED46521B}"/>
              </a:ext>
            </a:extLst>
          </p:cNvPr>
          <p:cNvSpPr txBox="1"/>
          <p:nvPr/>
        </p:nvSpPr>
        <p:spPr>
          <a:xfrm>
            <a:off x="7315200" y="4267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CAE068-F296-4CB8-A41F-B6EDDC274719}"/>
              </a:ext>
            </a:extLst>
          </p:cNvPr>
          <p:cNvCxnSpPr/>
          <p:nvPr/>
        </p:nvCxnSpPr>
        <p:spPr>
          <a:xfrm>
            <a:off x="7620000" y="44958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72881F-0648-4C6A-90BA-048A5095FD5E}"/>
              </a:ext>
            </a:extLst>
          </p:cNvPr>
          <p:cNvSpPr txBox="1"/>
          <p:nvPr/>
        </p:nvSpPr>
        <p:spPr>
          <a:xfrm>
            <a:off x="5438775" y="647476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nW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6194EB-FDC7-4E40-889A-17BA92996A24}"/>
              </a:ext>
            </a:extLst>
          </p:cNvPr>
          <p:cNvCxnSpPr/>
          <p:nvPr/>
        </p:nvCxnSpPr>
        <p:spPr>
          <a:xfrm>
            <a:off x="6096000" y="67056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1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5" y="3150434"/>
            <a:ext cx="3534566" cy="20197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76200"/>
          <a:ext cx="8045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43320" imgH="622080" progId="Equation.DSMT4">
                  <p:embed/>
                </p:oleObj>
              </mc:Choice>
              <mc:Fallback>
                <p:oleObj name="Equation" r:id="rId3" imgW="514332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76200"/>
                        <a:ext cx="80454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3" y="1050925"/>
            <a:ext cx="3448050" cy="1970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2147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F(</a:t>
            </a:r>
            <a:r>
              <a:rPr lang="en-US" sz="2400" i="1" dirty="0" err="1">
                <a:latin typeface="Symbol" panose="05050102010706020507" pitchFamily="18" charset="2"/>
              </a:rPr>
              <a:t>nW</a:t>
            </a:r>
            <a:r>
              <a:rPr lang="en-US" sz="2400" i="1" dirty="0">
                <a:latin typeface="+mj-lt"/>
              </a:rPr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234" y="3161848"/>
            <a:ext cx="3534566" cy="2019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45273"/>
          <a:stretch/>
        </p:blipFill>
        <p:spPr>
          <a:xfrm>
            <a:off x="6981034" y="3124200"/>
            <a:ext cx="1934366" cy="2019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5105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=-M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0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=M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341787" y="912092"/>
          <a:ext cx="2835275" cy="221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1663560" progId="Equation.DSMT4">
                  <p:embed/>
                </p:oleObj>
              </mc:Choice>
              <mc:Fallback>
                <p:oleObj name="Equation" r:id="rId5" imgW="2133360" imgH="16635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1787" y="912092"/>
                        <a:ext cx="2835275" cy="221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04449" y="1157600"/>
          <a:ext cx="1215524" cy="94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571320" progId="Equation.DSMT4">
                  <p:embed/>
                </p:oleObj>
              </mc:Choice>
              <mc:Fallback>
                <p:oleObj name="Equation" r:id="rId7" imgW="736560" imgH="571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4449" y="1157600"/>
                        <a:ext cx="1215524" cy="943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7EC2DCA-11C0-4871-86B9-D84E199A43FB}"/>
              </a:ext>
            </a:extLst>
          </p:cNvPr>
          <p:cNvSpPr txBox="1"/>
          <p:nvPr/>
        </p:nvSpPr>
        <p:spPr>
          <a:xfrm>
            <a:off x="7209451" y="4908546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nW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2CA205-E733-437C-9E9C-61CC354DDD9B}"/>
              </a:ext>
            </a:extLst>
          </p:cNvPr>
          <p:cNvCxnSpPr/>
          <p:nvPr/>
        </p:nvCxnSpPr>
        <p:spPr>
          <a:xfrm>
            <a:off x="7866676" y="5139379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36DE20-5E7E-47B2-85AF-703DBCFA0A3E}"/>
              </a:ext>
            </a:extLst>
          </p:cNvPr>
          <p:cNvSpPr txBox="1"/>
          <p:nvPr/>
        </p:nvSpPr>
        <p:spPr>
          <a:xfrm>
            <a:off x="2249187" y="2734927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anose="05050102010706020507" pitchFamily="18" charset="2"/>
              </a:rPr>
              <a:t>nW</a:t>
            </a:r>
            <a:endParaRPr lang="en-US" sz="2400" i="1" dirty="0">
              <a:latin typeface="Symbol" panose="05050102010706020507" pitchFamily="18" charset="2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F33F06-ED16-4784-A9F2-626FCE8BA743}"/>
              </a:ext>
            </a:extLst>
          </p:cNvPr>
          <p:cNvCxnSpPr/>
          <p:nvPr/>
        </p:nvCxnSpPr>
        <p:spPr>
          <a:xfrm>
            <a:off x="2906412" y="296576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69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CCE78-DAC6-49B0-BBE2-07EE0410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9CA5B-09DD-42E8-B26A-D182BFA6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BBD62-8092-4732-99FC-BB826D52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FFB40-D82F-417B-AAEE-3E7E7F72D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2445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5729B-0E20-4315-8E51-CC530F959A3A}"/>
              </a:ext>
            </a:extLst>
          </p:cNvPr>
          <p:cNvSpPr txBox="1"/>
          <p:nvPr/>
        </p:nvSpPr>
        <p:spPr>
          <a:xfrm>
            <a:off x="2286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Constructed frequency periodic function --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111A01-35DB-4433-BF02-B46F8420932F}"/>
              </a:ext>
            </a:extLst>
          </p:cNvPr>
          <p:cNvCxnSpPr/>
          <p:nvPr/>
        </p:nvCxnSpPr>
        <p:spPr>
          <a:xfrm>
            <a:off x="3810000" y="2971800"/>
            <a:ext cx="1524000" cy="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DEBCDBA-666B-4121-B488-158DC0047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0388" y="1101725"/>
          <a:ext cx="54816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203040" progId="Equation.DSMT4">
                  <p:embed/>
                </p:oleObj>
              </mc:Choice>
              <mc:Fallback>
                <p:oleObj name="Equation" r:id="rId3" imgW="24127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DEBCDBA-666B-4121-B488-158DC0047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0388" y="1101725"/>
                        <a:ext cx="5481637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0DF212-854F-4480-A104-4B89D286E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752" y="4350774"/>
          <a:ext cx="5796139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92080" imgH="228600" progId="Equation.DSMT4">
                  <p:embed/>
                </p:oleObj>
              </mc:Choice>
              <mc:Fallback>
                <p:oleObj name="Equation" r:id="rId5" imgW="26920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10DF212-854F-4480-A104-4B89D286E1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4752" y="4350774"/>
                        <a:ext cx="5796139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8BEADB70-A2A2-470B-87E3-4D19FC807CFA}"/>
              </a:ext>
            </a:extLst>
          </p:cNvPr>
          <p:cNvSpPr/>
          <p:nvPr/>
        </p:nvSpPr>
        <p:spPr>
          <a:xfrm rot="1626445">
            <a:off x="4718020" y="1575680"/>
            <a:ext cx="609600" cy="569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484" y="304800"/>
          <a:ext cx="8717032" cy="432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87640" imgH="2374560" progId="Equation.DSMT4">
                  <p:embed/>
                </p:oleObj>
              </mc:Choice>
              <mc:Fallback>
                <p:oleObj name="Equation" r:id="rId2" imgW="4787640" imgH="237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84" y="304800"/>
                        <a:ext cx="8717032" cy="4327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B68398-F28A-41EE-99EE-15BEE5AA7B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1938" y="5045075"/>
          <a:ext cx="57007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4640" imgH="622080" progId="Equation.DSMT4">
                  <p:embed/>
                </p:oleObj>
              </mc:Choice>
              <mc:Fallback>
                <p:oleObj name="Equation" r:id="rId4" imgW="3644640" imgH="622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B68398-F28A-41EE-99EE-15BEE5AA7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1938" y="5045075"/>
                        <a:ext cx="570071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4E80DC-68D6-4883-8A3D-1D57C4874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5187950"/>
          <a:ext cx="22367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571320" progId="Equation.DSMT4">
                  <p:embed/>
                </p:oleObj>
              </mc:Choice>
              <mc:Fallback>
                <p:oleObj name="Equation" r:id="rId6" imgW="1587240" imgH="571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4E80DC-68D6-4883-8A3D-1D57C4874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625" y="5187950"/>
                        <a:ext cx="2236788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08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9AFAE-2089-4A13-880A-71B30B37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D4F47-79C0-43DE-9058-45912FD1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5F802-3D94-4652-BC4D-A76CB2F8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0600B-3ADB-4784-BFF6-55114BF7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243"/>
            <a:ext cx="9144000" cy="368351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F865AC-A7BA-462B-B7A0-665144F890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7700" y="701546"/>
          <a:ext cx="6268448" cy="5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228600" progId="Equation.DSMT4">
                  <p:embed/>
                </p:oleObj>
              </mc:Choice>
              <mc:Fallback>
                <p:oleObj name="Equation" r:id="rId3" imgW="24127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CF865AC-A7BA-462B-B7A0-665144F89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7700" y="701546"/>
                        <a:ext cx="6268448" cy="593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6191C3-CDF6-448D-A9F4-B65F44AD14FE}"/>
              </a:ext>
            </a:extLst>
          </p:cNvPr>
          <p:cNvCxnSpPr/>
          <p:nvPr/>
        </p:nvCxnSpPr>
        <p:spPr>
          <a:xfrm>
            <a:off x="3124200" y="3581400"/>
            <a:ext cx="0" cy="1066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5EF0B1-1306-484B-9633-09DC459BEEFB}"/>
              </a:ext>
            </a:extLst>
          </p:cNvPr>
          <p:cNvCxnSpPr/>
          <p:nvPr/>
        </p:nvCxnSpPr>
        <p:spPr>
          <a:xfrm>
            <a:off x="6096000" y="3581400"/>
            <a:ext cx="0" cy="1066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BC9921-AB51-49D1-9446-78A3AC9CB009}"/>
              </a:ext>
            </a:extLst>
          </p:cNvPr>
          <p:cNvCxnSpPr>
            <a:cxnSpLocks/>
          </p:cNvCxnSpPr>
          <p:nvPr/>
        </p:nvCxnSpPr>
        <p:spPr>
          <a:xfrm>
            <a:off x="2438400" y="4343400"/>
            <a:ext cx="0" cy="304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CF7429-9167-49BA-8787-C8CE9685140C}"/>
              </a:ext>
            </a:extLst>
          </p:cNvPr>
          <p:cNvCxnSpPr>
            <a:cxnSpLocks/>
          </p:cNvCxnSpPr>
          <p:nvPr/>
        </p:nvCxnSpPr>
        <p:spPr>
          <a:xfrm>
            <a:off x="6781800" y="4343400"/>
            <a:ext cx="0" cy="304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481B65-875F-4848-97F6-6BC63ACF82C6}"/>
              </a:ext>
            </a:extLst>
          </p:cNvPr>
          <p:cNvCxnSpPr>
            <a:cxnSpLocks/>
          </p:cNvCxnSpPr>
          <p:nvPr/>
        </p:nvCxnSpPr>
        <p:spPr>
          <a:xfrm>
            <a:off x="5334000" y="2362200"/>
            <a:ext cx="0" cy="2286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D6283B-2CD5-40F8-8B4E-FF28677EDDFC}"/>
              </a:ext>
            </a:extLst>
          </p:cNvPr>
          <p:cNvCxnSpPr>
            <a:cxnSpLocks/>
          </p:cNvCxnSpPr>
          <p:nvPr/>
        </p:nvCxnSpPr>
        <p:spPr>
          <a:xfrm>
            <a:off x="3886200" y="2438400"/>
            <a:ext cx="0" cy="2286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BA2E97-5B13-448F-86B2-9E65C93BB120}"/>
              </a:ext>
            </a:extLst>
          </p:cNvPr>
          <p:cNvCxnSpPr>
            <a:cxnSpLocks/>
          </p:cNvCxnSpPr>
          <p:nvPr/>
        </p:nvCxnSpPr>
        <p:spPr>
          <a:xfrm>
            <a:off x="4624754" y="1828800"/>
            <a:ext cx="0" cy="2819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C1BF4D-36E2-4394-AF68-DD99FC5C2C7E}"/>
              </a:ext>
            </a:extLst>
          </p:cNvPr>
          <p:cNvSpPr txBox="1"/>
          <p:nvPr/>
        </p:nvSpPr>
        <p:spPr>
          <a:xfrm>
            <a:off x="4953000" y="5181600"/>
            <a:ext cx="236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4656012-0413-41CE-A3F5-7EAEABA4E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2038" y="5370513"/>
          <a:ext cx="18081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571320" progId="Equation.DSMT4">
                  <p:embed/>
                </p:oleObj>
              </mc:Choice>
              <mc:Fallback>
                <p:oleObj name="Equation" r:id="rId5" imgW="1282680" imgH="5713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4656012-0413-41CE-A3F5-7EAEABA4E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2038" y="5370513"/>
                        <a:ext cx="1808162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03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31863" y="685800"/>
          <a:ext cx="5264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879560" imgH="1523880" progId="Equation.3">
                  <p:embed/>
                </p:oleObj>
              </mc:Choice>
              <mc:Fallback>
                <p:oleObj name="数式" r:id="rId2" imgW="1879560" imgH="1523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85800"/>
                        <a:ext cx="52641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98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0"/>
          <a:ext cx="4516438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12800" imgH="1346040" progId="Equation.3">
                  <p:embed/>
                </p:oleObj>
              </mc:Choice>
              <mc:Fallback>
                <p:oleObj name="数式" r:id="rId2" imgW="1612800" imgH="1346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4516438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36576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336760" imgH="1015920" progId="Equation.3">
                  <p:embed/>
                </p:oleObj>
              </mc:Choice>
              <mc:Fallback>
                <p:oleObj name="数式" r:id="rId4" imgW="2336760" imgH="1015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6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3048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336760" imgH="1015920" progId="Equation.3">
                  <p:embed/>
                </p:oleObj>
              </mc:Choice>
              <mc:Fallback>
                <p:oleObj name="数式" r:id="rId2" imgW="2336760" imgH="10159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3505200"/>
          <a:ext cx="57261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44440" imgH="533160" progId="Equation.3">
                  <p:embed/>
                </p:oleObj>
              </mc:Choice>
              <mc:Fallback>
                <p:oleObj name="数式" r:id="rId4" imgW="2044440" imgH="5331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572611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6844" y="51009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Cooley-</a:t>
            </a:r>
            <a:r>
              <a:rPr lang="en-US" sz="2400" dirty="0" err="1">
                <a:latin typeface="+mj-lt"/>
              </a:rPr>
              <a:t>Tukey</a:t>
            </a:r>
            <a:r>
              <a:rPr lang="en-US" sz="2400" dirty="0">
                <a:latin typeface="+mj-lt"/>
              </a:rPr>
              <a:t> algorithm:  J. W. Cooley and J. W. </a:t>
            </a:r>
            <a:r>
              <a:rPr lang="en-US" sz="2400" dirty="0" err="1">
                <a:latin typeface="+mj-lt"/>
              </a:rPr>
              <a:t>Tukey</a:t>
            </a:r>
            <a:r>
              <a:rPr lang="en-US" sz="2400" dirty="0">
                <a:latin typeface="+mj-lt"/>
              </a:rPr>
              <a:t>, “An algorithm for machine calculation of complex Fourier series”   Math. </a:t>
            </a:r>
            <a:r>
              <a:rPr lang="en-US" sz="2400">
                <a:latin typeface="+mj-lt"/>
              </a:rPr>
              <a:t>Computation 19, 297-301 (1965) 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40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5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http://www.fftw.org/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2FC1A-C95B-3616-0AFD-F2958592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797068"/>
            <a:ext cx="9144000" cy="53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7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09CFC-2AE5-2BB4-4336-F489A739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" y="304800"/>
            <a:ext cx="9112718" cy="2819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A41FB-4E46-F0CB-5BF0-3EE6A0DD57AD}"/>
              </a:ext>
            </a:extLst>
          </p:cNvPr>
          <p:cNvSpPr/>
          <p:nvPr/>
        </p:nvSpPr>
        <p:spPr>
          <a:xfrm>
            <a:off x="0" y="2438400"/>
            <a:ext cx="8991600" cy="365125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55AB1-0097-F58D-FD6F-77EA1801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0182"/>
            <a:ext cx="9144000" cy="23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46DE4-5383-4DC4-9C13-7E016666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2553-ABDD-486D-875D-38A2B73E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34144-A033-48F7-8E06-BA2F07F9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36889-4431-4DE2-9F63-E9BCE8627ACB}"/>
              </a:ext>
            </a:extLst>
          </p:cNvPr>
          <p:cNvSpPr txBox="1"/>
          <p:nvPr/>
        </p:nvSpPr>
        <p:spPr>
          <a:xfrm>
            <a:off x="457200" y="1447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series and Fourier transforms are useful for solving and analyzing a wide variety of functions, also beyond the Sturm-Liouville context.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the next several slides we will consider a related concept – the Laplace transform.</a:t>
            </a:r>
          </a:p>
        </p:txBody>
      </p:sp>
    </p:spTree>
    <p:extLst>
      <p:ext uri="{BB962C8B-B14F-4D97-AF65-F5344CB8AC3E}">
        <p14:creationId xmlns:p14="http://schemas.microsoft.com/office/powerpoint/2010/main" val="78831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7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75346" y="3275462"/>
            <a:ext cx="8916254" cy="251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48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9067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088892"/>
              </p:ext>
            </p:extLst>
          </p:nvPr>
        </p:nvGraphicFramePr>
        <p:xfrm>
          <a:off x="937016" y="513715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016" y="513715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ABD9D8-283F-4779-BBBC-6E470CB9FECD}"/>
              </a:ext>
            </a:extLst>
          </p:cNvPr>
          <p:cNvSpPr txBox="1"/>
          <p:nvPr/>
        </p:nvSpPr>
        <p:spPr>
          <a:xfrm>
            <a:off x="6172200" y="51054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Does this result look familiar?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+mj-lt"/>
              </a:rPr>
              <a:t>Yes</a:t>
            </a:r>
          </a:p>
          <a:p>
            <a:pPr marL="457200" indent="-457200">
              <a:buAutoNum type="alphaLcPeriod"/>
            </a:pPr>
            <a:r>
              <a:rPr lang="en-US" sz="2400">
                <a:latin typeface="+mj-lt"/>
              </a:rPr>
              <a:t>No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7D02E-9D30-4DA4-BA0F-7C601CE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0F4C-F7D7-47C5-9BCA-08FFC8C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CEC5-2F89-4A95-8495-257D8FB7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2EE0-3F02-4256-8920-E31280C9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79" y="136525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1CE7-8E9E-4C46-A9EE-3E3173738172}"/>
              </a:ext>
            </a:extLst>
          </p:cNvPr>
          <p:cNvSpPr txBox="1"/>
          <p:nvPr/>
        </p:nvSpPr>
        <p:spPr>
          <a:xfrm>
            <a:off x="1524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A41BD-0334-4272-8428-C00599848982}"/>
              </a:ext>
            </a:extLst>
          </p:cNvPr>
          <p:cNvSpPr txBox="1"/>
          <p:nvPr/>
        </p:nvSpPr>
        <p:spPr>
          <a:xfrm>
            <a:off x="457200" y="6147786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53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11600" imgH="2857320" progId="Equation.DSMT4">
                  <p:embed/>
                </p:oleObj>
              </mc:Choice>
              <mc:Fallback>
                <p:oleObj name="Equation" r:id="rId5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DCD9C-1081-446A-9986-09D14A0AD96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8378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55985"/>
              </p:ext>
            </p:extLst>
          </p:nvPr>
        </p:nvGraphicFramePr>
        <p:xfrm>
          <a:off x="533400" y="2614613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614613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E1B7F7A-3AD8-7B0B-6091-AC66FBAECB8C}"/>
              </a:ext>
            </a:extLst>
          </p:cNvPr>
          <p:cNvSpPr txBox="1"/>
          <p:nvPr/>
        </p:nvSpPr>
        <p:spPr>
          <a:xfrm>
            <a:off x="2286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general – to calculate inverse Laplace transforms, we need to introduce concepts of complex numbers and contour integration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6F7FD-480C-4CCF-94FA-D6F56ED6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321A-A68F-479C-894C-917FA14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9954-F1EF-4622-87DF-15E4FF69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A8A313-917A-4120-808B-FA8627C02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56429"/>
              </p:ext>
            </p:extLst>
          </p:nvPr>
        </p:nvGraphicFramePr>
        <p:xfrm>
          <a:off x="338138" y="698500"/>
          <a:ext cx="84677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28920" imgH="1790640" progId="Equation.DSMT4">
                  <p:embed/>
                </p:oleObj>
              </mc:Choice>
              <mc:Fallback>
                <p:oleObj name="Equation" r:id="rId3" imgW="4228920" imgH="1790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DCCE4A-C2FF-460A-84F5-8A3AE6CF3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8500"/>
                        <a:ext cx="8467725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D0D8D-FDF3-43F9-99DF-98763B1E2231}"/>
              </a:ext>
            </a:extLst>
          </p:cNvPr>
          <p:cNvSpPr txBox="1"/>
          <p:nvPr/>
        </p:nvSpPr>
        <p:spPr>
          <a:xfrm>
            <a:off x="762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– Sturm-Liouville equations defined over a range of 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50C0-8D6F-4E3B-B1C7-4658E6EFFEAF}"/>
              </a:ext>
            </a:extLst>
          </p:cNvPr>
          <p:cNvSpPr txBox="1"/>
          <p:nvPr/>
        </p:nvSpPr>
        <p:spPr>
          <a:xfrm>
            <a:off x="474662" y="4343400"/>
            <a:ext cx="8059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Sturm-Liouville operator is Hermitian, the eigenvalues are real and the eigenfunctions are orthogonal.   In the last lecture, we argued that the eigenfunctions form a “complete” set over the range of x defined for the particular system.</a:t>
            </a:r>
          </a:p>
        </p:txBody>
      </p:sp>
    </p:spTree>
    <p:extLst>
      <p:ext uri="{BB962C8B-B14F-4D97-AF65-F5344CB8AC3E}">
        <p14:creationId xmlns:p14="http://schemas.microsoft.com/office/powerpoint/2010/main" val="151935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DB34-0CCB-498E-906A-159C4E6D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46A5-2AB8-482F-9DA6-BF49219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F2926-DA8D-485A-B537-EDE5578A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9C7F0E-31BC-4995-BEE9-96CB6B39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49507"/>
              </p:ext>
            </p:extLst>
          </p:nvPr>
        </p:nvGraphicFramePr>
        <p:xfrm>
          <a:off x="173831" y="174625"/>
          <a:ext cx="87963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81400" imgH="1054080" progId="Equation.DSMT4">
                  <p:embed/>
                </p:oleObj>
              </mc:Choice>
              <mc:Fallback>
                <p:oleObj name="Equation" r:id="rId3" imgW="59814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831" y="174625"/>
                        <a:ext cx="879633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D64D95-8F20-4A93-BE40-39E84DA16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96535"/>
              </p:ext>
            </p:extLst>
          </p:nvPr>
        </p:nvGraphicFramePr>
        <p:xfrm>
          <a:off x="319238" y="3221037"/>
          <a:ext cx="821213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01840" imgH="888840" progId="Equation.DSMT4">
                  <p:embed/>
                </p:oleObj>
              </mc:Choice>
              <mc:Fallback>
                <p:oleObj name="Equation" r:id="rId5" imgW="410184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A8A313-917A-4120-808B-FA8627C02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38" y="3221037"/>
                        <a:ext cx="821213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3EF552-9340-47D7-8444-045E81261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24060"/>
              </p:ext>
            </p:extLst>
          </p:nvPr>
        </p:nvGraphicFramePr>
        <p:xfrm>
          <a:off x="310415" y="5132388"/>
          <a:ext cx="60212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87440" imgH="685800" progId="Equation.DSMT4">
                  <p:embed/>
                </p:oleObj>
              </mc:Choice>
              <mc:Fallback>
                <p:oleObj name="Equation" r:id="rId7" imgW="318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415" y="5132388"/>
                        <a:ext cx="602121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16D3E7-2DA5-45F0-B2EC-161FF26D2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95684"/>
              </p:ext>
            </p:extLst>
          </p:nvPr>
        </p:nvGraphicFramePr>
        <p:xfrm>
          <a:off x="344103" y="1833563"/>
          <a:ext cx="8330082" cy="126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60640" imgH="583920" progId="Equation.DSMT4">
                  <p:embed/>
                </p:oleObj>
              </mc:Choice>
              <mc:Fallback>
                <p:oleObj name="Equation" r:id="rId9" imgW="3860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103" y="1833563"/>
                        <a:ext cx="8330082" cy="126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5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C7A58-D975-4DC1-87F1-9CC1032E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6B0CB-C8B1-47AB-89AC-485234A7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B86C-1263-4B5C-B579-FBF4D558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AB5A-4777-41C9-ACD1-1A2D0E06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32" y="219529"/>
            <a:ext cx="3463468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3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390525"/>
          <a:ext cx="7967663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02040" imgH="1650960" progId="Equation.DSMT4">
                  <p:embed/>
                </p:oleObj>
              </mc:Choice>
              <mc:Fallback>
                <p:oleObj name="Equation" r:id="rId2" imgW="5702040" imgH="1650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90525"/>
                        <a:ext cx="7967663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2668377"/>
          <a:ext cx="8456612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45040" imgH="3111480" progId="Equation.DSMT4">
                  <p:embed/>
                </p:oleObj>
              </mc:Choice>
              <mc:Fallback>
                <p:oleObj name="Equation" r:id="rId4" imgW="6845040" imgH="3111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668377"/>
                        <a:ext cx="8456612" cy="384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78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39005"/>
            <a:ext cx="8839200" cy="3396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02881"/>
              </p:ext>
            </p:extLst>
          </p:nvPr>
        </p:nvGraphicFramePr>
        <p:xfrm>
          <a:off x="828675" y="885825"/>
          <a:ext cx="79073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99200" imgH="622080" progId="Equation.DSMT4">
                  <p:embed/>
                </p:oleObj>
              </mc:Choice>
              <mc:Fallback>
                <p:oleObj name="Equation" r:id="rId3" imgW="7099200" imgH="622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675" y="885825"/>
                        <a:ext cx="7907338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38200" y="49530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266400" progId="Equation.DSMT4">
                  <p:embed/>
                </p:oleObj>
              </mc:Choice>
              <mc:Fallback>
                <p:oleObj name="Equation" r:id="rId5" imgW="44424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953000"/>
                        <a:ext cx="63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0" y="2957920"/>
          <a:ext cx="1152863" cy="3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2957920"/>
                        <a:ext cx="1152863" cy="37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70012" y="4130404"/>
          <a:ext cx="1152863" cy="3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0012" y="4130404"/>
                        <a:ext cx="1152863" cy="37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461250" y="2438400"/>
          <a:ext cx="13176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61250" y="2438400"/>
                        <a:ext cx="13176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5370" y="5673721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540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374593-BC5B-E568-77D2-3838736E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39018"/>
            <a:ext cx="7315200" cy="42767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954627"/>
              </p:ext>
            </p:extLst>
          </p:nvPr>
        </p:nvGraphicFramePr>
        <p:xfrm>
          <a:off x="3363913" y="3123558"/>
          <a:ext cx="7207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66400" progId="Equation.DSMT4">
                  <p:embed/>
                </p:oleObj>
              </mc:Choice>
              <mc:Fallback>
                <p:oleObj name="Equation" r:id="rId3" imgW="444240" imgH="266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913" y="3123558"/>
                        <a:ext cx="7207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1778982"/>
          <a:ext cx="11128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1778982"/>
                        <a:ext cx="1112838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80996"/>
              </p:ext>
            </p:extLst>
          </p:nvPr>
        </p:nvGraphicFramePr>
        <p:xfrm>
          <a:off x="6578600" y="2590800"/>
          <a:ext cx="11525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8600" y="2590800"/>
                        <a:ext cx="11525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4400" y="5486400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D0B3316-F5E2-B95C-1ACD-4D53F3284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558940"/>
              </p:ext>
            </p:extLst>
          </p:nvPr>
        </p:nvGraphicFramePr>
        <p:xfrm>
          <a:off x="2573956" y="287039"/>
          <a:ext cx="5198444" cy="150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62240" imgH="914400" progId="Equation.DSMT4">
                  <p:embed/>
                </p:oleObj>
              </mc:Choice>
              <mc:Fallback>
                <p:oleObj name="Equation" r:id="rId9" imgW="3162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3956" y="287039"/>
                        <a:ext cx="5198444" cy="1503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8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15485</TotalTime>
  <Words>922</Words>
  <Application>Microsoft Office PowerPoint</Application>
  <PresentationFormat>On-screen Show (4:3)</PresentationFormat>
  <Paragraphs>191</Paragraphs>
  <Slides>37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774</cp:revision>
  <cp:lastPrinted>2021-10-17T20:44:56Z</cp:lastPrinted>
  <dcterms:created xsi:type="dcterms:W3CDTF">2012-01-10T18:32:24Z</dcterms:created>
  <dcterms:modified xsi:type="dcterms:W3CDTF">2022-10-18T03:31:26Z</dcterms:modified>
</cp:coreProperties>
</file>