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handoutMasterIdLst>
    <p:handoutMasterId r:id="rId45"/>
  </p:handoutMasterIdLst>
  <p:sldIdLst>
    <p:sldId id="296" r:id="rId3"/>
    <p:sldId id="390" r:id="rId4"/>
    <p:sldId id="354" r:id="rId5"/>
    <p:sldId id="419" r:id="rId6"/>
    <p:sldId id="379" r:id="rId7"/>
    <p:sldId id="380" r:id="rId8"/>
    <p:sldId id="420" r:id="rId9"/>
    <p:sldId id="393" r:id="rId10"/>
    <p:sldId id="396" r:id="rId11"/>
    <p:sldId id="397" r:id="rId12"/>
    <p:sldId id="398" r:id="rId13"/>
    <p:sldId id="399" r:id="rId14"/>
    <p:sldId id="421" r:id="rId15"/>
    <p:sldId id="400" r:id="rId16"/>
    <p:sldId id="401" r:id="rId17"/>
    <p:sldId id="422" r:id="rId18"/>
    <p:sldId id="402" r:id="rId19"/>
    <p:sldId id="403" r:id="rId20"/>
    <p:sldId id="404" r:id="rId21"/>
    <p:sldId id="405" r:id="rId22"/>
    <p:sldId id="406" r:id="rId23"/>
    <p:sldId id="407" r:id="rId24"/>
    <p:sldId id="408" r:id="rId25"/>
    <p:sldId id="409" r:id="rId26"/>
    <p:sldId id="410" r:id="rId27"/>
    <p:sldId id="411" r:id="rId28"/>
    <p:sldId id="412" r:id="rId29"/>
    <p:sldId id="413" r:id="rId30"/>
    <p:sldId id="414" r:id="rId31"/>
    <p:sldId id="415" r:id="rId32"/>
    <p:sldId id="416" r:id="rId33"/>
    <p:sldId id="417" r:id="rId34"/>
    <p:sldId id="418" r:id="rId35"/>
    <p:sldId id="384" r:id="rId36"/>
    <p:sldId id="372" r:id="rId37"/>
    <p:sldId id="373" r:id="rId38"/>
    <p:sldId id="374" r:id="rId39"/>
    <p:sldId id="375" r:id="rId40"/>
    <p:sldId id="389" r:id="rId41"/>
    <p:sldId id="376" r:id="rId42"/>
    <p:sldId id="356"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66" d="100"/>
          <a:sy n="66" d="100"/>
        </p:scale>
        <p:origin x="1084" y="6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10/19/2022</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dirty="0"/>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10/19/2022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start to cover various useful mathematical techniques.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200734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3905524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of transforms for simple functions.</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3831294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Mathematical treatment of general case.</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2301896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properties of complex numbers.   To be continued 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41</a:t>
            </a:fld>
            <a:endParaRPr lang="en-US" dirty="0"/>
          </a:p>
        </p:txBody>
      </p:sp>
    </p:spTree>
    <p:extLst>
      <p:ext uri="{BB962C8B-B14F-4D97-AF65-F5344CB8AC3E}">
        <p14:creationId xmlns:p14="http://schemas.microsoft.com/office/powerpoint/2010/main" val="32356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193818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schedule.    You will receive an email containing the mid term exam.    It will be due next Monday.</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the Sturm Liouville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487296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Specializing to the simplest case.</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92851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923764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consider another technique that is uses to solve initial value equations.</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80902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introduction to Laplace transform methods.</a:t>
            </a:r>
          </a:p>
        </p:txBody>
      </p:sp>
      <p:sp>
        <p:nvSpPr>
          <p:cNvPr id="4" name="Slide Number Placeholder 3"/>
          <p:cNvSpPr>
            <a:spLocks noGrp="1"/>
          </p:cNvSpPr>
          <p:nvPr>
            <p:ph type="sldNum" sz="quarter" idx="10"/>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1334701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a:t>
            </a:r>
          </a:p>
        </p:txBody>
      </p:sp>
      <p:sp>
        <p:nvSpPr>
          <p:cNvPr id="4" name="Slide Number Placeholder 3"/>
          <p:cNvSpPr>
            <a:spLocks noGrp="1"/>
          </p:cNvSpPr>
          <p:nvPr>
            <p:ph type="sldNum" sz="quarter" idx="10"/>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157317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10/19/2022</a:t>
            </a:r>
          </a:p>
        </p:txBody>
      </p:sp>
      <p:sp>
        <p:nvSpPr>
          <p:cNvPr id="5" name="Footer Placeholder 4"/>
          <p:cNvSpPr>
            <a:spLocks noGrp="1"/>
          </p:cNvSpPr>
          <p:nvPr>
            <p:ph type="ftr" sz="quarter" idx="11"/>
          </p:nvPr>
        </p:nvSpPr>
        <p:spPr/>
        <p:txBody>
          <a:bodyPr/>
          <a:lstStyle/>
          <a:p>
            <a:r>
              <a:rPr lang="en-US" dirty="0"/>
              <a:t>PHY 711  Fall 2022-- Lecture 23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10/19/2022</a:t>
            </a:r>
          </a:p>
        </p:txBody>
      </p:sp>
      <p:sp>
        <p:nvSpPr>
          <p:cNvPr id="5" name="Footer Placeholder 4"/>
          <p:cNvSpPr>
            <a:spLocks noGrp="1"/>
          </p:cNvSpPr>
          <p:nvPr>
            <p:ph type="ftr" sz="quarter" idx="11"/>
          </p:nvPr>
        </p:nvSpPr>
        <p:spPr/>
        <p:txBody>
          <a:bodyPr/>
          <a:lstStyle/>
          <a:p>
            <a:r>
              <a:rPr lang="en-US" dirty="0"/>
              <a:t>PHY 711  Fall 2022-- Lecture 23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10/19/2022</a:t>
            </a:r>
          </a:p>
        </p:txBody>
      </p:sp>
      <p:sp>
        <p:nvSpPr>
          <p:cNvPr id="5" name="Footer Placeholder 4"/>
          <p:cNvSpPr>
            <a:spLocks noGrp="1"/>
          </p:cNvSpPr>
          <p:nvPr>
            <p:ph type="ftr" sz="quarter" idx="11"/>
          </p:nvPr>
        </p:nvSpPr>
        <p:spPr/>
        <p:txBody>
          <a:bodyPr/>
          <a:lstStyle/>
          <a:p>
            <a:r>
              <a:rPr lang="en-US" dirty="0"/>
              <a:t>PHY 711  Fall 2022-- Lecture 23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10/19/2022</a:t>
            </a:r>
          </a:p>
        </p:txBody>
      </p:sp>
      <p:sp>
        <p:nvSpPr>
          <p:cNvPr id="3" name="Footer Placeholder 2"/>
          <p:cNvSpPr>
            <a:spLocks noGrp="1"/>
          </p:cNvSpPr>
          <p:nvPr>
            <p:ph type="ftr" sz="quarter" idx="11"/>
          </p:nvPr>
        </p:nvSpPr>
        <p:spPr/>
        <p:txBody>
          <a:bodyPr/>
          <a:lstStyle/>
          <a:p>
            <a:r>
              <a:rPr lang="en-US" dirty="0"/>
              <a:t>PHY 711  Fall 2022-- Lecture 23</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10/19/2022</a:t>
            </a:r>
          </a:p>
        </p:txBody>
      </p:sp>
      <p:sp>
        <p:nvSpPr>
          <p:cNvPr id="5" name="Footer Placeholder 4"/>
          <p:cNvSpPr>
            <a:spLocks noGrp="1"/>
          </p:cNvSpPr>
          <p:nvPr>
            <p:ph type="ftr" sz="quarter" idx="11"/>
          </p:nvPr>
        </p:nvSpPr>
        <p:spPr/>
        <p:txBody>
          <a:bodyPr/>
          <a:lstStyle/>
          <a:p>
            <a:r>
              <a:rPr lang="en-US" dirty="0"/>
              <a:t>PHY 711  Fall 2022-- Lecture 23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10/19/2022</a:t>
            </a:r>
          </a:p>
        </p:txBody>
      </p:sp>
      <p:sp>
        <p:nvSpPr>
          <p:cNvPr id="5" name="Footer Placeholder 4"/>
          <p:cNvSpPr>
            <a:spLocks noGrp="1"/>
          </p:cNvSpPr>
          <p:nvPr>
            <p:ph type="ftr" sz="quarter" idx="11"/>
          </p:nvPr>
        </p:nvSpPr>
        <p:spPr/>
        <p:txBody>
          <a:bodyPr/>
          <a:lstStyle/>
          <a:p>
            <a:r>
              <a:rPr lang="en-US" dirty="0"/>
              <a:t>PHY 711  Fall 2022-- Lecture 23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10/19/2022</a:t>
            </a:r>
          </a:p>
        </p:txBody>
      </p:sp>
      <p:sp>
        <p:nvSpPr>
          <p:cNvPr id="6" name="Footer Placeholder 5"/>
          <p:cNvSpPr>
            <a:spLocks noGrp="1"/>
          </p:cNvSpPr>
          <p:nvPr>
            <p:ph type="ftr" sz="quarter" idx="11"/>
          </p:nvPr>
        </p:nvSpPr>
        <p:spPr/>
        <p:txBody>
          <a:bodyPr/>
          <a:lstStyle/>
          <a:p>
            <a:r>
              <a:rPr lang="en-US" dirty="0"/>
              <a:t>PHY 711  Fall 2022-- Lecture 23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10/19/2022</a:t>
            </a:r>
          </a:p>
        </p:txBody>
      </p:sp>
      <p:sp>
        <p:nvSpPr>
          <p:cNvPr id="8" name="Footer Placeholder 7"/>
          <p:cNvSpPr>
            <a:spLocks noGrp="1"/>
          </p:cNvSpPr>
          <p:nvPr>
            <p:ph type="ftr" sz="quarter" idx="11"/>
          </p:nvPr>
        </p:nvSpPr>
        <p:spPr/>
        <p:txBody>
          <a:bodyPr/>
          <a:lstStyle/>
          <a:p>
            <a:r>
              <a:rPr lang="en-US" dirty="0"/>
              <a:t>PHY 711  Fall 2022-- Lecture 23</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10/19/2022</a:t>
            </a:r>
          </a:p>
        </p:txBody>
      </p:sp>
      <p:sp>
        <p:nvSpPr>
          <p:cNvPr id="4" name="Footer Placeholder 3"/>
          <p:cNvSpPr>
            <a:spLocks noGrp="1"/>
          </p:cNvSpPr>
          <p:nvPr>
            <p:ph type="ftr" sz="quarter" idx="11"/>
          </p:nvPr>
        </p:nvSpPr>
        <p:spPr/>
        <p:txBody>
          <a:bodyPr/>
          <a:lstStyle/>
          <a:p>
            <a:r>
              <a:rPr lang="en-US" dirty="0"/>
              <a:t>PHY 711  Fall 2022-- Lecture 23</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10/19/2022</a:t>
            </a:r>
          </a:p>
        </p:txBody>
      </p:sp>
      <p:sp>
        <p:nvSpPr>
          <p:cNvPr id="3" name="Footer Placeholder 2"/>
          <p:cNvSpPr>
            <a:spLocks noGrp="1"/>
          </p:cNvSpPr>
          <p:nvPr>
            <p:ph type="ftr" sz="quarter" idx="11"/>
          </p:nvPr>
        </p:nvSpPr>
        <p:spPr/>
        <p:txBody>
          <a:bodyPr/>
          <a:lstStyle/>
          <a:p>
            <a:r>
              <a:rPr lang="en-US" dirty="0"/>
              <a:t>PHY 711  Fall 2022-- Lecture 23</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10/19/2022</a:t>
            </a:r>
          </a:p>
        </p:txBody>
      </p:sp>
      <p:sp>
        <p:nvSpPr>
          <p:cNvPr id="6" name="Footer Placeholder 5"/>
          <p:cNvSpPr>
            <a:spLocks noGrp="1"/>
          </p:cNvSpPr>
          <p:nvPr>
            <p:ph type="ftr" sz="quarter" idx="11"/>
          </p:nvPr>
        </p:nvSpPr>
        <p:spPr/>
        <p:txBody>
          <a:bodyPr/>
          <a:lstStyle/>
          <a:p>
            <a:r>
              <a:rPr lang="en-US" dirty="0"/>
              <a:t>PHY 711  Fall 2022-- Lecture 23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10/19/2022</a:t>
            </a:r>
          </a:p>
        </p:txBody>
      </p:sp>
      <p:sp>
        <p:nvSpPr>
          <p:cNvPr id="6" name="Footer Placeholder 5"/>
          <p:cNvSpPr>
            <a:spLocks noGrp="1"/>
          </p:cNvSpPr>
          <p:nvPr>
            <p:ph type="ftr" sz="quarter" idx="11"/>
          </p:nvPr>
        </p:nvSpPr>
        <p:spPr/>
        <p:txBody>
          <a:bodyPr/>
          <a:lstStyle/>
          <a:p>
            <a:r>
              <a:rPr lang="en-US" dirty="0"/>
              <a:t>PHY 711  Fall 2022-- Lecture 23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10/19/2022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PHY 711  Fall 2022-- Lecture 23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10/19/2022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PHY 711  Fall 2022-- Lecture 23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8.wmf"/><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1.wmf"/><Relationship Id="rId5" Type="http://schemas.openxmlformats.org/officeDocument/2006/relationships/oleObject" Target="../embeddings/oleObject15.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8.bin"/><Relationship Id="rId1" Type="http://schemas.openxmlformats.org/officeDocument/2006/relationships/slideLayout" Target="../slideLayouts/slideLayout12.xml"/><Relationship Id="rId5" Type="http://schemas.openxmlformats.org/officeDocument/2006/relationships/image" Target="../media/image25.w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7.wmf"/></Relationships>
</file>

<file path=ppt/slides/_rels/slide1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1.bin"/><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2.bin"/><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23.bin"/><Relationship Id="rId1" Type="http://schemas.openxmlformats.org/officeDocument/2006/relationships/slideLayout" Target="../slideLayouts/slideLayout12.xml"/><Relationship Id="rId6" Type="http://schemas.openxmlformats.org/officeDocument/2006/relationships/oleObject" Target="../embeddings/oleObject25.bin"/><Relationship Id="rId5" Type="http://schemas.openxmlformats.org/officeDocument/2006/relationships/image" Target="../media/image31.wmf"/><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6.bin"/><Relationship Id="rId1" Type="http://schemas.openxmlformats.org/officeDocument/2006/relationships/slideLayout" Target="../slideLayouts/slideLayout12.xml"/><Relationship Id="rId5" Type="http://schemas.openxmlformats.org/officeDocument/2006/relationships/image" Target="../media/image34.wmf"/><Relationship Id="rId4" Type="http://schemas.openxmlformats.org/officeDocument/2006/relationships/oleObject" Target="../embeddings/oleObject27.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28.bin"/><Relationship Id="rId1" Type="http://schemas.openxmlformats.org/officeDocument/2006/relationships/slideLayout" Target="../slideLayouts/slideLayout12.xml"/><Relationship Id="rId6" Type="http://schemas.openxmlformats.org/officeDocument/2006/relationships/oleObject" Target="../embeddings/oleObject30.bin"/><Relationship Id="rId5" Type="http://schemas.openxmlformats.org/officeDocument/2006/relationships/image" Target="../media/image36.wmf"/><Relationship Id="rId4"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6.bin"/><Relationship Id="rId3" Type="http://schemas.openxmlformats.org/officeDocument/2006/relationships/image" Target="../media/image38.wmf"/><Relationship Id="rId7" Type="http://schemas.openxmlformats.org/officeDocument/2006/relationships/oleObject" Target="../embeddings/oleObject33.bin"/><Relationship Id="rId12" Type="http://schemas.openxmlformats.org/officeDocument/2006/relationships/image" Target="../media/image42.wmf"/><Relationship Id="rId2" Type="http://schemas.openxmlformats.org/officeDocument/2006/relationships/oleObject" Target="../embeddings/oleObject31.bin"/><Relationship Id="rId1" Type="http://schemas.openxmlformats.org/officeDocument/2006/relationships/slideLayout" Target="../slideLayouts/slideLayout12.xml"/><Relationship Id="rId6" Type="http://schemas.openxmlformats.org/officeDocument/2006/relationships/image" Target="../media/image40.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41.wmf"/><Relationship Id="rId4" Type="http://schemas.openxmlformats.org/officeDocument/2006/relationships/image" Target="../media/image39.png"/><Relationship Id="rId9" Type="http://schemas.openxmlformats.org/officeDocument/2006/relationships/oleObject" Target="../embeddings/oleObject34.bin"/><Relationship Id="rId14" Type="http://schemas.openxmlformats.org/officeDocument/2006/relationships/image" Target="../media/image43.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37.bin"/><Relationship Id="rId1" Type="http://schemas.openxmlformats.org/officeDocument/2006/relationships/slideLayout" Target="../slideLayouts/slideLayout12.xml"/><Relationship Id="rId6" Type="http://schemas.openxmlformats.org/officeDocument/2006/relationships/oleObject" Target="../embeddings/oleObject39.bin"/><Relationship Id="rId5" Type="http://schemas.openxmlformats.org/officeDocument/2006/relationships/image" Target="../media/image45.wmf"/><Relationship Id="rId4" Type="http://schemas.openxmlformats.org/officeDocument/2006/relationships/oleObject" Target="../embeddings/oleObject38.bin"/><Relationship Id="rId9" Type="http://schemas.openxmlformats.org/officeDocument/2006/relationships/image" Target="../media/image47.wmf"/></Relationships>
</file>

<file path=ppt/slides/_rels/slide23.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8.wmf"/><Relationship Id="rId7" Type="http://schemas.openxmlformats.org/officeDocument/2006/relationships/oleObject" Target="../embeddings/oleObject43.bin"/><Relationship Id="rId2" Type="http://schemas.openxmlformats.org/officeDocument/2006/relationships/oleObject" Target="../embeddings/oleObject41.bin"/><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wmf"/><Relationship Id="rId10" Type="http://schemas.openxmlformats.org/officeDocument/2006/relationships/image" Target="../media/image52.wmf"/><Relationship Id="rId4" Type="http://schemas.openxmlformats.org/officeDocument/2006/relationships/oleObject" Target="../embeddings/oleObject42.bin"/><Relationship Id="rId9" Type="http://schemas.openxmlformats.org/officeDocument/2006/relationships/oleObject" Target="../embeddings/oleObject44.bin"/></Relationships>
</file>

<file path=ppt/slides/_rels/slide24.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45.bin"/><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5" Type="http://schemas.openxmlformats.org/officeDocument/2006/relationships/image" Target="../media/image56.wmf"/><Relationship Id="rId4" Type="http://schemas.openxmlformats.org/officeDocument/2006/relationships/oleObject" Target="../embeddings/oleObject46.bin"/></Relationships>
</file>

<file path=ppt/slides/_rels/slide26.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image" Target="../media/image54.png"/><Relationship Id="rId1" Type="http://schemas.openxmlformats.org/officeDocument/2006/relationships/slideLayout" Target="../slideLayouts/slideLayout12.xml"/><Relationship Id="rId6" Type="http://schemas.openxmlformats.org/officeDocument/2006/relationships/image" Target="../media/image58.wmf"/><Relationship Id="rId5" Type="http://schemas.openxmlformats.org/officeDocument/2006/relationships/oleObject" Target="../embeddings/oleObject48.bin"/><Relationship Id="rId4" Type="http://schemas.openxmlformats.org/officeDocument/2006/relationships/image" Target="../media/image5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image" Target="../media/image60.png"/><Relationship Id="rId1" Type="http://schemas.openxmlformats.org/officeDocument/2006/relationships/slideLayout" Target="../slideLayouts/slideLayout12.xml"/><Relationship Id="rId6" Type="http://schemas.openxmlformats.org/officeDocument/2006/relationships/image" Target="../media/image62.wmf"/><Relationship Id="rId5" Type="http://schemas.openxmlformats.org/officeDocument/2006/relationships/oleObject" Target="../embeddings/oleObject51.bin"/><Relationship Id="rId4" Type="http://schemas.openxmlformats.org/officeDocument/2006/relationships/image" Target="../media/image61.wmf"/></Relationships>
</file>

<file path=ppt/slides/_rels/slide28.x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52.bin"/><Relationship Id="rId1" Type="http://schemas.openxmlformats.org/officeDocument/2006/relationships/slideLayout" Target="../slideLayouts/slideLayout12.xml"/><Relationship Id="rId6" Type="http://schemas.openxmlformats.org/officeDocument/2006/relationships/oleObject" Target="../embeddings/oleObject54.bin"/><Relationship Id="rId5" Type="http://schemas.openxmlformats.org/officeDocument/2006/relationships/image" Target="../media/image64.wmf"/><Relationship Id="rId4" Type="http://schemas.openxmlformats.org/officeDocument/2006/relationships/oleObject" Target="../embeddings/oleObject53.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68.wmf"/><Relationship Id="rId5" Type="http://schemas.openxmlformats.org/officeDocument/2006/relationships/oleObject" Target="../embeddings/oleObject56.bin"/><Relationship Id="rId4" Type="http://schemas.openxmlformats.org/officeDocument/2006/relationships/image" Target="../media/image67.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57.bin"/><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58.bin"/><Relationship Id="rId1" Type="http://schemas.openxmlformats.org/officeDocument/2006/relationships/slideLayout" Target="../slideLayouts/slideLayout12.xml"/><Relationship Id="rId5" Type="http://schemas.openxmlformats.org/officeDocument/2006/relationships/image" Target="../media/image71.wmf"/><Relationship Id="rId4" Type="http://schemas.openxmlformats.org/officeDocument/2006/relationships/oleObject" Target="../embeddings/oleObject59.bin"/></Relationships>
</file>

<file path=ppt/slides/_rels/slide32.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60.bin"/><Relationship Id="rId1" Type="http://schemas.openxmlformats.org/officeDocument/2006/relationships/slideLayout" Target="../slideLayouts/slideLayout12.xml"/><Relationship Id="rId5" Type="http://schemas.openxmlformats.org/officeDocument/2006/relationships/image" Target="../media/image73.wmf"/><Relationship Id="rId4" Type="http://schemas.openxmlformats.org/officeDocument/2006/relationships/oleObject" Target="../embeddings/oleObject61.bin"/></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www.fftw.org/"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8.wmf"/><Relationship Id="rId4" Type="http://schemas.openxmlformats.org/officeDocument/2006/relationships/oleObject" Target="../embeddings/oleObject62.bin"/></Relationships>
</file>

<file path=ppt/slides/_rels/slide38.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0.wmf"/><Relationship Id="rId5" Type="http://schemas.openxmlformats.org/officeDocument/2006/relationships/oleObject" Target="../embeddings/oleObject64.bin"/><Relationship Id="rId4" Type="http://schemas.openxmlformats.org/officeDocument/2006/relationships/image" Target="../media/image79.wmf"/></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dartmouth.edu/~sullivan/22files/New%20Laplace%20Transform%20Table.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4.wmf"/><Relationship Id="rId5" Type="http://schemas.openxmlformats.org/officeDocument/2006/relationships/oleObject" Target="../embeddings/oleObject67.bin"/><Relationship Id="rId4" Type="http://schemas.openxmlformats.org/officeDocument/2006/relationships/image" Target="../media/image8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3.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7.bin"/><Relationship Id="rId1" Type="http://schemas.openxmlformats.org/officeDocument/2006/relationships/slideLayout" Target="../slideLayouts/slideLayout12.xml"/><Relationship Id="rId5" Type="http://schemas.openxmlformats.org/officeDocument/2006/relationships/image" Target="../media/image12.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10/19/2022</a:t>
            </a:r>
          </a:p>
        </p:txBody>
      </p:sp>
      <p:sp>
        <p:nvSpPr>
          <p:cNvPr id="3" name="Footer Placeholder 2"/>
          <p:cNvSpPr>
            <a:spLocks noGrp="1"/>
          </p:cNvSpPr>
          <p:nvPr>
            <p:ph type="ftr" sz="quarter" idx="11"/>
          </p:nvPr>
        </p:nvSpPr>
        <p:spPr/>
        <p:txBody>
          <a:bodyPr/>
          <a:lstStyle/>
          <a:p>
            <a:r>
              <a:rPr lang="en-US" dirty="0"/>
              <a:t>PHY 711  Fall 2022-- Lecture 23</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17693"/>
            <a:ext cx="9144000" cy="5324535"/>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for Lecture 23: Chap. 7 </a:t>
            </a:r>
          </a:p>
          <a:p>
            <a:pPr algn="ctr"/>
            <a:r>
              <a:rPr lang="en-US" sz="3200" b="1" dirty="0"/>
              <a:t>&amp; App. A-D (F&amp;W)</a:t>
            </a:r>
            <a:endParaRPr lang="en-US" sz="3200" b="1" dirty="0">
              <a:solidFill>
                <a:schemeClr val="folHlink"/>
              </a:solidFill>
            </a:endParaRPr>
          </a:p>
          <a:p>
            <a:pPr marL="457200" lvl="2">
              <a:spcBef>
                <a:spcPct val="50000"/>
              </a:spcBef>
            </a:pPr>
            <a:r>
              <a:rPr lang="en-US" sz="2400" b="1" dirty="0">
                <a:solidFill>
                  <a:schemeClr val="folHlink"/>
                </a:solidFill>
              </a:rPr>
              <a:t>Generalization of the one dimensional wave equation </a:t>
            </a:r>
            <a:r>
              <a:rPr lang="en-US" sz="2400" b="1" dirty="0">
                <a:solidFill>
                  <a:schemeClr val="folHlink"/>
                </a:solidFill>
                <a:sym typeface="Wingdings" panose="05000000000000000000" pitchFamily="2" charset="2"/>
              </a:rPr>
              <a:t> various mathematical problems and techniques including: </a:t>
            </a:r>
          </a:p>
          <a:p>
            <a:pPr marL="1371600" lvl="6" indent="-457200">
              <a:buFont typeface="+mj-lt"/>
              <a:buAutoNum type="arabicPeriod"/>
            </a:pPr>
            <a:r>
              <a:rPr lang="en-US" sz="2400" b="1" dirty="0">
                <a:solidFill>
                  <a:schemeClr val="folHlink"/>
                </a:solidFill>
                <a:sym typeface="Wingdings" panose="05000000000000000000" pitchFamily="2" charset="2"/>
              </a:rPr>
              <a:t>Fourier transforms</a:t>
            </a:r>
          </a:p>
          <a:p>
            <a:pPr marL="1371600" lvl="6" indent="-457200">
              <a:buFont typeface="+mj-lt"/>
              <a:buAutoNum type="arabicPeriod"/>
            </a:pPr>
            <a:r>
              <a:rPr lang="en-US" sz="2400" b="1" dirty="0">
                <a:solidFill>
                  <a:schemeClr val="folHlink"/>
                </a:solidFill>
                <a:sym typeface="Wingdings" panose="05000000000000000000" pitchFamily="2" charset="2"/>
              </a:rPr>
              <a:t>Laplace transforms</a:t>
            </a:r>
          </a:p>
          <a:p>
            <a:pPr marL="1371600" lvl="6" indent="-457200">
              <a:buFont typeface="+mj-lt"/>
              <a:buAutoNum type="arabicPeriod"/>
            </a:pPr>
            <a:r>
              <a:rPr lang="en-US" sz="2400" b="1" dirty="0">
                <a:solidFill>
                  <a:schemeClr val="folHlink"/>
                </a:solidFill>
                <a:sym typeface="Wingdings" panose="05000000000000000000" pitchFamily="2" charset="2"/>
              </a:rPr>
              <a:t>Complex variables</a:t>
            </a:r>
          </a:p>
          <a:p>
            <a:pPr marL="1371600" lvl="6" indent="-457200">
              <a:buFont typeface="+mj-lt"/>
              <a:buAutoNum type="arabicPeriod"/>
            </a:pPr>
            <a:r>
              <a:rPr lang="en-US" sz="2400" b="1" dirty="0">
                <a:solidFill>
                  <a:schemeClr val="folHlink"/>
                </a:solidFill>
                <a:sym typeface="Wingdings" panose="05000000000000000000" pitchFamily="2" charset="2"/>
              </a:rPr>
              <a:t>Contour integrals</a:t>
            </a:r>
          </a:p>
        </p:txBody>
      </p:sp>
      <p:sp>
        <p:nvSpPr>
          <p:cNvPr id="6" name="Arrow: Right 5">
            <a:extLst>
              <a:ext uri="{FF2B5EF4-FFF2-40B4-BE49-F238E27FC236}">
                <a16:creationId xmlns:a16="http://schemas.microsoft.com/office/drawing/2014/main" id="{B5D2A748-67DF-4716-A6D3-67DE82878A2D}"/>
              </a:ext>
            </a:extLst>
          </p:cNvPr>
          <p:cNvSpPr/>
          <p:nvPr/>
        </p:nvSpPr>
        <p:spPr>
          <a:xfrm>
            <a:off x="321129" y="3866904"/>
            <a:ext cx="533400" cy="3048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2A9BF7B1-DDDD-4A51-A699-7EE8ABD64B15}"/>
              </a:ext>
            </a:extLst>
          </p:cNvPr>
          <p:cNvSpPr/>
          <p:nvPr/>
        </p:nvSpPr>
        <p:spPr>
          <a:xfrm>
            <a:off x="321129" y="4351963"/>
            <a:ext cx="533400" cy="3048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52400" y="2739005"/>
            <a:ext cx="8839200" cy="3396381"/>
          </a:xfrm>
          <a:prstGeom prst="rect">
            <a:avLst/>
          </a:prstGeom>
        </p:spPr>
      </p:pic>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457200" y="228600"/>
            <a:ext cx="5562600" cy="461665"/>
          </a:xfrm>
          <a:prstGeom prst="rect">
            <a:avLst/>
          </a:prstGeom>
          <a:noFill/>
        </p:spPr>
        <p:txBody>
          <a:bodyPr wrap="square" rtlCol="0">
            <a:spAutoFit/>
          </a:bodyPr>
          <a:lstStyle/>
          <a:p>
            <a:r>
              <a:rPr lang="en-US" sz="2400" dirty="0">
                <a:latin typeface="+mj-lt"/>
              </a:rPr>
              <a:t>Example</a:t>
            </a:r>
          </a:p>
        </p:txBody>
      </p:sp>
      <p:graphicFrame>
        <p:nvGraphicFramePr>
          <p:cNvPr id="7" name="Object 6"/>
          <p:cNvGraphicFramePr>
            <a:graphicFrameLocks noChangeAspect="1"/>
          </p:cNvGraphicFramePr>
          <p:nvPr>
            <p:extLst>
              <p:ext uri="{D42A27DB-BD31-4B8C-83A1-F6EECF244321}">
                <p14:modId xmlns:p14="http://schemas.microsoft.com/office/powerpoint/2010/main" val="1270102881"/>
              </p:ext>
            </p:extLst>
          </p:nvPr>
        </p:nvGraphicFramePr>
        <p:xfrm>
          <a:off x="828675" y="885825"/>
          <a:ext cx="7907338" cy="693738"/>
        </p:xfrm>
        <a:graphic>
          <a:graphicData uri="http://schemas.openxmlformats.org/presentationml/2006/ole">
            <mc:AlternateContent xmlns:mc="http://schemas.openxmlformats.org/markup-compatibility/2006">
              <mc:Choice xmlns:v="urn:schemas-microsoft-com:vml" Requires="v">
                <p:oleObj name="Equation" r:id="rId3" imgW="7099200" imgH="622080" progId="Equation.DSMT4">
                  <p:embed/>
                </p:oleObj>
              </mc:Choice>
              <mc:Fallback>
                <p:oleObj name="Equation" r:id="rId3" imgW="7099200" imgH="622080" progId="Equation.DSMT4">
                  <p:embed/>
                  <p:pic>
                    <p:nvPicPr>
                      <p:cNvPr id="7" name="Object 6"/>
                      <p:cNvPicPr/>
                      <p:nvPr/>
                    </p:nvPicPr>
                    <p:blipFill>
                      <a:blip r:embed="rId4"/>
                      <a:stretch>
                        <a:fillRect/>
                      </a:stretch>
                    </p:blipFill>
                    <p:spPr>
                      <a:xfrm>
                        <a:off x="828675" y="885825"/>
                        <a:ext cx="7907338" cy="693738"/>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838200" y="4953000"/>
          <a:ext cx="635000" cy="381000"/>
        </p:xfrm>
        <a:graphic>
          <a:graphicData uri="http://schemas.openxmlformats.org/presentationml/2006/ole">
            <mc:AlternateContent xmlns:mc="http://schemas.openxmlformats.org/markup-compatibility/2006">
              <mc:Choice xmlns:v="urn:schemas-microsoft-com:vml" Requires="v">
                <p:oleObj name="Equation" r:id="rId5" imgW="444240" imgH="266400" progId="Equation.DSMT4">
                  <p:embed/>
                </p:oleObj>
              </mc:Choice>
              <mc:Fallback>
                <p:oleObj name="Equation" r:id="rId5" imgW="444240" imgH="266400" progId="Equation.DSMT4">
                  <p:embed/>
                  <p:pic>
                    <p:nvPicPr>
                      <p:cNvPr id="8" name="Object 7"/>
                      <p:cNvPicPr/>
                      <p:nvPr/>
                    </p:nvPicPr>
                    <p:blipFill>
                      <a:blip r:embed="rId6"/>
                      <a:stretch>
                        <a:fillRect/>
                      </a:stretch>
                    </p:blipFill>
                    <p:spPr>
                      <a:xfrm>
                        <a:off x="838200" y="4953000"/>
                        <a:ext cx="635000" cy="38100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6096000" y="2957920"/>
          <a:ext cx="1152863" cy="370563"/>
        </p:xfrm>
        <a:graphic>
          <a:graphicData uri="http://schemas.openxmlformats.org/presentationml/2006/ole">
            <mc:AlternateContent xmlns:mc="http://schemas.openxmlformats.org/markup-compatibility/2006">
              <mc:Choice xmlns:v="urn:schemas-microsoft-com:vml" Requires="v">
                <p:oleObj name="Equation" r:id="rId7" imgW="711000" imgH="228600" progId="Equation.DSMT4">
                  <p:embed/>
                </p:oleObj>
              </mc:Choice>
              <mc:Fallback>
                <p:oleObj name="Equation" r:id="rId7" imgW="711000" imgH="228600" progId="Equation.DSMT4">
                  <p:embed/>
                  <p:pic>
                    <p:nvPicPr>
                      <p:cNvPr id="9" name="Object 8"/>
                      <p:cNvPicPr/>
                      <p:nvPr/>
                    </p:nvPicPr>
                    <p:blipFill>
                      <a:blip r:embed="rId8"/>
                      <a:stretch>
                        <a:fillRect/>
                      </a:stretch>
                    </p:blipFill>
                    <p:spPr>
                      <a:xfrm>
                        <a:off x="6096000" y="2957920"/>
                        <a:ext cx="1152863" cy="370563"/>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6470012" y="4130404"/>
          <a:ext cx="1152863" cy="370563"/>
        </p:xfrm>
        <a:graphic>
          <a:graphicData uri="http://schemas.openxmlformats.org/presentationml/2006/ole">
            <mc:AlternateContent xmlns:mc="http://schemas.openxmlformats.org/markup-compatibility/2006">
              <mc:Choice xmlns:v="urn:schemas-microsoft-com:vml" Requires="v">
                <p:oleObj name="Equation" r:id="rId9" imgW="711000" imgH="228600" progId="Equation.DSMT4">
                  <p:embed/>
                </p:oleObj>
              </mc:Choice>
              <mc:Fallback>
                <p:oleObj name="Equation" r:id="rId9" imgW="711000" imgH="228600" progId="Equation.DSMT4">
                  <p:embed/>
                  <p:pic>
                    <p:nvPicPr>
                      <p:cNvPr id="10" name="Object 9"/>
                      <p:cNvPicPr/>
                      <p:nvPr/>
                    </p:nvPicPr>
                    <p:blipFill>
                      <a:blip r:embed="rId10"/>
                      <a:stretch>
                        <a:fillRect/>
                      </a:stretch>
                    </p:blipFill>
                    <p:spPr>
                      <a:xfrm>
                        <a:off x="6470012" y="4130404"/>
                        <a:ext cx="1152863" cy="370563"/>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7461250" y="2438400"/>
          <a:ext cx="1317625" cy="369888"/>
        </p:xfrm>
        <a:graphic>
          <a:graphicData uri="http://schemas.openxmlformats.org/presentationml/2006/ole">
            <mc:AlternateContent xmlns:mc="http://schemas.openxmlformats.org/markup-compatibility/2006">
              <mc:Choice xmlns:v="urn:schemas-microsoft-com:vml" Requires="v">
                <p:oleObj name="Equation" r:id="rId11" imgW="812520" imgH="228600" progId="Equation.DSMT4">
                  <p:embed/>
                </p:oleObj>
              </mc:Choice>
              <mc:Fallback>
                <p:oleObj name="Equation" r:id="rId11" imgW="812520" imgH="228600" progId="Equation.DSMT4">
                  <p:embed/>
                  <p:pic>
                    <p:nvPicPr>
                      <p:cNvPr id="12" name="Object 11"/>
                      <p:cNvPicPr/>
                      <p:nvPr/>
                    </p:nvPicPr>
                    <p:blipFill>
                      <a:blip r:embed="rId12"/>
                      <a:stretch>
                        <a:fillRect/>
                      </a:stretch>
                    </p:blipFill>
                    <p:spPr>
                      <a:xfrm>
                        <a:off x="7461250" y="2438400"/>
                        <a:ext cx="1317625" cy="369888"/>
                      </a:xfrm>
                      <a:prstGeom prst="rect">
                        <a:avLst/>
                      </a:prstGeom>
                    </p:spPr>
                  </p:pic>
                </p:oleObj>
              </mc:Fallback>
            </mc:AlternateContent>
          </a:graphicData>
        </a:graphic>
      </p:graphicFrame>
      <p:sp>
        <p:nvSpPr>
          <p:cNvPr id="6" name="TextBox 5"/>
          <p:cNvSpPr txBox="1"/>
          <p:nvPr/>
        </p:nvSpPr>
        <p:spPr>
          <a:xfrm>
            <a:off x="4515370" y="5673721"/>
            <a:ext cx="533400" cy="461665"/>
          </a:xfrm>
          <a:prstGeom prst="rect">
            <a:avLst/>
          </a:prstGeom>
          <a:solidFill>
            <a:schemeClr val="bg1"/>
          </a:solid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19540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374593-BC5B-E568-77D2-3838736E21E9}"/>
              </a:ext>
            </a:extLst>
          </p:cNvPr>
          <p:cNvPicPr>
            <a:picLocks noChangeAspect="1"/>
          </p:cNvPicPr>
          <p:nvPr/>
        </p:nvPicPr>
        <p:blipFill>
          <a:blip r:embed="rId2"/>
          <a:stretch>
            <a:fillRect/>
          </a:stretch>
        </p:blipFill>
        <p:spPr>
          <a:xfrm>
            <a:off x="914400" y="1839018"/>
            <a:ext cx="7315200" cy="4276725"/>
          </a:xfrm>
          <a:prstGeom prst="rect">
            <a:avLst/>
          </a:prstGeom>
        </p:spPr>
      </p:pic>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457200" y="228600"/>
            <a:ext cx="5562600" cy="461665"/>
          </a:xfrm>
          <a:prstGeom prst="rect">
            <a:avLst/>
          </a:prstGeom>
          <a:noFill/>
        </p:spPr>
        <p:txBody>
          <a:bodyPr wrap="square" rtlCol="0">
            <a:spAutoFit/>
          </a:bodyPr>
          <a:lstStyle/>
          <a:p>
            <a:r>
              <a:rPr lang="en-US" sz="2400" dirty="0">
                <a:latin typeface="+mj-lt"/>
              </a:rPr>
              <a:t>Example</a:t>
            </a:r>
          </a:p>
        </p:txBody>
      </p:sp>
      <p:graphicFrame>
        <p:nvGraphicFramePr>
          <p:cNvPr id="9" name="Object 8"/>
          <p:cNvGraphicFramePr>
            <a:graphicFrameLocks noChangeAspect="1"/>
          </p:cNvGraphicFramePr>
          <p:nvPr>
            <p:extLst>
              <p:ext uri="{D42A27DB-BD31-4B8C-83A1-F6EECF244321}">
                <p14:modId xmlns:p14="http://schemas.microsoft.com/office/powerpoint/2010/main" val="3944954627"/>
              </p:ext>
            </p:extLst>
          </p:nvPr>
        </p:nvGraphicFramePr>
        <p:xfrm>
          <a:off x="3363913" y="3123558"/>
          <a:ext cx="720725" cy="433388"/>
        </p:xfrm>
        <a:graphic>
          <a:graphicData uri="http://schemas.openxmlformats.org/presentationml/2006/ole">
            <mc:AlternateContent xmlns:mc="http://schemas.openxmlformats.org/markup-compatibility/2006">
              <mc:Choice xmlns:v="urn:schemas-microsoft-com:vml" Requires="v">
                <p:oleObj name="Equation" r:id="rId3" imgW="444240" imgH="266400" progId="Equation.DSMT4">
                  <p:embed/>
                </p:oleObj>
              </mc:Choice>
              <mc:Fallback>
                <p:oleObj name="Equation" r:id="rId3" imgW="444240" imgH="266400" progId="Equation.DSMT4">
                  <p:embed/>
                  <p:pic>
                    <p:nvPicPr>
                      <p:cNvPr id="9" name="Object 8"/>
                      <p:cNvPicPr/>
                      <p:nvPr/>
                    </p:nvPicPr>
                    <p:blipFill>
                      <a:blip r:embed="rId4"/>
                      <a:stretch>
                        <a:fillRect/>
                      </a:stretch>
                    </p:blipFill>
                    <p:spPr>
                      <a:xfrm>
                        <a:off x="3363913" y="3123558"/>
                        <a:ext cx="720725" cy="433388"/>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2971800" y="1778982"/>
          <a:ext cx="1112838" cy="369888"/>
        </p:xfrm>
        <a:graphic>
          <a:graphicData uri="http://schemas.openxmlformats.org/presentationml/2006/ole">
            <mc:AlternateContent xmlns:mc="http://schemas.openxmlformats.org/markup-compatibility/2006">
              <mc:Choice xmlns:v="urn:schemas-microsoft-com:vml" Requires="v">
                <p:oleObj name="Equation" r:id="rId5" imgW="685800" imgH="228600" progId="Equation.DSMT4">
                  <p:embed/>
                </p:oleObj>
              </mc:Choice>
              <mc:Fallback>
                <p:oleObj name="Equation" r:id="rId5" imgW="685800" imgH="228600" progId="Equation.DSMT4">
                  <p:embed/>
                  <p:pic>
                    <p:nvPicPr>
                      <p:cNvPr id="10" name="Object 9"/>
                      <p:cNvPicPr/>
                      <p:nvPr/>
                    </p:nvPicPr>
                    <p:blipFill>
                      <a:blip r:embed="rId6"/>
                      <a:stretch>
                        <a:fillRect/>
                      </a:stretch>
                    </p:blipFill>
                    <p:spPr>
                      <a:xfrm>
                        <a:off x="2971800" y="1778982"/>
                        <a:ext cx="1112838" cy="369888"/>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38380996"/>
              </p:ext>
            </p:extLst>
          </p:nvPr>
        </p:nvGraphicFramePr>
        <p:xfrm>
          <a:off x="6578600" y="2590800"/>
          <a:ext cx="1152525" cy="369888"/>
        </p:xfrm>
        <a:graphic>
          <a:graphicData uri="http://schemas.openxmlformats.org/presentationml/2006/ole">
            <mc:AlternateContent xmlns:mc="http://schemas.openxmlformats.org/markup-compatibility/2006">
              <mc:Choice xmlns:v="urn:schemas-microsoft-com:vml" Requires="v">
                <p:oleObj name="Equation" r:id="rId7" imgW="711000" imgH="228600" progId="Equation.DSMT4">
                  <p:embed/>
                </p:oleObj>
              </mc:Choice>
              <mc:Fallback>
                <p:oleObj name="Equation" r:id="rId7" imgW="711000" imgH="228600" progId="Equation.DSMT4">
                  <p:embed/>
                  <p:pic>
                    <p:nvPicPr>
                      <p:cNvPr id="12" name="Object 11"/>
                      <p:cNvPicPr/>
                      <p:nvPr/>
                    </p:nvPicPr>
                    <p:blipFill>
                      <a:blip r:embed="rId8"/>
                      <a:stretch>
                        <a:fillRect/>
                      </a:stretch>
                    </p:blipFill>
                    <p:spPr>
                      <a:xfrm>
                        <a:off x="6578600" y="2590800"/>
                        <a:ext cx="1152525" cy="369888"/>
                      </a:xfrm>
                      <a:prstGeom prst="rect">
                        <a:avLst/>
                      </a:prstGeom>
                    </p:spPr>
                  </p:pic>
                </p:oleObj>
              </mc:Fallback>
            </mc:AlternateContent>
          </a:graphicData>
        </a:graphic>
      </p:graphicFrame>
      <p:sp>
        <p:nvSpPr>
          <p:cNvPr id="14" name="TextBox 13"/>
          <p:cNvSpPr txBox="1"/>
          <p:nvPr/>
        </p:nvSpPr>
        <p:spPr>
          <a:xfrm>
            <a:off x="4724400" y="5486400"/>
            <a:ext cx="533400" cy="461665"/>
          </a:xfrm>
          <a:prstGeom prst="rect">
            <a:avLst/>
          </a:prstGeom>
          <a:solidFill>
            <a:schemeClr val="bg1"/>
          </a:solidFill>
        </p:spPr>
        <p:txBody>
          <a:bodyPr wrap="square" rtlCol="0">
            <a:spAutoFit/>
          </a:bodyPr>
          <a:lstStyle/>
          <a:p>
            <a:r>
              <a:rPr lang="en-US" sz="2400" i="1" dirty="0">
                <a:latin typeface="+mj-lt"/>
              </a:rPr>
              <a:t>x</a:t>
            </a:r>
          </a:p>
        </p:txBody>
      </p:sp>
      <p:graphicFrame>
        <p:nvGraphicFramePr>
          <p:cNvPr id="6" name="Object 5">
            <a:extLst>
              <a:ext uri="{FF2B5EF4-FFF2-40B4-BE49-F238E27FC236}">
                <a16:creationId xmlns:a16="http://schemas.microsoft.com/office/drawing/2014/main" id="{FD0B3316-F5E2-B95C-1ACD-4D53F32840B6}"/>
              </a:ext>
            </a:extLst>
          </p:cNvPr>
          <p:cNvGraphicFramePr>
            <a:graphicFrameLocks noChangeAspect="1"/>
          </p:cNvGraphicFramePr>
          <p:nvPr>
            <p:extLst>
              <p:ext uri="{D42A27DB-BD31-4B8C-83A1-F6EECF244321}">
                <p14:modId xmlns:p14="http://schemas.microsoft.com/office/powerpoint/2010/main" val="630148664"/>
              </p:ext>
            </p:extLst>
          </p:nvPr>
        </p:nvGraphicFramePr>
        <p:xfrm>
          <a:off x="2417763" y="287338"/>
          <a:ext cx="5511800" cy="1503362"/>
        </p:xfrm>
        <a:graphic>
          <a:graphicData uri="http://schemas.openxmlformats.org/presentationml/2006/ole">
            <mc:AlternateContent xmlns:mc="http://schemas.openxmlformats.org/markup-compatibility/2006">
              <mc:Choice xmlns:v="urn:schemas-microsoft-com:vml" Requires="v">
                <p:oleObj name="Equation" r:id="rId9" imgW="3352680" imgH="914400" progId="Equation.DSMT4">
                  <p:embed/>
                </p:oleObj>
              </mc:Choice>
              <mc:Fallback>
                <p:oleObj name="Equation" r:id="rId9" imgW="3352680" imgH="914400" progId="Equation.DSMT4">
                  <p:embed/>
                  <p:pic>
                    <p:nvPicPr>
                      <p:cNvPr id="0" name=""/>
                      <p:cNvPicPr/>
                      <p:nvPr/>
                    </p:nvPicPr>
                    <p:blipFill>
                      <a:blip r:embed="rId10"/>
                      <a:stretch>
                        <a:fillRect/>
                      </a:stretch>
                    </p:blipFill>
                    <p:spPr>
                      <a:xfrm>
                        <a:off x="2417763" y="287338"/>
                        <a:ext cx="5511800" cy="1503362"/>
                      </a:xfrm>
                      <a:prstGeom prst="rect">
                        <a:avLst/>
                      </a:prstGeom>
                    </p:spPr>
                  </p:pic>
                </p:oleObj>
              </mc:Fallback>
            </mc:AlternateContent>
          </a:graphicData>
        </a:graphic>
      </p:graphicFrame>
    </p:spTree>
    <p:extLst>
      <p:ext uri="{BB962C8B-B14F-4D97-AF65-F5344CB8AC3E}">
        <p14:creationId xmlns:p14="http://schemas.microsoft.com/office/powerpoint/2010/main" val="983581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nvGraphicFramePr>
        <p:xfrm>
          <a:off x="238561" y="293073"/>
          <a:ext cx="8641670" cy="2230437"/>
        </p:xfrm>
        <a:graphic>
          <a:graphicData uri="http://schemas.openxmlformats.org/presentationml/2006/ole">
            <mc:AlternateContent xmlns:mc="http://schemas.openxmlformats.org/markup-compatibility/2006">
              <mc:Choice xmlns:v="urn:schemas-microsoft-com:vml" Requires="v">
                <p:oleObj name="Equation" r:id="rId2" imgW="6540480" imgH="1688760" progId="Equation.DSMT4">
                  <p:embed/>
                </p:oleObj>
              </mc:Choice>
              <mc:Fallback>
                <p:oleObj name="Equation" r:id="rId2" imgW="6540480" imgH="1688760" progId="Equation.DSMT4">
                  <p:embed/>
                  <p:pic>
                    <p:nvPicPr>
                      <p:cNvPr id="5" name="Object 4"/>
                      <p:cNvPicPr/>
                      <p:nvPr/>
                    </p:nvPicPr>
                    <p:blipFill>
                      <a:blip r:embed="rId3"/>
                      <a:stretch>
                        <a:fillRect/>
                      </a:stretch>
                    </p:blipFill>
                    <p:spPr>
                      <a:xfrm>
                        <a:off x="238561" y="293073"/>
                        <a:ext cx="8641670" cy="223043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9F7E881-C977-4944-A7DA-00058C7A8FEF}"/>
              </a:ext>
            </a:extLst>
          </p:cNvPr>
          <p:cNvSpPr txBox="1"/>
          <p:nvPr/>
        </p:nvSpPr>
        <p:spPr>
          <a:xfrm>
            <a:off x="76200" y="2576116"/>
            <a:ext cx="8482013" cy="1200329"/>
          </a:xfrm>
          <a:prstGeom prst="rect">
            <a:avLst/>
          </a:prstGeom>
          <a:noFill/>
        </p:spPr>
        <p:txBody>
          <a:bodyPr wrap="square" rtlCol="0">
            <a:spAutoFit/>
          </a:bodyPr>
          <a:lstStyle/>
          <a:p>
            <a:r>
              <a:rPr lang="en-US" sz="2400" dirty="0">
                <a:latin typeface="+mj-lt"/>
              </a:rPr>
              <a:t>Note that this analysis can also apply to time dependent functions.     In the remainder of the lecture, we will consider time dependent functions.</a:t>
            </a:r>
          </a:p>
        </p:txBody>
      </p:sp>
      <p:graphicFrame>
        <p:nvGraphicFramePr>
          <p:cNvPr id="8" name="Object 7">
            <a:extLst>
              <a:ext uri="{FF2B5EF4-FFF2-40B4-BE49-F238E27FC236}">
                <a16:creationId xmlns:a16="http://schemas.microsoft.com/office/drawing/2014/main" id="{4BDA6951-D247-48D4-928E-80B25C7050C4}"/>
              </a:ext>
            </a:extLst>
          </p:cNvPr>
          <p:cNvGraphicFramePr>
            <a:graphicFrameLocks noChangeAspect="1"/>
          </p:cNvGraphicFramePr>
          <p:nvPr/>
        </p:nvGraphicFramePr>
        <p:xfrm>
          <a:off x="1069609" y="3579953"/>
          <a:ext cx="7512050" cy="2805705"/>
        </p:xfrm>
        <a:graphic>
          <a:graphicData uri="http://schemas.openxmlformats.org/presentationml/2006/ole">
            <mc:AlternateContent xmlns:mc="http://schemas.openxmlformats.org/markup-compatibility/2006">
              <mc:Choice xmlns:v="urn:schemas-microsoft-com:vml" Requires="v">
                <p:oleObj name="Equation" r:id="rId4" imgW="5270400" imgH="1968480" progId="Equation.DSMT4">
                  <p:embed/>
                </p:oleObj>
              </mc:Choice>
              <mc:Fallback>
                <p:oleObj name="Equation" r:id="rId4" imgW="5270400" imgH="1968480" progId="Equation.DSMT4">
                  <p:embed/>
                  <p:pic>
                    <p:nvPicPr>
                      <p:cNvPr id="8" name="Object 7">
                        <a:extLst>
                          <a:ext uri="{FF2B5EF4-FFF2-40B4-BE49-F238E27FC236}">
                            <a16:creationId xmlns:a16="http://schemas.microsoft.com/office/drawing/2014/main" id="{4BDA6951-D247-48D4-928E-80B25C7050C4}"/>
                          </a:ext>
                        </a:extLst>
                      </p:cNvPr>
                      <p:cNvPicPr/>
                      <p:nvPr/>
                    </p:nvPicPr>
                    <p:blipFill>
                      <a:blip r:embed="rId5"/>
                      <a:stretch>
                        <a:fillRect/>
                      </a:stretch>
                    </p:blipFill>
                    <p:spPr>
                      <a:xfrm>
                        <a:off x="1069609" y="3579953"/>
                        <a:ext cx="7512050" cy="2805705"/>
                      </a:xfrm>
                      <a:prstGeom prst="rect">
                        <a:avLst/>
                      </a:prstGeom>
                    </p:spPr>
                  </p:pic>
                </p:oleObj>
              </mc:Fallback>
            </mc:AlternateContent>
          </a:graphicData>
        </a:graphic>
      </p:graphicFrame>
    </p:spTree>
    <p:extLst>
      <p:ext uri="{BB962C8B-B14F-4D97-AF65-F5344CB8AC3E}">
        <p14:creationId xmlns:p14="http://schemas.microsoft.com/office/powerpoint/2010/main" val="387694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27642-A364-AAE7-5C58-A5304081F5EE}"/>
              </a:ext>
            </a:extLst>
          </p:cNvPr>
          <p:cNvSpPr>
            <a:spLocks noGrp="1"/>
          </p:cNvSpPr>
          <p:nvPr>
            <p:ph type="dt" sz="half" idx="10"/>
          </p:nvPr>
        </p:nvSpPr>
        <p:spPr/>
        <p:txBody>
          <a:bodyPr/>
          <a:lstStyle/>
          <a:p>
            <a:r>
              <a:rPr lang="en-US"/>
              <a:t>10/19/2022</a:t>
            </a:r>
            <a:endParaRPr lang="en-US" dirty="0"/>
          </a:p>
        </p:txBody>
      </p:sp>
      <p:sp>
        <p:nvSpPr>
          <p:cNvPr id="3" name="Footer Placeholder 2">
            <a:extLst>
              <a:ext uri="{FF2B5EF4-FFF2-40B4-BE49-F238E27FC236}">
                <a16:creationId xmlns:a16="http://schemas.microsoft.com/office/drawing/2014/main" id="{3423B91C-1BB6-0AA7-A4AC-2C1050A20811}"/>
              </a:ext>
            </a:extLst>
          </p:cNvPr>
          <p:cNvSpPr>
            <a:spLocks noGrp="1"/>
          </p:cNvSpPr>
          <p:nvPr>
            <p:ph type="ftr" sz="quarter" idx="11"/>
          </p:nvPr>
        </p:nvSpPr>
        <p:spPr/>
        <p:txBody>
          <a:bodyPr/>
          <a:lstStyle/>
          <a:p>
            <a:r>
              <a:rPr lang="en-US"/>
              <a:t>PHY 711  Fall 2022-- Lecture 23</a:t>
            </a:r>
            <a:endParaRPr lang="en-US" dirty="0"/>
          </a:p>
        </p:txBody>
      </p:sp>
      <p:sp>
        <p:nvSpPr>
          <p:cNvPr id="4" name="Slide Number Placeholder 3">
            <a:extLst>
              <a:ext uri="{FF2B5EF4-FFF2-40B4-BE49-F238E27FC236}">
                <a16:creationId xmlns:a16="http://schemas.microsoft.com/office/drawing/2014/main" id="{24C583B4-D79C-472D-3789-3F73063DC923}"/>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45703BDF-E115-5826-B6D6-DD37427038DF}"/>
              </a:ext>
            </a:extLst>
          </p:cNvPr>
          <p:cNvSpPr txBox="1"/>
          <p:nvPr/>
        </p:nvSpPr>
        <p:spPr>
          <a:xfrm>
            <a:off x="457200" y="457200"/>
            <a:ext cx="8077200" cy="1569660"/>
          </a:xfrm>
          <a:prstGeom prst="rect">
            <a:avLst/>
          </a:prstGeom>
          <a:noFill/>
        </p:spPr>
        <p:txBody>
          <a:bodyPr wrap="square" rtlCol="0">
            <a:spAutoFit/>
          </a:bodyPr>
          <a:lstStyle/>
          <a:p>
            <a:r>
              <a:rPr lang="en-US" sz="2400" dirty="0">
                <a:latin typeface="+mj-lt"/>
              </a:rPr>
              <a:t>Comment on complex functions –</a:t>
            </a:r>
          </a:p>
          <a:p>
            <a:endParaRPr lang="en-US" sz="2400" dirty="0">
              <a:latin typeface="+mj-lt"/>
            </a:endParaRPr>
          </a:p>
          <a:p>
            <a:r>
              <a:rPr lang="en-US" sz="2400" dirty="0">
                <a:latin typeface="+mj-lt"/>
              </a:rPr>
              <a:t>We can also treat complex functions,   typically separately considering the real and imaginary parts.</a:t>
            </a:r>
          </a:p>
        </p:txBody>
      </p:sp>
    </p:spTree>
    <p:extLst>
      <p:ext uri="{BB962C8B-B14F-4D97-AF65-F5344CB8AC3E}">
        <p14:creationId xmlns:p14="http://schemas.microsoft.com/office/powerpoint/2010/main" val="287861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3200400"/>
            <a:ext cx="72961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381000" y="71735"/>
            <a:ext cx="7924800" cy="461665"/>
          </a:xfrm>
          <a:prstGeom prst="rect">
            <a:avLst/>
          </a:prstGeom>
          <a:noFill/>
        </p:spPr>
        <p:txBody>
          <a:bodyPr wrap="square" rtlCol="0">
            <a:spAutoFit/>
          </a:bodyPr>
          <a:lstStyle/>
          <a:p>
            <a:r>
              <a:rPr lang="en-US" sz="2400" dirty="0">
                <a:latin typeface="+mj-lt"/>
              </a:rPr>
              <a:t>Generalization to infinite range -- Fourier transforms</a:t>
            </a:r>
          </a:p>
        </p:txBody>
      </p:sp>
      <p:graphicFrame>
        <p:nvGraphicFramePr>
          <p:cNvPr id="6" name="Object 5"/>
          <p:cNvGraphicFramePr>
            <a:graphicFrameLocks noChangeAspect="1"/>
          </p:cNvGraphicFramePr>
          <p:nvPr/>
        </p:nvGraphicFramePr>
        <p:xfrm>
          <a:off x="1009650" y="533400"/>
          <a:ext cx="5975350" cy="2702018"/>
        </p:xfrm>
        <a:graphic>
          <a:graphicData uri="http://schemas.openxmlformats.org/presentationml/2006/ole">
            <mc:AlternateContent xmlns:mc="http://schemas.openxmlformats.org/markup-compatibility/2006">
              <mc:Choice xmlns:v="urn:schemas-microsoft-com:vml" Requires="v">
                <p:oleObj name="Equation" r:id="rId3" imgW="4635360" imgH="2095200" progId="Equation.DSMT4">
                  <p:embed/>
                </p:oleObj>
              </mc:Choice>
              <mc:Fallback>
                <p:oleObj name="Equation" r:id="rId3" imgW="4635360" imgH="2095200" progId="Equation.DSMT4">
                  <p:embed/>
                  <p:pic>
                    <p:nvPicPr>
                      <p:cNvPr id="6" name="Object 5"/>
                      <p:cNvPicPr>
                        <a:picLocks noChangeAspect="1" noChangeArrowheads="1"/>
                      </p:cNvPicPr>
                      <p:nvPr/>
                    </p:nvPicPr>
                    <p:blipFill>
                      <a:blip r:embed="rId4"/>
                      <a:srcRect/>
                      <a:stretch>
                        <a:fillRect/>
                      </a:stretch>
                    </p:blipFill>
                    <p:spPr bwMode="auto">
                      <a:xfrm>
                        <a:off x="1009650" y="533400"/>
                        <a:ext cx="5975350" cy="270201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77548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nvGraphicFramePr>
        <p:xfrm>
          <a:off x="685800" y="228600"/>
          <a:ext cx="6534150" cy="5095875"/>
        </p:xfrm>
        <a:graphic>
          <a:graphicData uri="http://schemas.openxmlformats.org/presentationml/2006/ole">
            <mc:AlternateContent xmlns:mc="http://schemas.openxmlformats.org/markup-compatibility/2006">
              <mc:Choice xmlns:v="urn:schemas-microsoft-com:vml" Requires="v">
                <p:oleObj name="数式" r:id="rId2" imgW="3403440" imgH="2654280" progId="Equation.3">
                  <p:embed/>
                </p:oleObj>
              </mc:Choice>
              <mc:Fallback>
                <p:oleObj name="数式" r:id="rId2" imgW="3403440" imgH="2654280" progId="Equation.3">
                  <p:embed/>
                  <p:pic>
                    <p:nvPicPr>
                      <p:cNvPr id="5" name="Object 4"/>
                      <p:cNvPicPr>
                        <a:picLocks noChangeAspect="1" noChangeArrowheads="1"/>
                      </p:cNvPicPr>
                      <p:nvPr/>
                    </p:nvPicPr>
                    <p:blipFill>
                      <a:blip r:embed="rId3"/>
                      <a:srcRect/>
                      <a:stretch>
                        <a:fillRect/>
                      </a:stretch>
                    </p:blipFill>
                    <p:spPr bwMode="auto">
                      <a:xfrm>
                        <a:off x="685800" y="228600"/>
                        <a:ext cx="653415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09600" y="5715000"/>
            <a:ext cx="7848600" cy="461665"/>
          </a:xfrm>
          <a:prstGeom prst="rect">
            <a:avLst/>
          </a:prstGeom>
          <a:solidFill>
            <a:srgbClr val="FFFF00"/>
          </a:solidFill>
        </p:spPr>
        <p:txBody>
          <a:bodyPr wrap="square" rtlCol="0">
            <a:spAutoFit/>
          </a:bodyPr>
          <a:lstStyle/>
          <a:p>
            <a:r>
              <a:rPr lang="en-US" sz="2400" dirty="0">
                <a:latin typeface="+mj-lt"/>
              </a:rPr>
              <a:t>Note:  The location of the 2</a:t>
            </a:r>
            <a:r>
              <a:rPr lang="en-US" sz="2400" dirty="0">
                <a:latin typeface="Symbol" panose="05050102010706020507" pitchFamily="18" charset="2"/>
              </a:rPr>
              <a:t>p</a:t>
            </a:r>
            <a:r>
              <a:rPr lang="en-US" sz="2400" dirty="0">
                <a:latin typeface="+mj-lt"/>
              </a:rPr>
              <a:t> factor varies among texts.</a:t>
            </a:r>
          </a:p>
        </p:txBody>
      </p:sp>
    </p:spTree>
    <p:extLst>
      <p:ext uri="{BB962C8B-B14F-4D97-AF65-F5344CB8AC3E}">
        <p14:creationId xmlns:p14="http://schemas.microsoft.com/office/powerpoint/2010/main" val="3374575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0A56F-33A5-6529-9108-217F66EA6720}"/>
              </a:ext>
            </a:extLst>
          </p:cNvPr>
          <p:cNvSpPr>
            <a:spLocks noGrp="1"/>
          </p:cNvSpPr>
          <p:nvPr>
            <p:ph type="dt" sz="half" idx="10"/>
          </p:nvPr>
        </p:nvSpPr>
        <p:spPr/>
        <p:txBody>
          <a:bodyPr/>
          <a:lstStyle/>
          <a:p>
            <a:r>
              <a:rPr lang="en-US"/>
              <a:t>10/19/2022</a:t>
            </a:r>
            <a:endParaRPr lang="en-US" dirty="0"/>
          </a:p>
        </p:txBody>
      </p:sp>
      <p:sp>
        <p:nvSpPr>
          <p:cNvPr id="3" name="Footer Placeholder 2">
            <a:extLst>
              <a:ext uri="{FF2B5EF4-FFF2-40B4-BE49-F238E27FC236}">
                <a16:creationId xmlns:a16="http://schemas.microsoft.com/office/drawing/2014/main" id="{70B58B12-89B9-179A-0353-88317794285B}"/>
              </a:ext>
            </a:extLst>
          </p:cNvPr>
          <p:cNvSpPr>
            <a:spLocks noGrp="1"/>
          </p:cNvSpPr>
          <p:nvPr>
            <p:ph type="ftr" sz="quarter" idx="11"/>
          </p:nvPr>
        </p:nvSpPr>
        <p:spPr/>
        <p:txBody>
          <a:bodyPr/>
          <a:lstStyle/>
          <a:p>
            <a:r>
              <a:rPr lang="en-US"/>
              <a:t>PHY 711  Fall 2022-- Lecture 23</a:t>
            </a:r>
            <a:endParaRPr lang="en-US" dirty="0"/>
          </a:p>
        </p:txBody>
      </p:sp>
      <p:sp>
        <p:nvSpPr>
          <p:cNvPr id="4" name="Slide Number Placeholder 3">
            <a:extLst>
              <a:ext uri="{FF2B5EF4-FFF2-40B4-BE49-F238E27FC236}">
                <a16:creationId xmlns:a16="http://schemas.microsoft.com/office/drawing/2014/main" id="{6005C99B-5A62-0EF8-9EEE-1C78E17C252F}"/>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7E90E419-EF18-7789-A038-6D11F07CAA9A}"/>
              </a:ext>
            </a:extLst>
          </p:cNvPr>
          <p:cNvSpPr txBox="1"/>
          <p:nvPr/>
        </p:nvSpPr>
        <p:spPr>
          <a:xfrm>
            <a:off x="533400" y="609600"/>
            <a:ext cx="7772400" cy="3046988"/>
          </a:xfrm>
          <a:prstGeom prst="rect">
            <a:avLst/>
          </a:prstGeom>
          <a:noFill/>
        </p:spPr>
        <p:txBody>
          <a:bodyPr wrap="square" rtlCol="0">
            <a:spAutoFit/>
          </a:bodyPr>
          <a:lstStyle/>
          <a:p>
            <a:r>
              <a:rPr lang="en-US" sz="2400" dirty="0">
                <a:latin typeface="+mj-lt"/>
              </a:rPr>
              <a:t>Question about forward and backward transforms –</a:t>
            </a:r>
          </a:p>
          <a:p>
            <a:endParaRPr lang="en-US" sz="2400" dirty="0">
              <a:latin typeface="+mj-lt"/>
            </a:endParaRPr>
          </a:p>
          <a:p>
            <a:r>
              <a:rPr lang="en-US" sz="2400" dirty="0">
                <a:latin typeface="+mj-lt"/>
              </a:rPr>
              <a:t>Comment – Nomenclature for forward and backward can be confusing, but the point is that if we know the time dependence, we can determine the frequency dependence and if we know the frequency dependence, we can determine the time dependence.</a:t>
            </a:r>
          </a:p>
          <a:p>
            <a:endParaRPr lang="en-US" sz="2400" dirty="0">
              <a:latin typeface="+mj-lt"/>
            </a:endParaRPr>
          </a:p>
        </p:txBody>
      </p:sp>
    </p:spTree>
    <p:extLst>
      <p:ext uri="{BB962C8B-B14F-4D97-AF65-F5344CB8AC3E}">
        <p14:creationId xmlns:p14="http://schemas.microsoft.com/office/powerpoint/2010/main" val="3810317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nvGraphicFramePr>
        <p:xfrm>
          <a:off x="137556" y="304800"/>
          <a:ext cx="8555106" cy="5410200"/>
        </p:xfrm>
        <a:graphic>
          <a:graphicData uri="http://schemas.openxmlformats.org/presentationml/2006/ole">
            <mc:AlternateContent xmlns:mc="http://schemas.openxmlformats.org/markup-compatibility/2006">
              <mc:Choice xmlns:v="urn:schemas-microsoft-com:vml" Requires="v">
                <p:oleObj name="Equation" r:id="rId2" imgW="6413400" imgH="4051080" progId="Equation.DSMT4">
                  <p:embed/>
                </p:oleObj>
              </mc:Choice>
              <mc:Fallback>
                <p:oleObj name="Equation" r:id="rId2" imgW="6413400" imgH="4051080" progId="Equation.DSMT4">
                  <p:embed/>
                  <p:pic>
                    <p:nvPicPr>
                      <p:cNvPr id="5" name="Object 4"/>
                      <p:cNvPicPr>
                        <a:picLocks noChangeAspect="1" noChangeArrowheads="1"/>
                      </p:cNvPicPr>
                      <p:nvPr/>
                    </p:nvPicPr>
                    <p:blipFill>
                      <a:blip r:embed="rId3"/>
                      <a:srcRect/>
                      <a:stretch>
                        <a:fillRect/>
                      </a:stretch>
                    </p:blipFill>
                    <p:spPr bwMode="auto">
                      <a:xfrm>
                        <a:off x="137556" y="304800"/>
                        <a:ext cx="8555106" cy="5410200"/>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0FC61927-FC6D-4E96-BB83-D58F2E1FC775}"/>
              </a:ext>
            </a:extLst>
          </p:cNvPr>
          <p:cNvSpPr txBox="1"/>
          <p:nvPr/>
        </p:nvSpPr>
        <p:spPr>
          <a:xfrm>
            <a:off x="304800" y="5715000"/>
            <a:ext cx="8701644" cy="830997"/>
          </a:xfrm>
          <a:prstGeom prst="rect">
            <a:avLst/>
          </a:prstGeom>
          <a:noFill/>
        </p:spPr>
        <p:txBody>
          <a:bodyPr wrap="square" rtlCol="0">
            <a:spAutoFit/>
          </a:bodyPr>
          <a:lstStyle/>
          <a:p>
            <a:r>
              <a:rPr lang="en-US" sz="2400" b="1" dirty="0">
                <a:solidFill>
                  <a:srgbClr val="FF0000"/>
                </a:solidFill>
                <a:latin typeface="+mj-lt"/>
              </a:rPr>
              <a:t>Note that for an infinite time range, the Fourier transform is continuous in both time and frequency.</a:t>
            </a:r>
          </a:p>
        </p:txBody>
      </p:sp>
    </p:spTree>
    <p:extLst>
      <p:ext uri="{BB962C8B-B14F-4D97-AF65-F5344CB8AC3E}">
        <p14:creationId xmlns:p14="http://schemas.microsoft.com/office/powerpoint/2010/main" val="1131398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nvGraphicFramePr>
        <p:xfrm>
          <a:off x="684213" y="854869"/>
          <a:ext cx="8062912" cy="2033587"/>
        </p:xfrm>
        <a:graphic>
          <a:graphicData uri="http://schemas.openxmlformats.org/presentationml/2006/ole">
            <mc:AlternateContent xmlns:mc="http://schemas.openxmlformats.org/markup-compatibility/2006">
              <mc:Choice xmlns:v="urn:schemas-microsoft-com:vml" Requires="v">
                <p:oleObj name="Equation" r:id="rId2" imgW="4381200" imgH="1104840" progId="Equation.DSMT4">
                  <p:embed/>
                </p:oleObj>
              </mc:Choice>
              <mc:Fallback>
                <p:oleObj name="Equation" r:id="rId2" imgW="4381200" imgH="1104840" progId="Equation.DSMT4">
                  <p:embed/>
                  <p:pic>
                    <p:nvPicPr>
                      <p:cNvPr id="5" name="Object 4"/>
                      <p:cNvPicPr/>
                      <p:nvPr/>
                    </p:nvPicPr>
                    <p:blipFill>
                      <a:blip r:embed="rId3"/>
                      <a:stretch>
                        <a:fillRect/>
                      </a:stretch>
                    </p:blipFill>
                    <p:spPr>
                      <a:xfrm>
                        <a:off x="684213" y="854869"/>
                        <a:ext cx="8062912" cy="2033587"/>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660767" y="3135313"/>
          <a:ext cx="7297738" cy="2830513"/>
        </p:xfrm>
        <a:graphic>
          <a:graphicData uri="http://schemas.openxmlformats.org/presentationml/2006/ole">
            <mc:AlternateContent xmlns:mc="http://schemas.openxmlformats.org/markup-compatibility/2006">
              <mc:Choice xmlns:v="urn:schemas-microsoft-com:vml" Requires="v">
                <p:oleObj name="数式" r:id="rId4" imgW="4063680" imgH="1574640" progId="Equation.3">
                  <p:embed/>
                </p:oleObj>
              </mc:Choice>
              <mc:Fallback>
                <p:oleObj name="数式" r:id="rId4" imgW="4063680" imgH="1574640" progId="Equation.3">
                  <p:embed/>
                  <p:pic>
                    <p:nvPicPr>
                      <p:cNvPr id="6" name="Object 5"/>
                      <p:cNvPicPr>
                        <a:picLocks noChangeAspect="1" noChangeArrowheads="1"/>
                      </p:cNvPicPr>
                      <p:nvPr/>
                    </p:nvPicPr>
                    <p:blipFill>
                      <a:blip r:embed="rId5"/>
                      <a:srcRect/>
                      <a:stretch>
                        <a:fillRect/>
                      </a:stretch>
                    </p:blipFill>
                    <p:spPr bwMode="auto">
                      <a:xfrm>
                        <a:off x="660767" y="3135313"/>
                        <a:ext cx="7297738"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685800" y="228600"/>
            <a:ext cx="7162800" cy="461665"/>
          </a:xfrm>
          <a:prstGeom prst="rect">
            <a:avLst/>
          </a:prstGeom>
          <a:noFill/>
        </p:spPr>
        <p:txBody>
          <a:bodyPr wrap="square" rtlCol="0">
            <a:spAutoFit/>
          </a:bodyPr>
          <a:lstStyle/>
          <a:p>
            <a:r>
              <a:rPr lang="en-US" sz="2400" dirty="0">
                <a:latin typeface="+mj-lt"/>
              </a:rPr>
              <a:t>Use of Fourier transforms to solve wave equation</a:t>
            </a:r>
          </a:p>
        </p:txBody>
      </p:sp>
      <p:graphicFrame>
        <p:nvGraphicFramePr>
          <p:cNvPr id="8" name="Object 7"/>
          <p:cNvGraphicFramePr>
            <a:graphicFrameLocks noChangeAspect="1"/>
          </p:cNvGraphicFramePr>
          <p:nvPr/>
        </p:nvGraphicFramePr>
        <p:xfrm>
          <a:off x="5868988" y="2132013"/>
          <a:ext cx="2667000" cy="1003300"/>
        </p:xfrm>
        <a:graphic>
          <a:graphicData uri="http://schemas.openxmlformats.org/presentationml/2006/ole">
            <mc:AlternateContent xmlns:mc="http://schemas.openxmlformats.org/markup-compatibility/2006">
              <mc:Choice xmlns:v="urn:schemas-microsoft-com:vml" Requires="v">
                <p:oleObj name="Equation" r:id="rId6" imgW="2666880" imgH="1002960" progId="Equation.DSMT4">
                  <p:embed/>
                </p:oleObj>
              </mc:Choice>
              <mc:Fallback>
                <p:oleObj name="Equation" r:id="rId6" imgW="2666880" imgH="1002960" progId="Equation.DSMT4">
                  <p:embed/>
                  <p:pic>
                    <p:nvPicPr>
                      <p:cNvPr id="8" name="Object 7"/>
                      <p:cNvPicPr/>
                      <p:nvPr/>
                    </p:nvPicPr>
                    <p:blipFill>
                      <a:blip r:embed="rId7"/>
                      <a:stretch>
                        <a:fillRect/>
                      </a:stretch>
                    </p:blipFill>
                    <p:spPr>
                      <a:xfrm>
                        <a:off x="5868988" y="2132013"/>
                        <a:ext cx="2667000" cy="1003300"/>
                      </a:xfrm>
                      <a:prstGeom prst="rect">
                        <a:avLst/>
                      </a:prstGeom>
                    </p:spPr>
                  </p:pic>
                </p:oleObj>
              </mc:Fallback>
            </mc:AlternateContent>
          </a:graphicData>
        </a:graphic>
      </p:graphicFrame>
    </p:spTree>
    <p:extLst>
      <p:ext uri="{BB962C8B-B14F-4D97-AF65-F5344CB8AC3E}">
        <p14:creationId xmlns:p14="http://schemas.microsoft.com/office/powerpoint/2010/main" val="625557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nvGraphicFramePr>
        <p:xfrm>
          <a:off x="849313" y="766763"/>
          <a:ext cx="6842125" cy="2166937"/>
        </p:xfrm>
        <a:graphic>
          <a:graphicData uri="http://schemas.openxmlformats.org/presentationml/2006/ole">
            <mc:AlternateContent xmlns:mc="http://schemas.openxmlformats.org/markup-compatibility/2006">
              <mc:Choice xmlns:v="urn:schemas-microsoft-com:vml" Requires="v">
                <p:oleObj name="Equation" r:id="rId2" imgW="3809880" imgH="1206360" progId="Equation.DSMT4">
                  <p:embed/>
                </p:oleObj>
              </mc:Choice>
              <mc:Fallback>
                <p:oleObj name="Equation" r:id="rId2" imgW="3809880" imgH="1206360" progId="Equation.DSMT4">
                  <p:embed/>
                  <p:pic>
                    <p:nvPicPr>
                      <p:cNvPr id="5" name="Object 4"/>
                      <p:cNvPicPr/>
                      <p:nvPr/>
                    </p:nvPicPr>
                    <p:blipFill>
                      <a:blip r:embed="rId3"/>
                      <a:stretch>
                        <a:fillRect/>
                      </a:stretch>
                    </p:blipFill>
                    <p:spPr>
                      <a:xfrm>
                        <a:off x="849313" y="766763"/>
                        <a:ext cx="6842125" cy="2166937"/>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872759" y="3016060"/>
          <a:ext cx="6888163" cy="2349500"/>
        </p:xfrm>
        <a:graphic>
          <a:graphicData uri="http://schemas.openxmlformats.org/presentationml/2006/ole">
            <mc:AlternateContent xmlns:mc="http://schemas.openxmlformats.org/markup-compatibility/2006">
              <mc:Choice xmlns:v="urn:schemas-microsoft-com:vml" Requires="v">
                <p:oleObj name="Equation" r:id="rId4" imgW="3835080" imgH="1307880" progId="Equation.DSMT4">
                  <p:embed/>
                </p:oleObj>
              </mc:Choice>
              <mc:Fallback>
                <p:oleObj name="Equation" r:id="rId4" imgW="3835080" imgH="1307880" progId="Equation.DSMT4">
                  <p:embed/>
                  <p:pic>
                    <p:nvPicPr>
                      <p:cNvPr id="6" name="Object 5"/>
                      <p:cNvPicPr>
                        <a:picLocks noChangeAspect="1" noChangeArrowheads="1"/>
                      </p:cNvPicPr>
                      <p:nvPr/>
                    </p:nvPicPr>
                    <p:blipFill>
                      <a:blip r:embed="rId5"/>
                      <a:srcRect/>
                      <a:stretch>
                        <a:fillRect/>
                      </a:stretch>
                    </p:blipFill>
                    <p:spPr bwMode="auto">
                      <a:xfrm>
                        <a:off x="872759" y="3016060"/>
                        <a:ext cx="68881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152400" y="228600"/>
            <a:ext cx="8839200" cy="461665"/>
          </a:xfrm>
          <a:prstGeom prst="rect">
            <a:avLst/>
          </a:prstGeom>
          <a:noFill/>
        </p:spPr>
        <p:txBody>
          <a:bodyPr wrap="square" rtlCol="0">
            <a:spAutoFit/>
          </a:bodyPr>
          <a:lstStyle/>
          <a:p>
            <a:r>
              <a:rPr lang="en-US" sz="2400" dirty="0">
                <a:latin typeface="+mj-lt"/>
              </a:rPr>
              <a:t>Use of Fourier transforms to solve wave equation -- continued</a:t>
            </a:r>
          </a:p>
        </p:txBody>
      </p:sp>
      <p:sp>
        <p:nvSpPr>
          <p:cNvPr id="8" name="TextBox 7">
            <a:extLst>
              <a:ext uri="{FF2B5EF4-FFF2-40B4-BE49-F238E27FC236}">
                <a16:creationId xmlns:a16="http://schemas.microsoft.com/office/drawing/2014/main" id="{955CE810-404E-49F7-B485-7075C71B9BD1}"/>
              </a:ext>
            </a:extLst>
          </p:cNvPr>
          <p:cNvSpPr txBox="1"/>
          <p:nvPr/>
        </p:nvSpPr>
        <p:spPr>
          <a:xfrm>
            <a:off x="304800" y="5289447"/>
            <a:ext cx="9144000" cy="1200329"/>
          </a:xfrm>
          <a:prstGeom prst="rect">
            <a:avLst/>
          </a:prstGeom>
          <a:noFill/>
        </p:spPr>
        <p:txBody>
          <a:bodyPr wrap="square" rtlCol="0">
            <a:spAutoFit/>
          </a:bodyPr>
          <a:lstStyle/>
          <a:p>
            <a:r>
              <a:rPr lang="en-US" sz="2400" b="1" dirty="0">
                <a:solidFill>
                  <a:srgbClr val="FF0000"/>
                </a:solidFill>
                <a:latin typeface="+mj-lt"/>
              </a:rPr>
              <a:t>Note that at this point, we do not know the coefficients </a:t>
            </a:r>
            <a:r>
              <a:rPr lang="en-US" sz="2400" b="1" i="1" dirty="0">
                <a:solidFill>
                  <a:srgbClr val="FF0000"/>
                </a:solidFill>
                <a:latin typeface="+mj-lt"/>
              </a:rPr>
              <a:t>A</a:t>
            </a:r>
            <a:r>
              <a:rPr lang="en-US" sz="2400" b="1" i="1" baseline="-25000" dirty="0">
                <a:solidFill>
                  <a:srgbClr val="FF0000"/>
                </a:solidFill>
                <a:latin typeface="+mj-lt"/>
              </a:rPr>
              <a:t>n</a:t>
            </a:r>
            <a:r>
              <a:rPr lang="en-US" sz="2400" b="1" dirty="0">
                <a:solidFill>
                  <a:srgbClr val="FF0000"/>
                </a:solidFill>
                <a:latin typeface="+mj-lt"/>
              </a:rPr>
              <a:t>;  however, it clear that the solutions are consistent with </a:t>
            </a:r>
            <a:r>
              <a:rPr lang="en-US" sz="2400" b="1" dirty="0" err="1">
                <a:solidFill>
                  <a:srgbClr val="FF0000"/>
                </a:solidFill>
                <a:latin typeface="+mj-lt"/>
              </a:rPr>
              <a:t>D’Alembert’s</a:t>
            </a:r>
            <a:r>
              <a:rPr lang="en-US" sz="2400" b="1" dirty="0">
                <a:solidFill>
                  <a:srgbClr val="FF0000"/>
                </a:solidFill>
                <a:latin typeface="+mj-lt"/>
              </a:rPr>
              <a:t> analysis of the wave equation.</a:t>
            </a:r>
          </a:p>
        </p:txBody>
      </p:sp>
    </p:spTree>
    <p:extLst>
      <p:ext uri="{BB962C8B-B14F-4D97-AF65-F5344CB8AC3E}">
        <p14:creationId xmlns:p14="http://schemas.microsoft.com/office/powerpoint/2010/main" val="427323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F4FC29-0F05-43A1-B2D0-D32AAB55AFBE}"/>
              </a:ext>
            </a:extLst>
          </p:cNvPr>
          <p:cNvSpPr>
            <a:spLocks noGrp="1"/>
          </p:cNvSpPr>
          <p:nvPr>
            <p:ph type="dt" sz="half" idx="10"/>
          </p:nvPr>
        </p:nvSpPr>
        <p:spPr/>
        <p:txBody>
          <a:bodyPr/>
          <a:lstStyle/>
          <a:p>
            <a:r>
              <a:rPr lang="en-US" dirty="0"/>
              <a:t>10/19/2022</a:t>
            </a:r>
          </a:p>
        </p:txBody>
      </p:sp>
      <p:sp>
        <p:nvSpPr>
          <p:cNvPr id="3" name="Footer Placeholder 2">
            <a:extLst>
              <a:ext uri="{FF2B5EF4-FFF2-40B4-BE49-F238E27FC236}">
                <a16:creationId xmlns:a16="http://schemas.microsoft.com/office/drawing/2014/main" id="{C93422B2-3D24-4EFE-B4CD-5AD0CB482789}"/>
              </a:ext>
            </a:extLst>
          </p:cNvPr>
          <p:cNvSpPr>
            <a:spLocks noGrp="1"/>
          </p:cNvSpPr>
          <p:nvPr>
            <p:ph type="ftr" sz="quarter" idx="11"/>
          </p:nvPr>
        </p:nvSpPr>
        <p:spPr/>
        <p:txBody>
          <a:bodyPr/>
          <a:lstStyle/>
          <a:p>
            <a:r>
              <a:rPr lang="en-US" dirty="0"/>
              <a:t>PHY 711  Fall 2022-- Lecture 23</a:t>
            </a:r>
          </a:p>
        </p:txBody>
      </p:sp>
      <p:sp>
        <p:nvSpPr>
          <p:cNvPr id="4" name="Slide Number Placeholder 3">
            <a:extLst>
              <a:ext uri="{FF2B5EF4-FFF2-40B4-BE49-F238E27FC236}">
                <a16:creationId xmlns:a16="http://schemas.microsoft.com/office/drawing/2014/main" id="{6FB077F8-69F1-435E-8698-E1CCA42CE358}"/>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F86D9271-7977-081F-465D-DF9FACDD9BCD}"/>
              </a:ext>
            </a:extLst>
          </p:cNvPr>
          <p:cNvPicPr>
            <a:picLocks noChangeAspect="1"/>
          </p:cNvPicPr>
          <p:nvPr/>
        </p:nvPicPr>
        <p:blipFill>
          <a:blip r:embed="rId3"/>
          <a:stretch>
            <a:fillRect/>
          </a:stretch>
        </p:blipFill>
        <p:spPr>
          <a:xfrm>
            <a:off x="1684705" y="29687"/>
            <a:ext cx="6240095" cy="6326663"/>
          </a:xfrm>
          <a:prstGeom prst="rect">
            <a:avLst/>
          </a:prstGeom>
        </p:spPr>
      </p:pic>
    </p:spTree>
    <p:extLst>
      <p:ext uri="{BB962C8B-B14F-4D97-AF65-F5344CB8AC3E}">
        <p14:creationId xmlns:p14="http://schemas.microsoft.com/office/powerpoint/2010/main" val="4019830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6" name="Object 5"/>
          <p:cNvGraphicFramePr>
            <a:graphicFrameLocks noChangeAspect="1"/>
          </p:cNvGraphicFramePr>
          <p:nvPr/>
        </p:nvGraphicFramePr>
        <p:xfrm>
          <a:off x="346075" y="142387"/>
          <a:ext cx="8575675" cy="2005013"/>
        </p:xfrm>
        <a:graphic>
          <a:graphicData uri="http://schemas.openxmlformats.org/presentationml/2006/ole">
            <mc:AlternateContent xmlns:mc="http://schemas.openxmlformats.org/markup-compatibility/2006">
              <mc:Choice xmlns:v="urn:schemas-microsoft-com:vml" Requires="v">
                <p:oleObj name="Equation" r:id="rId2" imgW="5930640" imgH="1384200" progId="Equation.DSMT4">
                  <p:embed/>
                </p:oleObj>
              </mc:Choice>
              <mc:Fallback>
                <p:oleObj name="Equation" r:id="rId2" imgW="5930640" imgH="1384200" progId="Equation.DSMT4">
                  <p:embed/>
                  <p:pic>
                    <p:nvPicPr>
                      <p:cNvPr id="6" name="Object 5"/>
                      <p:cNvPicPr>
                        <a:picLocks noChangeAspect="1" noChangeArrowheads="1"/>
                      </p:cNvPicPr>
                      <p:nvPr/>
                    </p:nvPicPr>
                    <p:blipFill>
                      <a:blip r:embed="rId3"/>
                      <a:srcRect/>
                      <a:stretch>
                        <a:fillRect/>
                      </a:stretch>
                    </p:blipFill>
                    <p:spPr bwMode="auto">
                      <a:xfrm>
                        <a:off x="346075" y="142387"/>
                        <a:ext cx="8575675" cy="2005013"/>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346075" y="2269367"/>
          <a:ext cx="7097713" cy="1577877"/>
        </p:xfrm>
        <a:graphic>
          <a:graphicData uri="http://schemas.openxmlformats.org/presentationml/2006/ole">
            <mc:AlternateContent xmlns:mc="http://schemas.openxmlformats.org/markup-compatibility/2006">
              <mc:Choice xmlns:v="urn:schemas-microsoft-com:vml" Requires="v">
                <p:oleObj name="Equation" r:id="rId4" imgW="4292280" imgH="952200" progId="Equation.DSMT4">
                  <p:embed/>
                </p:oleObj>
              </mc:Choice>
              <mc:Fallback>
                <p:oleObj name="Equation" r:id="rId4" imgW="4292280" imgH="952200" progId="Equation.DSMT4">
                  <p:embed/>
                  <p:pic>
                    <p:nvPicPr>
                      <p:cNvPr id="7" name="Object 6"/>
                      <p:cNvPicPr>
                        <a:picLocks noChangeAspect="1" noChangeArrowheads="1"/>
                      </p:cNvPicPr>
                      <p:nvPr/>
                    </p:nvPicPr>
                    <p:blipFill>
                      <a:blip r:embed="rId5"/>
                      <a:srcRect/>
                      <a:stretch>
                        <a:fillRect/>
                      </a:stretch>
                    </p:blipFill>
                    <p:spPr bwMode="auto">
                      <a:xfrm>
                        <a:off x="346075" y="2269367"/>
                        <a:ext cx="7097713" cy="1577877"/>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nvGraphicFramePr>
        <p:xfrm>
          <a:off x="451449" y="4114800"/>
          <a:ext cx="8201026" cy="1804988"/>
        </p:xfrm>
        <a:graphic>
          <a:graphicData uri="http://schemas.openxmlformats.org/presentationml/2006/ole">
            <mc:AlternateContent xmlns:mc="http://schemas.openxmlformats.org/markup-compatibility/2006">
              <mc:Choice xmlns:v="urn:schemas-microsoft-com:vml" Requires="v">
                <p:oleObj name="Equation" r:id="rId6" imgW="4787640" imgH="1054080" progId="Equation.DSMT4">
                  <p:embed/>
                </p:oleObj>
              </mc:Choice>
              <mc:Fallback>
                <p:oleObj name="Equation" r:id="rId6" imgW="4787640" imgH="1054080" progId="Equation.DSMT4">
                  <p:embed/>
                  <p:pic>
                    <p:nvPicPr>
                      <p:cNvPr id="5" name="Object 4"/>
                      <p:cNvPicPr/>
                      <p:nvPr/>
                    </p:nvPicPr>
                    <p:blipFill>
                      <a:blip r:embed="rId7"/>
                      <a:stretch>
                        <a:fillRect/>
                      </a:stretch>
                    </p:blipFill>
                    <p:spPr>
                      <a:xfrm>
                        <a:off x="451449" y="4114800"/>
                        <a:ext cx="8201026" cy="1804988"/>
                      </a:xfrm>
                      <a:prstGeom prst="rect">
                        <a:avLst/>
                      </a:prstGeom>
                    </p:spPr>
                  </p:pic>
                </p:oleObj>
              </mc:Fallback>
            </mc:AlternateContent>
          </a:graphicData>
        </a:graphic>
      </p:graphicFrame>
    </p:spTree>
    <p:extLst>
      <p:ext uri="{BB962C8B-B14F-4D97-AF65-F5344CB8AC3E}">
        <p14:creationId xmlns:p14="http://schemas.microsoft.com/office/powerpoint/2010/main" val="3628808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nvGraphicFramePr>
        <p:xfrm>
          <a:off x="3105943" y="306745"/>
          <a:ext cx="2674938" cy="1239838"/>
        </p:xfrm>
        <a:graphic>
          <a:graphicData uri="http://schemas.openxmlformats.org/presentationml/2006/ole">
            <mc:AlternateContent xmlns:mc="http://schemas.openxmlformats.org/markup-compatibility/2006">
              <mc:Choice xmlns:v="urn:schemas-microsoft-com:vml" Requires="v">
                <p:oleObj name="Equation" r:id="rId2" imgW="1562040" imgH="723600" progId="Equation.DSMT4">
                  <p:embed/>
                </p:oleObj>
              </mc:Choice>
              <mc:Fallback>
                <p:oleObj name="Equation" r:id="rId2" imgW="1562040" imgH="723600" progId="Equation.DSMT4">
                  <p:embed/>
                  <p:pic>
                    <p:nvPicPr>
                      <p:cNvPr id="5" name="Object 4"/>
                      <p:cNvPicPr/>
                      <p:nvPr/>
                    </p:nvPicPr>
                    <p:blipFill>
                      <a:blip r:embed="rId3"/>
                      <a:stretch>
                        <a:fillRect/>
                      </a:stretch>
                    </p:blipFill>
                    <p:spPr>
                      <a:xfrm>
                        <a:off x="3105943" y="306745"/>
                        <a:ext cx="2674938" cy="1239838"/>
                      </a:xfrm>
                      <a:prstGeom prst="rect">
                        <a:avLst/>
                      </a:prstGeom>
                    </p:spPr>
                  </p:pic>
                </p:oleObj>
              </mc:Fallback>
            </mc:AlternateContent>
          </a:graphicData>
        </a:graphic>
      </p:graphicFrame>
      <p:pic>
        <p:nvPicPr>
          <p:cNvPr id="6" name="Picture 5"/>
          <p:cNvPicPr>
            <a:picLocks noChangeAspect="1"/>
          </p:cNvPicPr>
          <p:nvPr/>
        </p:nvPicPr>
        <p:blipFill>
          <a:blip r:embed="rId4"/>
          <a:stretch>
            <a:fillRect/>
          </a:stretch>
        </p:blipFill>
        <p:spPr>
          <a:xfrm>
            <a:off x="0" y="2068077"/>
            <a:ext cx="8886825" cy="2721845"/>
          </a:xfrm>
          <a:prstGeom prst="rect">
            <a:avLst/>
          </a:prstGeom>
        </p:spPr>
      </p:pic>
      <p:graphicFrame>
        <p:nvGraphicFramePr>
          <p:cNvPr id="7" name="Object 6"/>
          <p:cNvGraphicFramePr>
            <a:graphicFrameLocks noChangeAspect="1"/>
          </p:cNvGraphicFramePr>
          <p:nvPr/>
        </p:nvGraphicFramePr>
        <p:xfrm>
          <a:off x="6942365" y="4714562"/>
          <a:ext cx="1355270" cy="395287"/>
        </p:xfrm>
        <a:graphic>
          <a:graphicData uri="http://schemas.openxmlformats.org/presentationml/2006/ole">
            <mc:AlternateContent xmlns:mc="http://schemas.openxmlformats.org/markup-compatibility/2006">
              <mc:Choice xmlns:v="urn:schemas-microsoft-com:vml" Requires="v">
                <p:oleObj name="Equation" r:id="rId5" imgW="609480" imgH="177480" progId="Equation.DSMT4">
                  <p:embed/>
                </p:oleObj>
              </mc:Choice>
              <mc:Fallback>
                <p:oleObj name="Equation" r:id="rId5" imgW="609480" imgH="177480" progId="Equation.DSMT4">
                  <p:embed/>
                  <p:pic>
                    <p:nvPicPr>
                      <p:cNvPr id="7" name="Object 6"/>
                      <p:cNvPicPr/>
                      <p:nvPr/>
                    </p:nvPicPr>
                    <p:blipFill>
                      <a:blip r:embed="rId6"/>
                      <a:stretch>
                        <a:fillRect/>
                      </a:stretch>
                    </p:blipFill>
                    <p:spPr>
                      <a:xfrm>
                        <a:off x="6942365" y="4714562"/>
                        <a:ext cx="1355270" cy="395287"/>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894555" y="4842797"/>
          <a:ext cx="7097713" cy="1577877"/>
        </p:xfrm>
        <a:graphic>
          <a:graphicData uri="http://schemas.openxmlformats.org/presentationml/2006/ole">
            <mc:AlternateContent xmlns:mc="http://schemas.openxmlformats.org/markup-compatibility/2006">
              <mc:Choice xmlns:v="urn:schemas-microsoft-com:vml" Requires="v">
                <p:oleObj name="Equation" r:id="rId7" imgW="4292280" imgH="952200" progId="Equation.DSMT4">
                  <p:embed/>
                </p:oleObj>
              </mc:Choice>
              <mc:Fallback>
                <p:oleObj name="Equation" r:id="rId7" imgW="4292280" imgH="952200" progId="Equation.DSMT4">
                  <p:embed/>
                  <p:pic>
                    <p:nvPicPr>
                      <p:cNvPr id="8" name="Object 7"/>
                      <p:cNvPicPr>
                        <a:picLocks noChangeAspect="1" noChangeArrowheads="1"/>
                      </p:cNvPicPr>
                      <p:nvPr/>
                    </p:nvPicPr>
                    <p:blipFill>
                      <a:blip r:embed="rId8"/>
                      <a:srcRect/>
                      <a:stretch>
                        <a:fillRect/>
                      </a:stretch>
                    </p:blipFill>
                    <p:spPr bwMode="auto">
                      <a:xfrm>
                        <a:off x="894555" y="4842797"/>
                        <a:ext cx="7097713" cy="157787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nvGraphicFramePr>
        <p:xfrm>
          <a:off x="3940923" y="4579578"/>
          <a:ext cx="1004975" cy="420687"/>
        </p:xfrm>
        <a:graphic>
          <a:graphicData uri="http://schemas.openxmlformats.org/presentationml/2006/ole">
            <mc:AlternateContent xmlns:mc="http://schemas.openxmlformats.org/markup-compatibility/2006">
              <mc:Choice xmlns:v="urn:schemas-microsoft-com:vml" Requires="v">
                <p:oleObj name="Equation" r:id="rId9" imgW="545760" imgH="228600" progId="Equation.DSMT4">
                  <p:embed/>
                </p:oleObj>
              </mc:Choice>
              <mc:Fallback>
                <p:oleObj name="Equation" r:id="rId9" imgW="545760" imgH="228600" progId="Equation.DSMT4">
                  <p:embed/>
                  <p:pic>
                    <p:nvPicPr>
                      <p:cNvPr id="9" name="Object 8"/>
                      <p:cNvPicPr/>
                      <p:nvPr/>
                    </p:nvPicPr>
                    <p:blipFill>
                      <a:blip r:embed="rId10"/>
                      <a:stretch>
                        <a:fillRect/>
                      </a:stretch>
                    </p:blipFill>
                    <p:spPr>
                      <a:xfrm>
                        <a:off x="3940923" y="4579578"/>
                        <a:ext cx="1004975" cy="420687"/>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5464175" y="2535238"/>
          <a:ext cx="1355725" cy="1050925"/>
        </p:xfrm>
        <a:graphic>
          <a:graphicData uri="http://schemas.openxmlformats.org/presentationml/2006/ole">
            <mc:AlternateContent xmlns:mc="http://schemas.openxmlformats.org/markup-compatibility/2006">
              <mc:Choice xmlns:v="urn:schemas-microsoft-com:vml" Requires="v">
                <p:oleObj name="Equation" r:id="rId11" imgW="736560" imgH="571320" progId="Equation.DSMT4">
                  <p:embed/>
                </p:oleObj>
              </mc:Choice>
              <mc:Fallback>
                <p:oleObj name="Equation" r:id="rId11" imgW="736560" imgH="571320" progId="Equation.DSMT4">
                  <p:embed/>
                  <p:pic>
                    <p:nvPicPr>
                      <p:cNvPr id="11" name="Object 10"/>
                      <p:cNvPicPr/>
                      <p:nvPr/>
                    </p:nvPicPr>
                    <p:blipFill>
                      <a:blip r:embed="rId12"/>
                      <a:stretch>
                        <a:fillRect/>
                      </a:stretch>
                    </p:blipFill>
                    <p:spPr>
                      <a:xfrm>
                        <a:off x="5464175" y="2535238"/>
                        <a:ext cx="1355725" cy="1050925"/>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7102475" y="2514600"/>
          <a:ext cx="1355725" cy="1050925"/>
        </p:xfrm>
        <a:graphic>
          <a:graphicData uri="http://schemas.openxmlformats.org/presentationml/2006/ole">
            <mc:AlternateContent xmlns:mc="http://schemas.openxmlformats.org/markup-compatibility/2006">
              <mc:Choice xmlns:v="urn:schemas-microsoft-com:vml" Requires="v">
                <p:oleObj name="Equation" r:id="rId13" imgW="736560" imgH="571320" progId="Equation.DSMT4">
                  <p:embed/>
                </p:oleObj>
              </mc:Choice>
              <mc:Fallback>
                <p:oleObj name="Equation" r:id="rId13" imgW="736560" imgH="571320" progId="Equation.DSMT4">
                  <p:embed/>
                  <p:pic>
                    <p:nvPicPr>
                      <p:cNvPr id="12" name="Object 11"/>
                      <p:cNvPicPr/>
                      <p:nvPr/>
                    </p:nvPicPr>
                    <p:blipFill>
                      <a:blip r:embed="rId14"/>
                      <a:stretch>
                        <a:fillRect/>
                      </a:stretch>
                    </p:blipFill>
                    <p:spPr>
                      <a:xfrm>
                        <a:off x="7102475" y="2514600"/>
                        <a:ext cx="1355725" cy="1050925"/>
                      </a:xfrm>
                      <a:prstGeom prst="rect">
                        <a:avLst/>
                      </a:prstGeom>
                    </p:spPr>
                  </p:pic>
                </p:oleObj>
              </mc:Fallback>
            </mc:AlternateContent>
          </a:graphicData>
        </a:graphic>
      </p:graphicFrame>
    </p:spTree>
    <p:extLst>
      <p:ext uri="{BB962C8B-B14F-4D97-AF65-F5344CB8AC3E}">
        <p14:creationId xmlns:p14="http://schemas.microsoft.com/office/powerpoint/2010/main" val="146863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nvGraphicFramePr>
        <p:xfrm>
          <a:off x="398585" y="136525"/>
          <a:ext cx="7677150" cy="2051050"/>
        </p:xfrm>
        <a:graphic>
          <a:graphicData uri="http://schemas.openxmlformats.org/presentationml/2006/ole">
            <mc:AlternateContent xmlns:mc="http://schemas.openxmlformats.org/markup-compatibility/2006">
              <mc:Choice xmlns:v="urn:schemas-microsoft-com:vml" Requires="v">
                <p:oleObj name="Equation" r:id="rId2" imgW="4000320" imgH="1066680" progId="Equation.DSMT4">
                  <p:embed/>
                </p:oleObj>
              </mc:Choice>
              <mc:Fallback>
                <p:oleObj name="Equation" r:id="rId2" imgW="4000320" imgH="1066680" progId="Equation.DSMT4">
                  <p:embed/>
                  <p:pic>
                    <p:nvPicPr>
                      <p:cNvPr id="5" name="Object 4"/>
                      <p:cNvPicPr>
                        <a:picLocks noChangeAspect="1" noChangeArrowheads="1"/>
                      </p:cNvPicPr>
                      <p:nvPr/>
                    </p:nvPicPr>
                    <p:blipFill>
                      <a:blip r:embed="rId3"/>
                      <a:srcRect/>
                      <a:stretch>
                        <a:fillRect/>
                      </a:stretch>
                    </p:blipFill>
                    <p:spPr bwMode="auto">
                      <a:xfrm>
                        <a:off x="398585" y="136525"/>
                        <a:ext cx="767715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457200" y="2417945"/>
          <a:ext cx="5680075" cy="830263"/>
        </p:xfrm>
        <a:graphic>
          <a:graphicData uri="http://schemas.openxmlformats.org/presentationml/2006/ole">
            <mc:AlternateContent xmlns:mc="http://schemas.openxmlformats.org/markup-compatibility/2006">
              <mc:Choice xmlns:v="urn:schemas-microsoft-com:vml" Requires="v">
                <p:oleObj name="Equation" r:id="rId4" imgW="2958840" imgH="431640" progId="Equation.DSMT4">
                  <p:embed/>
                </p:oleObj>
              </mc:Choice>
              <mc:Fallback>
                <p:oleObj name="Equation" r:id="rId4" imgW="2958840" imgH="431640" progId="Equation.DSMT4">
                  <p:embed/>
                  <p:pic>
                    <p:nvPicPr>
                      <p:cNvPr id="6" name="Object 5"/>
                      <p:cNvPicPr>
                        <a:picLocks noChangeAspect="1" noChangeArrowheads="1"/>
                      </p:cNvPicPr>
                      <p:nvPr/>
                    </p:nvPicPr>
                    <p:blipFill>
                      <a:blip r:embed="rId5"/>
                      <a:srcRect/>
                      <a:stretch>
                        <a:fillRect/>
                      </a:stretch>
                    </p:blipFill>
                    <p:spPr bwMode="auto">
                      <a:xfrm>
                        <a:off x="457200" y="2417945"/>
                        <a:ext cx="5680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433510" y="3266373"/>
          <a:ext cx="7607300" cy="927100"/>
        </p:xfrm>
        <a:graphic>
          <a:graphicData uri="http://schemas.openxmlformats.org/presentationml/2006/ole">
            <mc:AlternateContent xmlns:mc="http://schemas.openxmlformats.org/markup-compatibility/2006">
              <mc:Choice xmlns:v="urn:schemas-microsoft-com:vml" Requires="v">
                <p:oleObj name="Equation" r:id="rId6" imgW="3962160" imgH="482400" progId="Equation.DSMT4">
                  <p:embed/>
                </p:oleObj>
              </mc:Choice>
              <mc:Fallback>
                <p:oleObj name="Equation" r:id="rId6" imgW="3962160" imgH="482400" progId="Equation.DSMT4">
                  <p:embed/>
                  <p:pic>
                    <p:nvPicPr>
                      <p:cNvPr id="7" name="Object 6"/>
                      <p:cNvPicPr>
                        <a:picLocks noChangeAspect="1" noChangeArrowheads="1"/>
                      </p:cNvPicPr>
                      <p:nvPr/>
                    </p:nvPicPr>
                    <p:blipFill>
                      <a:blip r:embed="rId7"/>
                      <a:srcRect/>
                      <a:stretch>
                        <a:fillRect/>
                      </a:stretch>
                    </p:blipFill>
                    <p:spPr bwMode="auto">
                      <a:xfrm>
                        <a:off x="433510" y="3266373"/>
                        <a:ext cx="7607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04800" y="4230517"/>
          <a:ext cx="5257800" cy="2361135"/>
        </p:xfrm>
        <a:graphic>
          <a:graphicData uri="http://schemas.openxmlformats.org/presentationml/2006/ole">
            <mc:AlternateContent xmlns:mc="http://schemas.openxmlformats.org/markup-compatibility/2006">
              <mc:Choice xmlns:v="urn:schemas-microsoft-com:vml" Requires="v">
                <p:oleObj name="Equation" r:id="rId8" imgW="3848040" imgH="1726920" progId="Equation.DSMT4">
                  <p:embed/>
                </p:oleObj>
              </mc:Choice>
              <mc:Fallback>
                <p:oleObj name="Equation" r:id="rId8" imgW="3848040" imgH="1726920" progId="Equation.DSMT4">
                  <p:embed/>
                  <p:pic>
                    <p:nvPicPr>
                      <p:cNvPr id="8" name="Object 7"/>
                      <p:cNvPicPr>
                        <a:picLocks noChangeAspect="1" noChangeArrowheads="1"/>
                      </p:cNvPicPr>
                      <p:nvPr/>
                    </p:nvPicPr>
                    <p:blipFill>
                      <a:blip r:embed="rId9"/>
                      <a:srcRect/>
                      <a:stretch>
                        <a:fillRect/>
                      </a:stretch>
                    </p:blipFill>
                    <p:spPr bwMode="auto">
                      <a:xfrm>
                        <a:off x="304800" y="4230517"/>
                        <a:ext cx="5257800" cy="236113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3790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609600" y="102215"/>
            <a:ext cx="6172200" cy="461665"/>
          </a:xfrm>
          <a:prstGeom prst="rect">
            <a:avLst/>
          </a:prstGeom>
          <a:noFill/>
        </p:spPr>
        <p:txBody>
          <a:bodyPr wrap="square" rtlCol="0">
            <a:spAutoFit/>
          </a:bodyPr>
          <a:lstStyle/>
          <a:p>
            <a:r>
              <a:rPr lang="en-US" sz="2400" dirty="0">
                <a:latin typeface="+mj-lt"/>
              </a:rPr>
              <a:t>Example:</a:t>
            </a:r>
          </a:p>
        </p:txBody>
      </p:sp>
      <p:graphicFrame>
        <p:nvGraphicFramePr>
          <p:cNvPr id="6" name="Object 5"/>
          <p:cNvGraphicFramePr>
            <a:graphicFrameLocks noChangeAspect="1"/>
          </p:cNvGraphicFramePr>
          <p:nvPr/>
        </p:nvGraphicFramePr>
        <p:xfrm>
          <a:off x="336550" y="668337"/>
          <a:ext cx="8807450" cy="720725"/>
        </p:xfrm>
        <a:graphic>
          <a:graphicData uri="http://schemas.openxmlformats.org/presentationml/2006/ole">
            <mc:AlternateContent xmlns:mc="http://schemas.openxmlformats.org/markup-compatibility/2006">
              <mc:Choice xmlns:v="urn:schemas-microsoft-com:vml" Requires="v">
                <p:oleObj name="Equation" r:id="rId2" imgW="6832440" imgH="558720" progId="Equation.DSMT4">
                  <p:embed/>
                </p:oleObj>
              </mc:Choice>
              <mc:Fallback>
                <p:oleObj name="Equation" r:id="rId2" imgW="6832440" imgH="558720" progId="Equation.DSMT4">
                  <p:embed/>
                  <p:pic>
                    <p:nvPicPr>
                      <p:cNvPr id="6" name="Object 5"/>
                      <p:cNvPicPr>
                        <a:picLocks noChangeAspect="1" noChangeArrowheads="1"/>
                      </p:cNvPicPr>
                      <p:nvPr/>
                    </p:nvPicPr>
                    <p:blipFill>
                      <a:blip r:embed="rId3"/>
                      <a:srcRect/>
                      <a:stretch>
                        <a:fillRect/>
                      </a:stretch>
                    </p:blipFill>
                    <p:spPr bwMode="auto">
                      <a:xfrm>
                        <a:off x="336550" y="668337"/>
                        <a:ext cx="8807450" cy="72072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1028700" y="1441694"/>
          <a:ext cx="7294562" cy="1506537"/>
        </p:xfrm>
        <a:graphic>
          <a:graphicData uri="http://schemas.openxmlformats.org/presentationml/2006/ole">
            <mc:AlternateContent xmlns:mc="http://schemas.openxmlformats.org/markup-compatibility/2006">
              <mc:Choice xmlns:v="urn:schemas-microsoft-com:vml" Requires="v">
                <p:oleObj name="Equation" r:id="rId4" imgW="6578280" imgH="1358640" progId="Equation.DSMT4">
                  <p:embed/>
                </p:oleObj>
              </mc:Choice>
              <mc:Fallback>
                <p:oleObj name="Equation" r:id="rId4" imgW="6578280" imgH="1358640" progId="Equation.DSMT4">
                  <p:embed/>
                  <p:pic>
                    <p:nvPicPr>
                      <p:cNvPr id="7" name="Object 6"/>
                      <p:cNvPicPr>
                        <a:picLocks noChangeAspect="1" noChangeArrowheads="1"/>
                      </p:cNvPicPr>
                      <p:nvPr/>
                    </p:nvPicPr>
                    <p:blipFill>
                      <a:blip r:embed="rId5"/>
                      <a:srcRect/>
                      <a:stretch>
                        <a:fillRect/>
                      </a:stretch>
                    </p:blipFill>
                    <p:spPr bwMode="auto">
                      <a:xfrm>
                        <a:off x="1028700" y="1441694"/>
                        <a:ext cx="7294562" cy="1506537"/>
                      </a:xfrm>
                      <a:prstGeom prst="rect">
                        <a:avLst/>
                      </a:prstGeom>
                      <a:noFill/>
                      <a:ln>
                        <a:noFill/>
                      </a:ln>
                    </p:spPr>
                  </p:pic>
                </p:oleObj>
              </mc:Fallback>
            </mc:AlternateContent>
          </a:graphicData>
        </a:graphic>
      </p:graphicFrame>
      <p:pic>
        <p:nvPicPr>
          <p:cNvPr id="9" name="Picture 8">
            <a:extLst>
              <a:ext uri="{FF2B5EF4-FFF2-40B4-BE49-F238E27FC236}">
                <a16:creationId xmlns:a16="http://schemas.microsoft.com/office/drawing/2014/main" id="{08FB23E4-96D1-4852-AB5D-1F5B050B13FB}"/>
              </a:ext>
            </a:extLst>
          </p:cNvPr>
          <p:cNvPicPr>
            <a:picLocks noChangeAspect="1"/>
          </p:cNvPicPr>
          <p:nvPr/>
        </p:nvPicPr>
        <p:blipFill>
          <a:blip r:embed="rId6"/>
          <a:stretch>
            <a:fillRect/>
          </a:stretch>
        </p:blipFill>
        <p:spPr>
          <a:xfrm>
            <a:off x="0" y="3000863"/>
            <a:ext cx="9144000" cy="3243594"/>
          </a:xfrm>
          <a:prstGeom prst="rect">
            <a:avLst/>
          </a:prstGeom>
        </p:spPr>
      </p:pic>
      <p:graphicFrame>
        <p:nvGraphicFramePr>
          <p:cNvPr id="10" name="Object 9">
            <a:extLst>
              <a:ext uri="{FF2B5EF4-FFF2-40B4-BE49-F238E27FC236}">
                <a16:creationId xmlns:a16="http://schemas.microsoft.com/office/drawing/2014/main" id="{8A8D851B-B614-4F0C-8F1C-0B035EB724DB}"/>
              </a:ext>
            </a:extLst>
          </p:cNvPr>
          <p:cNvGraphicFramePr>
            <a:graphicFrameLocks noChangeAspect="1"/>
          </p:cNvGraphicFramePr>
          <p:nvPr/>
        </p:nvGraphicFramePr>
        <p:xfrm>
          <a:off x="5486400" y="3000863"/>
          <a:ext cx="1060938" cy="579157"/>
        </p:xfrm>
        <a:graphic>
          <a:graphicData uri="http://schemas.openxmlformats.org/presentationml/2006/ole">
            <mc:AlternateContent xmlns:mc="http://schemas.openxmlformats.org/markup-compatibility/2006">
              <mc:Choice xmlns:v="urn:schemas-microsoft-com:vml" Requires="v">
                <p:oleObj name="Equation" r:id="rId7" imgW="545760" imgH="228600" progId="Equation.DSMT4">
                  <p:embed/>
                </p:oleObj>
              </mc:Choice>
              <mc:Fallback>
                <p:oleObj name="Equation" r:id="rId7" imgW="545760" imgH="228600" progId="Equation.DSMT4">
                  <p:embed/>
                  <p:pic>
                    <p:nvPicPr>
                      <p:cNvPr id="10" name="Object 9">
                        <a:extLst>
                          <a:ext uri="{FF2B5EF4-FFF2-40B4-BE49-F238E27FC236}">
                            <a16:creationId xmlns:a16="http://schemas.microsoft.com/office/drawing/2014/main" id="{8A8D851B-B614-4F0C-8F1C-0B035EB724DB}"/>
                          </a:ext>
                        </a:extLst>
                      </p:cNvPr>
                      <p:cNvPicPr/>
                      <p:nvPr/>
                    </p:nvPicPr>
                    <p:blipFill>
                      <a:blip r:embed="rId8"/>
                      <a:stretch>
                        <a:fillRect/>
                      </a:stretch>
                    </p:blipFill>
                    <p:spPr>
                      <a:xfrm>
                        <a:off x="5486400" y="3000863"/>
                        <a:ext cx="1060938" cy="57915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5F67E51-F09F-4BBF-AF6A-E15658C817E8}"/>
              </a:ext>
            </a:extLst>
          </p:cNvPr>
          <p:cNvGraphicFramePr>
            <a:graphicFrameLocks noChangeAspect="1"/>
          </p:cNvGraphicFramePr>
          <p:nvPr/>
        </p:nvGraphicFramePr>
        <p:xfrm>
          <a:off x="6781800" y="2745642"/>
          <a:ext cx="1060938" cy="511361"/>
        </p:xfrm>
        <a:graphic>
          <a:graphicData uri="http://schemas.openxmlformats.org/presentationml/2006/ole">
            <mc:AlternateContent xmlns:mc="http://schemas.openxmlformats.org/markup-compatibility/2006">
              <mc:Choice xmlns:v="urn:schemas-microsoft-com:vml" Requires="v">
                <p:oleObj name="Equation" r:id="rId9" imgW="545760" imgH="228600" progId="Equation.DSMT4">
                  <p:embed/>
                </p:oleObj>
              </mc:Choice>
              <mc:Fallback>
                <p:oleObj name="Equation" r:id="rId9" imgW="545760" imgH="228600" progId="Equation.DSMT4">
                  <p:embed/>
                  <p:pic>
                    <p:nvPicPr>
                      <p:cNvPr id="11" name="Object 10">
                        <a:extLst>
                          <a:ext uri="{FF2B5EF4-FFF2-40B4-BE49-F238E27FC236}">
                            <a16:creationId xmlns:a16="http://schemas.microsoft.com/office/drawing/2014/main" id="{A5F67E51-F09F-4BBF-AF6A-E15658C817E8}"/>
                          </a:ext>
                        </a:extLst>
                      </p:cNvPr>
                      <p:cNvPicPr/>
                      <p:nvPr/>
                    </p:nvPicPr>
                    <p:blipFill>
                      <a:blip r:embed="rId10"/>
                      <a:stretch>
                        <a:fillRect/>
                      </a:stretch>
                    </p:blipFill>
                    <p:spPr>
                      <a:xfrm>
                        <a:off x="6781800" y="2745642"/>
                        <a:ext cx="1060938" cy="511361"/>
                      </a:xfrm>
                      <a:prstGeom prst="rect">
                        <a:avLst/>
                      </a:prstGeom>
                    </p:spPr>
                  </p:pic>
                </p:oleObj>
              </mc:Fallback>
            </mc:AlternateContent>
          </a:graphicData>
        </a:graphic>
      </p:graphicFrame>
    </p:spTree>
    <p:extLst>
      <p:ext uri="{BB962C8B-B14F-4D97-AF65-F5344CB8AC3E}">
        <p14:creationId xmlns:p14="http://schemas.microsoft.com/office/powerpoint/2010/main" val="3094447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CD8E10-4F2E-46EA-90CA-D5CE02BF2947}"/>
              </a:ext>
            </a:extLst>
          </p:cNvPr>
          <p:cNvSpPr>
            <a:spLocks noGrp="1"/>
          </p:cNvSpPr>
          <p:nvPr>
            <p:ph type="dt" sz="half" idx="10"/>
          </p:nvPr>
        </p:nvSpPr>
        <p:spPr/>
        <p:txBody>
          <a:bodyPr/>
          <a:lstStyle/>
          <a:p>
            <a:r>
              <a:rPr lang="en-US"/>
              <a:t>10/19/2022</a:t>
            </a:r>
            <a:endParaRPr lang="en-US" dirty="0"/>
          </a:p>
        </p:txBody>
      </p:sp>
      <p:sp>
        <p:nvSpPr>
          <p:cNvPr id="3" name="Footer Placeholder 2">
            <a:extLst>
              <a:ext uri="{FF2B5EF4-FFF2-40B4-BE49-F238E27FC236}">
                <a16:creationId xmlns:a16="http://schemas.microsoft.com/office/drawing/2014/main" id="{5B8DC99D-2926-4E0E-A356-F1A8E73C22FD}"/>
              </a:ext>
            </a:extLst>
          </p:cNvPr>
          <p:cNvSpPr>
            <a:spLocks noGrp="1"/>
          </p:cNvSpPr>
          <p:nvPr>
            <p:ph type="ftr" sz="quarter" idx="11"/>
          </p:nvPr>
        </p:nvSpPr>
        <p:spPr/>
        <p:txBody>
          <a:bodyPr/>
          <a:lstStyle/>
          <a:p>
            <a:r>
              <a:rPr lang="en-US"/>
              <a:t>PHY 711  Fall 2022-- Lecture 23</a:t>
            </a:r>
            <a:endParaRPr lang="en-US" dirty="0"/>
          </a:p>
        </p:txBody>
      </p:sp>
      <p:sp>
        <p:nvSpPr>
          <p:cNvPr id="4" name="Slide Number Placeholder 3">
            <a:extLst>
              <a:ext uri="{FF2B5EF4-FFF2-40B4-BE49-F238E27FC236}">
                <a16:creationId xmlns:a16="http://schemas.microsoft.com/office/drawing/2014/main" id="{8B762F16-6E2E-49FB-83CC-531BDA36BC67}"/>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a:extLst>
              <a:ext uri="{FF2B5EF4-FFF2-40B4-BE49-F238E27FC236}">
                <a16:creationId xmlns:a16="http://schemas.microsoft.com/office/drawing/2014/main" id="{DE9D234C-73C7-4A6D-A2D1-0B07FC2FB823}"/>
              </a:ext>
            </a:extLst>
          </p:cNvPr>
          <p:cNvSpPr txBox="1"/>
          <p:nvPr/>
        </p:nvSpPr>
        <p:spPr>
          <a:xfrm>
            <a:off x="457200" y="304800"/>
            <a:ext cx="7772400" cy="461665"/>
          </a:xfrm>
          <a:prstGeom prst="rect">
            <a:avLst/>
          </a:prstGeom>
          <a:noFill/>
        </p:spPr>
        <p:txBody>
          <a:bodyPr wrap="square" rtlCol="0">
            <a:spAutoFit/>
          </a:bodyPr>
          <a:lstStyle/>
          <a:p>
            <a:r>
              <a:rPr lang="en-US" sz="2400" dirty="0">
                <a:latin typeface="+mj-lt"/>
              </a:rPr>
              <a:t>Summary –</a:t>
            </a:r>
          </a:p>
        </p:txBody>
      </p:sp>
      <p:graphicFrame>
        <p:nvGraphicFramePr>
          <p:cNvPr id="6" name="Object 5">
            <a:extLst>
              <a:ext uri="{FF2B5EF4-FFF2-40B4-BE49-F238E27FC236}">
                <a16:creationId xmlns:a16="http://schemas.microsoft.com/office/drawing/2014/main" id="{A05A1047-AABC-4636-8E06-7368070629A0}"/>
              </a:ext>
            </a:extLst>
          </p:cNvPr>
          <p:cNvGraphicFramePr>
            <a:graphicFrameLocks noChangeAspect="1"/>
          </p:cNvGraphicFramePr>
          <p:nvPr/>
        </p:nvGraphicFramePr>
        <p:xfrm>
          <a:off x="1066800" y="801634"/>
          <a:ext cx="5074962" cy="2224087"/>
        </p:xfrm>
        <a:graphic>
          <a:graphicData uri="http://schemas.openxmlformats.org/presentationml/2006/ole">
            <mc:AlternateContent xmlns:mc="http://schemas.openxmlformats.org/markup-compatibility/2006">
              <mc:Choice xmlns:v="urn:schemas-microsoft-com:vml" Requires="v">
                <p:oleObj name="Equation" r:id="rId2" imgW="3187440" imgH="1396800" progId="Equation.DSMT4">
                  <p:embed/>
                </p:oleObj>
              </mc:Choice>
              <mc:Fallback>
                <p:oleObj name="Equation" r:id="rId2" imgW="3187440" imgH="1396800" progId="Equation.DSMT4">
                  <p:embed/>
                  <p:pic>
                    <p:nvPicPr>
                      <p:cNvPr id="6" name="Object 5">
                        <a:extLst>
                          <a:ext uri="{FF2B5EF4-FFF2-40B4-BE49-F238E27FC236}">
                            <a16:creationId xmlns:a16="http://schemas.microsoft.com/office/drawing/2014/main" id="{A05A1047-AABC-4636-8E06-7368070629A0}"/>
                          </a:ext>
                        </a:extLst>
                      </p:cNvPr>
                      <p:cNvPicPr/>
                      <p:nvPr/>
                    </p:nvPicPr>
                    <p:blipFill>
                      <a:blip r:embed="rId3"/>
                      <a:stretch>
                        <a:fillRect/>
                      </a:stretch>
                    </p:blipFill>
                    <p:spPr>
                      <a:xfrm>
                        <a:off x="1066800" y="801634"/>
                        <a:ext cx="5074962" cy="222408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1CE7E13-12B0-42AB-AB91-E2C51D6CE417}"/>
              </a:ext>
            </a:extLst>
          </p:cNvPr>
          <p:cNvSpPr txBox="1"/>
          <p:nvPr/>
        </p:nvSpPr>
        <p:spPr>
          <a:xfrm>
            <a:off x="609600" y="3505200"/>
            <a:ext cx="8305800" cy="830997"/>
          </a:xfrm>
          <a:prstGeom prst="rect">
            <a:avLst/>
          </a:prstGeom>
          <a:noFill/>
        </p:spPr>
        <p:txBody>
          <a:bodyPr wrap="square" rtlCol="0">
            <a:spAutoFit/>
          </a:bodyPr>
          <a:lstStyle/>
          <a:p>
            <a:r>
              <a:rPr lang="en-US" sz="2400" dirty="0">
                <a:latin typeface="+mj-lt"/>
              </a:rPr>
              <a:t>Find discrete frequencies </a:t>
            </a:r>
            <a:r>
              <a:rPr lang="en-US" sz="2400" i="1" dirty="0">
                <a:latin typeface="Symbol" panose="05050102010706020507" pitchFamily="18" charset="2"/>
              </a:rPr>
              <a:t>w</a:t>
            </a:r>
            <a:r>
              <a:rPr lang="en-US" sz="2400" dirty="0">
                <a:latin typeface="+mj-lt"/>
              </a:rPr>
              <a:t>  for functions </a:t>
            </a:r>
            <a:r>
              <a:rPr lang="en-US" sz="2400" i="1" dirty="0">
                <a:latin typeface="+mj-lt"/>
              </a:rPr>
              <a:t>f(t) </a:t>
            </a:r>
            <a:r>
              <a:rPr lang="en-US" sz="2400" dirty="0">
                <a:latin typeface="+mj-lt"/>
              </a:rPr>
              <a:t>over finite time domain of for functions </a:t>
            </a:r>
            <a:r>
              <a:rPr lang="en-US" sz="2400" i="1" dirty="0">
                <a:latin typeface="+mj-lt"/>
              </a:rPr>
              <a:t>f(t)</a:t>
            </a:r>
            <a:r>
              <a:rPr lang="en-US" sz="2400" dirty="0">
                <a:latin typeface="+mj-lt"/>
              </a:rPr>
              <a:t> which are periodic</a:t>
            </a:r>
            <a:r>
              <a:rPr lang="en-US" sz="2400" i="1" dirty="0">
                <a:latin typeface="+mj-lt"/>
              </a:rPr>
              <a:t>: f(t)=f(</a:t>
            </a:r>
            <a:r>
              <a:rPr lang="en-US" sz="2400" i="1" dirty="0" err="1">
                <a:latin typeface="+mj-lt"/>
              </a:rPr>
              <a:t>t+nT</a:t>
            </a:r>
            <a:r>
              <a:rPr lang="en-US" sz="2400" i="1" dirty="0">
                <a:latin typeface="+mj-lt"/>
              </a:rPr>
              <a:t>)</a:t>
            </a:r>
          </a:p>
        </p:txBody>
      </p:sp>
      <p:sp>
        <p:nvSpPr>
          <p:cNvPr id="8" name="TextBox 7">
            <a:extLst>
              <a:ext uri="{FF2B5EF4-FFF2-40B4-BE49-F238E27FC236}">
                <a16:creationId xmlns:a16="http://schemas.microsoft.com/office/drawing/2014/main" id="{6CFB6439-59EC-42F2-A6AD-D9D5ECBE11A3}"/>
              </a:ext>
            </a:extLst>
          </p:cNvPr>
          <p:cNvSpPr txBox="1"/>
          <p:nvPr/>
        </p:nvSpPr>
        <p:spPr>
          <a:xfrm>
            <a:off x="609600" y="4953000"/>
            <a:ext cx="8077200" cy="830997"/>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Numerically, there is an advantage of tabulating double discrete Fourier transforms (discrete in </a:t>
            </a:r>
            <a:r>
              <a:rPr lang="en-US" sz="2400" i="1" dirty="0">
                <a:latin typeface="Symbol" panose="05050102010706020507" pitchFamily="18" charset="2"/>
              </a:rPr>
              <a:t>w</a:t>
            </a:r>
            <a:r>
              <a:rPr lang="en-US" sz="2400" dirty="0">
                <a:latin typeface="+mj-lt"/>
              </a:rPr>
              <a:t> and in </a:t>
            </a:r>
            <a:r>
              <a:rPr lang="en-US" sz="2400" i="1" dirty="0">
                <a:latin typeface="+mj-lt"/>
              </a:rPr>
              <a:t>t</a:t>
            </a:r>
            <a:r>
              <a:rPr lang="en-US" sz="2400" dirty="0">
                <a:latin typeface="+mj-lt"/>
              </a:rPr>
              <a:t>).</a:t>
            </a:r>
          </a:p>
        </p:txBody>
      </p:sp>
    </p:spTree>
    <p:extLst>
      <p:ext uri="{BB962C8B-B14F-4D97-AF65-F5344CB8AC3E}">
        <p14:creationId xmlns:p14="http://schemas.microsoft.com/office/powerpoint/2010/main" val="690865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038350" y="4354286"/>
            <a:ext cx="4248150" cy="2427514"/>
          </a:xfrm>
          <a:prstGeom prst="rect">
            <a:avLst/>
          </a:prstGeom>
        </p:spPr>
      </p:pic>
      <p:pic>
        <p:nvPicPr>
          <p:cNvPr id="7" name="Picture 6"/>
          <p:cNvPicPr>
            <a:picLocks noChangeAspect="1"/>
          </p:cNvPicPr>
          <p:nvPr/>
        </p:nvPicPr>
        <p:blipFill>
          <a:blip r:embed="rId3"/>
          <a:stretch>
            <a:fillRect/>
          </a:stretch>
        </p:blipFill>
        <p:spPr>
          <a:xfrm>
            <a:off x="457200" y="2057400"/>
            <a:ext cx="8458200" cy="2349500"/>
          </a:xfrm>
          <a:prstGeom prst="rect">
            <a:avLst/>
          </a:prstGeom>
        </p:spPr>
      </p:pic>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252663" y="89545"/>
            <a:ext cx="4495800" cy="461665"/>
          </a:xfrm>
          <a:prstGeom prst="rect">
            <a:avLst/>
          </a:prstGeom>
          <a:noFill/>
        </p:spPr>
        <p:txBody>
          <a:bodyPr wrap="square" rtlCol="0">
            <a:spAutoFit/>
          </a:bodyPr>
          <a:lstStyle/>
          <a:p>
            <a:r>
              <a:rPr lang="en-US" sz="2400" dirty="0">
                <a:latin typeface="+mj-lt"/>
              </a:rPr>
              <a:t>Example:</a:t>
            </a:r>
          </a:p>
        </p:txBody>
      </p:sp>
      <p:graphicFrame>
        <p:nvGraphicFramePr>
          <p:cNvPr id="6" name="Object 5"/>
          <p:cNvGraphicFramePr>
            <a:graphicFrameLocks noChangeAspect="1"/>
          </p:cNvGraphicFramePr>
          <p:nvPr/>
        </p:nvGraphicFramePr>
        <p:xfrm>
          <a:off x="874962" y="261534"/>
          <a:ext cx="7747001" cy="1927225"/>
        </p:xfrm>
        <a:graphic>
          <a:graphicData uri="http://schemas.openxmlformats.org/presentationml/2006/ole">
            <mc:AlternateContent xmlns:mc="http://schemas.openxmlformats.org/markup-compatibility/2006">
              <mc:Choice xmlns:v="urn:schemas-microsoft-com:vml" Requires="v">
                <p:oleObj name="Equation" r:id="rId4" imgW="4952880" imgH="1231560" progId="Equation.DSMT4">
                  <p:embed/>
                </p:oleObj>
              </mc:Choice>
              <mc:Fallback>
                <p:oleObj name="Equation" r:id="rId4" imgW="4952880" imgH="1231560" progId="Equation.DSMT4">
                  <p:embed/>
                  <p:pic>
                    <p:nvPicPr>
                      <p:cNvPr id="6" name="Object 5"/>
                      <p:cNvPicPr/>
                      <p:nvPr/>
                    </p:nvPicPr>
                    <p:blipFill>
                      <a:blip r:embed="rId5"/>
                      <a:stretch>
                        <a:fillRect/>
                      </a:stretch>
                    </p:blipFill>
                    <p:spPr>
                      <a:xfrm>
                        <a:off x="874962" y="261534"/>
                        <a:ext cx="7747001" cy="1927225"/>
                      </a:xfrm>
                      <a:prstGeom prst="rect">
                        <a:avLst/>
                      </a:prstGeom>
                    </p:spPr>
                  </p:pic>
                </p:oleObj>
              </mc:Fallback>
            </mc:AlternateContent>
          </a:graphicData>
        </a:graphic>
      </p:graphicFrame>
      <p:sp>
        <p:nvSpPr>
          <p:cNvPr id="9" name="TextBox 8"/>
          <p:cNvSpPr txBox="1"/>
          <p:nvPr/>
        </p:nvSpPr>
        <p:spPr>
          <a:xfrm>
            <a:off x="874962" y="2667000"/>
            <a:ext cx="559769" cy="461665"/>
          </a:xfrm>
          <a:prstGeom prst="rect">
            <a:avLst/>
          </a:prstGeom>
          <a:noFill/>
        </p:spPr>
        <p:txBody>
          <a:bodyPr wrap="none" rtlCol="0">
            <a:spAutoFit/>
          </a:bodyPr>
          <a:lstStyle/>
          <a:p>
            <a:r>
              <a:rPr lang="en-US" sz="2400" i="1" dirty="0">
                <a:latin typeface="+mj-lt"/>
              </a:rPr>
              <a:t>f(t)</a:t>
            </a:r>
          </a:p>
        </p:txBody>
      </p:sp>
      <p:sp>
        <p:nvSpPr>
          <p:cNvPr id="10" name="TextBox 9"/>
          <p:cNvSpPr txBox="1"/>
          <p:nvPr/>
        </p:nvSpPr>
        <p:spPr>
          <a:xfrm>
            <a:off x="2716831" y="4796135"/>
            <a:ext cx="973343" cy="461665"/>
          </a:xfrm>
          <a:prstGeom prst="rect">
            <a:avLst/>
          </a:prstGeom>
          <a:noFill/>
        </p:spPr>
        <p:txBody>
          <a:bodyPr wrap="none" rtlCol="0">
            <a:spAutoFit/>
          </a:bodyPr>
          <a:lstStyle/>
          <a:p>
            <a:r>
              <a:rPr lang="en-US" sz="2400" i="1" dirty="0">
                <a:latin typeface="+mj-lt"/>
              </a:rPr>
              <a:t>F(</a:t>
            </a:r>
            <a:r>
              <a:rPr lang="en-US" sz="2400" i="1" dirty="0" err="1">
                <a:latin typeface="Symbol" panose="05050102010706020507" pitchFamily="18" charset="2"/>
              </a:rPr>
              <a:t>nW</a:t>
            </a:r>
            <a:r>
              <a:rPr lang="en-US" sz="2400" i="1" dirty="0">
                <a:latin typeface="+mj-lt"/>
              </a:rPr>
              <a:t>)</a:t>
            </a:r>
          </a:p>
        </p:txBody>
      </p:sp>
      <p:sp>
        <p:nvSpPr>
          <p:cNvPr id="11" name="TextBox 10">
            <a:extLst>
              <a:ext uri="{FF2B5EF4-FFF2-40B4-BE49-F238E27FC236}">
                <a16:creationId xmlns:a16="http://schemas.microsoft.com/office/drawing/2014/main" id="{0F081873-ED3D-4E53-A3F7-474CED46521B}"/>
              </a:ext>
            </a:extLst>
          </p:cNvPr>
          <p:cNvSpPr txBox="1"/>
          <p:nvPr/>
        </p:nvSpPr>
        <p:spPr>
          <a:xfrm>
            <a:off x="7315200" y="4267200"/>
            <a:ext cx="1143000" cy="461665"/>
          </a:xfrm>
          <a:prstGeom prst="rect">
            <a:avLst/>
          </a:prstGeom>
          <a:noFill/>
        </p:spPr>
        <p:txBody>
          <a:bodyPr wrap="square" rtlCol="0">
            <a:spAutoFit/>
          </a:bodyPr>
          <a:lstStyle/>
          <a:p>
            <a:r>
              <a:rPr lang="en-US" sz="2400" i="1" dirty="0">
                <a:latin typeface="+mj-lt"/>
              </a:rPr>
              <a:t>t</a:t>
            </a:r>
          </a:p>
        </p:txBody>
      </p:sp>
      <p:cxnSp>
        <p:nvCxnSpPr>
          <p:cNvPr id="13" name="Straight Arrow Connector 12">
            <a:extLst>
              <a:ext uri="{FF2B5EF4-FFF2-40B4-BE49-F238E27FC236}">
                <a16:creationId xmlns:a16="http://schemas.microsoft.com/office/drawing/2014/main" id="{B1CAE068-F296-4CB8-A41F-B6EDDC274719}"/>
              </a:ext>
            </a:extLst>
          </p:cNvPr>
          <p:cNvCxnSpPr/>
          <p:nvPr/>
        </p:nvCxnSpPr>
        <p:spPr>
          <a:xfrm>
            <a:off x="7620000" y="4495800"/>
            <a:ext cx="533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272881F-0648-4C6A-90BA-048A5095FD5E}"/>
              </a:ext>
            </a:extLst>
          </p:cNvPr>
          <p:cNvSpPr txBox="1"/>
          <p:nvPr/>
        </p:nvSpPr>
        <p:spPr>
          <a:xfrm>
            <a:off x="5438775" y="6474767"/>
            <a:ext cx="1314450" cy="461665"/>
          </a:xfrm>
          <a:prstGeom prst="rect">
            <a:avLst/>
          </a:prstGeom>
          <a:noFill/>
        </p:spPr>
        <p:txBody>
          <a:bodyPr wrap="square" rtlCol="0">
            <a:spAutoFit/>
          </a:bodyPr>
          <a:lstStyle/>
          <a:p>
            <a:r>
              <a:rPr lang="en-US" sz="2400" i="1" dirty="0" err="1">
                <a:latin typeface="Symbol" panose="05050102010706020507" pitchFamily="18" charset="2"/>
              </a:rPr>
              <a:t>nW</a:t>
            </a:r>
            <a:endParaRPr lang="en-US" sz="2400" i="1" dirty="0">
              <a:latin typeface="Symbol" panose="05050102010706020507" pitchFamily="18" charset="2"/>
            </a:endParaRPr>
          </a:p>
        </p:txBody>
      </p:sp>
      <p:cxnSp>
        <p:nvCxnSpPr>
          <p:cNvPr id="15" name="Straight Arrow Connector 14">
            <a:extLst>
              <a:ext uri="{FF2B5EF4-FFF2-40B4-BE49-F238E27FC236}">
                <a16:creationId xmlns:a16="http://schemas.microsoft.com/office/drawing/2014/main" id="{606194EB-FDC7-4E40-889A-17BA92996A24}"/>
              </a:ext>
            </a:extLst>
          </p:cNvPr>
          <p:cNvCxnSpPr/>
          <p:nvPr/>
        </p:nvCxnSpPr>
        <p:spPr>
          <a:xfrm>
            <a:off x="6096000" y="6705600"/>
            <a:ext cx="533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010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57795" y="3150434"/>
            <a:ext cx="3534566" cy="2019752"/>
          </a:xfrm>
          <a:prstGeom prst="rect">
            <a:avLst/>
          </a:prstGeom>
        </p:spPr>
      </p:pic>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6" name="Object 5"/>
          <p:cNvGraphicFramePr>
            <a:graphicFrameLocks noChangeAspect="1"/>
          </p:cNvGraphicFramePr>
          <p:nvPr/>
        </p:nvGraphicFramePr>
        <p:xfrm>
          <a:off x="381000" y="76200"/>
          <a:ext cx="8045450" cy="974725"/>
        </p:xfrm>
        <a:graphic>
          <a:graphicData uri="http://schemas.openxmlformats.org/presentationml/2006/ole">
            <mc:AlternateContent xmlns:mc="http://schemas.openxmlformats.org/markup-compatibility/2006">
              <mc:Choice xmlns:v="urn:schemas-microsoft-com:vml" Requires="v">
                <p:oleObj name="Equation" r:id="rId3" imgW="5143320" imgH="622080" progId="Equation.DSMT4">
                  <p:embed/>
                </p:oleObj>
              </mc:Choice>
              <mc:Fallback>
                <p:oleObj name="Equation" r:id="rId3" imgW="5143320" imgH="622080" progId="Equation.DSMT4">
                  <p:embed/>
                  <p:pic>
                    <p:nvPicPr>
                      <p:cNvPr id="6" name="Object 5"/>
                      <p:cNvPicPr/>
                      <p:nvPr/>
                    </p:nvPicPr>
                    <p:blipFill>
                      <a:blip r:embed="rId4"/>
                      <a:stretch>
                        <a:fillRect/>
                      </a:stretch>
                    </p:blipFill>
                    <p:spPr>
                      <a:xfrm>
                        <a:off x="381000" y="76200"/>
                        <a:ext cx="8045450" cy="974725"/>
                      </a:xfrm>
                      <a:prstGeom prst="rect">
                        <a:avLst/>
                      </a:prstGeom>
                    </p:spPr>
                  </p:pic>
                </p:oleObj>
              </mc:Fallback>
            </mc:AlternateContent>
          </a:graphicData>
        </a:graphic>
      </p:graphicFrame>
      <p:pic>
        <p:nvPicPr>
          <p:cNvPr id="11" name="Picture 10"/>
          <p:cNvPicPr>
            <a:picLocks noChangeAspect="1"/>
          </p:cNvPicPr>
          <p:nvPr/>
        </p:nvPicPr>
        <p:blipFill>
          <a:blip r:embed="rId2"/>
          <a:stretch>
            <a:fillRect/>
          </a:stretch>
        </p:blipFill>
        <p:spPr>
          <a:xfrm>
            <a:off x="401053" y="1050925"/>
            <a:ext cx="3448050" cy="1970314"/>
          </a:xfrm>
          <a:prstGeom prst="rect">
            <a:avLst/>
          </a:prstGeom>
        </p:spPr>
      </p:pic>
      <p:sp>
        <p:nvSpPr>
          <p:cNvPr id="13" name="TextBox 12"/>
          <p:cNvSpPr txBox="1"/>
          <p:nvPr/>
        </p:nvSpPr>
        <p:spPr>
          <a:xfrm>
            <a:off x="609600" y="1214735"/>
            <a:ext cx="973343" cy="461665"/>
          </a:xfrm>
          <a:prstGeom prst="rect">
            <a:avLst/>
          </a:prstGeom>
          <a:noFill/>
        </p:spPr>
        <p:txBody>
          <a:bodyPr wrap="none" rtlCol="0">
            <a:spAutoFit/>
          </a:bodyPr>
          <a:lstStyle/>
          <a:p>
            <a:r>
              <a:rPr lang="en-US" sz="2400" i="1" dirty="0">
                <a:latin typeface="+mj-lt"/>
              </a:rPr>
              <a:t>F(</a:t>
            </a:r>
            <a:r>
              <a:rPr lang="en-US" sz="2400" i="1" dirty="0" err="1">
                <a:latin typeface="Symbol" panose="05050102010706020507" pitchFamily="18" charset="2"/>
              </a:rPr>
              <a:t>nW</a:t>
            </a:r>
            <a:r>
              <a:rPr lang="en-US" sz="2400" i="1" dirty="0">
                <a:latin typeface="+mj-lt"/>
              </a:rPr>
              <a:t>)</a:t>
            </a:r>
          </a:p>
        </p:txBody>
      </p:sp>
      <p:pic>
        <p:nvPicPr>
          <p:cNvPr id="14" name="Picture 13"/>
          <p:cNvPicPr>
            <a:picLocks noChangeAspect="1"/>
          </p:cNvPicPr>
          <p:nvPr/>
        </p:nvPicPr>
        <p:blipFill>
          <a:blip r:embed="rId2"/>
          <a:stretch>
            <a:fillRect/>
          </a:stretch>
        </p:blipFill>
        <p:spPr>
          <a:xfrm>
            <a:off x="3628234" y="3161848"/>
            <a:ext cx="3534566" cy="2019752"/>
          </a:xfrm>
          <a:prstGeom prst="rect">
            <a:avLst/>
          </a:prstGeom>
        </p:spPr>
      </p:pic>
      <p:pic>
        <p:nvPicPr>
          <p:cNvPr id="15" name="Picture 14"/>
          <p:cNvPicPr>
            <a:picLocks noChangeAspect="1"/>
          </p:cNvPicPr>
          <p:nvPr/>
        </p:nvPicPr>
        <p:blipFill rotWithShape="1">
          <a:blip r:embed="rId2"/>
          <a:srcRect r="45273"/>
          <a:stretch/>
        </p:blipFill>
        <p:spPr>
          <a:xfrm>
            <a:off x="6981034" y="3124200"/>
            <a:ext cx="1934366" cy="2019752"/>
          </a:xfrm>
          <a:prstGeom prst="rect">
            <a:avLst/>
          </a:prstGeom>
        </p:spPr>
      </p:pic>
      <p:sp>
        <p:nvSpPr>
          <p:cNvPr id="16" name="TextBox 15"/>
          <p:cNvSpPr txBox="1"/>
          <p:nvPr/>
        </p:nvSpPr>
        <p:spPr>
          <a:xfrm>
            <a:off x="228600" y="5105400"/>
            <a:ext cx="1143000" cy="461665"/>
          </a:xfrm>
          <a:prstGeom prst="rect">
            <a:avLst/>
          </a:prstGeom>
          <a:noFill/>
        </p:spPr>
        <p:txBody>
          <a:bodyPr wrap="square" rtlCol="0">
            <a:spAutoFit/>
          </a:bodyPr>
          <a:lstStyle/>
          <a:p>
            <a:r>
              <a:rPr lang="en-US" sz="2400" i="1" dirty="0">
                <a:latin typeface="Symbol" panose="05050102010706020507" pitchFamily="18" charset="2"/>
              </a:rPr>
              <a:t>n</a:t>
            </a:r>
            <a:r>
              <a:rPr lang="en-US" sz="2400" i="1" dirty="0">
                <a:latin typeface="+mj-lt"/>
              </a:rPr>
              <a:t>=-M</a:t>
            </a:r>
          </a:p>
        </p:txBody>
      </p:sp>
      <p:sp>
        <p:nvSpPr>
          <p:cNvPr id="17" name="TextBox 16"/>
          <p:cNvSpPr txBox="1"/>
          <p:nvPr/>
        </p:nvSpPr>
        <p:spPr>
          <a:xfrm>
            <a:off x="3200400" y="5029200"/>
            <a:ext cx="1143000" cy="461665"/>
          </a:xfrm>
          <a:prstGeom prst="rect">
            <a:avLst/>
          </a:prstGeom>
          <a:noFill/>
        </p:spPr>
        <p:txBody>
          <a:bodyPr wrap="square" rtlCol="0">
            <a:spAutoFit/>
          </a:bodyPr>
          <a:lstStyle/>
          <a:p>
            <a:r>
              <a:rPr lang="en-US" sz="2400" i="1" dirty="0">
                <a:latin typeface="Symbol" panose="05050102010706020507" pitchFamily="18" charset="2"/>
              </a:rPr>
              <a:t>n</a:t>
            </a:r>
            <a:r>
              <a:rPr lang="en-US" sz="2400" i="1" dirty="0">
                <a:latin typeface="+mj-lt"/>
              </a:rPr>
              <a:t>=M</a:t>
            </a:r>
          </a:p>
        </p:txBody>
      </p:sp>
      <p:graphicFrame>
        <p:nvGraphicFramePr>
          <p:cNvPr id="18" name="Object 17"/>
          <p:cNvGraphicFramePr>
            <a:graphicFrameLocks noChangeAspect="1"/>
          </p:cNvGraphicFramePr>
          <p:nvPr/>
        </p:nvGraphicFramePr>
        <p:xfrm>
          <a:off x="5341787" y="912092"/>
          <a:ext cx="2835275" cy="2212108"/>
        </p:xfrm>
        <a:graphic>
          <a:graphicData uri="http://schemas.openxmlformats.org/presentationml/2006/ole">
            <mc:AlternateContent xmlns:mc="http://schemas.openxmlformats.org/markup-compatibility/2006">
              <mc:Choice xmlns:v="urn:schemas-microsoft-com:vml" Requires="v">
                <p:oleObj name="Equation" r:id="rId5" imgW="2133360" imgH="1663560" progId="Equation.DSMT4">
                  <p:embed/>
                </p:oleObj>
              </mc:Choice>
              <mc:Fallback>
                <p:oleObj name="Equation" r:id="rId5" imgW="2133360" imgH="1663560" progId="Equation.DSMT4">
                  <p:embed/>
                  <p:pic>
                    <p:nvPicPr>
                      <p:cNvPr id="18" name="Object 17"/>
                      <p:cNvPicPr/>
                      <p:nvPr/>
                    </p:nvPicPr>
                    <p:blipFill>
                      <a:blip r:embed="rId6"/>
                      <a:stretch>
                        <a:fillRect/>
                      </a:stretch>
                    </p:blipFill>
                    <p:spPr>
                      <a:xfrm>
                        <a:off x="5341787" y="912092"/>
                        <a:ext cx="2835275" cy="2212108"/>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3904449" y="1157600"/>
          <a:ext cx="1215524" cy="943079"/>
        </p:xfrm>
        <a:graphic>
          <a:graphicData uri="http://schemas.openxmlformats.org/presentationml/2006/ole">
            <mc:AlternateContent xmlns:mc="http://schemas.openxmlformats.org/markup-compatibility/2006">
              <mc:Choice xmlns:v="urn:schemas-microsoft-com:vml" Requires="v">
                <p:oleObj name="Equation" r:id="rId7" imgW="736560" imgH="571320" progId="Equation.DSMT4">
                  <p:embed/>
                </p:oleObj>
              </mc:Choice>
              <mc:Fallback>
                <p:oleObj name="Equation" r:id="rId7" imgW="736560" imgH="571320" progId="Equation.DSMT4">
                  <p:embed/>
                  <p:pic>
                    <p:nvPicPr>
                      <p:cNvPr id="5" name="Object 4"/>
                      <p:cNvPicPr/>
                      <p:nvPr/>
                    </p:nvPicPr>
                    <p:blipFill>
                      <a:blip r:embed="rId8"/>
                      <a:stretch>
                        <a:fillRect/>
                      </a:stretch>
                    </p:blipFill>
                    <p:spPr>
                      <a:xfrm>
                        <a:off x="3904449" y="1157600"/>
                        <a:ext cx="1215524" cy="943079"/>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47EC2DCA-11C0-4871-86B9-D84E199A43FB}"/>
              </a:ext>
            </a:extLst>
          </p:cNvPr>
          <p:cNvSpPr txBox="1"/>
          <p:nvPr/>
        </p:nvSpPr>
        <p:spPr>
          <a:xfrm>
            <a:off x="7209451" y="4908546"/>
            <a:ext cx="1314450" cy="461665"/>
          </a:xfrm>
          <a:prstGeom prst="rect">
            <a:avLst/>
          </a:prstGeom>
          <a:noFill/>
        </p:spPr>
        <p:txBody>
          <a:bodyPr wrap="square" rtlCol="0">
            <a:spAutoFit/>
          </a:bodyPr>
          <a:lstStyle/>
          <a:p>
            <a:r>
              <a:rPr lang="en-US" sz="2400" i="1" dirty="0" err="1">
                <a:latin typeface="Symbol" panose="05050102010706020507" pitchFamily="18" charset="2"/>
              </a:rPr>
              <a:t>nW</a:t>
            </a:r>
            <a:endParaRPr lang="en-US" sz="2400" i="1" dirty="0">
              <a:latin typeface="Symbol" panose="05050102010706020507" pitchFamily="18" charset="2"/>
            </a:endParaRPr>
          </a:p>
        </p:txBody>
      </p:sp>
      <p:cxnSp>
        <p:nvCxnSpPr>
          <p:cNvPr id="21" name="Straight Arrow Connector 20">
            <a:extLst>
              <a:ext uri="{FF2B5EF4-FFF2-40B4-BE49-F238E27FC236}">
                <a16:creationId xmlns:a16="http://schemas.microsoft.com/office/drawing/2014/main" id="{A02CA205-E733-437C-9E9C-61CC354DDD9B}"/>
              </a:ext>
            </a:extLst>
          </p:cNvPr>
          <p:cNvCxnSpPr/>
          <p:nvPr/>
        </p:nvCxnSpPr>
        <p:spPr>
          <a:xfrm>
            <a:off x="7866676" y="5139379"/>
            <a:ext cx="533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036DE20-5E7E-47B2-85AF-703DBCFA0A3E}"/>
              </a:ext>
            </a:extLst>
          </p:cNvPr>
          <p:cNvSpPr txBox="1"/>
          <p:nvPr/>
        </p:nvSpPr>
        <p:spPr>
          <a:xfrm>
            <a:off x="2249187" y="2734927"/>
            <a:ext cx="1314450" cy="461665"/>
          </a:xfrm>
          <a:prstGeom prst="rect">
            <a:avLst/>
          </a:prstGeom>
          <a:noFill/>
        </p:spPr>
        <p:txBody>
          <a:bodyPr wrap="square" rtlCol="0">
            <a:spAutoFit/>
          </a:bodyPr>
          <a:lstStyle/>
          <a:p>
            <a:r>
              <a:rPr lang="en-US" sz="2400" i="1" dirty="0" err="1">
                <a:latin typeface="Symbol" panose="05050102010706020507" pitchFamily="18" charset="2"/>
              </a:rPr>
              <a:t>nW</a:t>
            </a:r>
            <a:endParaRPr lang="en-US" sz="2400" i="1" dirty="0">
              <a:latin typeface="Symbol" panose="05050102010706020507" pitchFamily="18" charset="2"/>
            </a:endParaRPr>
          </a:p>
        </p:txBody>
      </p:sp>
      <p:cxnSp>
        <p:nvCxnSpPr>
          <p:cNvPr id="23" name="Straight Arrow Connector 22">
            <a:extLst>
              <a:ext uri="{FF2B5EF4-FFF2-40B4-BE49-F238E27FC236}">
                <a16:creationId xmlns:a16="http://schemas.microsoft.com/office/drawing/2014/main" id="{4FF33F06-ED16-4784-A9F2-626FCE8BA743}"/>
              </a:ext>
            </a:extLst>
          </p:cNvPr>
          <p:cNvCxnSpPr/>
          <p:nvPr/>
        </p:nvCxnSpPr>
        <p:spPr>
          <a:xfrm>
            <a:off x="2906412" y="2965760"/>
            <a:ext cx="533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691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2CCE78-DAC6-49B0-BBE2-07EE0410225A}"/>
              </a:ext>
            </a:extLst>
          </p:cNvPr>
          <p:cNvSpPr>
            <a:spLocks noGrp="1"/>
          </p:cNvSpPr>
          <p:nvPr>
            <p:ph type="dt" sz="half" idx="10"/>
          </p:nvPr>
        </p:nvSpPr>
        <p:spPr/>
        <p:txBody>
          <a:bodyPr/>
          <a:lstStyle/>
          <a:p>
            <a:r>
              <a:rPr lang="en-US"/>
              <a:t>10/19/2022</a:t>
            </a:r>
            <a:endParaRPr lang="en-US" dirty="0"/>
          </a:p>
        </p:txBody>
      </p:sp>
      <p:sp>
        <p:nvSpPr>
          <p:cNvPr id="3" name="Footer Placeholder 2">
            <a:extLst>
              <a:ext uri="{FF2B5EF4-FFF2-40B4-BE49-F238E27FC236}">
                <a16:creationId xmlns:a16="http://schemas.microsoft.com/office/drawing/2014/main" id="{1679CA5B-09DD-42E8-B26A-D182BFA6E4E9}"/>
              </a:ext>
            </a:extLst>
          </p:cNvPr>
          <p:cNvSpPr>
            <a:spLocks noGrp="1"/>
          </p:cNvSpPr>
          <p:nvPr>
            <p:ph type="ftr" sz="quarter" idx="11"/>
          </p:nvPr>
        </p:nvSpPr>
        <p:spPr/>
        <p:txBody>
          <a:bodyPr/>
          <a:lstStyle/>
          <a:p>
            <a:r>
              <a:rPr lang="en-US"/>
              <a:t>PHY 711  Fall 2022-- Lecture 23</a:t>
            </a:r>
            <a:endParaRPr lang="en-US" dirty="0"/>
          </a:p>
        </p:txBody>
      </p:sp>
      <p:sp>
        <p:nvSpPr>
          <p:cNvPr id="4" name="Slide Number Placeholder 3">
            <a:extLst>
              <a:ext uri="{FF2B5EF4-FFF2-40B4-BE49-F238E27FC236}">
                <a16:creationId xmlns:a16="http://schemas.microsoft.com/office/drawing/2014/main" id="{CA2BBD62-8092-4732-99FC-BB826D52EA55}"/>
              </a:ext>
            </a:extLst>
          </p:cNvPr>
          <p:cNvSpPr>
            <a:spLocks noGrp="1"/>
          </p:cNvSpPr>
          <p:nvPr>
            <p:ph type="sldNum" sz="quarter" idx="12"/>
          </p:nvPr>
        </p:nvSpPr>
        <p:spPr/>
        <p:txBody>
          <a:bodyPr/>
          <a:lstStyle/>
          <a:p>
            <a:fld id="{CE368B07-CEBF-4C80-90AF-53B34FA04CF3}" type="slidenum">
              <a:rPr lang="en-US" smtClean="0"/>
              <a:t>27</a:t>
            </a:fld>
            <a:endParaRPr lang="en-US" dirty="0"/>
          </a:p>
        </p:txBody>
      </p:sp>
      <p:pic>
        <p:nvPicPr>
          <p:cNvPr id="7" name="Picture 6">
            <a:extLst>
              <a:ext uri="{FF2B5EF4-FFF2-40B4-BE49-F238E27FC236}">
                <a16:creationId xmlns:a16="http://schemas.microsoft.com/office/drawing/2014/main" id="{2E7FFB40-D82F-417B-AAEE-3E7E7F72D25A}"/>
              </a:ext>
            </a:extLst>
          </p:cNvPr>
          <p:cNvPicPr>
            <a:picLocks noChangeAspect="1"/>
          </p:cNvPicPr>
          <p:nvPr/>
        </p:nvPicPr>
        <p:blipFill>
          <a:blip r:embed="rId2"/>
          <a:stretch>
            <a:fillRect/>
          </a:stretch>
        </p:blipFill>
        <p:spPr>
          <a:xfrm>
            <a:off x="0" y="1905000"/>
            <a:ext cx="9144000" cy="2445774"/>
          </a:xfrm>
          <a:prstGeom prst="rect">
            <a:avLst/>
          </a:prstGeom>
        </p:spPr>
      </p:pic>
      <p:sp>
        <p:nvSpPr>
          <p:cNvPr id="8" name="TextBox 7">
            <a:extLst>
              <a:ext uri="{FF2B5EF4-FFF2-40B4-BE49-F238E27FC236}">
                <a16:creationId xmlns:a16="http://schemas.microsoft.com/office/drawing/2014/main" id="{F365729B-0E20-4315-8E51-CC530F959A3A}"/>
              </a:ext>
            </a:extLst>
          </p:cNvPr>
          <p:cNvSpPr txBox="1"/>
          <p:nvPr/>
        </p:nvSpPr>
        <p:spPr>
          <a:xfrm>
            <a:off x="228600" y="381000"/>
            <a:ext cx="7772400" cy="461665"/>
          </a:xfrm>
          <a:prstGeom prst="rect">
            <a:avLst/>
          </a:prstGeom>
          <a:noFill/>
        </p:spPr>
        <p:txBody>
          <a:bodyPr wrap="square" rtlCol="0">
            <a:spAutoFit/>
          </a:bodyPr>
          <a:lstStyle/>
          <a:p>
            <a:r>
              <a:rPr lang="en-US" sz="2400" dirty="0">
                <a:latin typeface="+mj-lt"/>
              </a:rPr>
              <a:t>Constructed frequency periodic function --</a:t>
            </a:r>
          </a:p>
        </p:txBody>
      </p:sp>
      <p:cxnSp>
        <p:nvCxnSpPr>
          <p:cNvPr id="10" name="Straight Arrow Connector 9">
            <a:extLst>
              <a:ext uri="{FF2B5EF4-FFF2-40B4-BE49-F238E27FC236}">
                <a16:creationId xmlns:a16="http://schemas.microsoft.com/office/drawing/2014/main" id="{3B111A01-35DB-4433-BF02-B46F8420932F}"/>
              </a:ext>
            </a:extLst>
          </p:cNvPr>
          <p:cNvCxnSpPr/>
          <p:nvPr/>
        </p:nvCxnSpPr>
        <p:spPr>
          <a:xfrm>
            <a:off x="3810000" y="2971800"/>
            <a:ext cx="1524000" cy="0"/>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10">
            <a:extLst>
              <a:ext uri="{FF2B5EF4-FFF2-40B4-BE49-F238E27FC236}">
                <a16:creationId xmlns:a16="http://schemas.microsoft.com/office/drawing/2014/main" id="{0DEBCDBA-666B-4121-B488-158DC00477D2}"/>
              </a:ext>
            </a:extLst>
          </p:cNvPr>
          <p:cNvGraphicFramePr>
            <a:graphicFrameLocks noChangeAspect="1"/>
          </p:cNvGraphicFramePr>
          <p:nvPr/>
        </p:nvGraphicFramePr>
        <p:xfrm>
          <a:off x="3100388" y="1101725"/>
          <a:ext cx="5481637" cy="461963"/>
        </p:xfrm>
        <a:graphic>
          <a:graphicData uri="http://schemas.openxmlformats.org/presentationml/2006/ole">
            <mc:AlternateContent xmlns:mc="http://schemas.openxmlformats.org/markup-compatibility/2006">
              <mc:Choice xmlns:v="urn:schemas-microsoft-com:vml" Requires="v">
                <p:oleObj name="Equation" r:id="rId3" imgW="2412720" imgH="203040" progId="Equation.DSMT4">
                  <p:embed/>
                </p:oleObj>
              </mc:Choice>
              <mc:Fallback>
                <p:oleObj name="Equation" r:id="rId3" imgW="2412720" imgH="203040" progId="Equation.DSMT4">
                  <p:embed/>
                  <p:pic>
                    <p:nvPicPr>
                      <p:cNvPr id="11" name="Object 10">
                        <a:extLst>
                          <a:ext uri="{FF2B5EF4-FFF2-40B4-BE49-F238E27FC236}">
                            <a16:creationId xmlns:a16="http://schemas.microsoft.com/office/drawing/2014/main" id="{0DEBCDBA-666B-4121-B488-158DC00477D2}"/>
                          </a:ext>
                        </a:extLst>
                      </p:cNvPr>
                      <p:cNvPicPr/>
                      <p:nvPr/>
                    </p:nvPicPr>
                    <p:blipFill>
                      <a:blip r:embed="rId4"/>
                      <a:stretch>
                        <a:fillRect/>
                      </a:stretch>
                    </p:blipFill>
                    <p:spPr>
                      <a:xfrm>
                        <a:off x="3100388" y="1101725"/>
                        <a:ext cx="5481637" cy="4619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610DF212-854F-4480-A104-4B89D286E19F}"/>
              </a:ext>
            </a:extLst>
          </p:cNvPr>
          <p:cNvGraphicFramePr>
            <a:graphicFrameLocks noChangeAspect="1"/>
          </p:cNvGraphicFramePr>
          <p:nvPr/>
        </p:nvGraphicFramePr>
        <p:xfrm>
          <a:off x="2124752" y="4350774"/>
          <a:ext cx="5796139" cy="492125"/>
        </p:xfrm>
        <a:graphic>
          <a:graphicData uri="http://schemas.openxmlformats.org/presentationml/2006/ole">
            <mc:AlternateContent xmlns:mc="http://schemas.openxmlformats.org/markup-compatibility/2006">
              <mc:Choice xmlns:v="urn:schemas-microsoft-com:vml" Requires="v">
                <p:oleObj name="Equation" r:id="rId5" imgW="2692080" imgH="228600" progId="Equation.DSMT4">
                  <p:embed/>
                </p:oleObj>
              </mc:Choice>
              <mc:Fallback>
                <p:oleObj name="Equation" r:id="rId5" imgW="2692080" imgH="228600" progId="Equation.DSMT4">
                  <p:embed/>
                  <p:pic>
                    <p:nvPicPr>
                      <p:cNvPr id="12" name="Object 11">
                        <a:extLst>
                          <a:ext uri="{FF2B5EF4-FFF2-40B4-BE49-F238E27FC236}">
                            <a16:creationId xmlns:a16="http://schemas.microsoft.com/office/drawing/2014/main" id="{610DF212-854F-4480-A104-4B89D286E19F}"/>
                          </a:ext>
                        </a:extLst>
                      </p:cNvPr>
                      <p:cNvPicPr/>
                      <p:nvPr/>
                    </p:nvPicPr>
                    <p:blipFill>
                      <a:blip r:embed="rId6"/>
                      <a:stretch>
                        <a:fillRect/>
                      </a:stretch>
                    </p:blipFill>
                    <p:spPr>
                      <a:xfrm>
                        <a:off x="2124752" y="4350774"/>
                        <a:ext cx="5796139" cy="492125"/>
                      </a:xfrm>
                      <a:prstGeom prst="rect">
                        <a:avLst/>
                      </a:prstGeom>
                    </p:spPr>
                  </p:pic>
                </p:oleObj>
              </mc:Fallback>
            </mc:AlternateContent>
          </a:graphicData>
        </a:graphic>
      </p:graphicFrame>
      <p:sp>
        <p:nvSpPr>
          <p:cNvPr id="13" name="Arrow: Down 12">
            <a:extLst>
              <a:ext uri="{FF2B5EF4-FFF2-40B4-BE49-F238E27FC236}">
                <a16:creationId xmlns:a16="http://schemas.microsoft.com/office/drawing/2014/main" id="{8BEADB70-A2A2-470B-87E3-4D19FC807CFA}"/>
              </a:ext>
            </a:extLst>
          </p:cNvPr>
          <p:cNvSpPr/>
          <p:nvPr/>
        </p:nvSpPr>
        <p:spPr>
          <a:xfrm rot="1626445">
            <a:off x="4718020" y="1575680"/>
            <a:ext cx="609600" cy="5699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400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nvGraphicFramePr>
        <p:xfrm>
          <a:off x="213484" y="304800"/>
          <a:ext cx="8717032" cy="4327648"/>
        </p:xfrm>
        <a:graphic>
          <a:graphicData uri="http://schemas.openxmlformats.org/presentationml/2006/ole">
            <mc:AlternateContent xmlns:mc="http://schemas.openxmlformats.org/markup-compatibility/2006">
              <mc:Choice xmlns:v="urn:schemas-microsoft-com:vml" Requires="v">
                <p:oleObj name="Equation" r:id="rId2" imgW="4787640" imgH="2374560" progId="Equation.DSMT4">
                  <p:embed/>
                </p:oleObj>
              </mc:Choice>
              <mc:Fallback>
                <p:oleObj name="Equation" r:id="rId2" imgW="4787640" imgH="2374560" progId="Equation.DSMT4">
                  <p:embed/>
                  <p:pic>
                    <p:nvPicPr>
                      <p:cNvPr id="5" name="Object 4"/>
                      <p:cNvPicPr>
                        <a:picLocks noChangeAspect="1" noChangeArrowheads="1"/>
                      </p:cNvPicPr>
                      <p:nvPr/>
                    </p:nvPicPr>
                    <p:blipFill>
                      <a:blip r:embed="rId3"/>
                      <a:srcRect/>
                      <a:stretch>
                        <a:fillRect/>
                      </a:stretch>
                    </p:blipFill>
                    <p:spPr bwMode="auto">
                      <a:xfrm>
                        <a:off x="213484" y="304800"/>
                        <a:ext cx="8717032" cy="4327648"/>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C4B68398-F28A-41EE-99EE-15BEE5AA7BD4}"/>
              </a:ext>
            </a:extLst>
          </p:cNvPr>
          <p:cNvGraphicFramePr>
            <a:graphicFrameLocks noChangeAspect="1"/>
          </p:cNvGraphicFramePr>
          <p:nvPr/>
        </p:nvGraphicFramePr>
        <p:xfrm>
          <a:off x="2801938" y="5045075"/>
          <a:ext cx="5700712" cy="974725"/>
        </p:xfrm>
        <a:graphic>
          <a:graphicData uri="http://schemas.openxmlformats.org/presentationml/2006/ole">
            <mc:AlternateContent xmlns:mc="http://schemas.openxmlformats.org/markup-compatibility/2006">
              <mc:Choice xmlns:v="urn:schemas-microsoft-com:vml" Requires="v">
                <p:oleObj name="Equation" r:id="rId4" imgW="3644640" imgH="622080" progId="Equation.DSMT4">
                  <p:embed/>
                </p:oleObj>
              </mc:Choice>
              <mc:Fallback>
                <p:oleObj name="Equation" r:id="rId4" imgW="3644640" imgH="622080" progId="Equation.DSMT4">
                  <p:embed/>
                  <p:pic>
                    <p:nvPicPr>
                      <p:cNvPr id="7" name="Object 6">
                        <a:extLst>
                          <a:ext uri="{FF2B5EF4-FFF2-40B4-BE49-F238E27FC236}">
                            <a16:creationId xmlns:a16="http://schemas.microsoft.com/office/drawing/2014/main" id="{C4B68398-F28A-41EE-99EE-15BEE5AA7BD4}"/>
                          </a:ext>
                        </a:extLst>
                      </p:cNvPr>
                      <p:cNvPicPr/>
                      <p:nvPr/>
                    </p:nvPicPr>
                    <p:blipFill>
                      <a:blip r:embed="rId5"/>
                      <a:stretch>
                        <a:fillRect/>
                      </a:stretch>
                    </p:blipFill>
                    <p:spPr>
                      <a:xfrm>
                        <a:off x="2801938" y="5045075"/>
                        <a:ext cx="5700712" cy="9747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F4E80DC-68D6-4883-8A3D-1D57C48740A4}"/>
              </a:ext>
            </a:extLst>
          </p:cNvPr>
          <p:cNvGraphicFramePr>
            <a:graphicFrameLocks noChangeAspect="1"/>
          </p:cNvGraphicFramePr>
          <p:nvPr/>
        </p:nvGraphicFramePr>
        <p:xfrm>
          <a:off x="428625" y="5187950"/>
          <a:ext cx="2236788" cy="804863"/>
        </p:xfrm>
        <a:graphic>
          <a:graphicData uri="http://schemas.openxmlformats.org/presentationml/2006/ole">
            <mc:AlternateContent xmlns:mc="http://schemas.openxmlformats.org/markup-compatibility/2006">
              <mc:Choice xmlns:v="urn:schemas-microsoft-com:vml" Requires="v">
                <p:oleObj name="Equation" r:id="rId6" imgW="1587240" imgH="571320" progId="Equation.DSMT4">
                  <p:embed/>
                </p:oleObj>
              </mc:Choice>
              <mc:Fallback>
                <p:oleObj name="Equation" r:id="rId6" imgW="1587240" imgH="571320" progId="Equation.DSMT4">
                  <p:embed/>
                  <p:pic>
                    <p:nvPicPr>
                      <p:cNvPr id="8" name="Object 7">
                        <a:extLst>
                          <a:ext uri="{FF2B5EF4-FFF2-40B4-BE49-F238E27FC236}">
                            <a16:creationId xmlns:a16="http://schemas.microsoft.com/office/drawing/2014/main" id="{6F4E80DC-68D6-4883-8A3D-1D57C48740A4}"/>
                          </a:ext>
                        </a:extLst>
                      </p:cNvPr>
                      <p:cNvPicPr/>
                      <p:nvPr/>
                    </p:nvPicPr>
                    <p:blipFill>
                      <a:blip r:embed="rId7"/>
                      <a:stretch>
                        <a:fillRect/>
                      </a:stretch>
                    </p:blipFill>
                    <p:spPr>
                      <a:xfrm>
                        <a:off x="428625" y="5187950"/>
                        <a:ext cx="2236788" cy="804863"/>
                      </a:xfrm>
                      <a:prstGeom prst="rect">
                        <a:avLst/>
                      </a:prstGeom>
                    </p:spPr>
                  </p:pic>
                </p:oleObj>
              </mc:Fallback>
            </mc:AlternateContent>
          </a:graphicData>
        </a:graphic>
      </p:graphicFrame>
    </p:spTree>
    <p:extLst>
      <p:ext uri="{BB962C8B-B14F-4D97-AF65-F5344CB8AC3E}">
        <p14:creationId xmlns:p14="http://schemas.microsoft.com/office/powerpoint/2010/main" val="2278408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9AFAE-2089-4A13-880A-71B30B37A7CF}"/>
              </a:ext>
            </a:extLst>
          </p:cNvPr>
          <p:cNvSpPr>
            <a:spLocks noGrp="1"/>
          </p:cNvSpPr>
          <p:nvPr>
            <p:ph type="dt" sz="half" idx="10"/>
          </p:nvPr>
        </p:nvSpPr>
        <p:spPr/>
        <p:txBody>
          <a:bodyPr/>
          <a:lstStyle/>
          <a:p>
            <a:r>
              <a:rPr lang="en-US"/>
              <a:t>10/19/2022</a:t>
            </a:r>
            <a:endParaRPr lang="en-US" dirty="0"/>
          </a:p>
        </p:txBody>
      </p:sp>
      <p:sp>
        <p:nvSpPr>
          <p:cNvPr id="3" name="Footer Placeholder 2">
            <a:extLst>
              <a:ext uri="{FF2B5EF4-FFF2-40B4-BE49-F238E27FC236}">
                <a16:creationId xmlns:a16="http://schemas.microsoft.com/office/drawing/2014/main" id="{F1BD4F47-79C0-43DE-9058-45912FD13CD1}"/>
              </a:ext>
            </a:extLst>
          </p:cNvPr>
          <p:cNvSpPr>
            <a:spLocks noGrp="1"/>
          </p:cNvSpPr>
          <p:nvPr>
            <p:ph type="ftr" sz="quarter" idx="11"/>
          </p:nvPr>
        </p:nvSpPr>
        <p:spPr/>
        <p:txBody>
          <a:bodyPr/>
          <a:lstStyle/>
          <a:p>
            <a:r>
              <a:rPr lang="en-US"/>
              <a:t>PHY 711  Fall 2022-- Lecture 23</a:t>
            </a:r>
            <a:endParaRPr lang="en-US" dirty="0"/>
          </a:p>
        </p:txBody>
      </p:sp>
      <p:sp>
        <p:nvSpPr>
          <p:cNvPr id="4" name="Slide Number Placeholder 3">
            <a:extLst>
              <a:ext uri="{FF2B5EF4-FFF2-40B4-BE49-F238E27FC236}">
                <a16:creationId xmlns:a16="http://schemas.microsoft.com/office/drawing/2014/main" id="{A6D5F802-3D94-4652-BC4D-A76CB2F82726}"/>
              </a:ext>
            </a:extLst>
          </p:cNvPr>
          <p:cNvSpPr>
            <a:spLocks noGrp="1"/>
          </p:cNvSpPr>
          <p:nvPr>
            <p:ph type="sldNum" sz="quarter" idx="12"/>
          </p:nvPr>
        </p:nvSpPr>
        <p:spPr/>
        <p:txBody>
          <a:bodyPr/>
          <a:lstStyle/>
          <a:p>
            <a:fld id="{CE368B07-CEBF-4C80-90AF-53B34FA04CF3}" type="slidenum">
              <a:rPr lang="en-US" smtClean="0"/>
              <a:t>29</a:t>
            </a:fld>
            <a:endParaRPr lang="en-US" dirty="0"/>
          </a:p>
        </p:txBody>
      </p:sp>
      <p:pic>
        <p:nvPicPr>
          <p:cNvPr id="6" name="Picture 5">
            <a:extLst>
              <a:ext uri="{FF2B5EF4-FFF2-40B4-BE49-F238E27FC236}">
                <a16:creationId xmlns:a16="http://schemas.microsoft.com/office/drawing/2014/main" id="{2BD0600B-3ADB-4784-BFF6-55114BF7D884}"/>
              </a:ext>
            </a:extLst>
          </p:cNvPr>
          <p:cNvPicPr>
            <a:picLocks noChangeAspect="1"/>
          </p:cNvPicPr>
          <p:nvPr/>
        </p:nvPicPr>
        <p:blipFill>
          <a:blip r:embed="rId2"/>
          <a:stretch>
            <a:fillRect/>
          </a:stretch>
        </p:blipFill>
        <p:spPr>
          <a:xfrm>
            <a:off x="0" y="1587243"/>
            <a:ext cx="9144000" cy="3683514"/>
          </a:xfrm>
          <a:prstGeom prst="rect">
            <a:avLst/>
          </a:prstGeom>
        </p:spPr>
      </p:pic>
      <p:graphicFrame>
        <p:nvGraphicFramePr>
          <p:cNvPr id="7" name="Object 6">
            <a:extLst>
              <a:ext uri="{FF2B5EF4-FFF2-40B4-BE49-F238E27FC236}">
                <a16:creationId xmlns:a16="http://schemas.microsoft.com/office/drawing/2014/main" id="{5CF865AC-A7BA-462B-B7A0-665144F8908C}"/>
              </a:ext>
            </a:extLst>
          </p:cNvPr>
          <p:cNvGraphicFramePr>
            <a:graphicFrameLocks noChangeAspect="1"/>
          </p:cNvGraphicFramePr>
          <p:nvPr/>
        </p:nvGraphicFramePr>
        <p:xfrm>
          <a:off x="1917700" y="701546"/>
          <a:ext cx="6268448" cy="593853"/>
        </p:xfrm>
        <a:graphic>
          <a:graphicData uri="http://schemas.openxmlformats.org/presentationml/2006/ole">
            <mc:AlternateContent xmlns:mc="http://schemas.openxmlformats.org/markup-compatibility/2006">
              <mc:Choice xmlns:v="urn:schemas-microsoft-com:vml" Requires="v">
                <p:oleObj name="Equation" r:id="rId3" imgW="2412720" imgH="228600" progId="Equation.DSMT4">
                  <p:embed/>
                </p:oleObj>
              </mc:Choice>
              <mc:Fallback>
                <p:oleObj name="Equation" r:id="rId3" imgW="2412720" imgH="228600" progId="Equation.DSMT4">
                  <p:embed/>
                  <p:pic>
                    <p:nvPicPr>
                      <p:cNvPr id="7" name="Object 6">
                        <a:extLst>
                          <a:ext uri="{FF2B5EF4-FFF2-40B4-BE49-F238E27FC236}">
                            <a16:creationId xmlns:a16="http://schemas.microsoft.com/office/drawing/2014/main" id="{5CF865AC-A7BA-462B-B7A0-665144F8908C}"/>
                          </a:ext>
                        </a:extLst>
                      </p:cNvPr>
                      <p:cNvPicPr/>
                      <p:nvPr/>
                    </p:nvPicPr>
                    <p:blipFill>
                      <a:blip r:embed="rId4"/>
                      <a:stretch>
                        <a:fillRect/>
                      </a:stretch>
                    </p:blipFill>
                    <p:spPr>
                      <a:xfrm>
                        <a:off x="1917700" y="701546"/>
                        <a:ext cx="6268448" cy="593853"/>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E56191C3-CDF6-448D-A9F4-B65F44AD14FE}"/>
              </a:ext>
            </a:extLst>
          </p:cNvPr>
          <p:cNvCxnSpPr/>
          <p:nvPr/>
        </p:nvCxnSpPr>
        <p:spPr>
          <a:xfrm>
            <a:off x="3124200" y="3581400"/>
            <a:ext cx="0" cy="10668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5EF0B1-1306-484B-9633-09DC459BEEFB}"/>
              </a:ext>
            </a:extLst>
          </p:cNvPr>
          <p:cNvCxnSpPr/>
          <p:nvPr/>
        </p:nvCxnSpPr>
        <p:spPr>
          <a:xfrm>
            <a:off x="6096000" y="3581400"/>
            <a:ext cx="0" cy="10668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BC9921-AB51-49D1-9446-78A3AC9CB009}"/>
              </a:ext>
            </a:extLst>
          </p:cNvPr>
          <p:cNvCxnSpPr>
            <a:cxnSpLocks/>
          </p:cNvCxnSpPr>
          <p:nvPr/>
        </p:nvCxnSpPr>
        <p:spPr>
          <a:xfrm>
            <a:off x="2438400" y="4343400"/>
            <a:ext cx="0" cy="3048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CF7429-9167-49BA-8787-C8CE9685140C}"/>
              </a:ext>
            </a:extLst>
          </p:cNvPr>
          <p:cNvCxnSpPr>
            <a:cxnSpLocks/>
          </p:cNvCxnSpPr>
          <p:nvPr/>
        </p:nvCxnSpPr>
        <p:spPr>
          <a:xfrm>
            <a:off x="6781800" y="4343400"/>
            <a:ext cx="0" cy="3048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481B65-875F-4848-97F6-6BC63ACF82C6}"/>
              </a:ext>
            </a:extLst>
          </p:cNvPr>
          <p:cNvCxnSpPr>
            <a:cxnSpLocks/>
          </p:cNvCxnSpPr>
          <p:nvPr/>
        </p:nvCxnSpPr>
        <p:spPr>
          <a:xfrm>
            <a:off x="5334000" y="2362200"/>
            <a:ext cx="0" cy="2286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D6283B-2CD5-40F8-8B4E-FF28677EDDFC}"/>
              </a:ext>
            </a:extLst>
          </p:cNvPr>
          <p:cNvCxnSpPr>
            <a:cxnSpLocks/>
          </p:cNvCxnSpPr>
          <p:nvPr/>
        </p:nvCxnSpPr>
        <p:spPr>
          <a:xfrm>
            <a:off x="3886200" y="2438400"/>
            <a:ext cx="0" cy="2286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0BA2E97-5B13-448F-86B2-9E65C93BB120}"/>
              </a:ext>
            </a:extLst>
          </p:cNvPr>
          <p:cNvCxnSpPr>
            <a:cxnSpLocks/>
          </p:cNvCxnSpPr>
          <p:nvPr/>
        </p:nvCxnSpPr>
        <p:spPr>
          <a:xfrm>
            <a:off x="4624754" y="1828800"/>
            <a:ext cx="0" cy="28194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AC1BF4D-36E2-4394-AF68-DD99FC5C2C7E}"/>
              </a:ext>
            </a:extLst>
          </p:cNvPr>
          <p:cNvSpPr txBox="1"/>
          <p:nvPr/>
        </p:nvSpPr>
        <p:spPr>
          <a:xfrm>
            <a:off x="4953000" y="5181600"/>
            <a:ext cx="2362198" cy="461665"/>
          </a:xfrm>
          <a:prstGeom prst="rect">
            <a:avLst/>
          </a:prstGeom>
          <a:noFill/>
        </p:spPr>
        <p:txBody>
          <a:bodyPr wrap="square" rtlCol="0">
            <a:spAutoFit/>
          </a:bodyPr>
          <a:lstStyle/>
          <a:p>
            <a:r>
              <a:rPr lang="en-US" sz="2400" i="1" dirty="0">
                <a:latin typeface="+mj-lt"/>
              </a:rPr>
              <a:t>t</a:t>
            </a:r>
            <a:r>
              <a:rPr lang="en-US" sz="2400" dirty="0">
                <a:latin typeface="+mj-lt"/>
              </a:rPr>
              <a:t>  </a:t>
            </a:r>
            <a:r>
              <a:rPr lang="en-US" sz="2400" dirty="0">
                <a:latin typeface="+mj-lt"/>
                <a:sym typeface="Wingdings" panose="05000000000000000000" pitchFamily="2" charset="2"/>
              </a:rPr>
              <a:t></a:t>
            </a:r>
            <a:endParaRPr lang="en-US" sz="2400" i="1" dirty="0">
              <a:latin typeface="+mj-lt"/>
            </a:endParaRPr>
          </a:p>
        </p:txBody>
      </p:sp>
      <p:graphicFrame>
        <p:nvGraphicFramePr>
          <p:cNvPr id="20" name="Object 19">
            <a:extLst>
              <a:ext uri="{FF2B5EF4-FFF2-40B4-BE49-F238E27FC236}">
                <a16:creationId xmlns:a16="http://schemas.microsoft.com/office/drawing/2014/main" id="{14656012-0413-41CE-A3F5-7EAEABA4EFDD}"/>
              </a:ext>
            </a:extLst>
          </p:cNvPr>
          <p:cNvGraphicFramePr>
            <a:graphicFrameLocks noChangeAspect="1"/>
          </p:cNvGraphicFramePr>
          <p:nvPr/>
        </p:nvGraphicFramePr>
        <p:xfrm>
          <a:off x="6142038" y="5370513"/>
          <a:ext cx="1808162" cy="806450"/>
        </p:xfrm>
        <a:graphic>
          <a:graphicData uri="http://schemas.openxmlformats.org/presentationml/2006/ole">
            <mc:AlternateContent xmlns:mc="http://schemas.openxmlformats.org/markup-compatibility/2006">
              <mc:Choice xmlns:v="urn:schemas-microsoft-com:vml" Requires="v">
                <p:oleObj name="Equation" r:id="rId5" imgW="1282680" imgH="571320" progId="Equation.DSMT4">
                  <p:embed/>
                </p:oleObj>
              </mc:Choice>
              <mc:Fallback>
                <p:oleObj name="Equation" r:id="rId5" imgW="1282680" imgH="571320" progId="Equation.DSMT4">
                  <p:embed/>
                  <p:pic>
                    <p:nvPicPr>
                      <p:cNvPr id="20" name="Object 19">
                        <a:extLst>
                          <a:ext uri="{FF2B5EF4-FFF2-40B4-BE49-F238E27FC236}">
                            <a16:creationId xmlns:a16="http://schemas.microsoft.com/office/drawing/2014/main" id="{14656012-0413-41CE-A3F5-7EAEABA4EFDD}"/>
                          </a:ext>
                        </a:extLst>
                      </p:cNvPr>
                      <p:cNvPicPr/>
                      <p:nvPr/>
                    </p:nvPicPr>
                    <p:blipFill>
                      <a:blip r:embed="rId6"/>
                      <a:stretch>
                        <a:fillRect/>
                      </a:stretch>
                    </p:blipFill>
                    <p:spPr>
                      <a:xfrm>
                        <a:off x="6142038" y="5370513"/>
                        <a:ext cx="1808162" cy="806450"/>
                      </a:xfrm>
                      <a:prstGeom prst="rect">
                        <a:avLst/>
                      </a:prstGeom>
                    </p:spPr>
                  </p:pic>
                </p:oleObj>
              </mc:Fallback>
            </mc:AlternateContent>
          </a:graphicData>
        </a:graphic>
      </p:graphicFrame>
    </p:spTree>
    <p:extLst>
      <p:ext uri="{BB962C8B-B14F-4D97-AF65-F5344CB8AC3E}">
        <p14:creationId xmlns:p14="http://schemas.microsoft.com/office/powerpoint/2010/main" val="157403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10/19/2022</a:t>
            </a:r>
          </a:p>
        </p:txBody>
      </p:sp>
      <p:sp>
        <p:nvSpPr>
          <p:cNvPr id="3" name="Footer Placeholder 2"/>
          <p:cNvSpPr>
            <a:spLocks noGrp="1"/>
          </p:cNvSpPr>
          <p:nvPr>
            <p:ph type="ftr" sz="quarter" idx="11"/>
          </p:nvPr>
        </p:nvSpPr>
        <p:spPr/>
        <p:txBody>
          <a:bodyPr/>
          <a:lstStyle/>
          <a:p>
            <a:r>
              <a:rPr lang="en-US" dirty="0"/>
              <a:t>PHY 711  Fall 2022-- Lecture 23</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pic>
        <p:nvPicPr>
          <p:cNvPr id="7" name="Picture 6">
            <a:extLst>
              <a:ext uri="{FF2B5EF4-FFF2-40B4-BE49-F238E27FC236}">
                <a16:creationId xmlns:a16="http://schemas.microsoft.com/office/drawing/2014/main" id="{22A09CFC-2AE5-2BB4-4336-F489A739FC5D}"/>
              </a:ext>
            </a:extLst>
          </p:cNvPr>
          <p:cNvPicPr>
            <a:picLocks noChangeAspect="1"/>
          </p:cNvPicPr>
          <p:nvPr/>
        </p:nvPicPr>
        <p:blipFill>
          <a:blip r:embed="rId3"/>
          <a:stretch>
            <a:fillRect/>
          </a:stretch>
        </p:blipFill>
        <p:spPr>
          <a:xfrm>
            <a:off x="31282" y="304800"/>
            <a:ext cx="9112718" cy="2819400"/>
          </a:xfrm>
          <a:prstGeom prst="rect">
            <a:avLst/>
          </a:prstGeom>
        </p:spPr>
      </p:pic>
      <p:sp>
        <p:nvSpPr>
          <p:cNvPr id="8" name="Rectangle 7">
            <a:extLst>
              <a:ext uri="{FF2B5EF4-FFF2-40B4-BE49-F238E27FC236}">
                <a16:creationId xmlns:a16="http://schemas.microsoft.com/office/drawing/2014/main" id="{2E0A41FB-4E46-F0CB-5BF0-3EE6A0DD57AD}"/>
              </a:ext>
            </a:extLst>
          </p:cNvPr>
          <p:cNvSpPr/>
          <p:nvPr/>
        </p:nvSpPr>
        <p:spPr>
          <a:xfrm>
            <a:off x="0" y="2438400"/>
            <a:ext cx="8991600" cy="365125"/>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2355AB1-0097-F58D-FD6F-77EA18019EDE}"/>
              </a:ext>
            </a:extLst>
          </p:cNvPr>
          <p:cNvPicPr>
            <a:picLocks noChangeAspect="1"/>
          </p:cNvPicPr>
          <p:nvPr/>
        </p:nvPicPr>
        <p:blipFill>
          <a:blip r:embed="rId4"/>
          <a:stretch>
            <a:fillRect/>
          </a:stretch>
        </p:blipFill>
        <p:spPr>
          <a:xfrm>
            <a:off x="0" y="3550182"/>
            <a:ext cx="9144000" cy="2317218"/>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nvGraphicFramePr>
        <p:xfrm>
          <a:off x="931863" y="685800"/>
          <a:ext cx="5264150" cy="4273550"/>
        </p:xfrm>
        <a:graphic>
          <a:graphicData uri="http://schemas.openxmlformats.org/presentationml/2006/ole">
            <mc:AlternateContent xmlns:mc="http://schemas.openxmlformats.org/markup-compatibility/2006">
              <mc:Choice xmlns:v="urn:schemas-microsoft-com:vml" Requires="v">
                <p:oleObj name="数式" r:id="rId2" imgW="1879560" imgH="1523880" progId="Equation.3">
                  <p:embed/>
                </p:oleObj>
              </mc:Choice>
              <mc:Fallback>
                <p:oleObj name="数式" r:id="rId2" imgW="1879560" imgH="1523880" progId="Equation.3">
                  <p:embed/>
                  <p:pic>
                    <p:nvPicPr>
                      <p:cNvPr id="5" name="Object 4"/>
                      <p:cNvPicPr>
                        <a:picLocks noChangeAspect="1" noChangeArrowheads="1"/>
                      </p:cNvPicPr>
                      <p:nvPr/>
                    </p:nvPicPr>
                    <p:blipFill>
                      <a:blip r:embed="rId3"/>
                      <a:srcRect/>
                      <a:stretch>
                        <a:fillRect/>
                      </a:stretch>
                    </p:blipFill>
                    <p:spPr bwMode="auto">
                      <a:xfrm>
                        <a:off x="931863" y="685800"/>
                        <a:ext cx="5264150" cy="42735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74198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nvGraphicFramePr>
        <p:xfrm>
          <a:off x="381000" y="0"/>
          <a:ext cx="4516438" cy="3775075"/>
        </p:xfrm>
        <a:graphic>
          <a:graphicData uri="http://schemas.openxmlformats.org/presentationml/2006/ole">
            <mc:AlternateContent xmlns:mc="http://schemas.openxmlformats.org/markup-compatibility/2006">
              <mc:Choice xmlns:v="urn:schemas-microsoft-com:vml" Requires="v">
                <p:oleObj name="数式" r:id="rId2" imgW="1612800" imgH="1346040" progId="Equation.3">
                  <p:embed/>
                </p:oleObj>
              </mc:Choice>
              <mc:Fallback>
                <p:oleObj name="数式" r:id="rId2" imgW="1612800" imgH="1346040" progId="Equation.3">
                  <p:embed/>
                  <p:pic>
                    <p:nvPicPr>
                      <p:cNvPr id="5" name="Object 4"/>
                      <p:cNvPicPr>
                        <a:picLocks noChangeAspect="1" noChangeArrowheads="1"/>
                      </p:cNvPicPr>
                      <p:nvPr/>
                    </p:nvPicPr>
                    <p:blipFill>
                      <a:blip r:embed="rId3"/>
                      <a:srcRect/>
                      <a:stretch>
                        <a:fillRect/>
                      </a:stretch>
                    </p:blipFill>
                    <p:spPr bwMode="auto">
                      <a:xfrm>
                        <a:off x="381000" y="0"/>
                        <a:ext cx="4516438"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457200" y="3657600"/>
          <a:ext cx="6543675" cy="2847975"/>
        </p:xfrm>
        <a:graphic>
          <a:graphicData uri="http://schemas.openxmlformats.org/presentationml/2006/ole">
            <mc:AlternateContent xmlns:mc="http://schemas.openxmlformats.org/markup-compatibility/2006">
              <mc:Choice xmlns:v="urn:schemas-microsoft-com:vml" Requires="v">
                <p:oleObj name="数式" r:id="rId4" imgW="2336760" imgH="1015920" progId="Equation.3">
                  <p:embed/>
                </p:oleObj>
              </mc:Choice>
              <mc:Fallback>
                <p:oleObj name="数式" r:id="rId4" imgW="2336760" imgH="1015920" progId="Equation.3">
                  <p:embed/>
                  <p:pic>
                    <p:nvPicPr>
                      <p:cNvPr id="6" name="Object 5"/>
                      <p:cNvPicPr>
                        <a:picLocks noChangeAspect="1" noChangeArrowheads="1"/>
                      </p:cNvPicPr>
                      <p:nvPr/>
                    </p:nvPicPr>
                    <p:blipFill>
                      <a:blip r:embed="rId5"/>
                      <a:srcRect/>
                      <a:stretch>
                        <a:fillRect/>
                      </a:stretch>
                    </p:blipFill>
                    <p:spPr bwMode="auto">
                      <a:xfrm>
                        <a:off x="457200" y="3657600"/>
                        <a:ext cx="65436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8864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nvGraphicFramePr>
        <p:xfrm>
          <a:off x="533400" y="304800"/>
          <a:ext cx="6543675" cy="2847975"/>
        </p:xfrm>
        <a:graphic>
          <a:graphicData uri="http://schemas.openxmlformats.org/presentationml/2006/ole">
            <mc:AlternateContent xmlns:mc="http://schemas.openxmlformats.org/markup-compatibility/2006">
              <mc:Choice xmlns:v="urn:schemas-microsoft-com:vml" Requires="v">
                <p:oleObj name="数式" r:id="rId2" imgW="2336760" imgH="1015920" progId="Equation.3">
                  <p:embed/>
                </p:oleObj>
              </mc:Choice>
              <mc:Fallback>
                <p:oleObj name="数式" r:id="rId2" imgW="2336760" imgH="101592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65436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914400" y="3505200"/>
          <a:ext cx="5726112" cy="1495425"/>
        </p:xfrm>
        <a:graphic>
          <a:graphicData uri="http://schemas.openxmlformats.org/presentationml/2006/ole">
            <mc:AlternateContent xmlns:mc="http://schemas.openxmlformats.org/markup-compatibility/2006">
              <mc:Choice xmlns:v="urn:schemas-microsoft-com:vml" Requires="v">
                <p:oleObj name="数式" r:id="rId4" imgW="2044440" imgH="533160" progId="Equation.3">
                  <p:embed/>
                </p:oleObj>
              </mc:Choice>
              <mc:Fallback>
                <p:oleObj name="数式" r:id="rId4" imgW="2044440" imgH="533160" progId="Equation.3">
                  <p:embed/>
                  <p:pic>
                    <p:nvPicPr>
                      <p:cNvPr id="6" name="Object 5"/>
                      <p:cNvPicPr>
                        <a:picLocks noChangeAspect="1" noChangeArrowheads="1"/>
                      </p:cNvPicPr>
                      <p:nvPr/>
                    </p:nvPicPr>
                    <p:blipFill>
                      <a:blip r:embed="rId5"/>
                      <a:srcRect/>
                      <a:stretch>
                        <a:fillRect/>
                      </a:stretch>
                    </p:blipFill>
                    <p:spPr bwMode="auto">
                      <a:xfrm>
                        <a:off x="914400" y="3505200"/>
                        <a:ext cx="572611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76844" y="5100935"/>
            <a:ext cx="8229600" cy="1200329"/>
          </a:xfrm>
          <a:prstGeom prst="rect">
            <a:avLst/>
          </a:prstGeom>
          <a:noFill/>
        </p:spPr>
        <p:txBody>
          <a:bodyPr wrap="square" rtlCol="0">
            <a:spAutoFit/>
          </a:bodyPr>
          <a:lstStyle/>
          <a:p>
            <a:r>
              <a:rPr lang="en-US" sz="2400" dirty="0">
                <a:latin typeface="+mj-lt"/>
              </a:rPr>
              <a:t>Cooley-</a:t>
            </a:r>
            <a:r>
              <a:rPr lang="en-US" sz="2400" dirty="0" err="1">
                <a:latin typeface="+mj-lt"/>
              </a:rPr>
              <a:t>Tukey</a:t>
            </a:r>
            <a:r>
              <a:rPr lang="en-US" sz="2400" dirty="0">
                <a:latin typeface="+mj-lt"/>
              </a:rPr>
              <a:t> algorithm:  J. W. Cooley and J. W. </a:t>
            </a:r>
            <a:r>
              <a:rPr lang="en-US" sz="2400" dirty="0" err="1">
                <a:latin typeface="+mj-lt"/>
              </a:rPr>
              <a:t>Tukey</a:t>
            </a:r>
            <a:r>
              <a:rPr lang="en-US" sz="2400" dirty="0">
                <a:latin typeface="+mj-lt"/>
              </a:rPr>
              <a:t>, “An algorithm for machine calculation of complex Fourier series”   Math. </a:t>
            </a:r>
            <a:r>
              <a:rPr lang="en-US" sz="2400">
                <a:latin typeface="+mj-lt"/>
              </a:rPr>
              <a:t>Computation 19, 297-301 (1965)  </a:t>
            </a:r>
            <a:endParaRPr lang="en-US" sz="2400" dirty="0">
              <a:latin typeface="+mj-lt"/>
            </a:endParaRPr>
          </a:p>
        </p:txBody>
      </p:sp>
    </p:spTree>
    <p:extLst>
      <p:ext uri="{BB962C8B-B14F-4D97-AF65-F5344CB8AC3E}">
        <p14:creationId xmlns:p14="http://schemas.microsoft.com/office/powerpoint/2010/main" val="1710440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6" name="TextBox 5"/>
          <p:cNvSpPr txBox="1"/>
          <p:nvPr/>
        </p:nvSpPr>
        <p:spPr>
          <a:xfrm>
            <a:off x="76200" y="152400"/>
            <a:ext cx="4724400" cy="461665"/>
          </a:xfrm>
          <a:prstGeom prst="rect">
            <a:avLst/>
          </a:prstGeom>
          <a:noFill/>
        </p:spPr>
        <p:txBody>
          <a:bodyPr wrap="square" rtlCol="0">
            <a:spAutoFit/>
          </a:bodyPr>
          <a:lstStyle/>
          <a:p>
            <a:r>
              <a:rPr lang="en-US" sz="2400" dirty="0">
                <a:latin typeface="+mj-lt"/>
                <a:hlinkClick r:id="rId2"/>
              </a:rPr>
              <a:t>http://www.fftw.org/</a:t>
            </a:r>
            <a:endParaRPr lang="en-US" sz="2400" dirty="0">
              <a:latin typeface="+mj-lt"/>
            </a:endParaRPr>
          </a:p>
        </p:txBody>
      </p:sp>
      <p:pic>
        <p:nvPicPr>
          <p:cNvPr id="7" name="Picture 6">
            <a:extLst>
              <a:ext uri="{FF2B5EF4-FFF2-40B4-BE49-F238E27FC236}">
                <a16:creationId xmlns:a16="http://schemas.microsoft.com/office/drawing/2014/main" id="{A712FC1A-C95B-3616-0AFD-F2958592F135}"/>
              </a:ext>
            </a:extLst>
          </p:cNvPr>
          <p:cNvPicPr>
            <a:picLocks noChangeAspect="1"/>
          </p:cNvPicPr>
          <p:nvPr/>
        </p:nvPicPr>
        <p:blipFill>
          <a:blip r:embed="rId3"/>
          <a:stretch>
            <a:fillRect/>
          </a:stretch>
        </p:blipFill>
        <p:spPr>
          <a:xfrm>
            <a:off x="-76200" y="797068"/>
            <a:ext cx="9144000" cy="5360236"/>
          </a:xfrm>
          <a:prstGeom prst="rect">
            <a:avLst/>
          </a:prstGeom>
        </p:spPr>
      </p:pic>
    </p:spTree>
    <p:extLst>
      <p:ext uri="{BB962C8B-B14F-4D97-AF65-F5344CB8AC3E}">
        <p14:creationId xmlns:p14="http://schemas.microsoft.com/office/powerpoint/2010/main" val="1633178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346DE4-5383-4DC4-9C13-7E01666624C9}"/>
              </a:ext>
            </a:extLst>
          </p:cNvPr>
          <p:cNvSpPr>
            <a:spLocks noGrp="1"/>
          </p:cNvSpPr>
          <p:nvPr>
            <p:ph type="dt" sz="half" idx="10"/>
          </p:nvPr>
        </p:nvSpPr>
        <p:spPr/>
        <p:txBody>
          <a:bodyPr/>
          <a:lstStyle/>
          <a:p>
            <a:r>
              <a:rPr lang="en-US"/>
              <a:t>10/19/2022</a:t>
            </a:r>
            <a:endParaRPr lang="en-US" dirty="0"/>
          </a:p>
        </p:txBody>
      </p:sp>
      <p:sp>
        <p:nvSpPr>
          <p:cNvPr id="3" name="Footer Placeholder 2">
            <a:extLst>
              <a:ext uri="{FF2B5EF4-FFF2-40B4-BE49-F238E27FC236}">
                <a16:creationId xmlns:a16="http://schemas.microsoft.com/office/drawing/2014/main" id="{18052553-ABDD-486D-875D-38A2B73E36CE}"/>
              </a:ext>
            </a:extLst>
          </p:cNvPr>
          <p:cNvSpPr>
            <a:spLocks noGrp="1"/>
          </p:cNvSpPr>
          <p:nvPr>
            <p:ph type="ftr" sz="quarter" idx="11"/>
          </p:nvPr>
        </p:nvSpPr>
        <p:spPr/>
        <p:txBody>
          <a:bodyPr/>
          <a:lstStyle/>
          <a:p>
            <a:r>
              <a:rPr lang="en-US"/>
              <a:t>PHY 711  Fall 2022-- Lecture 23</a:t>
            </a:r>
            <a:endParaRPr lang="en-US" dirty="0"/>
          </a:p>
        </p:txBody>
      </p:sp>
      <p:sp>
        <p:nvSpPr>
          <p:cNvPr id="4" name="Slide Number Placeholder 3">
            <a:extLst>
              <a:ext uri="{FF2B5EF4-FFF2-40B4-BE49-F238E27FC236}">
                <a16:creationId xmlns:a16="http://schemas.microsoft.com/office/drawing/2014/main" id="{F7934144-A033-48F7-8E06-BA2F07F960F3}"/>
              </a:ext>
            </a:extLst>
          </p:cNvPr>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a:extLst>
              <a:ext uri="{FF2B5EF4-FFF2-40B4-BE49-F238E27FC236}">
                <a16:creationId xmlns:a16="http://schemas.microsoft.com/office/drawing/2014/main" id="{F0736889-4431-4DE2-9F63-E9BCE8627ACB}"/>
              </a:ext>
            </a:extLst>
          </p:cNvPr>
          <p:cNvSpPr txBox="1"/>
          <p:nvPr/>
        </p:nvSpPr>
        <p:spPr>
          <a:xfrm>
            <a:off x="457200" y="1447800"/>
            <a:ext cx="8305800" cy="3046988"/>
          </a:xfrm>
          <a:prstGeom prst="rect">
            <a:avLst/>
          </a:prstGeom>
          <a:noFill/>
        </p:spPr>
        <p:txBody>
          <a:bodyPr wrap="square" rtlCol="0">
            <a:spAutoFit/>
          </a:bodyPr>
          <a:lstStyle/>
          <a:p>
            <a:r>
              <a:rPr lang="en-US" sz="2400" dirty="0">
                <a:latin typeface="+mj-lt"/>
              </a:rPr>
              <a:t>Fourier series and Fourier transforms are useful for solving and analyzing a wide variety of functions, also beyond the Sturm-Liouville context.</a:t>
            </a:r>
          </a:p>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In the next several slides we will consider a related concept – the Laplace transform.</a:t>
            </a:r>
          </a:p>
        </p:txBody>
      </p:sp>
      <p:sp>
        <p:nvSpPr>
          <p:cNvPr id="6" name="TextBox 5">
            <a:extLst>
              <a:ext uri="{FF2B5EF4-FFF2-40B4-BE49-F238E27FC236}">
                <a16:creationId xmlns:a16="http://schemas.microsoft.com/office/drawing/2014/main" id="{088E6F49-F363-D709-56C2-C6D04AC8241E}"/>
              </a:ext>
            </a:extLst>
          </p:cNvPr>
          <p:cNvSpPr txBox="1"/>
          <p:nvPr/>
        </p:nvSpPr>
        <p:spPr>
          <a:xfrm>
            <a:off x="381000" y="457200"/>
            <a:ext cx="7924800" cy="461665"/>
          </a:xfrm>
          <a:prstGeom prst="rect">
            <a:avLst/>
          </a:prstGeom>
          <a:noFill/>
        </p:spPr>
        <p:txBody>
          <a:bodyPr wrap="square" rtlCol="0">
            <a:spAutoFit/>
          </a:bodyPr>
          <a:lstStyle/>
          <a:p>
            <a:r>
              <a:rPr lang="en-US" sz="2400" dirty="0">
                <a:latin typeface="+mj-lt"/>
              </a:rPr>
              <a:t>Only got to this slide --</a:t>
            </a:r>
          </a:p>
        </p:txBody>
      </p:sp>
    </p:spTree>
    <p:extLst>
      <p:ext uri="{BB962C8B-B14F-4D97-AF65-F5344CB8AC3E}">
        <p14:creationId xmlns:p14="http://schemas.microsoft.com/office/powerpoint/2010/main" val="788318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pic>
        <p:nvPicPr>
          <p:cNvPr id="2017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47" t="11141" r="13094" b="57863"/>
          <a:stretch/>
        </p:blipFill>
        <p:spPr bwMode="auto">
          <a:xfrm>
            <a:off x="-13290" y="533400"/>
            <a:ext cx="9004890" cy="274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3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764" t="62536" r="14104" b="6398"/>
          <a:stretch/>
        </p:blipFill>
        <p:spPr bwMode="auto">
          <a:xfrm>
            <a:off x="75346" y="3275462"/>
            <a:ext cx="8916254" cy="251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227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pic>
        <p:nvPicPr>
          <p:cNvPr id="2027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85" t="12304" r="12962" b="29513"/>
          <a:stretch/>
        </p:blipFill>
        <p:spPr bwMode="auto">
          <a:xfrm>
            <a:off x="51450" y="1140152"/>
            <a:ext cx="9016350" cy="480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134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pic>
        <p:nvPicPr>
          <p:cNvPr id="2037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15" t="13339" r="14414" b="11742"/>
          <a:stretch/>
        </p:blipFill>
        <p:spPr bwMode="auto">
          <a:xfrm>
            <a:off x="0" y="0"/>
            <a:ext cx="9067800" cy="513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1201088892"/>
              </p:ext>
            </p:extLst>
          </p:nvPr>
        </p:nvGraphicFramePr>
        <p:xfrm>
          <a:off x="937016" y="5137150"/>
          <a:ext cx="7046976" cy="1219200"/>
        </p:xfrm>
        <a:graphic>
          <a:graphicData uri="http://schemas.openxmlformats.org/presentationml/2006/ole">
            <mc:AlternateContent xmlns:mc="http://schemas.openxmlformats.org/markup-compatibility/2006">
              <mc:Choice xmlns:v="urn:schemas-microsoft-com:vml" Requires="v">
                <p:oleObj name="数式" r:id="rId4" imgW="3670200" imgH="634680" progId="Equation.3">
                  <p:embed/>
                </p:oleObj>
              </mc:Choice>
              <mc:Fallback>
                <p:oleObj name="数式" r:id="rId4" imgW="3670200" imgH="634680" progId="Equation.3">
                  <p:embed/>
                  <p:pic>
                    <p:nvPicPr>
                      <p:cNvPr id="0" name=""/>
                      <p:cNvPicPr/>
                      <p:nvPr/>
                    </p:nvPicPr>
                    <p:blipFill>
                      <a:blip r:embed="rId5"/>
                      <a:stretch>
                        <a:fillRect/>
                      </a:stretch>
                    </p:blipFill>
                    <p:spPr>
                      <a:xfrm>
                        <a:off x="937016" y="5137150"/>
                        <a:ext cx="7046976" cy="1219200"/>
                      </a:xfrm>
                      <a:prstGeom prst="rect">
                        <a:avLst/>
                      </a:prstGeom>
                    </p:spPr>
                  </p:pic>
                </p:oleObj>
              </mc:Fallback>
            </mc:AlternateContent>
          </a:graphicData>
        </a:graphic>
      </p:graphicFrame>
    </p:spTree>
    <p:extLst>
      <p:ext uri="{BB962C8B-B14F-4D97-AF65-F5344CB8AC3E}">
        <p14:creationId xmlns:p14="http://schemas.microsoft.com/office/powerpoint/2010/main" val="2926580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graphicFrame>
        <p:nvGraphicFramePr>
          <p:cNvPr id="9" name="Object 8"/>
          <p:cNvGraphicFramePr>
            <a:graphicFrameLocks noChangeAspect="1"/>
          </p:cNvGraphicFramePr>
          <p:nvPr/>
        </p:nvGraphicFramePr>
        <p:xfrm>
          <a:off x="457200" y="76200"/>
          <a:ext cx="7097713" cy="1335088"/>
        </p:xfrm>
        <a:graphic>
          <a:graphicData uri="http://schemas.openxmlformats.org/presentationml/2006/ole">
            <mc:AlternateContent xmlns:mc="http://schemas.openxmlformats.org/markup-compatibility/2006">
              <mc:Choice xmlns:v="urn:schemas-microsoft-com:vml" Requires="v">
                <p:oleObj name="数式" r:id="rId3" imgW="3657600" imgH="685800" progId="Equation.3">
                  <p:embed/>
                </p:oleObj>
              </mc:Choice>
              <mc:Fallback>
                <p:oleObj name="数式" r:id="rId3" imgW="3657600" imgH="685800" progId="Equation.3">
                  <p:embed/>
                  <p:pic>
                    <p:nvPicPr>
                      <p:cNvPr id="0" name=""/>
                      <p:cNvPicPr>
                        <a:picLocks noChangeAspect="1" noChangeArrowheads="1"/>
                      </p:cNvPicPr>
                      <p:nvPr/>
                    </p:nvPicPr>
                    <p:blipFill>
                      <a:blip r:embed="rId4"/>
                      <a:srcRect/>
                      <a:stretch>
                        <a:fillRect/>
                      </a:stretch>
                    </p:blipFill>
                    <p:spPr bwMode="auto">
                      <a:xfrm>
                        <a:off x="457200" y="76200"/>
                        <a:ext cx="709771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2300287" y="1371600"/>
          <a:ext cx="5472113" cy="3260725"/>
        </p:xfrm>
        <a:graphic>
          <a:graphicData uri="http://schemas.openxmlformats.org/presentationml/2006/ole">
            <mc:AlternateContent xmlns:mc="http://schemas.openxmlformats.org/markup-compatibility/2006">
              <mc:Choice xmlns:v="urn:schemas-microsoft-com:vml" Requires="v">
                <p:oleObj name="数式" r:id="rId5" imgW="2819160" imgH="1676160" progId="Equation.3">
                  <p:embed/>
                </p:oleObj>
              </mc:Choice>
              <mc:Fallback>
                <p:oleObj name="数式" r:id="rId5" imgW="2819160" imgH="1676160" progId="Equation.3">
                  <p:embed/>
                  <p:pic>
                    <p:nvPicPr>
                      <p:cNvPr id="0" name=""/>
                      <p:cNvPicPr>
                        <a:picLocks noChangeAspect="1" noChangeArrowheads="1"/>
                      </p:cNvPicPr>
                      <p:nvPr/>
                    </p:nvPicPr>
                    <p:blipFill>
                      <a:blip r:embed="rId6"/>
                      <a:srcRect/>
                      <a:stretch>
                        <a:fillRect/>
                      </a:stretch>
                    </p:blipFill>
                    <p:spPr bwMode="auto">
                      <a:xfrm>
                        <a:off x="2300287" y="1371600"/>
                        <a:ext cx="5472113"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685800" y="4648200"/>
          <a:ext cx="4979987" cy="1828800"/>
        </p:xfrm>
        <a:graphic>
          <a:graphicData uri="http://schemas.openxmlformats.org/presentationml/2006/ole">
            <mc:AlternateContent xmlns:mc="http://schemas.openxmlformats.org/markup-compatibility/2006">
              <mc:Choice xmlns:v="urn:schemas-microsoft-com:vml" Requires="v">
                <p:oleObj name="数式" r:id="rId7" imgW="2565360" imgH="939600" progId="Equation.3">
                  <p:embed/>
                </p:oleObj>
              </mc:Choice>
              <mc:Fallback>
                <p:oleObj name="数式" r:id="rId7" imgW="2565360" imgH="939600" progId="Equation.3">
                  <p:embed/>
                  <p:pic>
                    <p:nvPicPr>
                      <p:cNvPr id="0" name=""/>
                      <p:cNvPicPr>
                        <a:picLocks noChangeAspect="1" noChangeArrowheads="1"/>
                      </p:cNvPicPr>
                      <p:nvPr/>
                    </p:nvPicPr>
                    <p:blipFill>
                      <a:blip r:embed="rId8"/>
                      <a:srcRect/>
                      <a:stretch>
                        <a:fillRect/>
                      </a:stretch>
                    </p:blipFill>
                    <p:spPr bwMode="auto">
                      <a:xfrm>
                        <a:off x="685800" y="4648200"/>
                        <a:ext cx="49799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C1ABD9D8-283F-4779-BBBC-6E470CB9FECD}"/>
              </a:ext>
            </a:extLst>
          </p:cNvPr>
          <p:cNvSpPr txBox="1"/>
          <p:nvPr/>
        </p:nvSpPr>
        <p:spPr>
          <a:xfrm>
            <a:off x="6172200" y="5105400"/>
            <a:ext cx="2895600" cy="1569660"/>
          </a:xfrm>
          <a:prstGeom prst="rect">
            <a:avLst/>
          </a:prstGeom>
          <a:noFill/>
        </p:spPr>
        <p:txBody>
          <a:bodyPr wrap="square" rtlCol="0">
            <a:spAutoFit/>
          </a:bodyPr>
          <a:lstStyle/>
          <a:p>
            <a:r>
              <a:rPr lang="en-US" sz="2400" dirty="0">
                <a:latin typeface="+mj-lt"/>
              </a:rPr>
              <a:t>Does this result look familiar?</a:t>
            </a:r>
          </a:p>
          <a:p>
            <a:pPr marL="457200" indent="-457200">
              <a:buAutoNum type="alphaLcPeriod"/>
            </a:pPr>
            <a:r>
              <a:rPr lang="en-US" sz="2400" dirty="0">
                <a:latin typeface="+mj-lt"/>
              </a:rPr>
              <a:t>Yes</a:t>
            </a:r>
          </a:p>
          <a:p>
            <a:pPr marL="457200" indent="-457200">
              <a:buAutoNum type="alphaLcPeriod"/>
            </a:pPr>
            <a:r>
              <a:rPr lang="en-US" sz="2400">
                <a:latin typeface="+mj-lt"/>
              </a:rPr>
              <a:t>No</a:t>
            </a:r>
            <a:endParaRPr lang="en-US" sz="2400" dirty="0">
              <a:latin typeface="+mj-lt"/>
            </a:endParaRPr>
          </a:p>
        </p:txBody>
      </p:sp>
    </p:spTree>
    <p:extLst>
      <p:ext uri="{BB962C8B-B14F-4D97-AF65-F5344CB8AC3E}">
        <p14:creationId xmlns:p14="http://schemas.microsoft.com/office/powerpoint/2010/main" val="1656890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7D02E-9D30-4DA4-BA0F-7C601CE61573}"/>
              </a:ext>
            </a:extLst>
          </p:cNvPr>
          <p:cNvSpPr>
            <a:spLocks noGrp="1"/>
          </p:cNvSpPr>
          <p:nvPr>
            <p:ph type="dt" sz="half" idx="10"/>
          </p:nvPr>
        </p:nvSpPr>
        <p:spPr/>
        <p:txBody>
          <a:bodyPr/>
          <a:lstStyle/>
          <a:p>
            <a:r>
              <a:rPr lang="en-US"/>
              <a:t>10/19/2022</a:t>
            </a:r>
            <a:endParaRPr lang="en-US" dirty="0"/>
          </a:p>
        </p:txBody>
      </p:sp>
      <p:sp>
        <p:nvSpPr>
          <p:cNvPr id="3" name="Footer Placeholder 2">
            <a:extLst>
              <a:ext uri="{FF2B5EF4-FFF2-40B4-BE49-F238E27FC236}">
                <a16:creationId xmlns:a16="http://schemas.microsoft.com/office/drawing/2014/main" id="{13510F4C-F7D7-47C5-9BCA-08FFC8C8B768}"/>
              </a:ext>
            </a:extLst>
          </p:cNvPr>
          <p:cNvSpPr>
            <a:spLocks noGrp="1"/>
          </p:cNvSpPr>
          <p:nvPr>
            <p:ph type="ftr" sz="quarter" idx="11"/>
          </p:nvPr>
        </p:nvSpPr>
        <p:spPr/>
        <p:txBody>
          <a:bodyPr/>
          <a:lstStyle/>
          <a:p>
            <a:r>
              <a:rPr lang="en-US"/>
              <a:t>PHY 711  Fall 2022-- Lecture 23</a:t>
            </a:r>
            <a:endParaRPr lang="en-US" dirty="0"/>
          </a:p>
        </p:txBody>
      </p:sp>
      <p:sp>
        <p:nvSpPr>
          <p:cNvPr id="4" name="Slide Number Placeholder 3">
            <a:extLst>
              <a:ext uri="{FF2B5EF4-FFF2-40B4-BE49-F238E27FC236}">
                <a16:creationId xmlns:a16="http://schemas.microsoft.com/office/drawing/2014/main" id="{726FCEC5-2F89-4A95-8495-257D8FB7B5B4}"/>
              </a:ext>
            </a:extLst>
          </p:cNvPr>
          <p:cNvSpPr>
            <a:spLocks noGrp="1"/>
          </p:cNvSpPr>
          <p:nvPr>
            <p:ph type="sldNum" sz="quarter" idx="12"/>
          </p:nvPr>
        </p:nvSpPr>
        <p:spPr/>
        <p:txBody>
          <a:bodyPr/>
          <a:lstStyle/>
          <a:p>
            <a:fld id="{CE368B07-CEBF-4C80-90AF-53B34FA04CF3}" type="slidenum">
              <a:rPr lang="en-US" smtClean="0"/>
              <a:t>39</a:t>
            </a:fld>
            <a:endParaRPr lang="en-US" dirty="0"/>
          </a:p>
        </p:txBody>
      </p:sp>
      <p:pic>
        <p:nvPicPr>
          <p:cNvPr id="5" name="Picture 4">
            <a:extLst>
              <a:ext uri="{FF2B5EF4-FFF2-40B4-BE49-F238E27FC236}">
                <a16:creationId xmlns:a16="http://schemas.microsoft.com/office/drawing/2014/main" id="{10642EE0-3F02-4256-8920-E31280C927CA}"/>
              </a:ext>
            </a:extLst>
          </p:cNvPr>
          <p:cNvPicPr>
            <a:picLocks noChangeAspect="1"/>
          </p:cNvPicPr>
          <p:nvPr/>
        </p:nvPicPr>
        <p:blipFill>
          <a:blip r:embed="rId3"/>
          <a:stretch>
            <a:fillRect/>
          </a:stretch>
        </p:blipFill>
        <p:spPr>
          <a:xfrm>
            <a:off x="3452379" y="136525"/>
            <a:ext cx="5134841" cy="6180538"/>
          </a:xfrm>
          <a:prstGeom prst="rect">
            <a:avLst/>
          </a:prstGeom>
        </p:spPr>
      </p:pic>
      <p:sp>
        <p:nvSpPr>
          <p:cNvPr id="6" name="TextBox 5">
            <a:extLst>
              <a:ext uri="{FF2B5EF4-FFF2-40B4-BE49-F238E27FC236}">
                <a16:creationId xmlns:a16="http://schemas.microsoft.com/office/drawing/2014/main" id="{73E21CE7-8E9E-4C46-A9EE-3E3173738172}"/>
              </a:ext>
            </a:extLst>
          </p:cNvPr>
          <p:cNvSpPr txBox="1"/>
          <p:nvPr/>
        </p:nvSpPr>
        <p:spPr>
          <a:xfrm>
            <a:off x="152400" y="304800"/>
            <a:ext cx="2971800" cy="830997"/>
          </a:xfrm>
          <a:prstGeom prst="rect">
            <a:avLst/>
          </a:prstGeom>
          <a:noFill/>
        </p:spPr>
        <p:txBody>
          <a:bodyPr wrap="square" rtlCol="0">
            <a:spAutoFit/>
          </a:bodyPr>
          <a:lstStyle/>
          <a:p>
            <a:r>
              <a:rPr lang="en-US" sz="2400" dirty="0">
                <a:latin typeface="+mj-lt"/>
              </a:rPr>
              <a:t>Table of Laplace transforms</a:t>
            </a:r>
          </a:p>
        </p:txBody>
      </p:sp>
      <p:sp>
        <p:nvSpPr>
          <p:cNvPr id="7" name="TextBox 6">
            <a:extLst>
              <a:ext uri="{FF2B5EF4-FFF2-40B4-BE49-F238E27FC236}">
                <a16:creationId xmlns:a16="http://schemas.microsoft.com/office/drawing/2014/main" id="{E0AA41BD-0334-4272-8428-C00599848982}"/>
              </a:ext>
            </a:extLst>
          </p:cNvPr>
          <p:cNvSpPr txBox="1"/>
          <p:nvPr/>
        </p:nvSpPr>
        <p:spPr>
          <a:xfrm>
            <a:off x="457200" y="6147786"/>
            <a:ext cx="8358620" cy="338554"/>
          </a:xfrm>
          <a:prstGeom prst="rect">
            <a:avLst/>
          </a:prstGeom>
          <a:noFill/>
        </p:spPr>
        <p:txBody>
          <a:bodyPr wrap="square" rtlCol="0">
            <a:spAutoFit/>
          </a:bodyPr>
          <a:lstStyle/>
          <a:p>
            <a:r>
              <a:rPr lang="en-US" sz="1600" dirty="0">
                <a:latin typeface="+mj-lt"/>
                <a:hlinkClick r:id="rId4"/>
              </a:rPr>
              <a:t>https://www.dartmouth.edu/~sullivan/22files/New%20Laplace%20Transform%20Table.pdf</a:t>
            </a:r>
            <a:endParaRPr lang="en-US" sz="1600" dirty="0">
              <a:latin typeface="+mj-lt"/>
            </a:endParaRPr>
          </a:p>
        </p:txBody>
      </p:sp>
    </p:spTree>
    <p:extLst>
      <p:ext uri="{BB962C8B-B14F-4D97-AF65-F5344CB8AC3E}">
        <p14:creationId xmlns:p14="http://schemas.microsoft.com/office/powerpoint/2010/main" val="382553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12C572-CDA7-285F-1B56-8B19897711E5}"/>
              </a:ext>
            </a:extLst>
          </p:cNvPr>
          <p:cNvSpPr>
            <a:spLocks noGrp="1"/>
          </p:cNvSpPr>
          <p:nvPr>
            <p:ph type="dt" sz="half" idx="10"/>
          </p:nvPr>
        </p:nvSpPr>
        <p:spPr/>
        <p:txBody>
          <a:bodyPr/>
          <a:lstStyle/>
          <a:p>
            <a:r>
              <a:rPr lang="en-US" dirty="0"/>
              <a:t>10/19/2022</a:t>
            </a:r>
          </a:p>
        </p:txBody>
      </p:sp>
      <p:sp>
        <p:nvSpPr>
          <p:cNvPr id="3" name="Footer Placeholder 2">
            <a:extLst>
              <a:ext uri="{FF2B5EF4-FFF2-40B4-BE49-F238E27FC236}">
                <a16:creationId xmlns:a16="http://schemas.microsoft.com/office/drawing/2014/main" id="{79A272E0-AC1C-C72B-F988-7ACD4C6CE527}"/>
              </a:ext>
            </a:extLst>
          </p:cNvPr>
          <p:cNvSpPr>
            <a:spLocks noGrp="1"/>
          </p:cNvSpPr>
          <p:nvPr>
            <p:ph type="ftr" sz="quarter" idx="11"/>
          </p:nvPr>
        </p:nvSpPr>
        <p:spPr/>
        <p:txBody>
          <a:bodyPr/>
          <a:lstStyle/>
          <a:p>
            <a:r>
              <a:rPr lang="en-US" dirty="0"/>
              <a:t>PHY 711  Fall 2022-- Lecture 23</a:t>
            </a:r>
          </a:p>
        </p:txBody>
      </p:sp>
      <p:sp>
        <p:nvSpPr>
          <p:cNvPr id="4" name="Slide Number Placeholder 3">
            <a:extLst>
              <a:ext uri="{FF2B5EF4-FFF2-40B4-BE49-F238E27FC236}">
                <a16:creationId xmlns:a16="http://schemas.microsoft.com/office/drawing/2014/main" id="{74D16E7C-AF99-2C81-92C7-A5DAF9A58E29}"/>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934BA0F9-53D3-AE61-08AD-F37F76796541}"/>
              </a:ext>
            </a:extLst>
          </p:cNvPr>
          <p:cNvSpPr txBox="1"/>
          <p:nvPr/>
        </p:nvSpPr>
        <p:spPr>
          <a:xfrm>
            <a:off x="228600" y="457200"/>
            <a:ext cx="8610600" cy="4154984"/>
          </a:xfrm>
          <a:prstGeom prst="rect">
            <a:avLst/>
          </a:prstGeom>
          <a:noFill/>
        </p:spPr>
        <p:txBody>
          <a:bodyPr wrap="square" rtlCol="0">
            <a:spAutoFit/>
          </a:bodyPr>
          <a:lstStyle/>
          <a:p>
            <a:r>
              <a:rPr lang="en-US" sz="2400" dirty="0">
                <a:latin typeface="+mj-lt"/>
              </a:rPr>
              <a:t>Your questions:</a:t>
            </a:r>
          </a:p>
          <a:p>
            <a:endParaRPr lang="en-US" sz="2400" dirty="0">
              <a:latin typeface="+mj-lt"/>
            </a:endParaRPr>
          </a:p>
          <a:p>
            <a:r>
              <a:rPr lang="en-US" sz="2400" dirty="0">
                <a:latin typeface="+mj-lt"/>
              </a:rPr>
              <a:t>From </a:t>
            </a:r>
            <a:r>
              <a:rPr lang="en-US" sz="2400" dirty="0" err="1">
                <a:latin typeface="+mj-lt"/>
              </a:rPr>
              <a:t>Athul</a:t>
            </a:r>
            <a:r>
              <a:rPr lang="en-US" sz="2400" dirty="0">
                <a:latin typeface="+mj-lt"/>
              </a:rPr>
              <a:t> -- </a:t>
            </a:r>
            <a:r>
              <a:rPr lang="en-US" sz="2400" b="0" i="0" dirty="0">
                <a:solidFill>
                  <a:srgbClr val="222222"/>
                </a:solidFill>
                <a:effectLst/>
                <a:latin typeface="Arial" panose="020B0604020202020204" pitchFamily="34" charset="0"/>
              </a:rPr>
              <a:t>I've doubts about how An is expressed in slides 9 and 10. Are they the same? Also, if f(X) is imaginary can we use the same equations in the theorems for FT, and if we use algorithms for FFT will they treat them as real or imaginary?</a:t>
            </a:r>
          </a:p>
          <a:p>
            <a:endParaRPr lang="en-US" sz="2400" dirty="0">
              <a:solidFill>
                <a:srgbClr val="222222"/>
              </a:solidFill>
              <a:latin typeface="Arial" panose="020B0604020202020204" pitchFamily="34" charset="0"/>
            </a:endParaRPr>
          </a:p>
          <a:p>
            <a:pPr algn="l"/>
            <a:r>
              <a:rPr lang="en-US" sz="2400" dirty="0">
                <a:solidFill>
                  <a:srgbClr val="222222"/>
                </a:solidFill>
                <a:latin typeface="Arial" panose="020B0604020202020204" pitchFamily="34" charset="0"/>
              </a:rPr>
              <a:t>From </a:t>
            </a:r>
            <a:r>
              <a:rPr lang="en-US" sz="2400" dirty="0" err="1">
                <a:solidFill>
                  <a:srgbClr val="222222"/>
                </a:solidFill>
                <a:latin typeface="Arial" panose="020B0604020202020204" pitchFamily="34" charset="0"/>
              </a:rPr>
              <a:t>Banasree</a:t>
            </a:r>
            <a:r>
              <a:rPr lang="en-US" sz="2400" dirty="0">
                <a:solidFill>
                  <a:srgbClr val="222222"/>
                </a:solidFill>
                <a:latin typeface="Arial" panose="020B0604020202020204" pitchFamily="34" charset="0"/>
              </a:rPr>
              <a:t> -- </a:t>
            </a:r>
            <a:r>
              <a:rPr lang="en-US" sz="2400" b="0" i="0" dirty="0">
                <a:solidFill>
                  <a:srgbClr val="222222"/>
                </a:solidFill>
                <a:effectLst/>
                <a:latin typeface="Arial" panose="020B0604020202020204" pitchFamily="34" charset="0"/>
              </a:rPr>
              <a:t>Can you please explain a little bit about how we can get normalized eigenfunctions in different cases? </a:t>
            </a:r>
          </a:p>
          <a:p>
            <a:pPr algn="l"/>
            <a:r>
              <a:rPr lang="en-US" sz="2400" b="0" i="0" dirty="0">
                <a:solidFill>
                  <a:srgbClr val="222222"/>
                </a:solidFill>
                <a:effectLst/>
                <a:latin typeface="Arial" panose="020B0604020202020204" pitchFamily="34" charset="0"/>
              </a:rPr>
              <a:t>I didn’t understand why we had to do the backward transform.</a:t>
            </a:r>
          </a:p>
          <a:p>
            <a:endParaRPr lang="en-US" sz="2400" dirty="0">
              <a:latin typeface="+mj-lt"/>
            </a:endParaRPr>
          </a:p>
        </p:txBody>
      </p:sp>
    </p:spTree>
    <p:extLst>
      <p:ext uri="{BB962C8B-B14F-4D97-AF65-F5344CB8AC3E}">
        <p14:creationId xmlns:p14="http://schemas.microsoft.com/office/powerpoint/2010/main" val="2110379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graphicFrame>
        <p:nvGraphicFramePr>
          <p:cNvPr id="5" name="Object 4"/>
          <p:cNvGraphicFramePr>
            <a:graphicFrameLocks noChangeAspect="1"/>
          </p:cNvGraphicFramePr>
          <p:nvPr/>
        </p:nvGraphicFramePr>
        <p:xfrm>
          <a:off x="685800" y="304800"/>
          <a:ext cx="3614737" cy="2298700"/>
        </p:xfrm>
        <a:graphic>
          <a:graphicData uri="http://schemas.openxmlformats.org/presentationml/2006/ole">
            <mc:AlternateContent xmlns:mc="http://schemas.openxmlformats.org/markup-compatibility/2006">
              <mc:Choice xmlns:v="urn:schemas-microsoft-com:vml" Requires="v">
                <p:oleObj name="数式" r:id="rId3" imgW="1676160" imgH="1180800" progId="Equation.3">
                  <p:embed/>
                </p:oleObj>
              </mc:Choice>
              <mc:Fallback>
                <p:oleObj name="数式" r:id="rId3" imgW="1676160" imgH="1180800" progId="Equation.3">
                  <p:embed/>
                  <p:pic>
                    <p:nvPicPr>
                      <p:cNvPr id="0" name=""/>
                      <p:cNvPicPr>
                        <a:picLocks noChangeAspect="1" noChangeArrowheads="1"/>
                      </p:cNvPicPr>
                      <p:nvPr/>
                    </p:nvPicPr>
                    <p:blipFill>
                      <a:blip r:embed="rId4"/>
                      <a:srcRect/>
                      <a:stretch>
                        <a:fillRect/>
                      </a:stretch>
                    </p:blipFill>
                    <p:spPr bwMode="auto">
                      <a:xfrm>
                        <a:off x="685800" y="304800"/>
                        <a:ext cx="3614737" cy="22987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04965450"/>
              </p:ext>
            </p:extLst>
          </p:nvPr>
        </p:nvGraphicFramePr>
        <p:xfrm>
          <a:off x="762000" y="2603431"/>
          <a:ext cx="8027105" cy="3752988"/>
        </p:xfrm>
        <a:graphic>
          <a:graphicData uri="http://schemas.openxmlformats.org/presentationml/2006/ole">
            <mc:AlternateContent xmlns:mc="http://schemas.openxmlformats.org/markup-compatibility/2006">
              <mc:Choice xmlns:v="urn:schemas-microsoft-com:vml" Requires="v">
                <p:oleObj name="Equation" r:id="rId5" imgW="5511600" imgH="2857320" progId="Equation.DSMT4">
                  <p:embed/>
                </p:oleObj>
              </mc:Choice>
              <mc:Fallback>
                <p:oleObj name="Equation" r:id="rId5" imgW="5511600" imgH="2857320" progId="Equation.DSMT4">
                  <p:embed/>
                  <p:pic>
                    <p:nvPicPr>
                      <p:cNvPr id="0" name=""/>
                      <p:cNvPicPr>
                        <a:picLocks noChangeAspect="1" noChangeArrowheads="1"/>
                      </p:cNvPicPr>
                      <p:nvPr/>
                    </p:nvPicPr>
                    <p:blipFill>
                      <a:blip r:embed="rId6"/>
                      <a:srcRect/>
                      <a:stretch>
                        <a:fillRect/>
                      </a:stretch>
                    </p:blipFill>
                    <p:spPr bwMode="auto">
                      <a:xfrm>
                        <a:off x="762000" y="2603431"/>
                        <a:ext cx="8027105" cy="3752988"/>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2DFDCD9C-1081-446A-9986-09D14A0AD969}"/>
              </a:ext>
            </a:extLst>
          </p:cNvPr>
          <p:cNvSpPr txBox="1"/>
          <p:nvPr/>
        </p:nvSpPr>
        <p:spPr>
          <a:xfrm>
            <a:off x="4495801" y="596687"/>
            <a:ext cx="4343400" cy="1200329"/>
          </a:xfrm>
          <a:prstGeom prst="rect">
            <a:avLst/>
          </a:prstGeom>
          <a:noFill/>
        </p:spPr>
        <p:txBody>
          <a:bodyPr wrap="square" rtlCol="0">
            <a:spAutoFit/>
          </a:bodyPr>
          <a:lstStyle/>
          <a:p>
            <a:r>
              <a:rPr lang="en-US" sz="2400" dirty="0">
                <a:latin typeface="+mj-lt"/>
              </a:rPr>
              <a:t>In order to evaluate these integrals, we need to use complex analysis.</a:t>
            </a:r>
          </a:p>
        </p:txBody>
      </p:sp>
    </p:spTree>
    <p:extLst>
      <p:ext uri="{BB962C8B-B14F-4D97-AF65-F5344CB8AC3E}">
        <p14:creationId xmlns:p14="http://schemas.microsoft.com/office/powerpoint/2010/main" val="3602551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10/19/2022</a:t>
            </a:r>
          </a:p>
        </p:txBody>
      </p:sp>
      <p:sp>
        <p:nvSpPr>
          <p:cNvPr id="3" name="Footer Placeholder 2"/>
          <p:cNvSpPr>
            <a:spLocks noGrp="1"/>
          </p:cNvSpPr>
          <p:nvPr>
            <p:ph type="ftr" sz="quarter" idx="11"/>
          </p:nvPr>
        </p:nvSpPr>
        <p:spPr/>
        <p:txBody>
          <a:bodyPr/>
          <a:lstStyle/>
          <a:p>
            <a:r>
              <a:rPr lang="en-US" dirty="0"/>
              <a:t>PHY 711  Fall 2022-- Lecture 23</a:t>
            </a:r>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sp>
        <p:nvSpPr>
          <p:cNvPr id="5" name="TextBox 4"/>
          <p:cNvSpPr txBox="1"/>
          <p:nvPr/>
        </p:nvSpPr>
        <p:spPr>
          <a:xfrm>
            <a:off x="304800" y="2383780"/>
            <a:ext cx="5181600" cy="461665"/>
          </a:xfrm>
          <a:prstGeom prst="rect">
            <a:avLst/>
          </a:prstGeom>
          <a:noFill/>
        </p:spPr>
        <p:txBody>
          <a:bodyPr wrap="square" rtlCol="0">
            <a:spAutoFit/>
          </a:bodyPr>
          <a:lstStyle/>
          <a:p>
            <a:r>
              <a:rPr lang="en-US" sz="2400" dirty="0">
                <a:latin typeface="+mj-lt"/>
              </a:rPr>
              <a:t>Complex numbers</a:t>
            </a:r>
          </a:p>
        </p:txBody>
      </p:sp>
      <p:graphicFrame>
        <p:nvGraphicFramePr>
          <p:cNvPr id="6" name="Object 5"/>
          <p:cNvGraphicFramePr>
            <a:graphicFrameLocks noChangeAspect="1"/>
          </p:cNvGraphicFramePr>
          <p:nvPr>
            <p:extLst>
              <p:ext uri="{D42A27DB-BD31-4B8C-83A1-F6EECF244321}">
                <p14:modId xmlns:p14="http://schemas.microsoft.com/office/powerpoint/2010/main" val="2417755985"/>
              </p:ext>
            </p:extLst>
          </p:nvPr>
        </p:nvGraphicFramePr>
        <p:xfrm>
          <a:off x="533400" y="2614613"/>
          <a:ext cx="5391475" cy="2414587"/>
        </p:xfrm>
        <a:graphic>
          <a:graphicData uri="http://schemas.openxmlformats.org/presentationml/2006/ole">
            <mc:AlternateContent xmlns:mc="http://schemas.openxmlformats.org/markup-compatibility/2006">
              <mc:Choice xmlns:v="urn:schemas-microsoft-com:vml" Requires="v">
                <p:oleObj name="Equation" r:id="rId3" imgW="4140000" imgH="1854000" progId="Equation.DSMT4">
                  <p:embed/>
                </p:oleObj>
              </mc:Choice>
              <mc:Fallback>
                <p:oleObj name="Equation" r:id="rId3" imgW="4140000" imgH="1854000" progId="Equation.DSMT4">
                  <p:embed/>
                  <p:pic>
                    <p:nvPicPr>
                      <p:cNvPr id="0" name=""/>
                      <p:cNvPicPr/>
                      <p:nvPr/>
                    </p:nvPicPr>
                    <p:blipFill>
                      <a:blip r:embed="rId4"/>
                      <a:stretch>
                        <a:fillRect/>
                      </a:stretch>
                    </p:blipFill>
                    <p:spPr>
                      <a:xfrm>
                        <a:off x="533400" y="2614613"/>
                        <a:ext cx="5391475" cy="2414587"/>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FE1B7F7A-3AD8-7B0B-6091-AC66FBAECB8C}"/>
              </a:ext>
            </a:extLst>
          </p:cNvPr>
          <p:cNvSpPr txBox="1"/>
          <p:nvPr/>
        </p:nvSpPr>
        <p:spPr>
          <a:xfrm>
            <a:off x="228600" y="381000"/>
            <a:ext cx="8610600" cy="1200329"/>
          </a:xfrm>
          <a:prstGeom prst="rect">
            <a:avLst/>
          </a:prstGeom>
          <a:noFill/>
        </p:spPr>
        <p:txBody>
          <a:bodyPr wrap="square" rtlCol="0">
            <a:spAutoFit/>
          </a:bodyPr>
          <a:lstStyle/>
          <a:p>
            <a:r>
              <a:rPr lang="en-US" sz="2400" dirty="0">
                <a:latin typeface="+mj-lt"/>
              </a:rPr>
              <a:t>In general – to calculate inverse Laplace transforms, we need to introduce concepts of complex numbers and contour integration</a:t>
            </a:r>
          </a:p>
        </p:txBody>
      </p:sp>
    </p:spTree>
    <p:extLst>
      <p:ext uri="{BB962C8B-B14F-4D97-AF65-F5344CB8AC3E}">
        <p14:creationId xmlns:p14="http://schemas.microsoft.com/office/powerpoint/2010/main" val="2666183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76F7FD-480C-4CCF-94FA-D6F56ED6518A}"/>
              </a:ext>
            </a:extLst>
          </p:cNvPr>
          <p:cNvSpPr>
            <a:spLocks noGrp="1"/>
          </p:cNvSpPr>
          <p:nvPr>
            <p:ph type="dt" sz="half" idx="10"/>
          </p:nvPr>
        </p:nvSpPr>
        <p:spPr/>
        <p:txBody>
          <a:bodyPr/>
          <a:lstStyle/>
          <a:p>
            <a:r>
              <a:rPr lang="en-US"/>
              <a:t>10/19/2022</a:t>
            </a:r>
            <a:endParaRPr lang="en-US" dirty="0"/>
          </a:p>
        </p:txBody>
      </p:sp>
      <p:sp>
        <p:nvSpPr>
          <p:cNvPr id="3" name="Footer Placeholder 2">
            <a:extLst>
              <a:ext uri="{FF2B5EF4-FFF2-40B4-BE49-F238E27FC236}">
                <a16:creationId xmlns:a16="http://schemas.microsoft.com/office/drawing/2014/main" id="{F54D321A-A68F-479C-894C-917FA1432CAB}"/>
              </a:ext>
            </a:extLst>
          </p:cNvPr>
          <p:cNvSpPr>
            <a:spLocks noGrp="1"/>
          </p:cNvSpPr>
          <p:nvPr>
            <p:ph type="ftr" sz="quarter" idx="11"/>
          </p:nvPr>
        </p:nvSpPr>
        <p:spPr/>
        <p:txBody>
          <a:bodyPr/>
          <a:lstStyle/>
          <a:p>
            <a:r>
              <a:rPr lang="en-US"/>
              <a:t>PHY 711  Fall 2022-- Lecture 23</a:t>
            </a:r>
            <a:endParaRPr lang="en-US" dirty="0"/>
          </a:p>
        </p:txBody>
      </p:sp>
      <p:sp>
        <p:nvSpPr>
          <p:cNvPr id="4" name="Slide Number Placeholder 3">
            <a:extLst>
              <a:ext uri="{FF2B5EF4-FFF2-40B4-BE49-F238E27FC236}">
                <a16:creationId xmlns:a16="http://schemas.microsoft.com/office/drawing/2014/main" id="{30BF9954-F1EF-4622-87DF-15E4FF697EA8}"/>
              </a:ext>
            </a:extLst>
          </p:cNvPr>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5" name="Object 4">
            <a:extLst>
              <a:ext uri="{FF2B5EF4-FFF2-40B4-BE49-F238E27FC236}">
                <a16:creationId xmlns:a16="http://schemas.microsoft.com/office/drawing/2014/main" id="{F1A8A313-917A-4120-808B-FA8627C029B2}"/>
              </a:ext>
            </a:extLst>
          </p:cNvPr>
          <p:cNvGraphicFramePr>
            <a:graphicFrameLocks noChangeAspect="1"/>
          </p:cNvGraphicFramePr>
          <p:nvPr>
            <p:extLst>
              <p:ext uri="{D42A27DB-BD31-4B8C-83A1-F6EECF244321}">
                <p14:modId xmlns:p14="http://schemas.microsoft.com/office/powerpoint/2010/main" val="2745256429"/>
              </p:ext>
            </p:extLst>
          </p:nvPr>
        </p:nvGraphicFramePr>
        <p:xfrm>
          <a:off x="338138" y="698500"/>
          <a:ext cx="8467725" cy="3590925"/>
        </p:xfrm>
        <a:graphic>
          <a:graphicData uri="http://schemas.openxmlformats.org/presentationml/2006/ole">
            <mc:AlternateContent xmlns:mc="http://schemas.openxmlformats.org/markup-compatibility/2006">
              <mc:Choice xmlns:v="urn:schemas-microsoft-com:vml" Requires="v">
                <p:oleObj name="Equation" r:id="rId3" imgW="4228920" imgH="1790640" progId="Equation.DSMT4">
                  <p:embed/>
                </p:oleObj>
              </mc:Choice>
              <mc:Fallback>
                <p:oleObj name="Equation" r:id="rId3" imgW="4228920" imgH="1790640" progId="Equation.DSMT4">
                  <p:embed/>
                  <p:pic>
                    <p:nvPicPr>
                      <p:cNvPr id="5" name="Object 4">
                        <a:extLst>
                          <a:ext uri="{FF2B5EF4-FFF2-40B4-BE49-F238E27FC236}">
                            <a16:creationId xmlns:a16="http://schemas.microsoft.com/office/drawing/2014/main" id="{C8DCCE4A-C2FF-460A-84F5-8A3AE6CF3FC4}"/>
                          </a:ext>
                        </a:extLst>
                      </p:cNvPr>
                      <p:cNvPicPr>
                        <a:picLocks noChangeAspect="1" noChangeArrowheads="1"/>
                      </p:cNvPicPr>
                      <p:nvPr/>
                    </p:nvPicPr>
                    <p:blipFill>
                      <a:blip r:embed="rId4"/>
                      <a:srcRect/>
                      <a:stretch>
                        <a:fillRect/>
                      </a:stretch>
                    </p:blipFill>
                    <p:spPr bwMode="auto">
                      <a:xfrm>
                        <a:off x="338138" y="698500"/>
                        <a:ext cx="8467725" cy="3590925"/>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501D0D8D-FDF3-43F9-99DF-98763B1E2231}"/>
              </a:ext>
            </a:extLst>
          </p:cNvPr>
          <p:cNvSpPr txBox="1"/>
          <p:nvPr/>
        </p:nvSpPr>
        <p:spPr>
          <a:xfrm>
            <a:off x="76200" y="136525"/>
            <a:ext cx="8763000" cy="461665"/>
          </a:xfrm>
          <a:prstGeom prst="rect">
            <a:avLst/>
          </a:prstGeom>
          <a:noFill/>
        </p:spPr>
        <p:txBody>
          <a:bodyPr wrap="square" rtlCol="0">
            <a:spAutoFit/>
          </a:bodyPr>
          <a:lstStyle/>
          <a:p>
            <a:r>
              <a:rPr lang="en-US" sz="2400" dirty="0">
                <a:latin typeface="+mj-lt"/>
              </a:rPr>
              <a:t>Review – Sturm-Liouville equations defined over a range of x.</a:t>
            </a:r>
          </a:p>
        </p:txBody>
      </p:sp>
      <p:sp>
        <p:nvSpPr>
          <p:cNvPr id="7" name="TextBox 6">
            <a:extLst>
              <a:ext uri="{FF2B5EF4-FFF2-40B4-BE49-F238E27FC236}">
                <a16:creationId xmlns:a16="http://schemas.microsoft.com/office/drawing/2014/main" id="{44EB50C0-8D6F-4E3B-B1C7-4658E6EFFEAF}"/>
              </a:ext>
            </a:extLst>
          </p:cNvPr>
          <p:cNvSpPr txBox="1"/>
          <p:nvPr/>
        </p:nvSpPr>
        <p:spPr>
          <a:xfrm>
            <a:off x="474662" y="4343400"/>
            <a:ext cx="8059738" cy="1938992"/>
          </a:xfrm>
          <a:prstGeom prst="rect">
            <a:avLst/>
          </a:prstGeom>
          <a:noFill/>
        </p:spPr>
        <p:txBody>
          <a:bodyPr wrap="square" rtlCol="0">
            <a:spAutoFit/>
          </a:bodyPr>
          <a:lstStyle/>
          <a:p>
            <a:r>
              <a:rPr lang="en-US" sz="2400" dirty="0">
                <a:latin typeface="+mj-lt"/>
              </a:rPr>
              <a:t>Note that, because Sturm-Liouville operator is Hermitian, the eigenvalues are real and the eigenfunctions are orthogonal.   In the last lecture, we argued that the eigenfunctions form a “complete” set over the range of x defined for the particular system.</a:t>
            </a:r>
          </a:p>
        </p:txBody>
      </p:sp>
    </p:spTree>
    <p:extLst>
      <p:ext uri="{BB962C8B-B14F-4D97-AF65-F5344CB8AC3E}">
        <p14:creationId xmlns:p14="http://schemas.microsoft.com/office/powerpoint/2010/main" val="151935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78DB34-0CCB-498E-906A-159C4E6DC8C2}"/>
              </a:ext>
            </a:extLst>
          </p:cNvPr>
          <p:cNvSpPr>
            <a:spLocks noGrp="1"/>
          </p:cNvSpPr>
          <p:nvPr>
            <p:ph type="dt" sz="half" idx="10"/>
          </p:nvPr>
        </p:nvSpPr>
        <p:spPr/>
        <p:txBody>
          <a:bodyPr/>
          <a:lstStyle/>
          <a:p>
            <a:r>
              <a:rPr lang="en-US"/>
              <a:t>10/19/2022</a:t>
            </a:r>
            <a:endParaRPr lang="en-US" dirty="0"/>
          </a:p>
        </p:txBody>
      </p:sp>
      <p:sp>
        <p:nvSpPr>
          <p:cNvPr id="3" name="Footer Placeholder 2">
            <a:extLst>
              <a:ext uri="{FF2B5EF4-FFF2-40B4-BE49-F238E27FC236}">
                <a16:creationId xmlns:a16="http://schemas.microsoft.com/office/drawing/2014/main" id="{D77146A5-2AB8-482F-9DA6-BF4921913315}"/>
              </a:ext>
            </a:extLst>
          </p:cNvPr>
          <p:cNvSpPr>
            <a:spLocks noGrp="1"/>
          </p:cNvSpPr>
          <p:nvPr>
            <p:ph type="ftr" sz="quarter" idx="11"/>
          </p:nvPr>
        </p:nvSpPr>
        <p:spPr/>
        <p:txBody>
          <a:bodyPr/>
          <a:lstStyle/>
          <a:p>
            <a:r>
              <a:rPr lang="en-US"/>
              <a:t>PHY 711  Fall 2022-- Lecture 23</a:t>
            </a:r>
            <a:endParaRPr lang="en-US" dirty="0"/>
          </a:p>
        </p:txBody>
      </p:sp>
      <p:sp>
        <p:nvSpPr>
          <p:cNvPr id="4" name="Slide Number Placeholder 3">
            <a:extLst>
              <a:ext uri="{FF2B5EF4-FFF2-40B4-BE49-F238E27FC236}">
                <a16:creationId xmlns:a16="http://schemas.microsoft.com/office/drawing/2014/main" id="{56EF2926-DA8D-485A-B537-EDE5578A0D72}"/>
              </a:ext>
            </a:extLst>
          </p:cNvPr>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a:extLst>
              <a:ext uri="{FF2B5EF4-FFF2-40B4-BE49-F238E27FC236}">
                <a16:creationId xmlns:a16="http://schemas.microsoft.com/office/drawing/2014/main" id="{AA9C7F0E-31BC-4995-BEE9-96CB6B39B3CF}"/>
              </a:ext>
            </a:extLst>
          </p:cNvPr>
          <p:cNvGraphicFramePr>
            <a:graphicFrameLocks noChangeAspect="1"/>
          </p:cNvGraphicFramePr>
          <p:nvPr>
            <p:extLst>
              <p:ext uri="{D42A27DB-BD31-4B8C-83A1-F6EECF244321}">
                <p14:modId xmlns:p14="http://schemas.microsoft.com/office/powerpoint/2010/main" val="4022049507"/>
              </p:ext>
            </p:extLst>
          </p:nvPr>
        </p:nvGraphicFramePr>
        <p:xfrm>
          <a:off x="173831" y="174625"/>
          <a:ext cx="8796338" cy="1550988"/>
        </p:xfrm>
        <a:graphic>
          <a:graphicData uri="http://schemas.openxmlformats.org/presentationml/2006/ole">
            <mc:AlternateContent xmlns:mc="http://schemas.openxmlformats.org/markup-compatibility/2006">
              <mc:Choice xmlns:v="urn:schemas-microsoft-com:vml" Requires="v">
                <p:oleObj name="Equation" r:id="rId3" imgW="5981400" imgH="1054080" progId="Equation.DSMT4">
                  <p:embed/>
                </p:oleObj>
              </mc:Choice>
              <mc:Fallback>
                <p:oleObj name="Equation" r:id="rId3" imgW="5981400" imgH="1054080" progId="Equation.DSMT4">
                  <p:embed/>
                  <p:pic>
                    <p:nvPicPr>
                      <p:cNvPr id="0" name=""/>
                      <p:cNvPicPr/>
                      <p:nvPr/>
                    </p:nvPicPr>
                    <p:blipFill>
                      <a:blip r:embed="rId4"/>
                      <a:stretch>
                        <a:fillRect/>
                      </a:stretch>
                    </p:blipFill>
                    <p:spPr>
                      <a:xfrm>
                        <a:off x="173831" y="174625"/>
                        <a:ext cx="8796338" cy="15509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8D64D95-8F20-4A93-BE40-39E84DA16A25}"/>
              </a:ext>
            </a:extLst>
          </p:cNvPr>
          <p:cNvGraphicFramePr>
            <a:graphicFrameLocks noChangeAspect="1"/>
          </p:cNvGraphicFramePr>
          <p:nvPr>
            <p:extLst>
              <p:ext uri="{D42A27DB-BD31-4B8C-83A1-F6EECF244321}">
                <p14:modId xmlns:p14="http://schemas.microsoft.com/office/powerpoint/2010/main" val="3173096535"/>
              </p:ext>
            </p:extLst>
          </p:nvPr>
        </p:nvGraphicFramePr>
        <p:xfrm>
          <a:off x="319238" y="3221037"/>
          <a:ext cx="8212138" cy="1784350"/>
        </p:xfrm>
        <a:graphic>
          <a:graphicData uri="http://schemas.openxmlformats.org/presentationml/2006/ole">
            <mc:AlternateContent xmlns:mc="http://schemas.openxmlformats.org/markup-compatibility/2006">
              <mc:Choice xmlns:v="urn:schemas-microsoft-com:vml" Requires="v">
                <p:oleObj name="Equation" r:id="rId5" imgW="4101840" imgH="888840" progId="Equation.DSMT4">
                  <p:embed/>
                </p:oleObj>
              </mc:Choice>
              <mc:Fallback>
                <p:oleObj name="Equation" r:id="rId5" imgW="4101840" imgH="888840" progId="Equation.DSMT4">
                  <p:embed/>
                  <p:pic>
                    <p:nvPicPr>
                      <p:cNvPr id="5" name="Object 4">
                        <a:extLst>
                          <a:ext uri="{FF2B5EF4-FFF2-40B4-BE49-F238E27FC236}">
                            <a16:creationId xmlns:a16="http://schemas.microsoft.com/office/drawing/2014/main" id="{F1A8A313-917A-4120-808B-FA8627C029B2}"/>
                          </a:ext>
                        </a:extLst>
                      </p:cNvPr>
                      <p:cNvPicPr>
                        <a:picLocks noChangeAspect="1" noChangeArrowheads="1"/>
                      </p:cNvPicPr>
                      <p:nvPr/>
                    </p:nvPicPr>
                    <p:blipFill>
                      <a:blip r:embed="rId6"/>
                      <a:srcRect/>
                      <a:stretch>
                        <a:fillRect/>
                      </a:stretch>
                    </p:blipFill>
                    <p:spPr bwMode="auto">
                      <a:xfrm>
                        <a:off x="319238" y="3221037"/>
                        <a:ext cx="8212138" cy="1784350"/>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F13EF552-9340-47D7-8444-045E8126166D}"/>
              </a:ext>
            </a:extLst>
          </p:cNvPr>
          <p:cNvGraphicFramePr>
            <a:graphicFrameLocks noChangeAspect="1"/>
          </p:cNvGraphicFramePr>
          <p:nvPr>
            <p:extLst>
              <p:ext uri="{D42A27DB-BD31-4B8C-83A1-F6EECF244321}">
                <p14:modId xmlns:p14="http://schemas.microsoft.com/office/powerpoint/2010/main" val="4019824060"/>
              </p:ext>
            </p:extLst>
          </p:nvPr>
        </p:nvGraphicFramePr>
        <p:xfrm>
          <a:off x="310415" y="5132388"/>
          <a:ext cx="6021211" cy="1295400"/>
        </p:xfrm>
        <a:graphic>
          <a:graphicData uri="http://schemas.openxmlformats.org/presentationml/2006/ole">
            <mc:AlternateContent xmlns:mc="http://schemas.openxmlformats.org/markup-compatibility/2006">
              <mc:Choice xmlns:v="urn:schemas-microsoft-com:vml" Requires="v">
                <p:oleObj name="Equation" r:id="rId7" imgW="3187440" imgH="685800" progId="Equation.DSMT4">
                  <p:embed/>
                </p:oleObj>
              </mc:Choice>
              <mc:Fallback>
                <p:oleObj name="Equation" r:id="rId7" imgW="3187440" imgH="685800" progId="Equation.DSMT4">
                  <p:embed/>
                  <p:pic>
                    <p:nvPicPr>
                      <p:cNvPr id="0" name=""/>
                      <p:cNvPicPr/>
                      <p:nvPr/>
                    </p:nvPicPr>
                    <p:blipFill>
                      <a:blip r:embed="rId8"/>
                      <a:stretch>
                        <a:fillRect/>
                      </a:stretch>
                    </p:blipFill>
                    <p:spPr>
                      <a:xfrm>
                        <a:off x="310415" y="5132388"/>
                        <a:ext cx="6021211" cy="12954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916D3E7-2DA5-45F0-B2EC-161FF26D211D}"/>
              </a:ext>
            </a:extLst>
          </p:cNvPr>
          <p:cNvGraphicFramePr>
            <a:graphicFrameLocks noChangeAspect="1"/>
          </p:cNvGraphicFramePr>
          <p:nvPr>
            <p:extLst>
              <p:ext uri="{D42A27DB-BD31-4B8C-83A1-F6EECF244321}">
                <p14:modId xmlns:p14="http://schemas.microsoft.com/office/powerpoint/2010/main" val="3283395684"/>
              </p:ext>
            </p:extLst>
          </p:nvPr>
        </p:nvGraphicFramePr>
        <p:xfrm>
          <a:off x="344103" y="1833563"/>
          <a:ext cx="8330082" cy="1260473"/>
        </p:xfrm>
        <a:graphic>
          <a:graphicData uri="http://schemas.openxmlformats.org/presentationml/2006/ole">
            <mc:AlternateContent xmlns:mc="http://schemas.openxmlformats.org/markup-compatibility/2006">
              <mc:Choice xmlns:v="urn:schemas-microsoft-com:vml" Requires="v">
                <p:oleObj name="Equation" r:id="rId9" imgW="3860640" imgH="583920" progId="Equation.DSMT4">
                  <p:embed/>
                </p:oleObj>
              </mc:Choice>
              <mc:Fallback>
                <p:oleObj name="Equation" r:id="rId9" imgW="3860640" imgH="583920" progId="Equation.DSMT4">
                  <p:embed/>
                  <p:pic>
                    <p:nvPicPr>
                      <p:cNvPr id="0" name=""/>
                      <p:cNvPicPr/>
                      <p:nvPr/>
                    </p:nvPicPr>
                    <p:blipFill>
                      <a:blip r:embed="rId10"/>
                      <a:stretch>
                        <a:fillRect/>
                      </a:stretch>
                    </p:blipFill>
                    <p:spPr>
                      <a:xfrm>
                        <a:off x="344103" y="1833563"/>
                        <a:ext cx="8330082" cy="1260473"/>
                      </a:xfrm>
                      <a:prstGeom prst="rect">
                        <a:avLst/>
                      </a:prstGeom>
                    </p:spPr>
                  </p:pic>
                </p:oleObj>
              </mc:Fallback>
            </mc:AlternateContent>
          </a:graphicData>
        </a:graphic>
      </p:graphicFrame>
    </p:spTree>
    <p:extLst>
      <p:ext uri="{BB962C8B-B14F-4D97-AF65-F5344CB8AC3E}">
        <p14:creationId xmlns:p14="http://schemas.microsoft.com/office/powerpoint/2010/main" val="261605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C3988-186E-CE1C-BCA2-1EED3B23EAF1}"/>
              </a:ext>
            </a:extLst>
          </p:cNvPr>
          <p:cNvSpPr>
            <a:spLocks noGrp="1"/>
          </p:cNvSpPr>
          <p:nvPr>
            <p:ph type="dt" sz="half" idx="10"/>
          </p:nvPr>
        </p:nvSpPr>
        <p:spPr/>
        <p:txBody>
          <a:bodyPr/>
          <a:lstStyle/>
          <a:p>
            <a:r>
              <a:rPr lang="en-US"/>
              <a:t>10/19/2022</a:t>
            </a:r>
            <a:endParaRPr lang="en-US" dirty="0"/>
          </a:p>
        </p:txBody>
      </p:sp>
      <p:sp>
        <p:nvSpPr>
          <p:cNvPr id="3" name="Footer Placeholder 2">
            <a:extLst>
              <a:ext uri="{FF2B5EF4-FFF2-40B4-BE49-F238E27FC236}">
                <a16:creationId xmlns:a16="http://schemas.microsoft.com/office/drawing/2014/main" id="{5AFDB090-D735-8061-5E28-CBCBE5CF61D6}"/>
              </a:ext>
            </a:extLst>
          </p:cNvPr>
          <p:cNvSpPr>
            <a:spLocks noGrp="1"/>
          </p:cNvSpPr>
          <p:nvPr>
            <p:ph type="ftr" sz="quarter" idx="11"/>
          </p:nvPr>
        </p:nvSpPr>
        <p:spPr/>
        <p:txBody>
          <a:bodyPr/>
          <a:lstStyle/>
          <a:p>
            <a:r>
              <a:rPr lang="en-US"/>
              <a:t>PHY 711  Fall 2022-- Lecture 23</a:t>
            </a:r>
            <a:endParaRPr lang="en-US" dirty="0"/>
          </a:p>
        </p:txBody>
      </p:sp>
      <p:sp>
        <p:nvSpPr>
          <p:cNvPr id="4" name="Slide Number Placeholder 3">
            <a:extLst>
              <a:ext uri="{FF2B5EF4-FFF2-40B4-BE49-F238E27FC236}">
                <a16:creationId xmlns:a16="http://schemas.microsoft.com/office/drawing/2014/main" id="{9DEBE8CE-0F5E-850E-5DB2-4F82AD434D3D}"/>
              </a:ext>
            </a:extLst>
          </p:cNvPr>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a:extLst>
              <a:ext uri="{FF2B5EF4-FFF2-40B4-BE49-F238E27FC236}">
                <a16:creationId xmlns:a16="http://schemas.microsoft.com/office/drawing/2014/main" id="{2D48F303-9819-63D5-4364-C03F9AF53C69}"/>
              </a:ext>
            </a:extLst>
          </p:cNvPr>
          <p:cNvGraphicFramePr>
            <a:graphicFrameLocks noChangeAspect="1"/>
          </p:cNvGraphicFramePr>
          <p:nvPr>
            <p:extLst>
              <p:ext uri="{D42A27DB-BD31-4B8C-83A1-F6EECF244321}">
                <p14:modId xmlns:p14="http://schemas.microsoft.com/office/powerpoint/2010/main" val="1451231551"/>
              </p:ext>
            </p:extLst>
          </p:nvPr>
        </p:nvGraphicFramePr>
        <p:xfrm>
          <a:off x="16844" y="533400"/>
          <a:ext cx="8819331" cy="2076450"/>
        </p:xfrm>
        <a:graphic>
          <a:graphicData uri="http://schemas.openxmlformats.org/presentationml/2006/ole">
            <mc:AlternateContent xmlns:mc="http://schemas.openxmlformats.org/markup-compatibility/2006">
              <mc:Choice xmlns:v="urn:schemas-microsoft-com:vml" Requires="v">
                <p:oleObj name="Equation" r:id="rId2" imgW="5016240" imgH="1180800" progId="Equation.DSMT4">
                  <p:embed/>
                </p:oleObj>
              </mc:Choice>
              <mc:Fallback>
                <p:oleObj name="Equation" r:id="rId2" imgW="5016240" imgH="1180800" progId="Equation.DSMT4">
                  <p:embed/>
                  <p:pic>
                    <p:nvPicPr>
                      <p:cNvPr id="0" name=""/>
                      <p:cNvPicPr/>
                      <p:nvPr/>
                    </p:nvPicPr>
                    <p:blipFill>
                      <a:blip r:embed="rId3"/>
                      <a:stretch>
                        <a:fillRect/>
                      </a:stretch>
                    </p:blipFill>
                    <p:spPr>
                      <a:xfrm>
                        <a:off x="16844" y="533400"/>
                        <a:ext cx="8819331" cy="2076450"/>
                      </a:xfrm>
                      <a:prstGeom prst="rect">
                        <a:avLst/>
                      </a:prstGeom>
                    </p:spPr>
                  </p:pic>
                </p:oleObj>
              </mc:Fallback>
            </mc:AlternateContent>
          </a:graphicData>
        </a:graphic>
      </p:graphicFrame>
    </p:spTree>
    <p:extLst>
      <p:ext uri="{BB962C8B-B14F-4D97-AF65-F5344CB8AC3E}">
        <p14:creationId xmlns:p14="http://schemas.microsoft.com/office/powerpoint/2010/main" val="2696913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3C7A58-D975-4DC1-87F1-9CC1032EA7BD}"/>
              </a:ext>
            </a:extLst>
          </p:cNvPr>
          <p:cNvSpPr>
            <a:spLocks noGrp="1"/>
          </p:cNvSpPr>
          <p:nvPr>
            <p:ph type="dt" sz="half" idx="10"/>
          </p:nvPr>
        </p:nvSpPr>
        <p:spPr/>
        <p:txBody>
          <a:bodyPr/>
          <a:lstStyle/>
          <a:p>
            <a:r>
              <a:rPr lang="en-US"/>
              <a:t>10/19/2022</a:t>
            </a:r>
            <a:endParaRPr lang="en-US" dirty="0"/>
          </a:p>
        </p:txBody>
      </p:sp>
      <p:sp>
        <p:nvSpPr>
          <p:cNvPr id="3" name="Footer Placeholder 2">
            <a:extLst>
              <a:ext uri="{FF2B5EF4-FFF2-40B4-BE49-F238E27FC236}">
                <a16:creationId xmlns:a16="http://schemas.microsoft.com/office/drawing/2014/main" id="{4626B0CB-C8B1-47AB-89AC-485234A76711}"/>
              </a:ext>
            </a:extLst>
          </p:cNvPr>
          <p:cNvSpPr>
            <a:spLocks noGrp="1"/>
          </p:cNvSpPr>
          <p:nvPr>
            <p:ph type="ftr" sz="quarter" idx="11"/>
          </p:nvPr>
        </p:nvSpPr>
        <p:spPr/>
        <p:txBody>
          <a:bodyPr/>
          <a:lstStyle/>
          <a:p>
            <a:r>
              <a:rPr lang="en-US"/>
              <a:t>PHY 711  Fall 2022-- Lecture 23</a:t>
            </a:r>
            <a:endParaRPr lang="en-US" dirty="0"/>
          </a:p>
        </p:txBody>
      </p:sp>
      <p:sp>
        <p:nvSpPr>
          <p:cNvPr id="4" name="Slide Number Placeholder 3">
            <a:extLst>
              <a:ext uri="{FF2B5EF4-FFF2-40B4-BE49-F238E27FC236}">
                <a16:creationId xmlns:a16="http://schemas.microsoft.com/office/drawing/2014/main" id="{DF51B86C-1263-4B5C-B579-FBF4D558BE5E}"/>
              </a:ext>
            </a:extLst>
          </p:cNvPr>
          <p:cNvSpPr>
            <a:spLocks noGrp="1"/>
          </p:cNvSpPr>
          <p:nvPr>
            <p:ph type="sldNum" sz="quarter" idx="12"/>
          </p:nvPr>
        </p:nvSpPr>
        <p:spPr/>
        <p:txBody>
          <a:bodyPr/>
          <a:lstStyle/>
          <a:p>
            <a:fld id="{CE368B07-CEBF-4C80-90AF-53B34FA04CF3}" type="slidenum">
              <a:rPr lang="en-US" smtClean="0"/>
              <a:t>8</a:t>
            </a:fld>
            <a:endParaRPr lang="en-US" dirty="0"/>
          </a:p>
        </p:txBody>
      </p:sp>
      <p:pic>
        <p:nvPicPr>
          <p:cNvPr id="5" name="Picture 4">
            <a:extLst>
              <a:ext uri="{FF2B5EF4-FFF2-40B4-BE49-F238E27FC236}">
                <a16:creationId xmlns:a16="http://schemas.microsoft.com/office/drawing/2014/main" id="{2A8FAB5A-4777-41C9-ACD1-1A2D0E06F47C}"/>
              </a:ext>
            </a:extLst>
          </p:cNvPr>
          <p:cNvPicPr>
            <a:picLocks noChangeAspect="1"/>
          </p:cNvPicPr>
          <p:nvPr/>
        </p:nvPicPr>
        <p:blipFill>
          <a:blip r:embed="rId3"/>
          <a:stretch>
            <a:fillRect/>
          </a:stretch>
        </p:blipFill>
        <p:spPr>
          <a:xfrm>
            <a:off x="3089732" y="219529"/>
            <a:ext cx="3463468" cy="6115050"/>
          </a:xfrm>
          <a:prstGeom prst="rect">
            <a:avLst/>
          </a:prstGeom>
        </p:spPr>
      </p:pic>
    </p:spTree>
    <p:extLst>
      <p:ext uri="{BB962C8B-B14F-4D97-AF65-F5344CB8AC3E}">
        <p14:creationId xmlns:p14="http://schemas.microsoft.com/office/powerpoint/2010/main" val="249193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10/19/2022</a:t>
            </a:r>
            <a:endParaRPr lang="en-US" dirty="0"/>
          </a:p>
        </p:txBody>
      </p:sp>
      <p:sp>
        <p:nvSpPr>
          <p:cNvPr id="3" name="Footer Placeholder 2"/>
          <p:cNvSpPr>
            <a:spLocks noGrp="1"/>
          </p:cNvSpPr>
          <p:nvPr>
            <p:ph type="ftr" sz="quarter" idx="11"/>
          </p:nvPr>
        </p:nvSpPr>
        <p:spPr/>
        <p:txBody>
          <a:bodyPr/>
          <a:lstStyle/>
          <a:p>
            <a:r>
              <a:rPr lang="en-US"/>
              <a:t>PHY 711  Fall 2022--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nvGraphicFramePr>
        <p:xfrm>
          <a:off x="304800" y="390525"/>
          <a:ext cx="7967663" cy="2308225"/>
        </p:xfrm>
        <a:graphic>
          <a:graphicData uri="http://schemas.openxmlformats.org/presentationml/2006/ole">
            <mc:AlternateContent xmlns:mc="http://schemas.openxmlformats.org/markup-compatibility/2006">
              <mc:Choice xmlns:v="urn:schemas-microsoft-com:vml" Requires="v">
                <p:oleObj name="Equation" r:id="rId2" imgW="5702040" imgH="1650960" progId="Equation.DSMT4">
                  <p:embed/>
                </p:oleObj>
              </mc:Choice>
              <mc:Fallback>
                <p:oleObj name="Equation" r:id="rId2" imgW="5702040" imgH="1650960" progId="Equation.DSMT4">
                  <p:embed/>
                  <p:pic>
                    <p:nvPicPr>
                      <p:cNvPr id="5" name="Object 4"/>
                      <p:cNvPicPr/>
                      <p:nvPr/>
                    </p:nvPicPr>
                    <p:blipFill>
                      <a:blip r:embed="rId3"/>
                      <a:stretch>
                        <a:fillRect/>
                      </a:stretch>
                    </p:blipFill>
                    <p:spPr>
                      <a:xfrm>
                        <a:off x="304800" y="390525"/>
                        <a:ext cx="7967663" cy="2308225"/>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304800" y="2668377"/>
          <a:ext cx="8456612" cy="3843338"/>
        </p:xfrm>
        <a:graphic>
          <a:graphicData uri="http://schemas.openxmlformats.org/presentationml/2006/ole">
            <mc:AlternateContent xmlns:mc="http://schemas.openxmlformats.org/markup-compatibility/2006">
              <mc:Choice xmlns:v="urn:schemas-microsoft-com:vml" Requires="v">
                <p:oleObj name="Equation" r:id="rId4" imgW="6845040" imgH="3111480" progId="Equation.DSMT4">
                  <p:embed/>
                </p:oleObj>
              </mc:Choice>
              <mc:Fallback>
                <p:oleObj name="Equation" r:id="rId4" imgW="6845040" imgH="3111480" progId="Equation.DSMT4">
                  <p:embed/>
                  <p:pic>
                    <p:nvPicPr>
                      <p:cNvPr id="6" name="Object 5"/>
                      <p:cNvPicPr/>
                      <p:nvPr/>
                    </p:nvPicPr>
                    <p:blipFill>
                      <a:blip r:embed="rId5"/>
                      <a:stretch>
                        <a:fillRect/>
                      </a:stretch>
                    </p:blipFill>
                    <p:spPr>
                      <a:xfrm>
                        <a:off x="304800" y="2668377"/>
                        <a:ext cx="8456612" cy="3843338"/>
                      </a:xfrm>
                      <a:prstGeom prst="rect">
                        <a:avLst/>
                      </a:prstGeom>
                    </p:spPr>
                  </p:pic>
                </p:oleObj>
              </mc:Fallback>
            </mc:AlternateContent>
          </a:graphicData>
        </a:graphic>
      </p:graphicFrame>
    </p:spTree>
    <p:extLst>
      <p:ext uri="{BB962C8B-B14F-4D97-AF65-F5344CB8AC3E}">
        <p14:creationId xmlns:p14="http://schemas.microsoft.com/office/powerpoint/2010/main" val="3768787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15616</TotalTime>
  <Words>1130</Words>
  <Application>Microsoft Office PowerPoint</Application>
  <PresentationFormat>On-screen Show (4:3)</PresentationFormat>
  <Paragraphs>216</Paragraphs>
  <Slides>41</Slides>
  <Notes>14</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3</vt:i4>
      </vt:variant>
      <vt:variant>
        <vt:lpstr>Slide Titles</vt:lpstr>
      </vt:variant>
      <vt:variant>
        <vt:i4>41</vt:i4>
      </vt:variant>
    </vt:vector>
  </HeadingPairs>
  <TitlesOfParts>
    <vt:vector size="49" baseType="lpstr">
      <vt:lpstr>Arial</vt:lpstr>
      <vt:lpstr>Calibri</vt:lpstr>
      <vt:lpstr>Symbol</vt:lpstr>
      <vt:lpstr>Office Theme</vt:lpstr>
      <vt:lpstr>Office Theme</vt:lpstr>
      <vt:lpstr>Equation</vt:lpstr>
      <vt:lpstr>MathType 7.0 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778</cp:revision>
  <cp:lastPrinted>2021-10-17T20:44:56Z</cp:lastPrinted>
  <dcterms:created xsi:type="dcterms:W3CDTF">2012-01-10T18:32:24Z</dcterms:created>
  <dcterms:modified xsi:type="dcterms:W3CDTF">2022-10-19T15:18:13Z</dcterms:modified>
</cp:coreProperties>
</file>