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6" r:id="rId2"/>
    <p:sldId id="354" r:id="rId3"/>
    <p:sldId id="411" r:id="rId4"/>
    <p:sldId id="418" r:id="rId5"/>
    <p:sldId id="414" r:id="rId6"/>
    <p:sldId id="413" r:id="rId7"/>
    <p:sldId id="412" r:id="rId8"/>
    <p:sldId id="415" r:id="rId9"/>
    <p:sldId id="416" r:id="rId10"/>
    <p:sldId id="417" r:id="rId11"/>
    <p:sldId id="379" r:id="rId12"/>
    <p:sldId id="381" r:id="rId13"/>
    <p:sldId id="382" r:id="rId14"/>
    <p:sldId id="383" r:id="rId15"/>
    <p:sldId id="409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10" r:id="rId39"/>
    <p:sldId id="406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0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focus on the mathematics of complex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4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contour integral using the residue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from the </a:t>
            </a:r>
            <a:r>
              <a:rPr lang="en-US" dirty="0" err="1"/>
              <a:t>Drude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useful theorem from Cauchy.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new homework while working on mid term exam.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real and imaginary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1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and imaginary parts for Cauchy’s integral relation.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of how to evaluate the point x=x’ in terms of the principal parts integral.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1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3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of the delta function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0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result relating real and imaginary parts of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5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for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80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given imaginary function, this is the form of the real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2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1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9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5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review/introduce the basic ideas associated with complex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consider the basic definitions and representations of a complex number.      Then we consider a function of complex numbers.    The Cauchy relationships follow  from the notion that a function that is differentiable in the complex plane must have consistent partial derivatives along the real and imaginary axes.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an analytic function and an example that satisfies the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non-analytic functions.    Special property of contour integrals about a function with a simple “pole”.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Contributions to a closed contour from various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tmouth.edu/~sullivan/22files/New%20Laplace%20Transform%20Tabl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Notes for Lecture 24: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Fourier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  (very briefly)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EFD151-0AE5-4858-829D-F3F22E69BD19}"/>
              </a:ext>
            </a:extLst>
          </p:cNvPr>
          <p:cNvSpPr/>
          <p:nvPr/>
        </p:nvSpPr>
        <p:spPr>
          <a:xfrm>
            <a:off x="114300" y="4659710"/>
            <a:ext cx="6858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CF00B9-3837-450B-AF66-7F159E19D3DD}"/>
              </a:ext>
            </a:extLst>
          </p:cNvPr>
          <p:cNvSpPr/>
          <p:nvPr/>
        </p:nvSpPr>
        <p:spPr>
          <a:xfrm>
            <a:off x="114300" y="5099187"/>
            <a:ext cx="6858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071DB49-F463-F227-CC6D-4150009A4B0A}"/>
              </a:ext>
            </a:extLst>
          </p:cNvPr>
          <p:cNvSpPr/>
          <p:nvPr/>
        </p:nvSpPr>
        <p:spPr>
          <a:xfrm>
            <a:off x="152400" y="4267200"/>
            <a:ext cx="6858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6DCCE-30EF-F9B4-1E90-531941F2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52E9-1090-B415-99AF-4B4D8C65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5856-EB71-D3DA-6457-63B3100B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7ABF18-8921-1B80-0650-C9FC8D860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76160" imgH="1180800" progId="Equation.3">
                  <p:embed/>
                </p:oleObj>
              </mc:Choice>
              <mc:Fallback>
                <p:oleObj name="数式" r:id="rId2" imgW="1676160" imgH="1180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1EC1E3-2813-2186-D6FD-6D6487889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06786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600" imgH="2857320" progId="Equation.DSMT4">
                  <p:embed/>
                </p:oleObj>
              </mc:Choice>
              <mc:Fallback>
                <p:oleObj name="Equation" r:id="rId4" imgW="5511600" imgH="285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77B9DB-C681-F1C4-12B9-E8470476185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19012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87CD3-7855-4420-9119-823660C3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D5835-64DF-4295-9E4A-FDDBC5F8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61DA-788D-43D1-8E81-5957A69C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3C925-40E2-4E3B-9C64-84477F8D54BD}"/>
              </a:ext>
            </a:extLst>
          </p:cNvPr>
          <p:cNvSpPr txBox="1"/>
          <p:nvPr/>
        </p:nvSpPr>
        <p:spPr>
          <a:xfrm>
            <a:off x="381000" y="28956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Introduction to complex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Basic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Notion of an analytic complex function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Cauchy integral theory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Analytic functions and functions with poles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Evaluating integrals of functions in the complex plane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4857B-C7FC-4E7B-5560-C879C28A6508}"/>
              </a:ext>
            </a:extLst>
          </p:cNvPr>
          <p:cNvSpPr txBox="1"/>
          <p:nvPr/>
        </p:nvSpPr>
        <p:spPr>
          <a:xfrm>
            <a:off x="2286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general – to calculate inverse Laplace transforms, we need to introduce concepts of complex numbers and contour integration</a:t>
            </a:r>
          </a:p>
        </p:txBody>
      </p:sp>
    </p:spTree>
    <p:extLst>
      <p:ext uri="{BB962C8B-B14F-4D97-AF65-F5344CB8AC3E}">
        <p14:creationId xmlns:p14="http://schemas.microsoft.com/office/powerpoint/2010/main" val="386651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56488"/>
              </p:ext>
            </p:extLst>
          </p:nvPr>
        </p:nvGraphicFramePr>
        <p:xfrm>
          <a:off x="609601" y="3081069"/>
          <a:ext cx="5791200" cy="13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16320" imgH="977760" progId="Equation.DSMT4">
                  <p:embed/>
                </p:oleObj>
              </mc:Choice>
              <mc:Fallback>
                <p:oleObj name="Equation" r:id="rId5" imgW="4216320" imgH="977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1" y="3081069"/>
                        <a:ext cx="5791200" cy="134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" y="265828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analytic functions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65653"/>
            <a:ext cx="495238" cy="76190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90064"/>
              </p:ext>
            </p:extLst>
          </p:nvPr>
        </p:nvGraphicFramePr>
        <p:xfrm>
          <a:off x="609601" y="4473528"/>
          <a:ext cx="70231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78080" imgH="1079280" progId="Equation.DSMT4">
                  <p:embed/>
                </p:oleObj>
              </mc:Choice>
              <mc:Fallback>
                <p:oleObj name="Equation" r:id="rId8" imgW="4978080" imgH="1079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1" y="4473528"/>
                        <a:ext cx="7023100" cy="15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05495"/>
            <a:ext cx="49523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non-analytic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644381"/>
              </p:ext>
            </p:extLst>
          </p:nvPr>
        </p:nvGraphicFramePr>
        <p:xfrm>
          <a:off x="838200" y="1143000"/>
          <a:ext cx="697831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240" imgH="482400" progId="Equation.DSMT4">
                  <p:embed/>
                </p:oleObj>
              </mc:Choice>
              <mc:Fallback>
                <p:oleObj name="Equation" r:id="rId3" imgW="294624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6978316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28617"/>
              </p:ext>
            </p:extLst>
          </p:nvPr>
        </p:nvGraphicFramePr>
        <p:xfrm>
          <a:off x="4114800" y="2236728"/>
          <a:ext cx="47434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03040" progId="Equation.DSMT4">
                  <p:embed/>
                </p:oleObj>
              </mc:Choice>
              <mc:Fallback>
                <p:oleObj name="Equation" r:id="rId5" imgW="276840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36728"/>
                        <a:ext cx="474345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97754"/>
              </p:ext>
            </p:extLst>
          </p:nvPr>
        </p:nvGraphicFramePr>
        <p:xfrm>
          <a:off x="736910" y="2584390"/>
          <a:ext cx="37077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228600" progId="Equation.DSMT4">
                  <p:embed/>
                </p:oleObj>
              </mc:Choice>
              <mc:Fallback>
                <p:oleObj name="Equation" r:id="rId7" imgW="12315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910" y="2584390"/>
                        <a:ext cx="37077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6202"/>
              </p:ext>
            </p:extLst>
          </p:nvPr>
        </p:nvGraphicFramePr>
        <p:xfrm>
          <a:off x="4444690" y="2927290"/>
          <a:ext cx="38957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73040" imgH="431640" progId="Equation.DSMT4">
                  <p:embed/>
                </p:oleObj>
              </mc:Choice>
              <mc:Fallback>
                <p:oleObj name="Equation" r:id="rId9" imgW="227304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4690" y="2927290"/>
                        <a:ext cx="389572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88343"/>
              </p:ext>
            </p:extLst>
          </p:nvPr>
        </p:nvGraphicFramePr>
        <p:xfrm>
          <a:off x="709613" y="4068763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38200" imgH="1104840" progId="Equation.DSMT4">
                  <p:embed/>
                </p:oleObj>
              </mc:Choice>
              <mc:Fallback>
                <p:oleObj name="Equation" r:id="rId11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613" y="4068763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81D1-96FD-4DFA-8B99-49C4E30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FD56C-0A71-4DBA-955B-05EE6842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AEAF9-18F3-47AE-BBE3-24FE153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C3A694-C07D-4ACE-8855-0349E1796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72213"/>
              </p:ext>
            </p:extLst>
          </p:nvPr>
        </p:nvGraphicFramePr>
        <p:xfrm>
          <a:off x="609600" y="304800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C5BF96-5F08-4A95-9746-1721E5212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89794"/>
              </p:ext>
            </p:extLst>
          </p:nvPr>
        </p:nvGraphicFramePr>
        <p:xfrm>
          <a:off x="533400" y="3048732"/>
          <a:ext cx="8447088" cy="246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720" imgH="1371600" progId="Equation.DSMT4">
                  <p:embed/>
                </p:oleObj>
              </mc:Choice>
              <mc:Fallback>
                <p:oleObj name="Equation" r:id="rId5" imgW="46987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732"/>
                        <a:ext cx="8447088" cy="246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55023-5678-4A4B-9A77-EBC41A81FC5E}"/>
              </a:ext>
            </a:extLst>
          </p:cNvPr>
          <p:cNvSpPr txBox="1"/>
          <p:nvPr/>
        </p:nvSpPr>
        <p:spPr>
          <a:xfrm>
            <a:off x="1466850" y="5311774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not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0027-ACA4-484A-8231-C18BFC4AC608}"/>
              </a:ext>
            </a:extLst>
          </p:cNvPr>
          <p:cNvSpPr txBox="1"/>
          <p:nvPr/>
        </p:nvSpPr>
        <p:spPr>
          <a:xfrm>
            <a:off x="4693444" y="5311775"/>
            <a:ext cx="25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838200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" y="3581400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12362"/>
              </p:ext>
            </p:extLst>
          </p:nvPr>
        </p:nvGraphicFramePr>
        <p:xfrm>
          <a:off x="7872485" y="3627407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627407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05702"/>
              </p:ext>
            </p:extLst>
          </p:nvPr>
        </p:nvGraphicFramePr>
        <p:xfrm>
          <a:off x="4472085" y="675369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675369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5857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97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651" y="24786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38"/>
              </p:ext>
            </p:extLst>
          </p:nvPr>
        </p:nvGraphicFramePr>
        <p:xfrm>
          <a:off x="1790189" y="1674595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674595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78117"/>
              </p:ext>
            </p:extLst>
          </p:nvPr>
        </p:nvGraphicFramePr>
        <p:xfrm>
          <a:off x="3096702" y="3951969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3951969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7465"/>
              </p:ext>
            </p:extLst>
          </p:nvPr>
        </p:nvGraphicFramePr>
        <p:xfrm>
          <a:off x="4546121" y="240671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40671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60959"/>
              </p:ext>
            </p:extLst>
          </p:nvPr>
        </p:nvGraphicFramePr>
        <p:xfrm>
          <a:off x="4953000" y="464820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64820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6506"/>
              </p:ext>
            </p:extLst>
          </p:nvPr>
        </p:nvGraphicFramePr>
        <p:xfrm>
          <a:off x="5301255" y="2085975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085975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836762" y="1173192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03825" y="1219200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28294"/>
              </p:ext>
            </p:extLst>
          </p:nvPr>
        </p:nvGraphicFramePr>
        <p:xfrm>
          <a:off x="79130" y="199595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199595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68438" y="1575713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9" name="Straight Arrow Connector 28"/>
          <p:cNvCxnSpPr>
            <a:stCxn id="23" idx="13"/>
            <a:endCxn id="23" idx="26"/>
          </p:cNvCxnSpPr>
          <p:nvPr/>
        </p:nvCxnSpPr>
        <p:spPr>
          <a:xfrm flipH="1" flipV="1">
            <a:off x="6642340" y="1518249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2110" y="5473640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68203" y="49443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352800" y="1214260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43"/>
            <a:endCxn id="25" idx="49"/>
          </p:cNvCxnSpPr>
          <p:nvPr/>
        </p:nvCxnSpPr>
        <p:spPr>
          <a:xfrm>
            <a:off x="2924355" y="3177490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00605" y="1234911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10000"/>
              </p:ext>
            </p:extLst>
          </p:nvPr>
        </p:nvGraphicFramePr>
        <p:xfrm>
          <a:off x="944562" y="2316866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316866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>
            <a:stCxn id="38" idx="79"/>
          </p:cNvCxnSpPr>
          <p:nvPr/>
        </p:nvCxnSpPr>
        <p:spPr>
          <a:xfrm flipV="1">
            <a:off x="1706252" y="3091132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0"/>
            <a:endCxn id="38" idx="36"/>
          </p:cNvCxnSpPr>
          <p:nvPr/>
        </p:nvCxnSpPr>
        <p:spPr>
          <a:xfrm flipH="1">
            <a:off x="1611984" y="1253765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8904"/>
              </p:ext>
            </p:extLst>
          </p:nvPr>
        </p:nvGraphicFramePr>
        <p:xfrm>
          <a:off x="0" y="757535"/>
          <a:ext cx="9166225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51360" imgH="2361960" progId="Equation.DSMT4">
                  <p:embed/>
                </p:oleObj>
              </mc:Choice>
              <mc:Fallback>
                <p:oleObj name="Equation" r:id="rId3" imgW="4851360" imgH="2361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57535"/>
                        <a:ext cx="9166225" cy="446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42A0E0-910B-4EB1-9F47-1CEB41186CEC}"/>
              </a:ext>
            </a:extLst>
          </p:cNvPr>
          <p:cNvSpPr txBox="1"/>
          <p:nvPr/>
        </p:nvSpPr>
        <p:spPr>
          <a:xfrm>
            <a:off x="152400" y="5638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following examples   </a:t>
            </a:r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42566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5361"/>
              </p:ext>
            </p:extLst>
          </p:nvPr>
        </p:nvGraphicFramePr>
        <p:xfrm>
          <a:off x="2371725" y="13799"/>
          <a:ext cx="63150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13799"/>
                        <a:ext cx="6315075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74004"/>
              </p:ext>
            </p:extLst>
          </p:nvPr>
        </p:nvGraphicFramePr>
        <p:xfrm>
          <a:off x="79057" y="3164254"/>
          <a:ext cx="8848725" cy="32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81680" imgH="2501640" progId="Equation.DSMT4">
                  <p:embed/>
                </p:oleObj>
              </mc:Choice>
              <mc:Fallback>
                <p:oleObj name="Equation" r:id="rId5" imgW="6781680" imgH="250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" y="3164254"/>
                        <a:ext cx="8848725" cy="326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0" y="3657600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7600"/>
              </p:ext>
            </p:extLst>
          </p:nvPr>
        </p:nvGraphicFramePr>
        <p:xfrm>
          <a:off x="344854" y="888578"/>
          <a:ext cx="784469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1981080" progId="Equation.DSMT4">
                  <p:embed/>
                </p:oleObj>
              </mc:Choice>
              <mc:Fallback>
                <p:oleObj name="Equation" r:id="rId3" imgW="3708360" imgH="1981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54" y="888578"/>
                        <a:ext cx="784469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81FCF7-6979-489B-8382-F698FE253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72263"/>
              </p:ext>
            </p:extLst>
          </p:nvPr>
        </p:nvGraphicFramePr>
        <p:xfrm>
          <a:off x="3659673" y="465013"/>
          <a:ext cx="5027127" cy="106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673" y="465013"/>
                        <a:ext cx="5027127" cy="106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43B42E-EB14-471A-AC35-EBD81EBB0559}"/>
              </a:ext>
            </a:extLst>
          </p:cNvPr>
          <p:cNvSpPr txBox="1"/>
          <p:nvPr/>
        </p:nvSpPr>
        <p:spPr>
          <a:xfrm>
            <a:off x="228600" y="514264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</p:spTree>
    <p:extLst>
      <p:ext uri="{BB962C8B-B14F-4D97-AF65-F5344CB8AC3E}">
        <p14:creationId xmlns:p14="http://schemas.microsoft.com/office/powerpoint/2010/main" val="150511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483D8-4A99-7785-D59D-AE0C6966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33901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769390-DF22-ECC9-A764-D85288C436D4}"/>
              </a:ext>
            </a:extLst>
          </p:cNvPr>
          <p:cNvSpPr/>
          <p:nvPr/>
        </p:nvSpPr>
        <p:spPr>
          <a:xfrm>
            <a:off x="0" y="2971800"/>
            <a:ext cx="9144000" cy="30480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0" y="2919596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711"/>
              </p:ext>
            </p:extLst>
          </p:nvPr>
        </p:nvGraphicFramePr>
        <p:xfrm>
          <a:off x="838200" y="762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2634C1-6263-4D21-BA8A-0B5552B47727}"/>
              </a:ext>
            </a:extLst>
          </p:cNvPr>
          <p:cNvSpPr txBox="1"/>
          <p:nvPr/>
        </p:nvSpPr>
        <p:spPr>
          <a:xfrm>
            <a:off x="266700" y="3733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A1D9-7CC6-4047-9306-19CC1EA51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1939"/>
              </p:ext>
            </p:extLst>
          </p:nvPr>
        </p:nvGraphicFramePr>
        <p:xfrm>
          <a:off x="914400" y="5248408"/>
          <a:ext cx="4776864" cy="9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457200" progId="Equation.DSMT4">
                  <p:embed/>
                </p:oleObj>
              </mc:Choice>
              <mc:Fallback>
                <p:oleObj name="Equation" r:id="rId5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5248408"/>
                        <a:ext cx="4776864" cy="9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10/30/2017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711  Fall 2017 -- Lecture 25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149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7357"/>
              </p:ext>
            </p:extLst>
          </p:nvPr>
        </p:nvGraphicFramePr>
        <p:xfrm>
          <a:off x="1716088" y="1477963"/>
          <a:ext cx="56276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1079280" progId="Equation.DSMT4">
                  <p:embed/>
                </p:oleObj>
              </mc:Choice>
              <mc:Fallback>
                <p:oleObj name="Equation" r:id="rId3" imgW="4051080" imgH="1079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1477963"/>
                        <a:ext cx="56276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8120" y="3184525"/>
            <a:ext cx="8869680" cy="3048000"/>
            <a:chOff x="228600" y="2667000"/>
            <a:chExt cx="8869680" cy="3048000"/>
          </a:xfrm>
        </p:grpSpPr>
        <p:sp>
          <p:nvSpPr>
            <p:cNvPr id="11" name="Oval 10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152900" y="4137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6426"/>
              </p:ext>
            </p:extLst>
          </p:nvPr>
        </p:nvGraphicFramePr>
        <p:xfrm>
          <a:off x="2919080" y="517525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15640" progId="Equation.DSMT4">
                  <p:embed/>
                </p:oleObj>
              </mc:Choice>
              <mc:Fallback>
                <p:oleObj name="Equation" r:id="rId5" imgW="330120" imgH="215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9080" y="517525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55937"/>
              </p:ext>
            </p:extLst>
          </p:nvPr>
        </p:nvGraphicFramePr>
        <p:xfrm>
          <a:off x="1830388" y="5251450"/>
          <a:ext cx="48910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800" imgH="419040" progId="Equation.DSMT4">
                  <p:embed/>
                </p:oleObj>
              </mc:Choice>
              <mc:Fallback>
                <p:oleObj name="Equation" r:id="rId7" imgW="275580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0388" y="5251450"/>
                        <a:ext cx="48910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11727"/>
              </p:ext>
            </p:extLst>
          </p:nvPr>
        </p:nvGraphicFramePr>
        <p:xfrm>
          <a:off x="3616705" y="235772"/>
          <a:ext cx="4430015" cy="9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49280" imgH="672840" progId="Equation.DSMT4">
                  <p:embed/>
                </p:oleObj>
              </mc:Choice>
              <mc:Fallback>
                <p:oleObj name="Equation" r:id="rId9" imgW="314928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6705" y="235772"/>
                        <a:ext cx="4430015" cy="9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99344" y="4003073"/>
            <a:ext cx="125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ia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96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31036"/>
              </p:ext>
            </p:extLst>
          </p:nvPr>
        </p:nvGraphicFramePr>
        <p:xfrm>
          <a:off x="665163" y="455613"/>
          <a:ext cx="78136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2768400" progId="Equation.DSMT4">
                  <p:embed/>
                </p:oleObj>
              </mc:Choice>
              <mc:Fallback>
                <p:oleObj name="Equation" r:id="rId3" imgW="4051080" imgH="276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455613"/>
                        <a:ext cx="7813675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684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F41B2-4056-4684-B054-A6A503E2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D9167-E0BF-45C8-A8E1-4950005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A542-8D0E-481E-9A66-7C756508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9B5211-6E44-4E3D-A835-48566E30F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69852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9B5211-6E44-4E3D-A835-48566E30F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FDD92D8-E7DA-4FC4-96AA-7CDAEAD632DB}"/>
              </a:ext>
            </a:extLst>
          </p:cNvPr>
          <p:cNvSpPr/>
          <p:nvPr/>
        </p:nvSpPr>
        <p:spPr>
          <a:xfrm>
            <a:off x="768196" y="2514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42B32-B3B3-4F3F-91EA-3FFE31596395}"/>
              </a:ext>
            </a:extLst>
          </p:cNvPr>
          <p:cNvSpPr/>
          <p:nvPr/>
        </p:nvSpPr>
        <p:spPr>
          <a:xfrm>
            <a:off x="120496" y="3429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131E15-46CD-47E8-8E09-2DD8E42A33D4}"/>
              </a:ext>
            </a:extLst>
          </p:cNvPr>
          <p:cNvGrpSpPr/>
          <p:nvPr/>
        </p:nvGrpSpPr>
        <p:grpSpPr>
          <a:xfrm>
            <a:off x="730096" y="1905000"/>
            <a:ext cx="8260080" cy="2209801"/>
            <a:chOff x="838200" y="2667000"/>
            <a:chExt cx="8260080" cy="22098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4D46D4-489A-4FB5-B632-91E56C91764D}"/>
                </a:ext>
              </a:extLst>
            </p:cNvPr>
            <p:cNvCxnSpPr/>
            <p:nvPr/>
          </p:nvCxnSpPr>
          <p:spPr>
            <a:xfrm flipV="1">
              <a:off x="4297680" y="2743200"/>
              <a:ext cx="762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7A4BB-60DF-4650-91C6-02DE206E313B}"/>
                </a:ext>
              </a:extLst>
            </p:cNvPr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73312B-B67C-463D-A993-AF51AC49EADE}"/>
                </a:ext>
              </a:extLst>
            </p:cNvPr>
            <p:cNvSpPr txBox="1"/>
            <p:nvPr/>
          </p:nvSpPr>
          <p:spPr>
            <a:xfrm>
              <a:off x="7802880" y="4419601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CF2A31-D96C-41F1-8CE5-F8DA6A06B6E5}"/>
                </a:ext>
              </a:extLst>
            </p:cNvPr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F5B49-0961-45FF-A5FA-FD137F9F9AD4}"/>
              </a:ext>
            </a:extLst>
          </p:cNvPr>
          <p:cNvCxnSpPr/>
          <p:nvPr/>
        </p:nvCxnSpPr>
        <p:spPr>
          <a:xfrm>
            <a:off x="730096" y="3429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CAE537-EE47-4B3E-B607-B38B940200D3}"/>
              </a:ext>
            </a:extLst>
          </p:cNvPr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BDA2B3-2B8E-4B85-B967-33FCDE05DD81}"/>
              </a:ext>
            </a:extLst>
          </p:cNvPr>
          <p:cNvSpPr/>
          <p:nvPr/>
        </p:nvSpPr>
        <p:spPr>
          <a:xfrm>
            <a:off x="5257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3C89CE-61DF-4B0B-9A5A-6F9786372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47101"/>
              </p:ext>
            </p:extLst>
          </p:nvPr>
        </p:nvGraphicFramePr>
        <p:xfrm>
          <a:off x="5534359" y="3505200"/>
          <a:ext cx="871213" cy="72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03C89CE-61DF-4B0B-9A5A-6F9786372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359" y="3505200"/>
                        <a:ext cx="871213" cy="72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5AA273B-88D7-43A7-9B33-CFC8B595E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71606"/>
              </p:ext>
            </p:extLst>
          </p:nvPr>
        </p:nvGraphicFramePr>
        <p:xfrm>
          <a:off x="1760701" y="3455999"/>
          <a:ext cx="1134899" cy="7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5AA273B-88D7-43A7-9B33-CFC8B595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0701" y="3455999"/>
                        <a:ext cx="1134899" cy="79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6037392A-15EA-4AC4-8AA4-A58A2F47FB08}"/>
              </a:ext>
            </a:extLst>
          </p:cNvPr>
          <p:cNvSpPr/>
          <p:nvPr/>
        </p:nvSpPr>
        <p:spPr>
          <a:xfrm>
            <a:off x="768196" y="2528959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12D70-2F4B-417F-89AB-E050C2012A10}"/>
              </a:ext>
            </a:extLst>
          </p:cNvPr>
          <p:cNvCxnSpPr>
            <a:cxnSpLocks/>
          </p:cNvCxnSpPr>
          <p:nvPr/>
        </p:nvCxnSpPr>
        <p:spPr>
          <a:xfrm flipH="1" flipV="1">
            <a:off x="5804026" y="2590851"/>
            <a:ext cx="431547" cy="69605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50B0DC-6F0A-4464-B503-E025C1B5EEF6}"/>
              </a:ext>
            </a:extLst>
          </p:cNvPr>
          <p:cNvCxnSpPr>
            <a:cxnSpLocks/>
          </p:cNvCxnSpPr>
          <p:nvPr/>
        </p:nvCxnSpPr>
        <p:spPr>
          <a:xfrm flipH="1">
            <a:off x="6099348" y="4197545"/>
            <a:ext cx="453852" cy="76132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FC01228-D557-4564-AFC7-67500AA79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78357"/>
              </p:ext>
            </p:extLst>
          </p:nvPr>
        </p:nvGraphicFramePr>
        <p:xfrm>
          <a:off x="6134633" y="1504635"/>
          <a:ext cx="2967885" cy="123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672840" progId="Equation.DSMT4">
                  <p:embed/>
                </p:oleObj>
              </mc:Choice>
              <mc:Fallback>
                <p:oleObj name="Equation" r:id="rId9" imgW="1612800" imgH="6728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FC01228-D557-4564-AFC7-67500AA79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4633" y="1504635"/>
                        <a:ext cx="2967885" cy="123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ED6E26-ED4E-48AC-85B4-DFDC207F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19691"/>
              </p:ext>
            </p:extLst>
          </p:nvPr>
        </p:nvGraphicFramePr>
        <p:xfrm>
          <a:off x="6061405" y="4572000"/>
          <a:ext cx="2944513" cy="123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672840" progId="Equation.DSMT4">
                  <p:embed/>
                </p:oleObj>
              </mc:Choice>
              <mc:Fallback>
                <p:oleObj name="Equation" r:id="rId11" imgW="1600200" imgH="6728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1ED6E26-ED4E-48AC-85B4-DFDC207FB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1405" y="4572000"/>
                        <a:ext cx="2944513" cy="123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35A22B-D58D-435B-A36E-C664B8041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267221"/>
              </p:ext>
            </p:extLst>
          </p:nvPr>
        </p:nvGraphicFramePr>
        <p:xfrm>
          <a:off x="990600" y="4724400"/>
          <a:ext cx="2286000" cy="11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457200" progId="Equation.DSMT4">
                  <p:embed/>
                </p:oleObj>
              </mc:Choice>
              <mc:Fallback>
                <p:oleObj name="Equation" r:id="rId13" imgW="927000" imgH="457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535A22B-D58D-435B-A36E-C664B8041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" y="4724400"/>
                        <a:ext cx="2286000" cy="112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7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1F4C3-1C3A-4ED2-9180-3A6391B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BDC77-2290-4F14-9B18-4559169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FE84-FD54-4E00-8FA2-5069F79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720CB4-370E-4E6D-B3F9-91C1BE3C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5549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720CB4-370E-4E6D-B3F9-91C1BE3C0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61C6FA-C4AD-4B27-BEC8-A236418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53053"/>
              </p:ext>
            </p:extLst>
          </p:nvPr>
        </p:nvGraphicFramePr>
        <p:xfrm>
          <a:off x="657227" y="2514600"/>
          <a:ext cx="696277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685800" progId="Equation.DSMT4">
                  <p:embed/>
                </p:oleObj>
              </mc:Choice>
              <mc:Fallback>
                <p:oleObj name="Equation" r:id="rId5" imgW="218412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61C6FA-C4AD-4B27-BEC8-A2364183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7" y="2514600"/>
                        <a:ext cx="6962773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41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56784" r="36593" b="32124"/>
          <a:stretch/>
        </p:blipFill>
        <p:spPr bwMode="auto">
          <a:xfrm>
            <a:off x="571500" y="1371600"/>
            <a:ext cx="8001000" cy="1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 integral theorem for analytic function </a:t>
            </a:r>
            <a:r>
              <a:rPr lang="en-US" sz="2400" i="1" dirty="0">
                <a:latin typeface="+mj-lt"/>
              </a:rPr>
              <a:t>f(z)</a:t>
            </a:r>
            <a:r>
              <a:rPr lang="en-US" sz="24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577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41599"/>
              </p:ext>
            </p:extLst>
          </p:nvPr>
        </p:nvGraphicFramePr>
        <p:xfrm>
          <a:off x="1228725" y="5233988"/>
          <a:ext cx="67706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457200" progId="Equation.DSMT4">
                  <p:embed/>
                </p:oleObj>
              </mc:Choice>
              <mc:Fallback>
                <p:oleObj name="Equation" r:id="rId5" imgW="264132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233988"/>
                        <a:ext cx="6770688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A6603-4B14-49CC-9D53-BE82F0A4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283C3-A0F6-4F08-992E-B089A3CE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09A9-CFAA-461F-9351-7F2D901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9A169CD1-E78A-A612-1038-1C3ABC318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6" y="838200"/>
            <a:ext cx="8527647" cy="36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19800" y="3238892"/>
            <a:ext cx="990600" cy="0"/>
          </a:xfrm>
          <a:prstGeom prst="line">
            <a:avLst/>
          </a:prstGeom>
          <a:ln w="508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" y="76200"/>
            <a:ext cx="8763000" cy="3581400"/>
            <a:chOff x="228600" y="2667000"/>
            <a:chExt cx="8763000" cy="3581400"/>
          </a:xfrm>
        </p:grpSpPr>
        <p:sp>
          <p:nvSpPr>
            <p:cNvPr id="6" name="Oval 5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8200" y="2667000"/>
              <a:ext cx="8153400" cy="3581400"/>
              <a:chOff x="838200" y="2667000"/>
              <a:chExt cx="8153400" cy="3581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696200" y="44196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5714999" y="148457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0215" y="180516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8" name="Oval 17"/>
          <p:cNvSpPr/>
          <p:nvPr/>
        </p:nvSpPr>
        <p:spPr>
          <a:xfrm>
            <a:off x="6324600" y="30480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3276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111924"/>
              </p:ext>
            </p:extLst>
          </p:nvPr>
        </p:nvGraphicFramePr>
        <p:xfrm>
          <a:off x="0" y="3561492"/>
          <a:ext cx="914876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914400" progId="Equation.DSMT4">
                  <p:embed/>
                </p:oleObj>
              </mc:Choice>
              <mc:Fallback>
                <p:oleObj name="Equation" r:id="rId3" imgW="3568680" imgH="914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61492"/>
                        <a:ext cx="9148763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56808"/>
              </p:ext>
            </p:extLst>
          </p:nvPr>
        </p:nvGraphicFramePr>
        <p:xfrm>
          <a:off x="2039360" y="2324445"/>
          <a:ext cx="2151640" cy="91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431640" progId="Equation.DSMT4">
                  <p:embed/>
                </p:oleObj>
              </mc:Choice>
              <mc:Fallback>
                <p:oleObj name="Equation" r:id="rId5" imgW="1015920" imgH="4316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9360" y="2324445"/>
                        <a:ext cx="2151640" cy="914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614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180070" cy="2895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3471"/>
              </p:ext>
            </p:extLst>
          </p:nvPr>
        </p:nvGraphicFramePr>
        <p:xfrm>
          <a:off x="4664075" y="276225"/>
          <a:ext cx="33194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76225"/>
                        <a:ext cx="33194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4896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evaluating principal parts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02928"/>
              </p:ext>
            </p:extLst>
          </p:nvPr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y’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b(x’)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-2L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2L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-L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99015"/>
              </p:ext>
            </p:extLst>
          </p:nvPr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31745"/>
              </p:ext>
            </p:extLst>
          </p:nvPr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46933"/>
              </p:ext>
            </p:extLst>
          </p:nvPr>
        </p:nvGraphicFramePr>
        <p:xfrm>
          <a:off x="420029" y="2726532"/>
          <a:ext cx="8199438" cy="3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080" imgH="2552400" progId="Equation.DSMT4">
                  <p:embed/>
                </p:oleObj>
              </mc:Choice>
              <mc:Fallback>
                <p:oleObj name="Equation" r:id="rId5" imgW="5626080" imgH="255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9" y="2726532"/>
                        <a:ext cx="8199438" cy="372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98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7412"/>
              </p:ext>
            </p:extLst>
          </p:nvPr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00117"/>
              </p:ext>
            </p:extLst>
          </p:nvPr>
        </p:nvGraphicFramePr>
        <p:xfrm>
          <a:off x="3505200" y="1781175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781175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our 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4" y="3325812"/>
            <a:ext cx="8515350" cy="288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365" y="39504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b(x)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329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a(x)</a:t>
            </a: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70B99-7C87-4CFA-A1C6-354E6F2F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72CCD-FA34-4CF9-B5D4-F8FA12B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FE8F-2B4E-4551-BB22-4BE65D05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CA4883-8987-488C-BF11-BA258FEC6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78659"/>
              </p:ext>
            </p:extLst>
          </p:nvPr>
        </p:nvGraphicFramePr>
        <p:xfrm>
          <a:off x="1004888" y="914400"/>
          <a:ext cx="6294437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2336760" progId="Equation.DSMT4">
                  <p:embed/>
                </p:oleObj>
              </mc:Choice>
              <mc:Fallback>
                <p:oleObj name="Equation" r:id="rId3" imgW="3466800" imgH="2336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CA4883-8987-488C-BF11-BA258FEC6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914400"/>
                        <a:ext cx="6294437" cy="424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972DAD-BAB9-4CAA-9CD7-35D9BC11BB14}"/>
              </a:ext>
            </a:extLst>
          </p:cNvPr>
          <p:cNvSpPr txBox="1"/>
          <p:nvPr/>
        </p:nvSpPr>
        <p:spPr>
          <a:xfrm>
            <a:off x="227806" y="33307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A0F72-8150-4245-A300-039CF0EF3D32}"/>
              </a:ext>
            </a:extLst>
          </p:cNvPr>
          <p:cNvSpPr txBox="1"/>
          <p:nvPr/>
        </p:nvSpPr>
        <p:spPr>
          <a:xfrm>
            <a:off x="5503985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76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BDA77-FE24-4791-AA68-E3DB9489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303C-EDCA-41AA-91E5-7BA1E158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CAF3-14DB-42A4-B91B-F9A7C6F0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4722C-9792-43C3-A2DF-4DF921CF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491"/>
            <a:ext cx="9144000" cy="345501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90A92D-EFE3-4904-8BBD-F70E18E41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03132"/>
              </p:ext>
            </p:extLst>
          </p:nvPr>
        </p:nvGraphicFramePr>
        <p:xfrm>
          <a:off x="2438400" y="977591"/>
          <a:ext cx="54398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63760" imgH="457200" progId="Equation.DSMT4">
                  <p:embed/>
                </p:oleObj>
              </mc:Choice>
              <mc:Fallback>
                <p:oleObj name="Equation" r:id="rId4" imgW="326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977591"/>
                        <a:ext cx="54398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513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9967A-ABE5-4979-B0F8-D35D4003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DBB7C-52DE-4D71-9CDD-03109736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8BA8-A7B4-4DBA-8E18-6BEB712B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C86DA9-5072-4C2A-A35D-70E754B1D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48187"/>
              </p:ext>
            </p:extLst>
          </p:nvPr>
        </p:nvGraphicFramePr>
        <p:xfrm>
          <a:off x="1066800" y="279400"/>
          <a:ext cx="7804150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81480" imgH="4165560" progId="Equation.DSMT4">
                  <p:embed/>
                </p:oleObj>
              </mc:Choice>
              <mc:Fallback>
                <p:oleObj name="Equation" r:id="rId3" imgW="5181480" imgH="4165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C86DA9-5072-4C2A-A35D-70E754B1D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79400"/>
                        <a:ext cx="7804150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5D5525-81D3-4CB1-9D59-3F1B4B9A03A0}"/>
              </a:ext>
            </a:extLst>
          </p:cNvPr>
          <p:cNvSpPr txBox="1"/>
          <p:nvPr/>
        </p:nvSpPr>
        <p:spPr>
          <a:xfrm>
            <a:off x="-35169" y="-7855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Continued:</a:t>
            </a:r>
          </a:p>
        </p:txBody>
      </p:sp>
    </p:spTree>
    <p:extLst>
      <p:ext uri="{BB962C8B-B14F-4D97-AF65-F5344CB8AC3E}">
        <p14:creationId xmlns:p14="http://schemas.microsoft.com/office/powerpoint/2010/main" val="8609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9538A-5968-DA5E-35D5-71267740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BDC6A-3170-ABD1-9273-4620E013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5E03B-5795-E254-1E9B-AD382092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74A7B-C57D-8EA2-68A9-DF14DD37C9B7}"/>
              </a:ext>
            </a:extLst>
          </p:cNvPr>
          <p:cNvSpPr txBox="1"/>
          <p:nvPr/>
        </p:nvSpPr>
        <p:spPr>
          <a:xfrm>
            <a:off x="304800" y="381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</a:t>
            </a:r>
            <a:r>
              <a:rPr lang="en-US" sz="2400" dirty="0" err="1">
                <a:latin typeface="+mj-lt"/>
              </a:rPr>
              <a:t>Athul</a:t>
            </a:r>
            <a:r>
              <a:rPr lang="en-US" sz="2400" dirty="0">
                <a:latin typeface="+mj-lt"/>
              </a:rPr>
              <a:t> -- I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 slide 15, is it an example of analytic or non analytic functions? I might be missing something but I don't understand how different functions produce almost similar solutions in later slides.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1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674EC-85CE-83E8-70CB-7DB267E4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1FB2-70EB-8E4A-4707-7F1AC2B6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A6407-F297-F431-3F8C-F68DF0BD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5096B-6475-0711-88A1-4327C2C80C42}"/>
              </a:ext>
            </a:extLst>
          </p:cNvPr>
          <p:cNvSpPr txBox="1"/>
          <p:nvPr/>
        </p:nvSpPr>
        <p:spPr>
          <a:xfrm>
            <a:off x="3048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brief introduction to Laplace transforms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D1BB72-BAA7-7282-5014-229BE3EEF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80819"/>
              </p:ext>
            </p:extLst>
          </p:nvPr>
        </p:nvGraphicFramePr>
        <p:xfrm>
          <a:off x="152400" y="1066800"/>
          <a:ext cx="8817321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640" imgH="2565360" progId="Equation.DSMT4">
                  <p:embed/>
                </p:oleObj>
              </mc:Choice>
              <mc:Fallback>
                <p:oleObj name="Equation" r:id="rId2" imgW="478764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066800"/>
                        <a:ext cx="8817321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6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07589-6AF0-D9FB-B70A-34ED8F4C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FCA40-06C8-66A5-C433-E698120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4B707-85ED-61E3-DBBC-A0F638AC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7AA8AF-4F06-0588-119D-FBDCC818C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48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6AAAB-59F7-DCD3-CD4D-CF034833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967FC-A239-2A24-FCD3-6D0D4F6C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0012-6A87-ADE1-CC02-7BC2C6EA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421E9F-5896-CE32-5B8B-E46F61A69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9067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F3FCBB7-06F8-80FE-B59A-3FC31E204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91584"/>
              </p:ext>
            </p:extLst>
          </p:nvPr>
        </p:nvGraphicFramePr>
        <p:xfrm>
          <a:off x="762000" y="5200650"/>
          <a:ext cx="677240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20960" imgH="634680" progId="Equation.DSMT4">
                  <p:embed/>
                </p:oleObj>
              </mc:Choice>
              <mc:Fallback>
                <p:oleObj name="Equation" r:id="rId3" imgW="37209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5200650"/>
                        <a:ext cx="6772402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54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74D05-5F5F-D395-F5C5-1AA246CC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3871A-92BF-1E97-B4B5-CDD3AC0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C09A8-82B1-A034-B1CE-C7DB635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9779A2-0FB2-6E64-FF63-90D42F58C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657600" imgH="685800" progId="Equation.3">
                  <p:embed/>
                </p:oleObj>
              </mc:Choice>
              <mc:Fallback>
                <p:oleObj name="数式" r:id="rId2" imgW="3657600" imgH="685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3372AA6-76FA-B15F-40DF-AF435026C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819160" imgH="1676160" progId="Equation.3">
                  <p:embed/>
                </p:oleObj>
              </mc:Choice>
              <mc:Fallback>
                <p:oleObj name="数式" r:id="rId4" imgW="2819160" imgH="16761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A0DE92-08CB-1A8B-30CB-C74687FBB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565360" imgH="939600" progId="Equation.3">
                  <p:embed/>
                </p:oleObj>
              </mc:Choice>
              <mc:Fallback>
                <p:oleObj name="数式" r:id="rId6" imgW="2565360" imgH="939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07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B6CBD-1A98-4F7F-BB63-6F5BCACD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21DAA-C745-3386-79F3-A41A1BA7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63984-409E-DD4B-99E6-ABE4A4E9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1FD51-9CDF-2591-16D5-7F9159B7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79" y="76200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20C30-BF34-4214-8D96-BF8DBBE258C5}"/>
              </a:ext>
            </a:extLst>
          </p:cNvPr>
          <p:cNvSpPr txBox="1"/>
          <p:nvPr/>
        </p:nvSpPr>
        <p:spPr>
          <a:xfrm>
            <a:off x="152400" y="24447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8292F-5CC0-3074-18DA-52BFAC88DE87}"/>
              </a:ext>
            </a:extLst>
          </p:cNvPr>
          <p:cNvSpPr txBox="1"/>
          <p:nvPr/>
        </p:nvSpPr>
        <p:spPr>
          <a:xfrm>
            <a:off x="457200" y="6087461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3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51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15373</TotalTime>
  <Words>1067</Words>
  <Application>Microsoft Office PowerPoint</Application>
  <PresentationFormat>On-screen Show (4:3)</PresentationFormat>
  <Paragraphs>269</Paragraphs>
  <Slides>39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781</cp:revision>
  <cp:lastPrinted>2021-10-20T13:04:31Z</cp:lastPrinted>
  <dcterms:created xsi:type="dcterms:W3CDTF">2012-01-10T18:32:24Z</dcterms:created>
  <dcterms:modified xsi:type="dcterms:W3CDTF">2022-10-21T15:00:00Z</dcterms:modified>
</cp:coreProperties>
</file>