
<file path=[Content_Types].xml><?xml version="1.0" encoding="utf-8"?>
<Types xmlns="http://schemas.openxmlformats.org/package/2006/content-types">
  <Default Extension="bin" ContentType="application/vnd.openxmlformats-officedocument.oleObject"/>
  <Default Extension="jpeg" ContentType="image/jpeg"/>
  <Default Extension="MOV" ContentType="video/quicktime"/>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393" r:id="rId3"/>
    <p:sldId id="382" r:id="rId4"/>
    <p:sldId id="358" r:id="rId5"/>
    <p:sldId id="359" r:id="rId6"/>
    <p:sldId id="360" r:id="rId7"/>
    <p:sldId id="361" r:id="rId8"/>
    <p:sldId id="362" r:id="rId9"/>
    <p:sldId id="363" r:id="rId10"/>
    <p:sldId id="364" r:id="rId11"/>
    <p:sldId id="365" r:id="rId12"/>
    <p:sldId id="366" r:id="rId13"/>
    <p:sldId id="367" r:id="rId14"/>
    <p:sldId id="392" r:id="rId15"/>
    <p:sldId id="368" r:id="rId16"/>
    <p:sldId id="369" r:id="rId17"/>
    <p:sldId id="370" r:id="rId18"/>
    <p:sldId id="371" r:id="rId19"/>
    <p:sldId id="372" r:id="rId20"/>
    <p:sldId id="373" r:id="rId21"/>
    <p:sldId id="374" r:id="rId22"/>
    <p:sldId id="375" r:id="rId23"/>
    <p:sldId id="376" r:id="rId24"/>
    <p:sldId id="377" r:id="rId25"/>
    <p:sldId id="378" r:id="rId26"/>
    <p:sldId id="390" r:id="rId27"/>
    <p:sldId id="379" r:id="rId28"/>
    <p:sldId id="388" r:id="rId29"/>
    <p:sldId id="380" r:id="rId30"/>
    <p:sldId id="387" r:id="rId31"/>
    <p:sldId id="381"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6293" autoAdjust="0"/>
  </p:normalViewPr>
  <p:slideViewPr>
    <p:cSldViewPr>
      <p:cViewPr varScale="1">
        <p:scale>
          <a:sx n="61" d="100"/>
          <a:sy n="61" d="100"/>
        </p:scale>
        <p:origin x="1244" y="4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10/24/2022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10/24/2022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continue our discussion of rigid body motion.</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where all of the principal moments are unequal.</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71894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find approximate stable solutions in certain cases.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25210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consider motion of a rigid body more generally, in the presence of torque, it will be necessary to consider how to relate the body – fixed coordinates that diagonalize the moment of inertia tensor to another coordinate system which in general be an inertial coordinate system.    Here again, we use ideas of Euler.     This notation or it is equivalent is typically consistent with quantum mechanics text books.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59608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said that the transformation of body-fixed </a:t>
            </a:r>
            <a:r>
              <a:rPr lang="en-US" dirty="0">
                <a:sym typeface="Wingdings" panose="05000000000000000000" pitchFamily="2" charset="2"/>
              </a:rPr>
              <a:t> inertial frames can be accomplished in 3 steps and the corresponding angles are alpha, beta, and gamma.   In this case, we want to express all results in the body fixed frame.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502465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express the angular velocities in terms of the time rate of change of the alpha, beta, and gamma Euler angles.   We can also express the rotation axes in terms of the instantaneous Euler angles as well.  Here is the transformation of the middle axis.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77783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transformation of the inertial 3 axis.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2359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of the transformations together, we now have expressions for the angular velocity components referenced to the body fixed frame.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03458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to remember.</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92752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expression of the rotational kinetic energy and the special case of the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96156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dynamic transformation needed for rigid body mechanics,  this formalism is more generally useful when relating coordinate systems of different orientations.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32375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 will be turning in your exams today, we will resume the homework assignments.</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any transformation can be expressed in terms of the three Euler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709846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motion of a symmetric top in which the pivot point is fixed and torque is applied by gravity acting at the center of mass of the top.   Here l denotes the distance of the pivot point to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935507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its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832371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case where top is spinning nearly vertically.</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494733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414250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for that case.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773966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228721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spinning bicycle suspended by a rope, the beta angle can be greater than 90 </a:t>
            </a:r>
            <a:r>
              <a:rPr lang="en-US" dirty="0" err="1"/>
              <a:t>degress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928553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4270592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t>
            </a:r>
            <a:r>
              <a:rPr lang="en-US"/>
              <a:t>of results.</a:t>
            </a:r>
          </a:p>
        </p:txBody>
      </p:sp>
      <p:sp>
        <p:nvSpPr>
          <p:cNvPr id="4" name="Slide Number Placeholder 3"/>
          <p:cNvSpPr>
            <a:spLocks noGrp="1"/>
          </p:cNvSpPr>
          <p:nvPr>
            <p:ph type="sldNum" sz="quarter" idx="10"/>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5701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notions of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02866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is a symmetric tensor which defines the moment of inertia.    By rotating the coordinates about a fixed origin we can find the matrix in diagonal form.</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03661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kinetic energy, the angular momentum also can be expressed in terms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38102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express the angular moment in terms of the principal moments .</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4611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zero torque acting on the system, the angular velocity components are coupled through these Euler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78199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to the coupled angular velocity components is in general complicated, but simplifies when two of the principal moments are equal for a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68866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of the solution for a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26393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10/26/2022</a:t>
            </a:r>
            <a:endParaRPr lang="en-US" dirty="0"/>
          </a:p>
        </p:txBody>
      </p:sp>
      <p:sp>
        <p:nvSpPr>
          <p:cNvPr id="5" name="Footer Placeholder 4"/>
          <p:cNvSpPr>
            <a:spLocks noGrp="1"/>
          </p:cNvSpPr>
          <p:nvPr>
            <p:ph type="ftr" sz="quarter" idx="11"/>
          </p:nvPr>
        </p:nvSpPr>
        <p:spPr/>
        <p:txBody>
          <a:bodyPr/>
          <a:lstStyle/>
          <a:p>
            <a:r>
              <a:rPr lang="en-US"/>
              <a:t>PHY 711  Fall 2022 --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10/26/2022</a:t>
            </a:r>
            <a:endParaRPr lang="en-US" dirty="0"/>
          </a:p>
        </p:txBody>
      </p:sp>
      <p:sp>
        <p:nvSpPr>
          <p:cNvPr id="5" name="Footer Placeholder 4"/>
          <p:cNvSpPr>
            <a:spLocks noGrp="1"/>
          </p:cNvSpPr>
          <p:nvPr>
            <p:ph type="ftr" sz="quarter" idx="11"/>
          </p:nvPr>
        </p:nvSpPr>
        <p:spPr/>
        <p:txBody>
          <a:bodyPr/>
          <a:lstStyle/>
          <a:p>
            <a:r>
              <a:rPr lang="en-US"/>
              <a:t>PHY 711  Fall 2022 --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10/26/2022</a:t>
            </a:r>
            <a:endParaRPr lang="en-US" dirty="0"/>
          </a:p>
        </p:txBody>
      </p:sp>
      <p:sp>
        <p:nvSpPr>
          <p:cNvPr id="5" name="Footer Placeholder 4"/>
          <p:cNvSpPr>
            <a:spLocks noGrp="1"/>
          </p:cNvSpPr>
          <p:nvPr>
            <p:ph type="ftr" sz="quarter" idx="11"/>
          </p:nvPr>
        </p:nvSpPr>
        <p:spPr/>
        <p:txBody>
          <a:bodyPr/>
          <a:lstStyle/>
          <a:p>
            <a:r>
              <a:rPr lang="en-US"/>
              <a:t>PHY 711  Fall 2022 --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10/26/2022</a:t>
            </a:r>
            <a:endParaRPr lang="en-US" dirty="0"/>
          </a:p>
        </p:txBody>
      </p:sp>
      <p:sp>
        <p:nvSpPr>
          <p:cNvPr id="5" name="Footer Placeholder 4"/>
          <p:cNvSpPr>
            <a:spLocks noGrp="1"/>
          </p:cNvSpPr>
          <p:nvPr>
            <p:ph type="ftr" sz="quarter" idx="11"/>
          </p:nvPr>
        </p:nvSpPr>
        <p:spPr/>
        <p:txBody>
          <a:bodyPr/>
          <a:lstStyle/>
          <a:p>
            <a:r>
              <a:rPr lang="en-US"/>
              <a:t>PHY 711  Fall 2022 --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10/26/2022</a:t>
            </a:r>
            <a:endParaRPr lang="en-US" dirty="0"/>
          </a:p>
        </p:txBody>
      </p:sp>
      <p:sp>
        <p:nvSpPr>
          <p:cNvPr id="5" name="Footer Placeholder 4"/>
          <p:cNvSpPr>
            <a:spLocks noGrp="1"/>
          </p:cNvSpPr>
          <p:nvPr>
            <p:ph type="ftr" sz="quarter" idx="11"/>
          </p:nvPr>
        </p:nvSpPr>
        <p:spPr/>
        <p:txBody>
          <a:bodyPr/>
          <a:lstStyle/>
          <a:p>
            <a:r>
              <a:rPr lang="en-US"/>
              <a:t>PHY 711  Fall 2022 --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10/26/2022</a:t>
            </a:r>
            <a:endParaRPr lang="en-US" dirty="0"/>
          </a:p>
        </p:txBody>
      </p:sp>
      <p:sp>
        <p:nvSpPr>
          <p:cNvPr id="6" name="Footer Placeholder 5"/>
          <p:cNvSpPr>
            <a:spLocks noGrp="1"/>
          </p:cNvSpPr>
          <p:nvPr>
            <p:ph type="ftr" sz="quarter" idx="11"/>
          </p:nvPr>
        </p:nvSpPr>
        <p:spPr/>
        <p:txBody>
          <a:bodyPr/>
          <a:lstStyle/>
          <a:p>
            <a:r>
              <a:rPr lang="en-US"/>
              <a:t>PHY 711  Fall 2022 --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10/26/2022</a:t>
            </a:r>
            <a:endParaRPr lang="en-US" dirty="0"/>
          </a:p>
        </p:txBody>
      </p:sp>
      <p:sp>
        <p:nvSpPr>
          <p:cNvPr id="8" name="Footer Placeholder 7"/>
          <p:cNvSpPr>
            <a:spLocks noGrp="1"/>
          </p:cNvSpPr>
          <p:nvPr>
            <p:ph type="ftr" sz="quarter" idx="11"/>
          </p:nvPr>
        </p:nvSpPr>
        <p:spPr/>
        <p:txBody>
          <a:bodyPr/>
          <a:lstStyle/>
          <a:p>
            <a:r>
              <a:rPr lang="en-US"/>
              <a:t>PHY 711  Fall 2022 -- Lecture 26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10/26/2022</a:t>
            </a:r>
            <a:endParaRPr lang="en-US" dirty="0"/>
          </a:p>
        </p:txBody>
      </p:sp>
      <p:sp>
        <p:nvSpPr>
          <p:cNvPr id="4" name="Footer Placeholder 3"/>
          <p:cNvSpPr>
            <a:spLocks noGrp="1"/>
          </p:cNvSpPr>
          <p:nvPr>
            <p:ph type="ftr" sz="quarter" idx="11"/>
          </p:nvPr>
        </p:nvSpPr>
        <p:spPr/>
        <p:txBody>
          <a:bodyPr/>
          <a:lstStyle/>
          <a:p>
            <a:r>
              <a:rPr lang="en-US"/>
              <a:t>PHY 711  Fall 2022 -- Lecture 26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10/26/2022</a:t>
            </a:r>
            <a:endParaRPr lang="en-US" dirty="0"/>
          </a:p>
        </p:txBody>
      </p:sp>
      <p:sp>
        <p:nvSpPr>
          <p:cNvPr id="6" name="Footer Placeholder 5"/>
          <p:cNvSpPr>
            <a:spLocks noGrp="1"/>
          </p:cNvSpPr>
          <p:nvPr>
            <p:ph type="ftr" sz="quarter" idx="11"/>
          </p:nvPr>
        </p:nvSpPr>
        <p:spPr/>
        <p:txBody>
          <a:bodyPr/>
          <a:lstStyle/>
          <a:p>
            <a:r>
              <a:rPr lang="en-US"/>
              <a:t>PHY 711  Fall 2022 --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10/26/2022</a:t>
            </a:r>
            <a:endParaRPr lang="en-US" dirty="0"/>
          </a:p>
        </p:txBody>
      </p:sp>
      <p:sp>
        <p:nvSpPr>
          <p:cNvPr id="6" name="Footer Placeholder 5"/>
          <p:cNvSpPr>
            <a:spLocks noGrp="1"/>
          </p:cNvSpPr>
          <p:nvPr>
            <p:ph type="ftr" sz="quarter" idx="11"/>
          </p:nvPr>
        </p:nvSpPr>
        <p:spPr/>
        <p:txBody>
          <a:bodyPr/>
          <a:lstStyle/>
          <a:p>
            <a:r>
              <a:rPr lang="en-US"/>
              <a:t>PHY 711  Fall 2022 --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10/26/2022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26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22.bin"/><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0.wmf"/><Relationship Id="rId3" Type="http://schemas.openxmlformats.org/officeDocument/2006/relationships/oleObject" Target="../embeddings/oleObject23.bin"/><Relationship Id="rId7" Type="http://schemas.openxmlformats.org/officeDocument/2006/relationships/image" Target="../media/image27.wmf"/><Relationship Id="rId12" Type="http://schemas.openxmlformats.org/officeDocument/2006/relationships/oleObject" Target="../embeddings/oleObject27.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4.bin"/><Relationship Id="rId11" Type="http://schemas.openxmlformats.org/officeDocument/2006/relationships/image" Target="../media/image29.wmf"/><Relationship Id="rId5" Type="http://schemas.openxmlformats.org/officeDocument/2006/relationships/image" Target="../media/image24.png"/><Relationship Id="rId10" Type="http://schemas.openxmlformats.org/officeDocument/2006/relationships/oleObject" Target="../embeddings/oleObject26.bin"/><Relationship Id="rId4" Type="http://schemas.openxmlformats.org/officeDocument/2006/relationships/image" Target="../media/image26.wmf"/><Relationship Id="rId9"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4.wmf"/><Relationship Id="rId3" Type="http://schemas.openxmlformats.org/officeDocument/2006/relationships/oleObject" Target="../embeddings/oleObject28.bin"/><Relationship Id="rId7" Type="http://schemas.openxmlformats.org/officeDocument/2006/relationships/image" Target="../media/image31.wmf"/><Relationship Id="rId12" Type="http://schemas.openxmlformats.org/officeDocument/2006/relationships/oleObject" Target="../embeddings/oleObject32.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9.bin"/><Relationship Id="rId11" Type="http://schemas.openxmlformats.org/officeDocument/2006/relationships/image" Target="../media/image33.wmf"/><Relationship Id="rId5" Type="http://schemas.openxmlformats.org/officeDocument/2006/relationships/image" Target="../media/image24.png"/><Relationship Id="rId10" Type="http://schemas.openxmlformats.org/officeDocument/2006/relationships/oleObject" Target="../embeddings/oleObject31.bin"/><Relationship Id="rId4" Type="http://schemas.openxmlformats.org/officeDocument/2006/relationships/image" Target="../media/image26.wmf"/><Relationship Id="rId9" Type="http://schemas.openxmlformats.org/officeDocument/2006/relationships/image" Target="../media/image32.wmf"/></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2.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oleObject" Target="../embeddings/oleObject37.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wmf"/><Relationship Id="rId11" Type="http://schemas.openxmlformats.org/officeDocument/2006/relationships/image" Target="../media/image31.wmf"/><Relationship Id="rId5" Type="http://schemas.openxmlformats.org/officeDocument/2006/relationships/oleObject" Target="../embeddings/oleObject34.bin"/><Relationship Id="rId10" Type="http://schemas.openxmlformats.org/officeDocument/2006/relationships/oleObject" Target="../embeddings/oleObject36.bin"/><Relationship Id="rId4" Type="http://schemas.openxmlformats.org/officeDocument/2006/relationships/image" Target="../media/image35.wmf"/><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9.bin"/><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39.wmf"/><Relationship Id="rId3" Type="http://schemas.openxmlformats.org/officeDocument/2006/relationships/oleObject" Target="../embeddings/oleObject41.bin"/><Relationship Id="rId7" Type="http://schemas.openxmlformats.org/officeDocument/2006/relationships/image" Target="../media/image31.wmf"/><Relationship Id="rId12" Type="http://schemas.openxmlformats.org/officeDocument/2006/relationships/oleObject" Target="../embeddings/oleObject45.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42.bin"/><Relationship Id="rId11" Type="http://schemas.openxmlformats.org/officeDocument/2006/relationships/image" Target="../media/image33.wmf"/><Relationship Id="rId5" Type="http://schemas.openxmlformats.org/officeDocument/2006/relationships/image" Target="../media/image24.png"/><Relationship Id="rId10" Type="http://schemas.openxmlformats.org/officeDocument/2006/relationships/oleObject" Target="../embeddings/oleObject44.bin"/><Relationship Id="rId4" Type="http://schemas.openxmlformats.org/officeDocument/2006/relationships/image" Target="../media/image26.wmf"/><Relationship Id="rId9"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47.bin"/><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48.bin"/><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51.bin"/><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3.bin"/><Relationship Id="rId7" Type="http://schemas.openxmlformats.org/officeDocument/2006/relationships/image" Target="../media/image51.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oleObject" Target="../embeddings/oleObject54.bin"/><Relationship Id="rId5" Type="http://schemas.openxmlformats.org/officeDocument/2006/relationships/image" Target="../media/image47.png"/><Relationship Id="rId4" Type="http://schemas.openxmlformats.org/officeDocument/2006/relationships/image" Target="../media/image50.w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3.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52.png"/><Relationship Id="rId5" Type="http://schemas.openxmlformats.org/officeDocument/2006/relationships/hyperlink" Target="http://www.physics.usyd.edu.au/~cross/SPINNING%20TOPS.htm" TargetMode="Externa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56.png"/><Relationship Id="rId5" Type="http://schemas.openxmlformats.org/officeDocument/2006/relationships/hyperlink" Target="https://drive.google.com/file/d/0B14RyYwpwSDNcXdxTWl3OExHX1k/view" TargetMode="External"/><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57.bin"/><Relationship Id="rId4" Type="http://schemas.openxmlformats.org/officeDocument/2006/relationships/image" Target="../media/image57.wmf"/></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8915400" cy="5755422"/>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for Lecture 26 – Chap. 5 (F &amp;W)</a:t>
            </a:r>
            <a:endParaRPr lang="en-US" sz="3200" b="1" dirty="0">
              <a:solidFill>
                <a:schemeClr val="folHlink"/>
              </a:solidFill>
            </a:endParaRPr>
          </a:p>
          <a:p>
            <a:pPr marL="457200" lvl="2" algn="ctr">
              <a:spcBef>
                <a:spcPct val="50000"/>
              </a:spcBef>
            </a:pPr>
            <a:r>
              <a:rPr lang="en-US" sz="3200" b="1" dirty="0">
                <a:solidFill>
                  <a:schemeClr val="folHlink"/>
                </a:solidFill>
              </a:rPr>
              <a:t>Rotational motion </a:t>
            </a:r>
          </a:p>
          <a:p>
            <a:pPr marL="971550" lvl="2" indent="-514350">
              <a:spcBef>
                <a:spcPct val="50000"/>
              </a:spcBef>
              <a:buFont typeface="+mj-lt"/>
              <a:buAutoNum type="arabicPeriod"/>
            </a:pPr>
            <a:r>
              <a:rPr lang="en-US" sz="2400" b="1" dirty="0">
                <a:solidFill>
                  <a:schemeClr val="folHlink"/>
                </a:solidFill>
              </a:rPr>
              <a:t>Torque free motion of a rigid body</a:t>
            </a:r>
          </a:p>
          <a:p>
            <a:pPr marL="971550" lvl="2" indent="-514350">
              <a:spcBef>
                <a:spcPct val="50000"/>
              </a:spcBef>
              <a:buFont typeface="+mj-lt"/>
              <a:buAutoNum type="arabicPeriod"/>
            </a:pPr>
            <a:r>
              <a:rPr lang="en-US" sz="2400" b="1" dirty="0">
                <a:solidFill>
                  <a:schemeClr val="folHlink"/>
                </a:solidFill>
              </a:rPr>
              <a:t>Rigid body motion in body fixed frame</a:t>
            </a:r>
            <a:endParaRPr lang="en-US" sz="2400" b="1" dirty="0">
              <a:solidFill>
                <a:schemeClr val="folHlink"/>
              </a:solidFill>
              <a:sym typeface="Wingdings" pitchFamily="2" charset="2"/>
            </a:endParaRPr>
          </a:p>
          <a:p>
            <a:pPr marL="971550" lvl="2" indent="-514350">
              <a:spcBef>
                <a:spcPct val="50000"/>
              </a:spcBef>
              <a:buFont typeface="+mj-lt"/>
              <a:buAutoNum type="arabicPeriod"/>
            </a:pPr>
            <a:r>
              <a:rPr lang="en-US" sz="2400" b="1" dirty="0">
                <a:solidFill>
                  <a:schemeClr val="folHlink"/>
                </a:solidFill>
                <a:sym typeface="Wingdings" pitchFamily="2" charset="2"/>
              </a:rPr>
              <a:t>Conversion between body and inertial reference frames</a:t>
            </a:r>
          </a:p>
          <a:p>
            <a:pPr marL="971550" lvl="2" indent="-514350">
              <a:spcBef>
                <a:spcPct val="50000"/>
              </a:spcBef>
              <a:buFont typeface="+mj-lt"/>
              <a:buAutoNum type="arabicPeriod"/>
            </a:pPr>
            <a:r>
              <a:rPr lang="en-US" sz="2400" b="1" dirty="0">
                <a:solidFill>
                  <a:schemeClr val="folHlink"/>
                </a:solidFill>
                <a:sym typeface="Wingdings" pitchFamily="2" charset="2"/>
              </a:rPr>
              <a:t>Symmetric top motion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a symmetric top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063240196"/>
              </p:ext>
            </p:extLst>
          </p:nvPr>
        </p:nvGraphicFramePr>
        <p:xfrm>
          <a:off x="838200" y="903625"/>
          <a:ext cx="5345113" cy="2771775"/>
        </p:xfrm>
        <a:graphic>
          <a:graphicData uri="http://schemas.openxmlformats.org/presentationml/2006/ole">
            <mc:AlternateContent xmlns:mc="http://schemas.openxmlformats.org/markup-compatibility/2006">
              <mc:Choice xmlns:v="urn:schemas-microsoft-com:vml" Requires="v">
                <p:oleObj name="数式" r:id="rId3" imgW="2145960" imgH="1143000" progId="Equation.3">
                  <p:embed/>
                </p:oleObj>
              </mc:Choice>
              <mc:Fallback>
                <p:oleObj name="数式" r:id="rId3" imgW="2145960" imgH="1143000" progId="Equation.3">
                  <p:embed/>
                  <p:pic>
                    <p:nvPicPr>
                      <p:cNvPr id="0" name=""/>
                      <p:cNvPicPr>
                        <a:picLocks noChangeAspect="1" noChangeArrowheads="1"/>
                      </p:cNvPicPr>
                      <p:nvPr/>
                    </p:nvPicPr>
                    <p:blipFill>
                      <a:blip r:embed="rId4"/>
                      <a:srcRect/>
                      <a:stretch>
                        <a:fillRect/>
                      </a:stretch>
                    </p:blipFill>
                    <p:spPr bwMode="auto">
                      <a:xfrm>
                        <a:off x="838200" y="903625"/>
                        <a:ext cx="534511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7028675"/>
              </p:ext>
            </p:extLst>
          </p:nvPr>
        </p:nvGraphicFramePr>
        <p:xfrm>
          <a:off x="762000" y="3581400"/>
          <a:ext cx="4845050" cy="1014413"/>
        </p:xfrm>
        <a:graphic>
          <a:graphicData uri="http://schemas.openxmlformats.org/presentationml/2006/ole">
            <mc:AlternateContent xmlns:mc="http://schemas.openxmlformats.org/markup-compatibility/2006">
              <mc:Choice xmlns:v="urn:schemas-microsoft-com:vml" Requires="v">
                <p:oleObj name="数式" r:id="rId5" imgW="1942920" imgH="419040" progId="Equation.3">
                  <p:embed/>
                </p:oleObj>
              </mc:Choice>
              <mc:Fallback>
                <p:oleObj name="数式" r:id="rId5" imgW="1942920" imgH="419040" progId="Equation.3">
                  <p:embed/>
                  <p:pic>
                    <p:nvPicPr>
                      <p:cNvPr id="0" name=""/>
                      <p:cNvPicPr>
                        <a:picLocks noChangeAspect="1" noChangeArrowheads="1"/>
                      </p:cNvPicPr>
                      <p:nvPr/>
                    </p:nvPicPr>
                    <p:blipFill>
                      <a:blip r:embed="rId6"/>
                      <a:srcRect/>
                      <a:stretch>
                        <a:fillRect/>
                      </a:stretch>
                    </p:blipFill>
                    <p:spPr bwMode="auto">
                      <a:xfrm>
                        <a:off x="762000" y="3581400"/>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7180863"/>
              </p:ext>
            </p:extLst>
          </p:nvPr>
        </p:nvGraphicFramePr>
        <p:xfrm>
          <a:off x="762000" y="4876800"/>
          <a:ext cx="6967537" cy="1108075"/>
        </p:xfrm>
        <a:graphic>
          <a:graphicData uri="http://schemas.openxmlformats.org/presentationml/2006/ole">
            <mc:AlternateContent xmlns:mc="http://schemas.openxmlformats.org/markup-compatibility/2006">
              <mc:Choice xmlns:v="urn:schemas-microsoft-com:vml" Requires="v">
                <p:oleObj name="数式" r:id="rId7" imgW="2793960" imgH="457200" progId="Equation.3">
                  <p:embed/>
                </p:oleObj>
              </mc:Choice>
              <mc:Fallback>
                <p:oleObj name="数式" r:id="rId7" imgW="2793960" imgH="457200" progId="Equation.3">
                  <p:embed/>
                  <p:pic>
                    <p:nvPicPr>
                      <p:cNvPr id="0" name=""/>
                      <p:cNvPicPr>
                        <a:picLocks noChangeAspect="1" noChangeArrowheads="1"/>
                      </p:cNvPicPr>
                      <p:nvPr/>
                    </p:nvPicPr>
                    <p:blipFill>
                      <a:blip r:embed="rId8"/>
                      <a:srcRect/>
                      <a:stretch>
                        <a:fillRect/>
                      </a:stretch>
                    </p:blipFill>
                    <p:spPr bwMode="auto">
                      <a:xfrm>
                        <a:off x="762000" y="4876800"/>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513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0" name=""/>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03774869"/>
              </p:ext>
            </p:extLst>
          </p:nvPr>
        </p:nvGraphicFramePr>
        <p:xfrm>
          <a:off x="457200" y="3048000"/>
          <a:ext cx="6973888" cy="2547937"/>
        </p:xfrm>
        <a:graphic>
          <a:graphicData uri="http://schemas.openxmlformats.org/presentationml/2006/ole">
            <mc:AlternateContent xmlns:mc="http://schemas.openxmlformats.org/markup-compatibility/2006">
              <mc:Choice xmlns:v="urn:schemas-microsoft-com:vml" Requires="v">
                <p:oleObj name="数式" r:id="rId5" imgW="2971800" imgH="1117440" progId="Equation.3">
                  <p:embed/>
                </p:oleObj>
              </mc:Choice>
              <mc:Fallback>
                <p:oleObj name="数式" r:id="rId5" imgW="2971800" imgH="1117440" progId="Equation.3">
                  <p:embed/>
                  <p:pic>
                    <p:nvPicPr>
                      <p:cNvPr id="0" name=""/>
                      <p:cNvPicPr>
                        <a:picLocks noChangeAspect="1" noChangeArrowheads="1"/>
                      </p:cNvPicPr>
                      <p:nvPr/>
                    </p:nvPicPr>
                    <p:blipFill>
                      <a:blip r:embed="rId6"/>
                      <a:srcRect/>
                      <a:stretch>
                        <a:fillRect/>
                      </a:stretch>
                    </p:blipFill>
                    <p:spPr bwMode="auto">
                      <a:xfrm>
                        <a:off x="457200" y="3048000"/>
                        <a:ext cx="6973888" cy="2547937"/>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37993F9B-A866-4C33-BAE2-1AF460F0736B}"/>
              </a:ext>
            </a:extLst>
          </p:cNvPr>
          <p:cNvSpPr txBox="1"/>
          <p:nvPr/>
        </p:nvSpPr>
        <p:spPr>
          <a:xfrm>
            <a:off x="304800" y="4521904"/>
            <a:ext cx="3352800" cy="1200329"/>
          </a:xfrm>
          <a:prstGeom prst="rect">
            <a:avLst/>
          </a:prstGeom>
          <a:noFill/>
        </p:spPr>
        <p:txBody>
          <a:bodyPr wrap="square" rtlCol="0">
            <a:spAutoFit/>
          </a:bodyPr>
          <a:lstStyle/>
          <a:p>
            <a:r>
              <a:rPr lang="en-US" sz="2400" dirty="0">
                <a:latin typeface="+mj-lt"/>
              </a:rPr>
              <a:t>For example, the object starts spinning along the 3 axis.</a:t>
            </a:r>
          </a:p>
        </p:txBody>
      </p:sp>
    </p:spTree>
    <p:extLst>
      <p:ext uri="{BB962C8B-B14F-4D97-AF65-F5344CB8AC3E}">
        <p14:creationId xmlns:p14="http://schemas.microsoft.com/office/powerpoint/2010/main" val="317856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name="Equation" r:id="rId3" imgW="5397480" imgH="1841400" progId="Equation.DSMT4">
                  <p:embed/>
                </p:oleObj>
              </mc:Choice>
              <mc:Fallback>
                <p:oleObj name="Equation" r:id="rId3" imgW="5397480" imgH="1841400" progId="Equation.DSMT4">
                  <p:embed/>
                  <p:pic>
                    <p:nvPicPr>
                      <p:cNvPr id="0" name=""/>
                      <p:cNvPicPr>
                        <a:picLocks noChangeAspect="1" noChangeArrowheads="1"/>
                      </p:cNvPicPr>
                      <p:nvPr/>
                    </p:nvPicPr>
                    <p:blipFill>
                      <a:blip r:embed="rId4"/>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name="数式" r:id="rId5" imgW="3606480" imgH="1473120" progId="Equation.3">
                  <p:embed/>
                </p:oleObj>
              </mc:Choice>
              <mc:Fallback>
                <p:oleObj name="数式" r:id="rId5" imgW="3606480" imgH="1473120" progId="Equation.3">
                  <p:embed/>
                  <p:pic>
                    <p:nvPicPr>
                      <p:cNvPr id="0" name=""/>
                      <p:cNvPicPr>
                        <a:picLocks noChangeAspect="1" noChangeArrowheads="1"/>
                      </p:cNvPicPr>
                      <p:nvPr/>
                    </p:nvPicPr>
                    <p:blipFill>
                      <a:blip r:embed="rId6"/>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top -- continued</a:t>
            </a:r>
          </a:p>
        </p:txBody>
      </p:sp>
    </p:spTree>
    <p:extLst>
      <p:ext uri="{BB962C8B-B14F-4D97-AF65-F5344CB8AC3E}">
        <p14:creationId xmlns:p14="http://schemas.microsoft.com/office/powerpoint/2010/main" val="335862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0C2530E-2967-4268-886B-7867BD0EC20B}"/>
              </a:ext>
            </a:extLst>
          </p:cNvPr>
          <p:cNvSpPr/>
          <p:nvPr/>
        </p:nvSpPr>
        <p:spPr>
          <a:xfrm>
            <a:off x="4438650" y="1408132"/>
            <a:ext cx="4572000" cy="3970318"/>
          </a:xfrm>
          <a:prstGeom prst="rect">
            <a:avLst/>
          </a:prstGeom>
        </p:spPr>
        <p:txBody>
          <a:bodyPr>
            <a:spAutoFit/>
          </a:bodyPr>
          <a:lstStyle/>
          <a:p>
            <a:r>
              <a:rPr lang="en-US" dirty="0"/>
              <a:t>Comment – Since this is an old and intriguing subject, there are a lot of terminologies and conventions, not all of which are compatible.    We are following the convention found in most quantum mechanics texts and NOT the convention found in most classical mechanics texts.    Euler’s main point is that any rotation can be described by 3 successive rotations about 3 different (not necessarily orthogonal) axes.   In this case, one is along the inertial z axis and another is along the body fixed Z axis.    The middle rotation is along an intermediate N axis.</a:t>
            </a:r>
          </a:p>
        </p:txBody>
      </p:sp>
    </p:spTree>
    <p:extLst>
      <p:ext uri="{BB962C8B-B14F-4D97-AF65-F5344CB8AC3E}">
        <p14:creationId xmlns:p14="http://schemas.microsoft.com/office/powerpoint/2010/main" val="134587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CBA79-261A-429D-AAA7-0C96E1F3CE82}"/>
              </a:ext>
            </a:extLst>
          </p:cNvPr>
          <p:cNvSpPr>
            <a:spLocks noGrp="1"/>
          </p:cNvSpPr>
          <p:nvPr>
            <p:ph type="dt" sz="half" idx="10"/>
          </p:nvPr>
        </p:nvSpPr>
        <p:spPr/>
        <p:txBody>
          <a:bodyPr/>
          <a:lstStyle/>
          <a:p>
            <a:r>
              <a:rPr lang="en-US"/>
              <a:t>10/26/2022</a:t>
            </a:r>
            <a:endParaRPr lang="en-US" dirty="0"/>
          </a:p>
        </p:txBody>
      </p:sp>
      <p:sp>
        <p:nvSpPr>
          <p:cNvPr id="3" name="Footer Placeholder 2">
            <a:extLst>
              <a:ext uri="{FF2B5EF4-FFF2-40B4-BE49-F238E27FC236}">
                <a16:creationId xmlns:a16="http://schemas.microsoft.com/office/drawing/2014/main" id="{964C3DAD-7369-4A4C-81B3-8548F2AF34E3}"/>
              </a:ext>
            </a:extLst>
          </p:cNvPr>
          <p:cNvSpPr>
            <a:spLocks noGrp="1"/>
          </p:cNvSpPr>
          <p:nvPr>
            <p:ph type="ftr" sz="quarter" idx="11"/>
          </p:nvPr>
        </p:nvSpPr>
        <p:spPr/>
        <p:txBody>
          <a:bodyPr/>
          <a:lstStyle/>
          <a:p>
            <a:r>
              <a:rPr lang="en-US"/>
              <a:t>PHY 711  Fall 2022 -- Lecture 26</a:t>
            </a:r>
            <a:endParaRPr lang="en-US" dirty="0"/>
          </a:p>
        </p:txBody>
      </p:sp>
      <p:sp>
        <p:nvSpPr>
          <p:cNvPr id="4" name="Slide Number Placeholder 3">
            <a:extLst>
              <a:ext uri="{FF2B5EF4-FFF2-40B4-BE49-F238E27FC236}">
                <a16:creationId xmlns:a16="http://schemas.microsoft.com/office/drawing/2014/main" id="{1B9093DA-9C66-47A5-97D5-4117F64420D7}"/>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C7E81276-D63C-4C8E-B727-113123934CBE}"/>
              </a:ext>
            </a:extLst>
          </p:cNvPr>
          <p:cNvSpPr txBox="1"/>
          <p:nvPr/>
        </p:nvSpPr>
        <p:spPr>
          <a:xfrm>
            <a:off x="152400" y="228600"/>
            <a:ext cx="8305800" cy="1200329"/>
          </a:xfrm>
          <a:prstGeom prst="rect">
            <a:avLst/>
          </a:prstGeom>
          <a:noFill/>
        </p:spPr>
        <p:txBody>
          <a:bodyPr wrap="square" rtlCol="0">
            <a:spAutoFit/>
          </a:bodyPr>
          <a:lstStyle/>
          <a:p>
            <a:r>
              <a:rPr lang="en-US" sz="2400" dirty="0">
                <a:latin typeface="+mj-lt"/>
              </a:rPr>
              <a:t>Comment on conventions</a:t>
            </a:r>
          </a:p>
          <a:p>
            <a:endParaRPr lang="en-US" sz="2400" dirty="0">
              <a:latin typeface="+mj-lt"/>
            </a:endParaRPr>
          </a:p>
          <a:p>
            <a:r>
              <a:rPr lang="en-US" sz="2400" dirty="0">
                <a:latin typeface="+mj-lt"/>
              </a:rPr>
              <a:t>       Our diagram                                     On web (for CM)</a:t>
            </a:r>
          </a:p>
        </p:txBody>
      </p:sp>
      <p:grpSp>
        <p:nvGrpSpPr>
          <p:cNvPr id="6" name="Group 5">
            <a:extLst>
              <a:ext uri="{FF2B5EF4-FFF2-40B4-BE49-F238E27FC236}">
                <a16:creationId xmlns:a16="http://schemas.microsoft.com/office/drawing/2014/main" id="{02C9B39B-13DF-4D9F-B85E-739DD609D878}"/>
              </a:ext>
            </a:extLst>
          </p:cNvPr>
          <p:cNvGrpSpPr/>
          <p:nvPr/>
        </p:nvGrpSpPr>
        <p:grpSpPr>
          <a:xfrm>
            <a:off x="228600" y="1447800"/>
            <a:ext cx="3589868" cy="3863340"/>
            <a:chOff x="228600" y="1447800"/>
            <a:chExt cx="3589868" cy="3863340"/>
          </a:xfrm>
        </p:grpSpPr>
        <p:pic>
          <p:nvPicPr>
            <p:cNvPr id="7" name="Picture 2" descr="http://upload.wikimedia.org/wikipedia/commons/thumb/a/a1/Eulerangles.svg/300px-Eulerangles.svg.png">
              <a:extLst>
                <a:ext uri="{FF2B5EF4-FFF2-40B4-BE49-F238E27FC236}">
                  <a16:creationId xmlns:a16="http://schemas.microsoft.com/office/drawing/2014/main" id="{F258F144-E6BA-4441-9048-45B92C672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773A7-980D-4B7A-87C7-EBB900EDFDB5}"/>
                </a:ext>
              </a:extLst>
            </p:cNvPr>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9" name="TextBox 8">
              <a:extLst>
                <a:ext uri="{FF2B5EF4-FFF2-40B4-BE49-F238E27FC236}">
                  <a16:creationId xmlns:a16="http://schemas.microsoft.com/office/drawing/2014/main" id="{9E60D504-CC08-45AA-B0C0-440F59F61B5C}"/>
                </a:ext>
              </a:extLst>
            </p:cNvPr>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0" name="Straight Arrow Connector 9">
              <a:extLst>
                <a:ext uri="{FF2B5EF4-FFF2-40B4-BE49-F238E27FC236}">
                  <a16:creationId xmlns:a16="http://schemas.microsoft.com/office/drawing/2014/main" id="{6A135293-2826-47F6-B935-A637CE71DD14}"/>
                </a:ext>
              </a:extLst>
            </p:cNvPr>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4EC62C-B04C-49E6-ABDD-12395ACDB740}"/>
                </a:ext>
              </a:extLst>
            </p:cNvPr>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2" name="TextBox 11">
              <a:extLst>
                <a:ext uri="{FF2B5EF4-FFF2-40B4-BE49-F238E27FC236}">
                  <a16:creationId xmlns:a16="http://schemas.microsoft.com/office/drawing/2014/main" id="{E8A53315-8956-449E-A994-AAFBC803C497}"/>
                </a:ext>
              </a:extLst>
            </p:cNvPr>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3" name="Straight Arrow Connector 12">
              <a:extLst>
                <a:ext uri="{FF2B5EF4-FFF2-40B4-BE49-F238E27FC236}">
                  <a16:creationId xmlns:a16="http://schemas.microsoft.com/office/drawing/2014/main" id="{974E4A43-FFD8-4577-A13C-AD7A5735B8EA}"/>
                </a:ext>
              </a:extLst>
            </p:cNvPr>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0B5916-0262-44DF-B9A9-599F3E6A1674}"/>
                </a:ext>
              </a:extLst>
            </p:cNvPr>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5" name="Straight Arrow Connector 14">
              <a:extLst>
                <a:ext uri="{FF2B5EF4-FFF2-40B4-BE49-F238E27FC236}">
                  <a16:creationId xmlns:a16="http://schemas.microsoft.com/office/drawing/2014/main" id="{6A773206-A3CE-4E20-A0B1-9DB3F64D9B49}"/>
                </a:ext>
              </a:extLst>
            </p:cNvPr>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D73E27-A7E8-4758-AB9E-BDB69207A771}"/>
                </a:ext>
              </a:extLst>
            </p:cNvPr>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02B9F81A-54A6-4EB0-8323-6C97770C1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47800"/>
            <a:ext cx="3581400" cy="4035044"/>
          </a:xfrm>
          <a:prstGeom prst="rect">
            <a:avLst/>
          </a:prstGeom>
        </p:spPr>
      </p:pic>
    </p:spTree>
    <p:extLst>
      <p:ext uri="{BB962C8B-B14F-4D97-AF65-F5344CB8AC3E}">
        <p14:creationId xmlns:p14="http://schemas.microsoft.com/office/powerpoint/2010/main" val="361224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2084712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2415404574"/>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0" name=""/>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89932955"/>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10929921"/>
              </p:ext>
            </p:extLst>
          </p:nvPr>
        </p:nvGraphicFramePr>
        <p:xfrm>
          <a:off x="4191000" y="2010569"/>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0" name=""/>
                      <p:cNvPicPr>
                        <a:picLocks noChangeAspect="1" noChangeArrowheads="1"/>
                      </p:cNvPicPr>
                      <p:nvPr/>
                    </p:nvPicPr>
                    <p:blipFill>
                      <a:blip r:embed="rId11"/>
                      <a:srcRect/>
                      <a:stretch>
                        <a:fillRect/>
                      </a:stretch>
                    </p:blipFill>
                    <p:spPr bwMode="auto">
                      <a:xfrm>
                        <a:off x="4191000" y="2010569"/>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3818468" y="3379470"/>
            <a:ext cx="4868332" cy="830997"/>
          </a:xfrm>
          <a:prstGeom prst="rect">
            <a:avLst/>
          </a:prstGeom>
          <a:noFill/>
        </p:spPr>
        <p:txBody>
          <a:bodyPr wrap="square" rtlCol="0">
            <a:spAutoFit/>
          </a:bodyPr>
          <a:lstStyle/>
          <a:p>
            <a:r>
              <a:rPr lang="en-US" sz="2400" dirty="0">
                <a:latin typeface="+mj-lt"/>
              </a:rPr>
              <a:t>Need to express all components in body-fixed frame:</a:t>
            </a:r>
          </a:p>
        </p:txBody>
      </p:sp>
      <p:graphicFrame>
        <p:nvGraphicFramePr>
          <p:cNvPr id="20" name="Object 19"/>
          <p:cNvGraphicFramePr>
            <a:graphicFrameLocks noChangeAspect="1"/>
          </p:cNvGraphicFramePr>
          <p:nvPr>
            <p:extLst>
              <p:ext uri="{D42A27DB-BD31-4B8C-83A1-F6EECF244321}">
                <p14:modId xmlns:p14="http://schemas.microsoft.com/office/powerpoint/2010/main" val="2258274159"/>
              </p:ext>
            </p:extLst>
          </p:nvPr>
        </p:nvGraphicFramePr>
        <p:xfrm>
          <a:off x="4438650" y="4451823"/>
          <a:ext cx="3797299" cy="600438"/>
        </p:xfrm>
        <a:graphic>
          <a:graphicData uri="http://schemas.openxmlformats.org/presentationml/2006/ole">
            <mc:AlternateContent xmlns:mc="http://schemas.openxmlformats.org/markup-compatibility/2006">
              <mc:Choice xmlns:v="urn:schemas-microsoft-com:vml" Requires="v">
                <p:oleObj name="Equation" r:id="rId12" imgW="2031840" imgH="330120" progId="Equation.DSMT4">
                  <p:embed/>
                </p:oleObj>
              </mc:Choice>
              <mc:Fallback>
                <p:oleObj name="Equation" r:id="rId12" imgW="2031840" imgH="330120" progId="Equation.DSMT4">
                  <p:embed/>
                  <p:pic>
                    <p:nvPicPr>
                      <p:cNvPr id="0" name=""/>
                      <p:cNvPicPr>
                        <a:picLocks noChangeAspect="1" noChangeArrowheads="1"/>
                      </p:cNvPicPr>
                      <p:nvPr/>
                    </p:nvPicPr>
                    <p:blipFill>
                      <a:blip r:embed="rId13"/>
                      <a:srcRect/>
                      <a:stretch>
                        <a:fillRect/>
                      </a:stretch>
                    </p:blipFill>
                    <p:spPr bwMode="auto">
                      <a:xfrm>
                        <a:off x="4438650" y="4451823"/>
                        <a:ext cx="3797299" cy="6004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5130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1627580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3270603845"/>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0" name=""/>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54460319"/>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78583474"/>
              </p:ext>
            </p:extLst>
          </p:nvPr>
        </p:nvGraphicFramePr>
        <p:xfrm>
          <a:off x="3733800" y="609600"/>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0" name=""/>
                      <p:cNvPicPr>
                        <a:picLocks noChangeAspect="1" noChangeArrowheads="1"/>
                      </p:cNvPicPr>
                      <p:nvPr/>
                    </p:nvPicPr>
                    <p:blipFill>
                      <a:blip r:embed="rId11"/>
                      <a:srcRect/>
                      <a:stretch>
                        <a:fillRect/>
                      </a:stretch>
                    </p:blipFill>
                    <p:spPr bwMode="auto">
                      <a:xfrm>
                        <a:off x="3733800" y="609600"/>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55013850"/>
              </p:ext>
            </p:extLst>
          </p:nvPr>
        </p:nvGraphicFramePr>
        <p:xfrm>
          <a:off x="3937000" y="2573338"/>
          <a:ext cx="4775200" cy="2303462"/>
        </p:xfrm>
        <a:graphic>
          <a:graphicData uri="http://schemas.openxmlformats.org/presentationml/2006/ole">
            <mc:AlternateContent xmlns:mc="http://schemas.openxmlformats.org/markup-compatibility/2006">
              <mc:Choice xmlns:v="urn:schemas-microsoft-com:vml" Requires="v">
                <p:oleObj name="Equation" r:id="rId12" imgW="2374560" imgH="1180800" progId="Equation.DSMT4">
                  <p:embed/>
                </p:oleObj>
              </mc:Choice>
              <mc:Fallback>
                <p:oleObj name="Equation" r:id="rId12" imgW="2374560" imgH="1180800" progId="Equation.DSMT4">
                  <p:embed/>
                  <p:pic>
                    <p:nvPicPr>
                      <p:cNvPr id="0" name=""/>
                      <p:cNvPicPr>
                        <a:picLocks noChangeAspect="1" noChangeArrowheads="1"/>
                      </p:cNvPicPr>
                      <p:nvPr/>
                    </p:nvPicPr>
                    <p:blipFill>
                      <a:blip r:embed="rId13"/>
                      <a:srcRect/>
                      <a:stretch>
                        <a:fillRect/>
                      </a:stretch>
                    </p:blipFill>
                    <p:spPr bwMode="auto">
                      <a:xfrm>
                        <a:off x="3937000" y="2573338"/>
                        <a:ext cx="4775200" cy="23034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343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85122507"/>
              </p:ext>
            </p:extLst>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name="数式" r:id="rId3" imgW="1333440" imgH="241200" progId="Equation.3">
                  <p:embed/>
                </p:oleObj>
              </mc:Choice>
              <mc:Fallback>
                <p:oleObj name="数式" r:id="rId3" imgW="13334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8651142"/>
              </p:ext>
            </p:extLst>
          </p:nvPr>
        </p:nvGraphicFramePr>
        <p:xfrm>
          <a:off x="3774841" y="2053274"/>
          <a:ext cx="5112379" cy="3499802"/>
        </p:xfrm>
        <a:graphic>
          <a:graphicData uri="http://schemas.openxmlformats.org/presentationml/2006/ole">
            <mc:AlternateContent xmlns:mc="http://schemas.openxmlformats.org/markup-compatibility/2006">
              <mc:Choice xmlns:v="urn:schemas-microsoft-com:vml" Requires="v">
                <p:oleObj name="Equation" r:id="rId5" imgW="4495680" imgH="3174840" progId="Equation.DSMT4">
                  <p:embed/>
                </p:oleObj>
              </mc:Choice>
              <mc:Fallback>
                <p:oleObj name="Equation" r:id="rId5" imgW="4495680" imgH="3174840" progId="Equation.DSMT4">
                  <p:embed/>
                  <p:pic>
                    <p:nvPicPr>
                      <p:cNvPr id="0" name=""/>
                      <p:cNvPicPr>
                        <a:picLocks noChangeAspect="1" noChangeArrowheads="1"/>
                      </p:cNvPicPr>
                      <p:nvPr/>
                    </p:nvPicPr>
                    <p:blipFill>
                      <a:blip r:embed="rId6"/>
                      <a:srcRect/>
                      <a:stretch>
                        <a:fillRect/>
                      </a:stretch>
                    </p:blipFill>
                    <p:spPr bwMode="auto">
                      <a:xfrm>
                        <a:off x="3774841" y="2053274"/>
                        <a:ext cx="5112379" cy="349980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7876491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7" imgW="164880" imgH="241200" progId="Equation.3">
                  <p:embed/>
                </p:oleObj>
              </mc:Choice>
              <mc:Fallback>
                <p:oleObj name="数式" r:id="rId7" imgW="164880" imgH="241200" progId="Equation.3">
                  <p:embed/>
                  <p:pic>
                    <p:nvPicPr>
                      <p:cNvPr id="0" name=""/>
                      <p:cNvPicPr>
                        <a:picLocks noChangeAspect="1" noChangeArrowheads="1"/>
                      </p:cNvPicPr>
                      <p:nvPr/>
                    </p:nvPicPr>
                    <p:blipFill>
                      <a:blip r:embed="rId8"/>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304800" y="1447800"/>
            <a:ext cx="3513668" cy="3863340"/>
            <a:chOff x="304800" y="1447800"/>
            <a:chExt cx="3513668" cy="3863340"/>
          </a:xfrm>
        </p:grpSpPr>
        <p:pic>
          <p:nvPicPr>
            <p:cNvPr id="9" name="Picture 2" descr="http://upload.wikimedia.org/wikipedia/commons/thumb/a/a1/Eulerangles.svg/300px-Eulerangles.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3" name="TextBox 12"/>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4" name="Straight Arrow Connector 13"/>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6" name="Straight Arrow Connector 15"/>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Object 17"/>
          <p:cNvGraphicFramePr>
            <a:graphicFrameLocks noChangeAspect="1"/>
          </p:cNvGraphicFramePr>
          <p:nvPr>
            <p:extLst>
              <p:ext uri="{D42A27DB-BD31-4B8C-83A1-F6EECF244321}">
                <p14:modId xmlns:p14="http://schemas.microsoft.com/office/powerpoint/2010/main" val="3554653281"/>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10" imgW="164880" imgH="228600" progId="Equation.3">
                  <p:embed/>
                </p:oleObj>
              </mc:Choice>
              <mc:Fallback>
                <p:oleObj name="数式" r:id="rId10" imgW="164880" imgH="228600" progId="Equation.3">
                  <p:embed/>
                  <p:pic>
                    <p:nvPicPr>
                      <p:cNvPr id="0" name=""/>
                      <p:cNvPicPr>
                        <a:picLocks noChangeAspect="1" noChangeArrowheads="1"/>
                      </p:cNvPicPr>
                      <p:nvPr/>
                    </p:nvPicPr>
                    <p:blipFill>
                      <a:blip r:embed="rId11"/>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67189222"/>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12" imgW="164880" imgH="241200" progId="Equation.3">
                  <p:embed/>
                </p:oleObj>
              </mc:Choice>
              <mc:Fallback>
                <p:oleObj name="数式" r:id="rId12" imgW="164880" imgH="241200" progId="Equation.3">
                  <p:embed/>
                  <p:pic>
                    <p:nvPicPr>
                      <p:cNvPr id="0" name=""/>
                      <p:cNvPicPr>
                        <a:picLocks noChangeAspect="1" noChangeArrowheads="1"/>
                      </p:cNvPicPr>
                      <p:nvPr/>
                    </p:nvPicPr>
                    <p:blipFill>
                      <a:blip r:embed="rId13"/>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179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9722049"/>
              </p:ext>
            </p:extLst>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name="数式" r:id="rId3" imgW="1333440" imgH="241200" progId="Equation.3">
                  <p:embed/>
                </p:oleObj>
              </mc:Choice>
              <mc:Fallback>
                <p:oleObj name="数式" r:id="rId3" imgW="13334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36903173"/>
              </p:ext>
            </p:extLst>
          </p:nvPr>
        </p:nvGraphicFramePr>
        <p:xfrm>
          <a:off x="838200" y="1301750"/>
          <a:ext cx="4878388" cy="1830388"/>
        </p:xfrm>
        <a:graphic>
          <a:graphicData uri="http://schemas.openxmlformats.org/presentationml/2006/ole">
            <mc:AlternateContent xmlns:mc="http://schemas.openxmlformats.org/markup-compatibility/2006">
              <mc:Choice xmlns:v="urn:schemas-microsoft-com:vml" Requires="v">
                <p:oleObj name="数式" r:id="rId5" imgW="2425680" imgH="939600" progId="Equation.3">
                  <p:embed/>
                </p:oleObj>
              </mc:Choice>
              <mc:Fallback>
                <p:oleObj name="数式" r:id="rId5" imgW="2425680" imgH="939600" progId="Equation.3">
                  <p:embed/>
                  <p:pic>
                    <p:nvPicPr>
                      <p:cNvPr id="0" name=""/>
                      <p:cNvPicPr>
                        <a:picLocks noChangeAspect="1" noChangeArrowheads="1"/>
                      </p:cNvPicPr>
                      <p:nvPr/>
                    </p:nvPicPr>
                    <p:blipFill>
                      <a:blip r:embed="rId6"/>
                      <a:srcRect/>
                      <a:stretch>
                        <a:fillRect/>
                      </a:stretch>
                    </p:blipFill>
                    <p:spPr bwMode="auto">
                      <a:xfrm>
                        <a:off x="838200" y="1301750"/>
                        <a:ext cx="48783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80884161"/>
              </p:ext>
            </p:extLst>
          </p:nvPr>
        </p:nvGraphicFramePr>
        <p:xfrm>
          <a:off x="1293812" y="3352800"/>
          <a:ext cx="4878388" cy="2819400"/>
        </p:xfrm>
        <a:graphic>
          <a:graphicData uri="http://schemas.openxmlformats.org/presentationml/2006/ole">
            <mc:AlternateContent xmlns:mc="http://schemas.openxmlformats.org/markup-compatibility/2006">
              <mc:Choice xmlns:v="urn:schemas-microsoft-com:vml" Requires="v">
                <p:oleObj name="数式" r:id="rId7" imgW="2425680" imgH="1447560" progId="Equation.3">
                  <p:embed/>
                </p:oleObj>
              </mc:Choice>
              <mc:Fallback>
                <p:oleObj name="数式" r:id="rId7" imgW="2425680" imgH="1447560" progId="Equation.3">
                  <p:embed/>
                  <p:pic>
                    <p:nvPicPr>
                      <p:cNvPr id="0" name=""/>
                      <p:cNvPicPr>
                        <a:picLocks noChangeAspect="1" noChangeArrowheads="1"/>
                      </p:cNvPicPr>
                      <p:nvPr/>
                    </p:nvPicPr>
                    <p:blipFill>
                      <a:blip r:embed="rId8"/>
                      <a:srcRect/>
                      <a:stretch>
                        <a:fillRect/>
                      </a:stretch>
                    </p:blipFill>
                    <p:spPr bwMode="auto">
                      <a:xfrm>
                        <a:off x="1293812" y="3352800"/>
                        <a:ext cx="48783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8217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6335512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968527042"/>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0" name=""/>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08131730"/>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04670030"/>
              </p:ext>
            </p:extLst>
          </p:nvPr>
        </p:nvGraphicFramePr>
        <p:xfrm>
          <a:off x="2819400" y="361157"/>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0" name=""/>
                      <p:cNvPicPr>
                        <a:picLocks noChangeAspect="1" noChangeArrowheads="1"/>
                      </p:cNvPicPr>
                      <p:nvPr/>
                    </p:nvPicPr>
                    <p:blipFill>
                      <a:blip r:embed="rId11"/>
                      <a:srcRect/>
                      <a:stretch>
                        <a:fillRect/>
                      </a:stretch>
                    </p:blipFill>
                    <p:spPr bwMode="auto">
                      <a:xfrm>
                        <a:off x="2819400" y="36115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08848336"/>
              </p:ext>
            </p:extLst>
          </p:nvPr>
        </p:nvGraphicFramePr>
        <p:xfrm>
          <a:off x="3445832" y="1212850"/>
          <a:ext cx="5698168" cy="2146300"/>
        </p:xfrm>
        <a:graphic>
          <a:graphicData uri="http://schemas.openxmlformats.org/presentationml/2006/ole">
            <mc:AlternateContent xmlns:mc="http://schemas.openxmlformats.org/markup-compatibility/2006">
              <mc:Choice xmlns:v="urn:schemas-microsoft-com:vml" Requires="v">
                <p:oleObj name="Equation" r:id="rId12" imgW="3200400" imgH="1244520" progId="Equation.DSMT4">
                  <p:embed/>
                </p:oleObj>
              </mc:Choice>
              <mc:Fallback>
                <p:oleObj name="Equation" r:id="rId12" imgW="3200400" imgH="1244520" progId="Equation.DSMT4">
                  <p:embed/>
                  <p:pic>
                    <p:nvPicPr>
                      <p:cNvPr id="0" name=""/>
                      <p:cNvPicPr>
                        <a:picLocks noChangeAspect="1" noChangeArrowheads="1"/>
                      </p:cNvPicPr>
                      <p:nvPr/>
                    </p:nvPicPr>
                    <p:blipFill>
                      <a:blip r:embed="rId13"/>
                      <a:srcRect/>
                      <a:stretch>
                        <a:fillRect/>
                      </a:stretch>
                    </p:blipFill>
                    <p:spPr bwMode="auto">
                      <a:xfrm>
                        <a:off x="3445832" y="1212850"/>
                        <a:ext cx="5698168" cy="2146300"/>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70699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C97F5-2C53-BB22-6585-8F9B816497A5}"/>
              </a:ext>
            </a:extLst>
          </p:cNvPr>
          <p:cNvSpPr>
            <a:spLocks noGrp="1"/>
          </p:cNvSpPr>
          <p:nvPr>
            <p:ph type="dt" sz="half" idx="10"/>
          </p:nvPr>
        </p:nvSpPr>
        <p:spPr/>
        <p:txBody>
          <a:bodyPr/>
          <a:lstStyle/>
          <a:p>
            <a:r>
              <a:rPr lang="en-US"/>
              <a:t>10/26/2022</a:t>
            </a:r>
            <a:endParaRPr lang="en-US" dirty="0"/>
          </a:p>
        </p:txBody>
      </p:sp>
      <p:sp>
        <p:nvSpPr>
          <p:cNvPr id="3" name="Footer Placeholder 2">
            <a:extLst>
              <a:ext uri="{FF2B5EF4-FFF2-40B4-BE49-F238E27FC236}">
                <a16:creationId xmlns:a16="http://schemas.microsoft.com/office/drawing/2014/main" id="{4E337769-3BEF-F9AD-7FB6-0535F29FBF56}"/>
              </a:ext>
            </a:extLst>
          </p:cNvPr>
          <p:cNvSpPr>
            <a:spLocks noGrp="1"/>
          </p:cNvSpPr>
          <p:nvPr>
            <p:ph type="ftr" sz="quarter" idx="11"/>
          </p:nvPr>
        </p:nvSpPr>
        <p:spPr/>
        <p:txBody>
          <a:bodyPr/>
          <a:lstStyle/>
          <a:p>
            <a:r>
              <a:rPr lang="en-US"/>
              <a:t>PHY 711  Fall 2022 -- Lecture 26</a:t>
            </a:r>
            <a:endParaRPr lang="en-US" dirty="0"/>
          </a:p>
        </p:txBody>
      </p:sp>
      <p:sp>
        <p:nvSpPr>
          <p:cNvPr id="4" name="Slide Number Placeholder 3">
            <a:extLst>
              <a:ext uri="{FF2B5EF4-FFF2-40B4-BE49-F238E27FC236}">
                <a16:creationId xmlns:a16="http://schemas.microsoft.com/office/drawing/2014/main" id="{E026C8A2-042D-C3C8-CE16-D3F7E19D3AA1}"/>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F4C88E9B-70C2-9C9C-E784-8E150C8EE81D}"/>
              </a:ext>
            </a:extLst>
          </p:cNvPr>
          <p:cNvPicPr>
            <a:picLocks noChangeAspect="1"/>
          </p:cNvPicPr>
          <p:nvPr/>
        </p:nvPicPr>
        <p:blipFill>
          <a:blip r:embed="rId2"/>
          <a:stretch>
            <a:fillRect/>
          </a:stretch>
        </p:blipFill>
        <p:spPr>
          <a:xfrm>
            <a:off x="762000" y="117497"/>
            <a:ext cx="6705600" cy="6238853"/>
          </a:xfrm>
          <a:prstGeom prst="rect">
            <a:avLst/>
          </a:prstGeom>
        </p:spPr>
      </p:pic>
    </p:spTree>
    <p:extLst>
      <p:ext uri="{BB962C8B-B14F-4D97-AF65-F5344CB8AC3E}">
        <p14:creationId xmlns:p14="http://schemas.microsoft.com/office/powerpoint/2010/main" val="181874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609600" y="381000"/>
            <a:ext cx="7696200" cy="461665"/>
          </a:xfrm>
          <a:prstGeom prst="rect">
            <a:avLst/>
          </a:prstGeom>
          <a:noFill/>
        </p:spPr>
        <p:txBody>
          <a:bodyPr wrap="square" rtlCol="0">
            <a:spAutoFit/>
          </a:bodyPr>
          <a:lstStyle/>
          <a:p>
            <a:r>
              <a:rPr lang="en-US" sz="2400" dirty="0">
                <a:latin typeface="+mj-lt"/>
              </a:rPr>
              <a:t>Rotational kinetic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658036743"/>
              </p:ext>
            </p:extLst>
          </p:nvPr>
        </p:nvGraphicFramePr>
        <p:xfrm>
          <a:off x="1363662" y="1331913"/>
          <a:ext cx="6256338" cy="3165475"/>
        </p:xfrm>
        <a:graphic>
          <a:graphicData uri="http://schemas.openxmlformats.org/presentationml/2006/ole">
            <mc:AlternateContent xmlns:mc="http://schemas.openxmlformats.org/markup-compatibility/2006">
              <mc:Choice xmlns:v="urn:schemas-microsoft-com:vml" Requires="v">
                <p:oleObj name="数式" r:id="rId3" imgW="3111480" imgH="1625400" progId="Equation.3">
                  <p:embed/>
                </p:oleObj>
              </mc:Choice>
              <mc:Fallback>
                <p:oleObj name="数式" r:id="rId3" imgW="3111480" imgH="1625400" progId="Equation.3">
                  <p:embed/>
                  <p:pic>
                    <p:nvPicPr>
                      <p:cNvPr id="0" name=""/>
                      <p:cNvPicPr>
                        <a:picLocks noChangeAspect="1" noChangeArrowheads="1"/>
                      </p:cNvPicPr>
                      <p:nvPr/>
                    </p:nvPicPr>
                    <p:blipFill>
                      <a:blip r:embed="rId4"/>
                      <a:srcRect/>
                      <a:stretch>
                        <a:fillRect/>
                      </a:stretch>
                    </p:blipFill>
                    <p:spPr bwMode="auto">
                      <a:xfrm>
                        <a:off x="1363662" y="1331913"/>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33452047"/>
              </p:ext>
            </p:extLst>
          </p:nvPr>
        </p:nvGraphicFramePr>
        <p:xfrm>
          <a:off x="887413" y="4495800"/>
          <a:ext cx="7226300" cy="1236662"/>
        </p:xfrm>
        <a:graphic>
          <a:graphicData uri="http://schemas.openxmlformats.org/presentationml/2006/ole">
            <mc:AlternateContent xmlns:mc="http://schemas.openxmlformats.org/markup-compatibility/2006">
              <mc:Choice xmlns:v="urn:schemas-microsoft-com:vml" Requires="v">
                <p:oleObj name="数式" r:id="rId5" imgW="3593880" imgH="634680" progId="Equation.3">
                  <p:embed/>
                </p:oleObj>
              </mc:Choice>
              <mc:Fallback>
                <p:oleObj name="数式" r:id="rId5" imgW="3593880" imgH="634680" progId="Equation.3">
                  <p:embed/>
                  <p:pic>
                    <p:nvPicPr>
                      <p:cNvPr id="0" name=""/>
                      <p:cNvPicPr>
                        <a:picLocks noChangeAspect="1" noChangeArrowheads="1"/>
                      </p:cNvPicPr>
                      <p:nvPr/>
                    </p:nvPicPr>
                    <p:blipFill>
                      <a:blip r:embed="rId6"/>
                      <a:srcRect/>
                      <a:stretch>
                        <a:fillRect/>
                      </a:stretch>
                    </p:blipFill>
                    <p:spPr bwMode="auto">
                      <a:xfrm>
                        <a:off x="887413" y="4495800"/>
                        <a:ext cx="72263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020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C0F22CA5-4D5A-45A4-8936-67811864DDAD}"/>
              </a:ext>
            </a:extLst>
          </p:cNvPr>
          <p:cNvSpPr txBox="1"/>
          <p:nvPr/>
        </p:nvSpPr>
        <p:spPr>
          <a:xfrm>
            <a:off x="152400" y="76200"/>
            <a:ext cx="3810000" cy="461665"/>
          </a:xfrm>
          <a:prstGeom prst="rect">
            <a:avLst/>
          </a:prstGeom>
          <a:noFill/>
        </p:spPr>
        <p:txBody>
          <a:bodyPr wrap="square" rtlCol="0">
            <a:spAutoFit/>
          </a:bodyPr>
          <a:lstStyle/>
          <a:p>
            <a:r>
              <a:rPr lang="en-US" sz="2400" dirty="0">
                <a:latin typeface="+mj-lt"/>
              </a:rPr>
              <a:t>Recap --</a:t>
            </a:r>
          </a:p>
        </p:txBody>
      </p:sp>
    </p:spTree>
    <p:extLst>
      <p:ext uri="{BB962C8B-B14F-4D97-AF65-F5344CB8AC3E}">
        <p14:creationId xmlns:p14="http://schemas.microsoft.com/office/powerpoint/2010/main" val="349095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General transformation between rotated coordinates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Object 9"/>
          <p:cNvGraphicFramePr>
            <a:graphicFrameLocks noChangeAspect="1"/>
          </p:cNvGraphicFramePr>
          <p:nvPr>
            <p:extLst>
              <p:ext uri="{D42A27DB-BD31-4B8C-83A1-F6EECF244321}">
                <p14:modId xmlns:p14="http://schemas.microsoft.com/office/powerpoint/2010/main" val="3840603322"/>
              </p:ext>
            </p:extLst>
          </p:nvPr>
        </p:nvGraphicFramePr>
        <p:xfrm>
          <a:off x="3363913" y="1744663"/>
          <a:ext cx="5514975" cy="1692275"/>
        </p:xfrm>
        <a:graphic>
          <a:graphicData uri="http://schemas.openxmlformats.org/presentationml/2006/ole">
            <mc:AlternateContent xmlns:mc="http://schemas.openxmlformats.org/markup-compatibility/2006">
              <mc:Choice xmlns:v="urn:schemas-microsoft-com:vml" Requires="v">
                <p:oleObj name="数式" r:id="rId5" imgW="3733560" imgH="1180800" progId="Equation.3">
                  <p:embed/>
                </p:oleObj>
              </mc:Choice>
              <mc:Fallback>
                <p:oleObj name="数式" r:id="rId5" imgW="3733560" imgH="1180800" progId="Equation.3">
                  <p:embed/>
                  <p:pic>
                    <p:nvPicPr>
                      <p:cNvPr id="0" name=""/>
                      <p:cNvPicPr>
                        <a:picLocks noChangeAspect="1" noChangeArrowheads="1"/>
                      </p:cNvPicPr>
                      <p:nvPr/>
                    </p:nvPicPr>
                    <p:blipFill>
                      <a:blip r:embed="rId6"/>
                      <a:srcRect/>
                      <a:stretch>
                        <a:fillRect/>
                      </a:stretch>
                    </p:blipFill>
                    <p:spPr bwMode="auto">
                      <a:xfrm>
                        <a:off x="3363913" y="1744663"/>
                        <a:ext cx="5514975" cy="169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620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09600" y="457200"/>
            <a:ext cx="7391400" cy="830997"/>
          </a:xfrm>
          <a:prstGeom prst="rect">
            <a:avLst/>
          </a:prstGeom>
          <a:noFill/>
        </p:spPr>
        <p:txBody>
          <a:bodyPr wrap="square" rtlCol="0">
            <a:spAutoFit/>
          </a:bodyPr>
          <a:lstStyle/>
          <a:p>
            <a:r>
              <a:rPr lang="en-US" sz="2400" dirty="0">
                <a:latin typeface="+mj-lt"/>
              </a:rPr>
              <a:t>Motion of a symmetric top under the influence of the torque of gravity:</a:t>
            </a:r>
          </a:p>
        </p:txBody>
      </p:sp>
      <p:sp>
        <p:nvSpPr>
          <p:cNvPr id="25" name="TextBox 24"/>
          <p:cNvSpPr txBox="1"/>
          <p:nvPr/>
        </p:nvSpPr>
        <p:spPr>
          <a:xfrm>
            <a:off x="1752600" y="1443335"/>
            <a:ext cx="439880" cy="461665"/>
          </a:xfrm>
          <a:prstGeom prst="rect">
            <a:avLst/>
          </a:prstGeom>
          <a:noFill/>
        </p:spPr>
        <p:txBody>
          <a:bodyPr wrap="square" rtlCol="0">
            <a:spAutoFit/>
          </a:bodyPr>
          <a:lstStyle/>
          <a:p>
            <a:r>
              <a:rPr lang="en-US" sz="2400" dirty="0">
                <a:latin typeface="Symbol" pitchFamily="18" charset="2"/>
              </a:rPr>
              <a:t>g</a:t>
            </a:r>
          </a:p>
        </p:txBody>
      </p:sp>
      <p:grpSp>
        <p:nvGrpSpPr>
          <p:cNvPr id="28" name="Group 27"/>
          <p:cNvGrpSpPr/>
          <p:nvPr/>
        </p:nvGrpSpPr>
        <p:grpSpPr>
          <a:xfrm>
            <a:off x="1447800" y="1905000"/>
            <a:ext cx="2320562" cy="2895600"/>
            <a:chOff x="1447800" y="1905000"/>
            <a:chExt cx="2320562" cy="2895600"/>
          </a:xfrm>
        </p:grpSpPr>
        <p:grpSp>
          <p:nvGrpSpPr>
            <p:cNvPr id="19" name="Group 18"/>
            <p:cNvGrpSpPr/>
            <p:nvPr/>
          </p:nvGrpSpPr>
          <p:grpSpPr>
            <a:xfrm>
              <a:off x="1447800" y="1905000"/>
              <a:ext cx="2057400" cy="2895600"/>
              <a:chOff x="1447800" y="1905000"/>
              <a:chExt cx="2057400" cy="2895600"/>
            </a:xfrm>
          </p:grpSpPr>
          <p:cxnSp>
            <p:nvCxnSpPr>
              <p:cNvPr id="7" name="Straight Arrow Connector 6"/>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5" name="Teardrop 14"/>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20" name="Arc 19"/>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stCxn id="15"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24" name="Curved Right Arrow 23"/>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25"/>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9" name="Object 28"/>
          <p:cNvGraphicFramePr>
            <a:graphicFrameLocks noChangeAspect="1"/>
          </p:cNvGraphicFramePr>
          <p:nvPr>
            <p:extLst>
              <p:ext uri="{D42A27DB-BD31-4B8C-83A1-F6EECF244321}">
                <p14:modId xmlns:p14="http://schemas.microsoft.com/office/powerpoint/2010/main" val="3330059754"/>
              </p:ext>
            </p:extLst>
          </p:nvPr>
        </p:nvGraphicFramePr>
        <p:xfrm>
          <a:off x="2743200" y="4589463"/>
          <a:ext cx="5541963" cy="1582737"/>
        </p:xfrm>
        <a:graphic>
          <a:graphicData uri="http://schemas.openxmlformats.org/presentationml/2006/ole">
            <mc:AlternateContent xmlns:mc="http://schemas.openxmlformats.org/markup-compatibility/2006">
              <mc:Choice xmlns:v="urn:schemas-microsoft-com:vml" Requires="v">
                <p:oleObj name="数式" r:id="rId3" imgW="2755800" imgH="812520" progId="Equation.3">
                  <p:embed/>
                </p:oleObj>
              </mc:Choice>
              <mc:Fallback>
                <p:oleObj name="数式" r:id="rId3" imgW="2755800" imgH="812520" progId="Equation.3">
                  <p:embed/>
                  <p:pic>
                    <p:nvPicPr>
                      <p:cNvPr id="0" name=""/>
                      <p:cNvPicPr>
                        <a:picLocks noChangeAspect="1" noChangeArrowheads="1"/>
                      </p:cNvPicPr>
                      <p:nvPr/>
                    </p:nvPicPr>
                    <p:blipFill>
                      <a:blip r:embed="rId4"/>
                      <a:srcRect/>
                      <a:stretch>
                        <a:fillRect/>
                      </a:stretch>
                    </p:blipFill>
                    <p:spPr bwMode="auto">
                      <a:xfrm>
                        <a:off x="2743200" y="4589463"/>
                        <a:ext cx="55419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4944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3091898"/>
              </p:ext>
            </p:extLst>
          </p:nvPr>
        </p:nvGraphicFramePr>
        <p:xfrm>
          <a:off x="990600" y="3175"/>
          <a:ext cx="5541963" cy="4600575"/>
        </p:xfrm>
        <a:graphic>
          <a:graphicData uri="http://schemas.openxmlformats.org/presentationml/2006/ole">
            <mc:AlternateContent xmlns:mc="http://schemas.openxmlformats.org/markup-compatibility/2006">
              <mc:Choice xmlns:v="urn:schemas-microsoft-com:vml" Requires="v">
                <p:oleObj name="数式" r:id="rId3" imgW="2755800" imgH="2361960" progId="Equation.3">
                  <p:embed/>
                </p:oleObj>
              </mc:Choice>
              <mc:Fallback>
                <p:oleObj name="数式" r:id="rId3" imgW="2755800" imgH="2361960" progId="Equation.3">
                  <p:embed/>
                  <p:pic>
                    <p:nvPicPr>
                      <p:cNvPr id="0" name=""/>
                      <p:cNvPicPr>
                        <a:picLocks noChangeAspect="1" noChangeArrowheads="1"/>
                      </p:cNvPicPr>
                      <p:nvPr/>
                    </p:nvPicPr>
                    <p:blipFill>
                      <a:blip r:embed="rId4"/>
                      <a:srcRect/>
                      <a:stretch>
                        <a:fillRect/>
                      </a:stretch>
                    </p:blipFill>
                    <p:spPr bwMode="auto">
                      <a:xfrm>
                        <a:off x="990600" y="3175"/>
                        <a:ext cx="554196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02986523"/>
              </p:ext>
            </p:extLst>
          </p:nvPr>
        </p:nvGraphicFramePr>
        <p:xfrm>
          <a:off x="990600" y="4518025"/>
          <a:ext cx="6564313" cy="1882775"/>
        </p:xfrm>
        <a:graphic>
          <a:graphicData uri="http://schemas.openxmlformats.org/presentationml/2006/ole">
            <mc:AlternateContent xmlns:mc="http://schemas.openxmlformats.org/markup-compatibility/2006">
              <mc:Choice xmlns:v="urn:schemas-microsoft-com:vml" Requires="v">
                <p:oleObj name="数式" r:id="rId5" imgW="3263760" imgH="965160" progId="Equation.3">
                  <p:embed/>
                </p:oleObj>
              </mc:Choice>
              <mc:Fallback>
                <p:oleObj name="数式" r:id="rId5" imgW="3263760" imgH="965160" progId="Equation.3">
                  <p:embed/>
                  <p:pic>
                    <p:nvPicPr>
                      <p:cNvPr id="0" name=""/>
                      <p:cNvPicPr>
                        <a:picLocks noChangeAspect="1" noChangeArrowheads="1"/>
                      </p:cNvPicPr>
                      <p:nvPr/>
                    </p:nvPicPr>
                    <p:blipFill>
                      <a:blip r:embed="rId6"/>
                      <a:srcRect/>
                      <a:stretch>
                        <a:fillRect/>
                      </a:stretch>
                    </p:blipFill>
                    <p:spPr bwMode="auto">
                      <a:xfrm>
                        <a:off x="990600" y="4518025"/>
                        <a:ext cx="6564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4006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62199874"/>
              </p:ext>
            </p:extLst>
          </p:nvPr>
        </p:nvGraphicFramePr>
        <p:xfrm>
          <a:off x="800100" y="228600"/>
          <a:ext cx="6437313" cy="1882775"/>
        </p:xfrm>
        <a:graphic>
          <a:graphicData uri="http://schemas.openxmlformats.org/presentationml/2006/ole">
            <mc:AlternateContent xmlns:mc="http://schemas.openxmlformats.org/markup-compatibility/2006">
              <mc:Choice xmlns:v="urn:schemas-microsoft-com:vml" Requires="v">
                <p:oleObj name="数式" r:id="rId3" imgW="3200400" imgH="965160" progId="Equation.3">
                  <p:embed/>
                </p:oleObj>
              </mc:Choice>
              <mc:Fallback>
                <p:oleObj name="数式" r:id="rId3" imgW="3200400" imgH="965160" progId="Equation.3">
                  <p:embed/>
                  <p:pic>
                    <p:nvPicPr>
                      <p:cNvPr id="0" name=""/>
                      <p:cNvPicPr>
                        <a:picLocks noChangeAspect="1" noChangeArrowheads="1"/>
                      </p:cNvPicPr>
                      <p:nvPr/>
                    </p:nvPicPr>
                    <p:blipFill>
                      <a:blip r:embed="rId4"/>
                      <a:srcRect/>
                      <a:stretch>
                        <a:fillRect/>
                      </a:stretch>
                    </p:blipFill>
                    <p:spPr bwMode="auto">
                      <a:xfrm>
                        <a:off x="800100" y="228600"/>
                        <a:ext cx="6437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581400"/>
            <a:ext cx="3048000" cy="1200329"/>
          </a:xfrm>
          <a:prstGeom prst="rect">
            <a:avLst/>
          </a:prstGeom>
          <a:noFill/>
        </p:spPr>
        <p:txBody>
          <a:bodyPr wrap="square" rtlCol="0">
            <a:spAutoFit/>
          </a:bodyPr>
          <a:lstStyle/>
          <a:p>
            <a:r>
              <a:rPr lang="en-US" sz="2400" dirty="0">
                <a:latin typeface="+mj-lt"/>
              </a:rPr>
              <a:t>Stable/unstable solutions near</a:t>
            </a:r>
          </a:p>
          <a:p>
            <a:r>
              <a:rPr lang="en-US" sz="2400" dirty="0">
                <a:latin typeface="Symbol" pitchFamily="18" charset="2"/>
              </a:rPr>
              <a:t>b</a:t>
            </a:r>
            <a:r>
              <a:rPr lang="en-US" sz="2400" dirty="0">
                <a:latin typeface="+mj-lt"/>
              </a:rPr>
              <a:t>=0</a:t>
            </a:r>
          </a:p>
        </p:txBody>
      </p:sp>
      <p:pic>
        <p:nvPicPr>
          <p:cNvPr id="25090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38400"/>
            <a:ext cx="5753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498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FA37D-1455-4D3F-8DD0-205587F3B70E}"/>
              </a:ext>
            </a:extLst>
          </p:cNvPr>
          <p:cNvSpPr>
            <a:spLocks noGrp="1"/>
          </p:cNvSpPr>
          <p:nvPr>
            <p:ph type="dt" sz="half" idx="10"/>
          </p:nvPr>
        </p:nvSpPr>
        <p:spPr/>
        <p:txBody>
          <a:bodyPr/>
          <a:lstStyle/>
          <a:p>
            <a:r>
              <a:rPr lang="en-US"/>
              <a:t>10/26/2022</a:t>
            </a:r>
            <a:endParaRPr lang="en-US" dirty="0"/>
          </a:p>
        </p:txBody>
      </p:sp>
      <p:sp>
        <p:nvSpPr>
          <p:cNvPr id="3" name="Footer Placeholder 2">
            <a:extLst>
              <a:ext uri="{FF2B5EF4-FFF2-40B4-BE49-F238E27FC236}">
                <a16:creationId xmlns:a16="http://schemas.microsoft.com/office/drawing/2014/main" id="{7B3C08BC-45D4-4C36-A018-DD00942B4F02}"/>
              </a:ext>
            </a:extLst>
          </p:cNvPr>
          <p:cNvSpPr>
            <a:spLocks noGrp="1"/>
          </p:cNvSpPr>
          <p:nvPr>
            <p:ph type="ftr" sz="quarter" idx="11"/>
          </p:nvPr>
        </p:nvSpPr>
        <p:spPr/>
        <p:txBody>
          <a:bodyPr/>
          <a:lstStyle/>
          <a:p>
            <a:r>
              <a:rPr lang="en-US"/>
              <a:t>PHY 711  Fall 2022 -- Lecture 26</a:t>
            </a:r>
            <a:endParaRPr lang="en-US" dirty="0"/>
          </a:p>
        </p:txBody>
      </p:sp>
      <p:sp>
        <p:nvSpPr>
          <p:cNvPr id="4" name="Slide Number Placeholder 3">
            <a:extLst>
              <a:ext uri="{FF2B5EF4-FFF2-40B4-BE49-F238E27FC236}">
                <a16:creationId xmlns:a16="http://schemas.microsoft.com/office/drawing/2014/main" id="{8775D567-D2EC-4990-86C9-D1813A0DAB10}"/>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28242C6B-D20B-417E-9B9C-784DEFE7D9C3}"/>
              </a:ext>
            </a:extLst>
          </p:cNvPr>
          <p:cNvSpPr txBox="1"/>
          <p:nvPr/>
        </p:nvSpPr>
        <p:spPr>
          <a:xfrm>
            <a:off x="152400" y="27637"/>
            <a:ext cx="8382000" cy="2923877"/>
          </a:xfrm>
          <a:prstGeom prst="rect">
            <a:avLst/>
          </a:prstGeom>
          <a:noFill/>
        </p:spPr>
        <p:txBody>
          <a:bodyPr wrap="square" rtlCol="0">
            <a:spAutoFit/>
          </a:bodyPr>
          <a:lstStyle/>
          <a:p>
            <a:r>
              <a:rPr lang="en-US" sz="2000" dirty="0">
                <a:latin typeface="+mj-lt"/>
              </a:rPr>
              <a:t>Question: </a:t>
            </a:r>
            <a:r>
              <a:rPr lang="en-US" sz="2000" dirty="0"/>
              <a:t>How do we decide stable/unstable solutions for the symmetric top motion? </a:t>
            </a:r>
          </a:p>
          <a:p>
            <a:endParaRPr lang="en-US" sz="2000" dirty="0"/>
          </a:p>
          <a:p>
            <a:r>
              <a:rPr lang="en-US" sz="2000" dirty="0"/>
              <a:t>Comment – When we discussed one dimensional motion, we discussed stable and unstable equilibrium points.   At equilibrium </a:t>
            </a:r>
            <a:r>
              <a:rPr lang="en-US" sz="2000" dirty="0" err="1"/>
              <a:t>dV</a:t>
            </a:r>
            <a:r>
              <a:rPr lang="en-US" sz="2000" dirty="0"/>
              <a:t>/dx=0, but only when V(x) has a minimum at that point, is the  system stable in the sense that for small displacements from equilibrium, there are restoring forces to move the system back to the equilibrium point.   </a:t>
            </a:r>
          </a:p>
          <a:p>
            <a:endParaRPr lang="en-US" sz="2400" dirty="0">
              <a:latin typeface="+mj-lt"/>
            </a:endParaRPr>
          </a:p>
        </p:txBody>
      </p:sp>
      <p:pic>
        <p:nvPicPr>
          <p:cNvPr id="6" name="Picture 5">
            <a:extLst>
              <a:ext uri="{FF2B5EF4-FFF2-40B4-BE49-F238E27FC236}">
                <a16:creationId xmlns:a16="http://schemas.microsoft.com/office/drawing/2014/main" id="{4A5A0119-D289-4CB5-A65C-689220855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35513"/>
            <a:ext cx="6356969" cy="3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a:extLst>
              <a:ext uri="{FF2B5EF4-FFF2-40B4-BE49-F238E27FC236}">
                <a16:creationId xmlns:a16="http://schemas.microsoft.com/office/drawing/2014/main" id="{3D84EF4B-4240-4A57-8641-6CFB0DEA081C}"/>
              </a:ext>
            </a:extLst>
          </p:cNvPr>
          <p:cNvSpPr txBox="1"/>
          <p:nvPr/>
        </p:nvSpPr>
        <p:spPr>
          <a:xfrm>
            <a:off x="2209799" y="2819400"/>
            <a:ext cx="507334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mj-lt"/>
              </a:rPr>
              <a:t>Minimization of a simple function</a:t>
            </a:r>
          </a:p>
        </p:txBody>
      </p:sp>
      <p:pic>
        <p:nvPicPr>
          <p:cNvPr id="8" name="Picture 7">
            <a:extLst>
              <a:ext uri="{FF2B5EF4-FFF2-40B4-BE49-F238E27FC236}">
                <a16:creationId xmlns:a16="http://schemas.microsoft.com/office/drawing/2014/main" id="{A5F2A174-DCCF-439E-A6C2-E6B43344DEFA}"/>
              </a:ext>
            </a:extLst>
          </p:cNvPr>
          <p:cNvPicPr/>
          <p:nvPr/>
        </p:nvPicPr>
        <p:blipFill>
          <a:blip r:embed="rId4"/>
          <a:stretch>
            <a:fillRect/>
          </a:stretch>
        </p:blipFill>
        <p:spPr>
          <a:xfrm>
            <a:off x="5318306" y="4536347"/>
            <a:ext cx="1098187" cy="766985"/>
          </a:xfrm>
          <a:prstGeom prst="rect">
            <a:avLst/>
          </a:prstGeom>
        </p:spPr>
      </p:pic>
      <p:cxnSp>
        <p:nvCxnSpPr>
          <p:cNvPr id="9" name="Straight Arrow Connector 8">
            <a:extLst>
              <a:ext uri="{FF2B5EF4-FFF2-40B4-BE49-F238E27FC236}">
                <a16:creationId xmlns:a16="http://schemas.microsoft.com/office/drawing/2014/main" id="{7967FACA-E050-4895-AB21-D27006789911}"/>
              </a:ext>
            </a:extLst>
          </p:cNvPr>
          <p:cNvCxnSpPr>
            <a:cxnSpLocks/>
            <a:endCxn id="11" idx="0"/>
          </p:cNvCxnSpPr>
          <p:nvPr/>
        </p:nvCxnSpPr>
        <p:spPr>
          <a:xfrm flipV="1">
            <a:off x="6296144" y="3833372"/>
            <a:ext cx="882841" cy="7788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62E087-D569-4066-BF7C-B1F87C5D07A1}"/>
              </a:ext>
            </a:extLst>
          </p:cNvPr>
          <p:cNvCxnSpPr>
            <a:cxnSpLocks/>
            <a:stCxn id="8" idx="1"/>
          </p:cNvCxnSpPr>
          <p:nvPr/>
        </p:nvCxnSpPr>
        <p:spPr>
          <a:xfrm flipH="1">
            <a:off x="3930032" y="4919840"/>
            <a:ext cx="1388274" cy="87136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4">
            <a:extLst>
              <a:ext uri="{FF2B5EF4-FFF2-40B4-BE49-F238E27FC236}">
                <a16:creationId xmlns:a16="http://schemas.microsoft.com/office/drawing/2014/main" id="{7FEFC516-31B6-4B80-A3FB-F6121AD5D913}"/>
              </a:ext>
            </a:extLst>
          </p:cNvPr>
          <p:cNvSpPr txBox="1"/>
          <p:nvPr/>
        </p:nvSpPr>
        <p:spPr>
          <a:xfrm>
            <a:off x="6553200" y="3833372"/>
            <a:ext cx="12515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local minimum</a:t>
            </a:r>
          </a:p>
        </p:txBody>
      </p:sp>
      <p:sp>
        <p:nvSpPr>
          <p:cNvPr id="12" name="TextBox 16">
            <a:extLst>
              <a:ext uri="{FF2B5EF4-FFF2-40B4-BE49-F238E27FC236}">
                <a16:creationId xmlns:a16="http://schemas.microsoft.com/office/drawing/2014/main" id="{DC91DFAA-B11E-457B-815B-BB7C8313F3FF}"/>
              </a:ext>
            </a:extLst>
          </p:cNvPr>
          <p:cNvSpPr txBox="1"/>
          <p:nvPr/>
        </p:nvSpPr>
        <p:spPr>
          <a:xfrm>
            <a:off x="3429000" y="4717944"/>
            <a:ext cx="1143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global minimum</a:t>
            </a:r>
          </a:p>
        </p:txBody>
      </p:sp>
      <p:cxnSp>
        <p:nvCxnSpPr>
          <p:cNvPr id="18" name="Straight Arrow Connector 17">
            <a:extLst>
              <a:ext uri="{FF2B5EF4-FFF2-40B4-BE49-F238E27FC236}">
                <a16:creationId xmlns:a16="http://schemas.microsoft.com/office/drawing/2014/main" id="{2F20114F-BC3D-4E07-87EB-74264129A41E}"/>
              </a:ext>
            </a:extLst>
          </p:cNvPr>
          <p:cNvCxnSpPr>
            <a:cxnSpLocks/>
          </p:cNvCxnSpPr>
          <p:nvPr/>
        </p:nvCxnSpPr>
        <p:spPr>
          <a:xfrm flipH="1" flipV="1">
            <a:off x="5867400" y="3504564"/>
            <a:ext cx="266700" cy="129095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1EB797CA-CD15-4044-9FDB-6E434FB66961}"/>
              </a:ext>
            </a:extLst>
          </p:cNvPr>
          <p:cNvSpPr txBox="1"/>
          <p:nvPr/>
        </p:nvSpPr>
        <p:spPr>
          <a:xfrm>
            <a:off x="5361990" y="3187886"/>
            <a:ext cx="13882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maximum</a:t>
            </a:r>
          </a:p>
        </p:txBody>
      </p:sp>
    </p:spTree>
    <p:extLst>
      <p:ext uri="{BB962C8B-B14F-4D97-AF65-F5344CB8AC3E}">
        <p14:creationId xmlns:p14="http://schemas.microsoft.com/office/powerpoint/2010/main" val="160329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3536781"/>
              </p:ext>
            </p:extLst>
          </p:nvPr>
        </p:nvGraphicFramePr>
        <p:xfrm>
          <a:off x="304800" y="228600"/>
          <a:ext cx="6435725" cy="4462462"/>
        </p:xfrm>
        <a:graphic>
          <a:graphicData uri="http://schemas.openxmlformats.org/presentationml/2006/ole">
            <mc:AlternateContent xmlns:mc="http://schemas.openxmlformats.org/markup-compatibility/2006">
              <mc:Choice xmlns:v="urn:schemas-microsoft-com:vml" Requires="v">
                <p:oleObj name="数式" r:id="rId3" imgW="3200400" imgH="2286000" progId="Equation.3">
                  <p:embed/>
                </p:oleObj>
              </mc:Choice>
              <mc:Fallback>
                <p:oleObj name="数式" r:id="rId3" imgW="3200400" imgH="2286000" progId="Equation.3">
                  <p:embed/>
                  <p:pic>
                    <p:nvPicPr>
                      <p:cNvPr id="0" name=""/>
                      <p:cNvPicPr>
                        <a:picLocks noChangeAspect="1" noChangeArrowheads="1"/>
                      </p:cNvPicPr>
                      <p:nvPr/>
                    </p:nvPicPr>
                    <p:blipFill>
                      <a:blip r:embed="rId4"/>
                      <a:srcRect/>
                      <a:stretch>
                        <a:fillRect/>
                      </a:stretch>
                    </p:blipFill>
                    <p:spPr bwMode="auto">
                      <a:xfrm>
                        <a:off x="304800" y="228600"/>
                        <a:ext cx="64357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192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0"/>
            <a:ext cx="402717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a:extLst>
              <a:ext uri="{FF2B5EF4-FFF2-40B4-BE49-F238E27FC236}">
                <a16:creationId xmlns:a16="http://schemas.microsoft.com/office/drawing/2014/main" id="{0F210F56-66D6-447F-ABAC-E26EB5169D89}"/>
              </a:ext>
            </a:extLst>
          </p:cNvPr>
          <p:cNvGraphicFramePr>
            <a:graphicFrameLocks noChangeAspect="1"/>
          </p:cNvGraphicFramePr>
          <p:nvPr>
            <p:extLst>
              <p:ext uri="{D42A27DB-BD31-4B8C-83A1-F6EECF244321}">
                <p14:modId xmlns:p14="http://schemas.microsoft.com/office/powerpoint/2010/main" val="2328216711"/>
              </p:ext>
            </p:extLst>
          </p:nvPr>
        </p:nvGraphicFramePr>
        <p:xfrm>
          <a:off x="685800" y="4726378"/>
          <a:ext cx="3340100" cy="1642672"/>
        </p:xfrm>
        <a:graphic>
          <a:graphicData uri="http://schemas.openxmlformats.org/presentationml/2006/ole">
            <mc:AlternateContent xmlns:mc="http://schemas.openxmlformats.org/markup-compatibility/2006">
              <mc:Choice xmlns:v="urn:schemas-microsoft-com:vml" Requires="v">
                <p:oleObj name="Equation" r:id="rId6" imgW="2323800" imgH="1143000" progId="Equation.DSMT4">
                  <p:embed/>
                </p:oleObj>
              </mc:Choice>
              <mc:Fallback>
                <p:oleObj name="Equation" r:id="rId6" imgW="2323800" imgH="1143000" progId="Equation.DSMT4">
                  <p:embed/>
                  <p:pic>
                    <p:nvPicPr>
                      <p:cNvPr id="0" name=""/>
                      <p:cNvPicPr/>
                      <p:nvPr/>
                    </p:nvPicPr>
                    <p:blipFill>
                      <a:blip r:embed="rId7"/>
                      <a:stretch>
                        <a:fillRect/>
                      </a:stretch>
                    </p:blipFill>
                    <p:spPr>
                      <a:xfrm>
                        <a:off x="685800" y="4726378"/>
                        <a:ext cx="3340100" cy="1642672"/>
                      </a:xfrm>
                      <a:prstGeom prst="rect">
                        <a:avLst/>
                      </a:prstGeom>
                    </p:spPr>
                  </p:pic>
                </p:oleObj>
              </mc:Fallback>
            </mc:AlternateContent>
          </a:graphicData>
        </a:graphic>
      </p:graphicFrame>
    </p:spTree>
    <p:extLst>
      <p:ext uri="{BB962C8B-B14F-4D97-AF65-F5344CB8AC3E}">
        <p14:creationId xmlns:p14="http://schemas.microsoft.com/office/powerpoint/2010/main" val="3744170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E34CC-2794-4634-9C08-A7D815D8176E}"/>
              </a:ext>
            </a:extLst>
          </p:cNvPr>
          <p:cNvSpPr>
            <a:spLocks noGrp="1"/>
          </p:cNvSpPr>
          <p:nvPr>
            <p:ph type="dt" sz="half" idx="10"/>
          </p:nvPr>
        </p:nvSpPr>
        <p:spPr/>
        <p:txBody>
          <a:bodyPr/>
          <a:lstStyle/>
          <a:p>
            <a:r>
              <a:rPr lang="en-US"/>
              <a:t>10/26/2022</a:t>
            </a:r>
            <a:endParaRPr lang="en-US" dirty="0"/>
          </a:p>
        </p:txBody>
      </p:sp>
      <p:sp>
        <p:nvSpPr>
          <p:cNvPr id="3" name="Footer Placeholder 2">
            <a:extLst>
              <a:ext uri="{FF2B5EF4-FFF2-40B4-BE49-F238E27FC236}">
                <a16:creationId xmlns:a16="http://schemas.microsoft.com/office/drawing/2014/main" id="{9EB15937-7AE7-4926-98F6-1F5CE0913012}"/>
              </a:ext>
            </a:extLst>
          </p:cNvPr>
          <p:cNvSpPr>
            <a:spLocks noGrp="1"/>
          </p:cNvSpPr>
          <p:nvPr>
            <p:ph type="ftr" sz="quarter" idx="11"/>
          </p:nvPr>
        </p:nvSpPr>
        <p:spPr/>
        <p:txBody>
          <a:bodyPr/>
          <a:lstStyle/>
          <a:p>
            <a:r>
              <a:rPr lang="en-US"/>
              <a:t>PHY 711  Fall 2022 -- Lecture 26</a:t>
            </a:r>
            <a:endParaRPr lang="en-US" dirty="0"/>
          </a:p>
        </p:txBody>
      </p:sp>
      <p:sp>
        <p:nvSpPr>
          <p:cNvPr id="4" name="Slide Number Placeholder 3">
            <a:extLst>
              <a:ext uri="{FF2B5EF4-FFF2-40B4-BE49-F238E27FC236}">
                <a16:creationId xmlns:a16="http://schemas.microsoft.com/office/drawing/2014/main" id="{E9B50F43-A0A2-455C-8A92-1FB52CCF1671}"/>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147B4475-7843-44A4-B517-C80F54523146}"/>
              </a:ext>
            </a:extLst>
          </p:cNvPr>
          <p:cNvSpPr txBox="1"/>
          <p:nvPr/>
        </p:nvSpPr>
        <p:spPr>
          <a:xfrm>
            <a:off x="381000" y="304800"/>
            <a:ext cx="7772400" cy="369332"/>
          </a:xfrm>
          <a:prstGeom prst="rect">
            <a:avLst/>
          </a:prstGeom>
          <a:noFill/>
        </p:spPr>
        <p:txBody>
          <a:bodyPr wrap="square" rtlCol="0">
            <a:spAutoFit/>
          </a:bodyPr>
          <a:lstStyle/>
          <a:p>
            <a:r>
              <a:rPr lang="en-US" dirty="0">
                <a:latin typeface="+mj-lt"/>
                <a:hlinkClick r:id="rId5"/>
              </a:rPr>
              <a:t>http://www.physics.usyd.edu.au/~cross/SPINNING%20TOPS.htm</a:t>
            </a:r>
            <a:endParaRPr lang="en-US" dirty="0">
              <a:latin typeface="+mj-lt"/>
            </a:endParaRPr>
          </a:p>
        </p:txBody>
      </p:sp>
      <p:pic>
        <p:nvPicPr>
          <p:cNvPr id="8" name="Top1">
            <a:hlinkClick r:id="" action="ppaction://media"/>
            <a:extLst>
              <a:ext uri="{FF2B5EF4-FFF2-40B4-BE49-F238E27FC236}">
                <a16:creationId xmlns:a16="http://schemas.microsoft.com/office/drawing/2014/main" id="{D62ECD73-45A8-44B5-936C-6646D46BCA2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47800" y="990600"/>
            <a:ext cx="4876800" cy="3657600"/>
          </a:xfrm>
          <a:prstGeom prst="rect">
            <a:avLst/>
          </a:prstGeom>
        </p:spPr>
      </p:pic>
      <p:sp>
        <p:nvSpPr>
          <p:cNvPr id="6" name="TextBox 5">
            <a:extLst>
              <a:ext uri="{FF2B5EF4-FFF2-40B4-BE49-F238E27FC236}">
                <a16:creationId xmlns:a16="http://schemas.microsoft.com/office/drawing/2014/main" id="{3861FA36-4758-4949-94EF-A9B609108CDF}"/>
              </a:ext>
            </a:extLst>
          </p:cNvPr>
          <p:cNvSpPr txBox="1"/>
          <p:nvPr/>
        </p:nvSpPr>
        <p:spPr>
          <a:xfrm>
            <a:off x="304800" y="5334000"/>
            <a:ext cx="8534400" cy="461665"/>
          </a:xfrm>
          <a:prstGeom prst="rect">
            <a:avLst/>
          </a:prstGeom>
          <a:noFill/>
        </p:spPr>
        <p:txBody>
          <a:bodyPr wrap="square" rtlCol="0">
            <a:spAutoFit/>
          </a:bodyPr>
          <a:lstStyle/>
          <a:p>
            <a:r>
              <a:rPr lang="en-US" sz="2400" dirty="0">
                <a:latin typeface="+mj-lt"/>
              </a:rPr>
              <a:t>See also --</a:t>
            </a:r>
          </a:p>
        </p:txBody>
      </p:sp>
      <p:pic>
        <p:nvPicPr>
          <p:cNvPr id="7" name="Picture 6">
            <a:extLst>
              <a:ext uri="{FF2B5EF4-FFF2-40B4-BE49-F238E27FC236}">
                <a16:creationId xmlns:a16="http://schemas.microsoft.com/office/drawing/2014/main" id="{38B194B1-E462-41E7-BA5D-D04FBAD1B10D}"/>
              </a:ext>
            </a:extLst>
          </p:cNvPr>
          <p:cNvPicPr>
            <a:picLocks noChangeAspect="1"/>
          </p:cNvPicPr>
          <p:nvPr/>
        </p:nvPicPr>
        <p:blipFill>
          <a:blip r:embed="rId7"/>
          <a:stretch>
            <a:fillRect/>
          </a:stretch>
        </p:blipFill>
        <p:spPr>
          <a:xfrm>
            <a:off x="2305050" y="4847332"/>
            <a:ext cx="5314950" cy="1509018"/>
          </a:xfrm>
          <a:prstGeom prst="rect">
            <a:avLst/>
          </a:prstGeom>
        </p:spPr>
      </p:pic>
    </p:spTree>
    <p:extLst>
      <p:ext uri="{BB962C8B-B14F-4D97-AF65-F5344CB8AC3E}">
        <p14:creationId xmlns:p14="http://schemas.microsoft.com/office/powerpoint/2010/main" val="42907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762000" y="304800"/>
            <a:ext cx="7086600" cy="461665"/>
          </a:xfrm>
          <a:prstGeom prst="rect">
            <a:avLst/>
          </a:prstGeom>
          <a:noFill/>
        </p:spPr>
        <p:txBody>
          <a:bodyPr wrap="square" rtlCol="0">
            <a:spAutoFit/>
          </a:bodyPr>
          <a:lstStyle/>
          <a:p>
            <a:r>
              <a:rPr lang="en-US" sz="2400" dirty="0">
                <a:latin typeface="+mj-lt"/>
              </a:rPr>
              <a:t>More general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2981941412"/>
              </p:ext>
            </p:extLst>
          </p:nvPr>
        </p:nvGraphicFramePr>
        <p:xfrm>
          <a:off x="2133600" y="866775"/>
          <a:ext cx="6437313" cy="941388"/>
        </p:xfrm>
        <a:graphic>
          <a:graphicData uri="http://schemas.openxmlformats.org/presentationml/2006/ole">
            <mc:AlternateContent xmlns:mc="http://schemas.openxmlformats.org/markup-compatibility/2006">
              <mc:Choice xmlns:v="urn:schemas-microsoft-com:vml" Requires="v">
                <p:oleObj name="数式" r:id="rId3" imgW="3200400" imgH="482400" progId="Equation.3">
                  <p:embed/>
                </p:oleObj>
              </mc:Choice>
              <mc:Fallback>
                <p:oleObj name="数式" r:id="rId3" imgW="3200400" imgH="482400" progId="Equation.3">
                  <p:embed/>
                  <p:pic>
                    <p:nvPicPr>
                      <p:cNvPr id="0" name=""/>
                      <p:cNvPicPr>
                        <a:picLocks noChangeAspect="1" noChangeArrowheads="1"/>
                      </p:cNvPicPr>
                      <p:nvPr/>
                    </p:nvPicPr>
                    <p:blipFill>
                      <a:blip r:embed="rId4"/>
                      <a:srcRect/>
                      <a:stretch>
                        <a:fillRect/>
                      </a:stretch>
                    </p:blipFill>
                    <p:spPr bwMode="auto">
                      <a:xfrm>
                        <a:off x="2133600" y="866775"/>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39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1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9" name="Picture 8">
            <a:extLst>
              <a:ext uri="{FF2B5EF4-FFF2-40B4-BE49-F238E27FC236}">
                <a16:creationId xmlns:a16="http://schemas.microsoft.com/office/drawing/2014/main" id="{C408E76F-42A8-A78C-20EB-27562F7EC0ED}"/>
              </a:ext>
            </a:extLst>
          </p:cNvPr>
          <p:cNvPicPr>
            <a:picLocks noChangeAspect="1"/>
          </p:cNvPicPr>
          <p:nvPr/>
        </p:nvPicPr>
        <p:blipFill>
          <a:blip r:embed="rId3"/>
          <a:stretch>
            <a:fillRect/>
          </a:stretch>
        </p:blipFill>
        <p:spPr>
          <a:xfrm>
            <a:off x="7883" y="120759"/>
            <a:ext cx="9144000" cy="2318657"/>
          </a:xfrm>
          <a:prstGeom prst="rect">
            <a:avLst/>
          </a:prstGeom>
        </p:spPr>
      </p:pic>
      <p:sp>
        <p:nvSpPr>
          <p:cNvPr id="10" name="Rectangle 9">
            <a:extLst>
              <a:ext uri="{FF2B5EF4-FFF2-40B4-BE49-F238E27FC236}">
                <a16:creationId xmlns:a16="http://schemas.microsoft.com/office/drawing/2014/main" id="{16B6DF6F-49D0-6BE7-F3F5-E9F8CE60DB75}"/>
              </a:ext>
            </a:extLst>
          </p:cNvPr>
          <p:cNvSpPr/>
          <p:nvPr/>
        </p:nvSpPr>
        <p:spPr>
          <a:xfrm>
            <a:off x="0" y="1600200"/>
            <a:ext cx="8991600" cy="365125"/>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BDFFE49-1F28-D75E-900B-C4459234936C}"/>
              </a:ext>
            </a:extLst>
          </p:cNvPr>
          <p:cNvPicPr>
            <a:picLocks noChangeAspect="1"/>
          </p:cNvPicPr>
          <p:nvPr/>
        </p:nvPicPr>
        <p:blipFill>
          <a:blip r:embed="rId4"/>
          <a:stretch>
            <a:fillRect/>
          </a:stretch>
        </p:blipFill>
        <p:spPr>
          <a:xfrm>
            <a:off x="7883" y="2971800"/>
            <a:ext cx="9074616" cy="3095793"/>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C8A4A-D931-483B-8B96-620B16A1B9AE}"/>
              </a:ext>
            </a:extLst>
          </p:cNvPr>
          <p:cNvSpPr>
            <a:spLocks noGrp="1"/>
          </p:cNvSpPr>
          <p:nvPr>
            <p:ph type="dt" sz="half" idx="10"/>
          </p:nvPr>
        </p:nvSpPr>
        <p:spPr/>
        <p:txBody>
          <a:bodyPr/>
          <a:lstStyle/>
          <a:p>
            <a:r>
              <a:rPr lang="en-US"/>
              <a:t>10/26/2022</a:t>
            </a:r>
            <a:endParaRPr lang="en-US" dirty="0"/>
          </a:p>
        </p:txBody>
      </p:sp>
      <p:sp>
        <p:nvSpPr>
          <p:cNvPr id="3" name="Footer Placeholder 2">
            <a:extLst>
              <a:ext uri="{FF2B5EF4-FFF2-40B4-BE49-F238E27FC236}">
                <a16:creationId xmlns:a16="http://schemas.microsoft.com/office/drawing/2014/main" id="{AD0D515C-8060-42E6-9AAC-4CECCC5BD587}"/>
              </a:ext>
            </a:extLst>
          </p:cNvPr>
          <p:cNvSpPr>
            <a:spLocks noGrp="1"/>
          </p:cNvSpPr>
          <p:nvPr>
            <p:ph type="ftr" sz="quarter" idx="11"/>
          </p:nvPr>
        </p:nvSpPr>
        <p:spPr/>
        <p:txBody>
          <a:bodyPr/>
          <a:lstStyle/>
          <a:p>
            <a:r>
              <a:rPr lang="en-US"/>
              <a:t>PHY 711  Fall 2022 -- Lecture 26</a:t>
            </a:r>
            <a:endParaRPr lang="en-US" dirty="0"/>
          </a:p>
        </p:txBody>
      </p:sp>
      <p:sp>
        <p:nvSpPr>
          <p:cNvPr id="4" name="Slide Number Placeholder 3">
            <a:extLst>
              <a:ext uri="{FF2B5EF4-FFF2-40B4-BE49-F238E27FC236}">
                <a16:creationId xmlns:a16="http://schemas.microsoft.com/office/drawing/2014/main" id="{E39DF414-A00B-4EC3-9D7C-51142E509B81}"/>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AC885468-A1DE-49BC-AFCD-006D2DA25B4F}"/>
              </a:ext>
            </a:extLst>
          </p:cNvPr>
          <p:cNvSpPr txBox="1"/>
          <p:nvPr/>
        </p:nvSpPr>
        <p:spPr>
          <a:xfrm>
            <a:off x="76200" y="457200"/>
            <a:ext cx="8305800" cy="369332"/>
          </a:xfrm>
          <a:prstGeom prst="rect">
            <a:avLst/>
          </a:prstGeom>
          <a:noFill/>
        </p:spPr>
        <p:txBody>
          <a:bodyPr wrap="square" rtlCol="0">
            <a:spAutoFit/>
          </a:bodyPr>
          <a:lstStyle/>
          <a:p>
            <a:r>
              <a:rPr lang="en-US" dirty="0">
                <a:latin typeface="+mj-lt"/>
                <a:hlinkClick r:id="rId5"/>
              </a:rPr>
              <a:t>https://drive.google.com/file/d/0B14RyYwpwSDNcXdxTWl3OExHX1k/view</a:t>
            </a:r>
            <a:endParaRPr lang="en-US" dirty="0">
              <a:latin typeface="+mj-lt"/>
            </a:endParaRPr>
          </a:p>
        </p:txBody>
      </p:sp>
      <p:pic>
        <p:nvPicPr>
          <p:cNvPr id="6" name="bicycle_wheel">
            <a:hlinkClick r:id="" action="ppaction://media"/>
            <a:extLst>
              <a:ext uri="{FF2B5EF4-FFF2-40B4-BE49-F238E27FC236}">
                <a16:creationId xmlns:a16="http://schemas.microsoft.com/office/drawing/2014/main" id="{4D9A8E20-66AC-457C-8958-8E3D58AC7E2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9600" y="1143000"/>
            <a:ext cx="2682875" cy="1828800"/>
          </a:xfrm>
          <a:prstGeom prst="rect">
            <a:avLst/>
          </a:prstGeom>
        </p:spPr>
      </p:pic>
    </p:spTree>
    <p:extLst>
      <p:ext uri="{BB962C8B-B14F-4D97-AF65-F5344CB8AC3E}">
        <p14:creationId xmlns:p14="http://schemas.microsoft.com/office/powerpoint/2010/main" val="26155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8487940"/>
              </p:ext>
            </p:extLst>
          </p:nvPr>
        </p:nvGraphicFramePr>
        <p:xfrm>
          <a:off x="3431386" y="762000"/>
          <a:ext cx="5387975" cy="2571750"/>
        </p:xfrm>
        <a:graphic>
          <a:graphicData uri="http://schemas.openxmlformats.org/presentationml/2006/ole">
            <mc:AlternateContent xmlns:mc="http://schemas.openxmlformats.org/markup-compatibility/2006">
              <mc:Choice xmlns:v="urn:schemas-microsoft-com:vml" Requires="v">
                <p:oleObj name="数式" r:id="rId3" imgW="2679480" imgH="1320480" progId="Equation.3">
                  <p:embed/>
                </p:oleObj>
              </mc:Choice>
              <mc:Fallback>
                <p:oleObj name="数式" r:id="rId3" imgW="2679480" imgH="1320480" progId="Equation.3">
                  <p:embed/>
                  <p:pic>
                    <p:nvPicPr>
                      <p:cNvPr id="0" name=""/>
                      <p:cNvPicPr>
                        <a:picLocks noChangeAspect="1" noChangeArrowheads="1"/>
                      </p:cNvPicPr>
                      <p:nvPr/>
                    </p:nvPicPr>
                    <p:blipFill>
                      <a:blip r:embed="rId4"/>
                      <a:srcRect/>
                      <a:stretch>
                        <a:fillRect/>
                      </a:stretch>
                    </p:blipFill>
                    <p:spPr bwMode="auto">
                      <a:xfrm>
                        <a:off x="3431386" y="762000"/>
                        <a:ext cx="53879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72946" y="609600"/>
            <a:ext cx="2320562" cy="2895600"/>
            <a:chOff x="1447800" y="1905000"/>
            <a:chExt cx="2320562" cy="2895600"/>
          </a:xfrm>
        </p:grpSpPr>
        <p:grpSp>
          <p:nvGrpSpPr>
            <p:cNvPr id="7" name="Group 6"/>
            <p:cNvGrpSpPr/>
            <p:nvPr/>
          </p:nvGrpSpPr>
          <p:grpSpPr>
            <a:xfrm>
              <a:off x="1447800" y="1905000"/>
              <a:ext cx="2057400" cy="2895600"/>
              <a:chOff x="1447800" y="1905000"/>
              <a:chExt cx="2057400" cy="2895600"/>
            </a:xfrm>
          </p:grpSpPr>
          <p:cxnSp>
            <p:nvCxnSpPr>
              <p:cNvPr id="14" name="Straight Arrow Connector 13"/>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8" name="Arc 7"/>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17"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11" name="Curved Right Arrow 10"/>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0" name="Object 19"/>
          <p:cNvGraphicFramePr>
            <a:graphicFrameLocks noChangeAspect="1"/>
          </p:cNvGraphicFramePr>
          <p:nvPr>
            <p:extLst>
              <p:ext uri="{D42A27DB-BD31-4B8C-83A1-F6EECF244321}">
                <p14:modId xmlns:p14="http://schemas.microsoft.com/office/powerpoint/2010/main" val="861097883"/>
              </p:ext>
            </p:extLst>
          </p:nvPr>
        </p:nvGraphicFramePr>
        <p:xfrm>
          <a:off x="2133600" y="4038600"/>
          <a:ext cx="6437313" cy="941388"/>
        </p:xfrm>
        <a:graphic>
          <a:graphicData uri="http://schemas.openxmlformats.org/presentationml/2006/ole">
            <mc:AlternateContent xmlns:mc="http://schemas.openxmlformats.org/markup-compatibility/2006">
              <mc:Choice xmlns:v="urn:schemas-microsoft-com:vml" Requires="v">
                <p:oleObj name="数式" r:id="rId5" imgW="3200400" imgH="482400" progId="Equation.3">
                  <p:embed/>
                </p:oleObj>
              </mc:Choice>
              <mc:Fallback>
                <p:oleObj name="数式" r:id="rId5" imgW="3200400" imgH="482400" progId="Equation.3">
                  <p:embed/>
                  <p:pic>
                    <p:nvPicPr>
                      <p:cNvPr id="0" name=""/>
                      <p:cNvPicPr>
                        <a:picLocks noChangeAspect="1" noChangeArrowheads="1"/>
                      </p:cNvPicPr>
                      <p:nvPr/>
                    </p:nvPicPr>
                    <p:blipFill>
                      <a:blip r:embed="rId6"/>
                      <a:srcRect/>
                      <a:stretch>
                        <a:fillRect/>
                      </a:stretch>
                    </p:blipFill>
                    <p:spPr bwMode="auto">
                      <a:xfrm>
                        <a:off x="2133600" y="4038600"/>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645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4230272512"/>
              </p:ext>
            </p:extLst>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name="Equation" r:id="rId3" imgW="4851360" imgH="2730240" progId="Equation.DSMT4">
                  <p:embed/>
                </p:oleObj>
              </mc:Choice>
              <mc:Fallback>
                <p:oleObj name="Equation" r:id="rId3" imgW="4851360" imgH="2730240" progId="Equation.DSMT4">
                  <p:embed/>
                  <p:pic>
                    <p:nvPicPr>
                      <p:cNvPr id="0" name=""/>
                      <p:cNvPicPr>
                        <a:picLocks noChangeAspect="1" noChangeArrowheads="1"/>
                      </p:cNvPicPr>
                      <p:nvPr/>
                    </p:nvPicPr>
                    <p:blipFill>
                      <a:blip r:embed="rId4"/>
                      <a:srcRect/>
                      <a:stretch>
                        <a:fillRect/>
                      </a:stretch>
                    </p:blipFill>
                    <p:spPr bwMode="auto">
                      <a:xfrm>
                        <a:off x="457200" y="1371600"/>
                        <a:ext cx="8149996" cy="4453116"/>
                      </a:xfrm>
                      <a:prstGeom prst="rect">
                        <a:avLst/>
                      </a:prstGeom>
                      <a:noFill/>
                      <a:ln>
                        <a:noFill/>
                      </a:ln>
                    </p:spPr>
                  </p:pic>
                </p:oleObj>
              </mc:Fallback>
            </mc:AlternateContent>
          </a:graphicData>
        </a:graphic>
      </p:graphicFrame>
      <p:sp>
        <p:nvSpPr>
          <p:cNvPr id="7" name="TextBox 6"/>
          <p:cNvSpPr txBox="1"/>
          <p:nvPr/>
        </p:nvSpPr>
        <p:spPr>
          <a:xfrm>
            <a:off x="152400" y="228600"/>
            <a:ext cx="4648200" cy="1200329"/>
          </a:xfrm>
          <a:prstGeom prst="rect">
            <a:avLst/>
          </a:prstGeom>
          <a:noFill/>
        </p:spPr>
        <p:txBody>
          <a:bodyPr wrap="square" rtlCol="0">
            <a:spAutoFit/>
          </a:bodyPr>
          <a:lstStyle/>
          <a:p>
            <a:r>
              <a:rPr lang="en-US" sz="2400" dirty="0">
                <a:latin typeface="+mj-lt"/>
              </a:rPr>
              <a:t>Summary of previous results</a:t>
            </a:r>
          </a:p>
          <a:p>
            <a:r>
              <a:rPr lang="en-US" sz="2400" dirty="0">
                <a:latin typeface="+mj-lt"/>
              </a:rPr>
              <a:t>  describing rigid bodies rotating</a:t>
            </a:r>
          </a:p>
          <a:p>
            <a:r>
              <a:rPr lang="en-US" sz="2400" dirty="0">
                <a:latin typeface="+mj-lt"/>
              </a:rPr>
              <a:t>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0" y="1143000"/>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010234972"/>
              </p:ext>
            </p:extLst>
          </p:nvPr>
        </p:nvGraphicFramePr>
        <p:xfrm>
          <a:off x="483623" y="5654675"/>
          <a:ext cx="2544762" cy="1066800"/>
        </p:xfrm>
        <a:graphic>
          <a:graphicData uri="http://schemas.openxmlformats.org/presentationml/2006/ole">
            <mc:AlternateContent xmlns:mc="http://schemas.openxmlformats.org/markup-compatibility/2006">
              <mc:Choice xmlns:v="urn:schemas-microsoft-com:vml" Requires="v">
                <p:oleObj name="Equation" r:id="rId5" imgW="1295280" imgH="558720" progId="Equation.DSMT4">
                  <p:embed/>
                </p:oleObj>
              </mc:Choice>
              <mc:Fallback>
                <p:oleObj name="Equation" r:id="rId5" imgW="1295280" imgH="558720" progId="Equation.DSMT4">
                  <p:embed/>
                  <p:pic>
                    <p:nvPicPr>
                      <p:cNvPr id="0" name=""/>
                      <p:cNvPicPr>
                        <a:picLocks noChangeAspect="1" noChangeArrowheads="1"/>
                      </p:cNvPicPr>
                      <p:nvPr/>
                    </p:nvPicPr>
                    <p:blipFill>
                      <a:blip r:embed="rId6"/>
                      <a:srcRect/>
                      <a:stretch>
                        <a:fillRect/>
                      </a:stretch>
                    </p:blipFill>
                    <p:spPr bwMode="auto">
                      <a:xfrm>
                        <a:off x="483623" y="5654675"/>
                        <a:ext cx="2544762" cy="10668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10655814"/>
              </p:ext>
            </p:extLst>
          </p:nvPr>
        </p:nvGraphicFramePr>
        <p:xfrm>
          <a:off x="3429000" y="5518150"/>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0" name=""/>
                      <p:cNvPicPr>
                        <a:picLocks noChangeAspect="1" noChangeArrowheads="1"/>
                      </p:cNvPicPr>
                      <p:nvPr/>
                    </p:nvPicPr>
                    <p:blipFill>
                      <a:blip r:embed="rId8"/>
                      <a:srcRect/>
                      <a:stretch>
                        <a:fillRect/>
                      </a:stretch>
                    </p:blipFill>
                    <p:spPr bwMode="auto">
                      <a:xfrm>
                        <a:off x="3429000" y="5518150"/>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135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086851150"/>
              </p:ext>
            </p:extLst>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name="Equation" r:id="rId3" imgW="4914720" imgH="1409400" progId="Equation.DSMT4">
                  <p:embed/>
                </p:oleObj>
              </mc:Choice>
              <mc:Fallback>
                <p:oleObj name="Equation" r:id="rId3" imgW="4914720" imgH="1409400" progId="Equation.DSMT4">
                  <p:embed/>
                  <p:pic>
                    <p:nvPicPr>
                      <p:cNvPr id="0" name=""/>
                      <p:cNvPicPr>
                        <a:picLocks noChangeAspect="1" noChangeArrowheads="1"/>
                      </p:cNvPicPr>
                      <p:nvPr/>
                    </p:nvPicPr>
                    <p:blipFill>
                      <a:blip r:embed="rId4"/>
                      <a:srcRect/>
                      <a:stretch>
                        <a:fillRect/>
                      </a:stretch>
                    </p:blipFill>
                    <p:spPr bwMode="auto">
                      <a:xfrm>
                        <a:off x="762000" y="457200"/>
                        <a:ext cx="7634288" cy="2126687"/>
                      </a:xfrm>
                      <a:prstGeom prst="rect">
                        <a:avLst/>
                      </a:prstGeom>
                      <a:noFill/>
                      <a:ln>
                        <a:noFill/>
                      </a:ln>
                    </p:spPr>
                  </p:pic>
                </p:oleObj>
              </mc:Fallback>
            </mc:AlternateContent>
          </a:graphicData>
        </a:graphic>
      </p:graphicFrame>
      <p:sp>
        <p:nvSpPr>
          <p:cNvPr id="8" name="TextBox 7"/>
          <p:cNvSpPr txBox="1"/>
          <p:nvPr/>
        </p:nvSpPr>
        <p:spPr>
          <a:xfrm>
            <a:off x="228600" y="76200"/>
            <a:ext cx="5715000" cy="461665"/>
          </a:xfrm>
          <a:prstGeom prst="rect">
            <a:avLst/>
          </a:prstGeom>
          <a:noFill/>
        </p:spPr>
        <p:txBody>
          <a:bodyPr wrap="square" rtlCol="0">
            <a:spAutoFit/>
          </a:bodyPr>
          <a:lstStyle/>
          <a:p>
            <a:r>
              <a:rPr lang="en-US" sz="2400" dirty="0">
                <a:latin typeface="+mj-lt"/>
              </a:rPr>
              <a:t>Moment of inertia tensor</a:t>
            </a:r>
          </a:p>
        </p:txBody>
      </p:sp>
      <p:graphicFrame>
        <p:nvGraphicFramePr>
          <p:cNvPr id="9" name="Object 8"/>
          <p:cNvGraphicFramePr>
            <a:graphicFrameLocks noChangeAspect="1"/>
          </p:cNvGraphicFramePr>
          <p:nvPr>
            <p:extLst>
              <p:ext uri="{D42A27DB-BD31-4B8C-83A1-F6EECF244321}">
                <p14:modId xmlns:p14="http://schemas.microsoft.com/office/powerpoint/2010/main" val="1555516836"/>
              </p:ext>
            </p:extLst>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name="Equation" r:id="rId5" imgW="5079960" imgH="2019240" progId="Equation.DSMT4">
                  <p:embed/>
                </p:oleObj>
              </mc:Choice>
              <mc:Fallback>
                <p:oleObj name="Equation" r:id="rId5" imgW="5079960" imgH="2019240" progId="Equation.DSMT4">
                  <p:embed/>
                  <p:pic>
                    <p:nvPicPr>
                      <p:cNvPr id="0" name=""/>
                      <p:cNvPicPr>
                        <a:picLocks noChangeAspect="1" noChangeArrowheads="1"/>
                      </p:cNvPicPr>
                      <p:nvPr/>
                    </p:nvPicPr>
                    <p:blipFill>
                      <a:blip r:embed="rId6"/>
                      <a:srcRect/>
                      <a:stretch>
                        <a:fillRect/>
                      </a:stretch>
                    </p:blipFill>
                    <p:spPr bwMode="auto">
                      <a:xfrm>
                        <a:off x="608012" y="2819400"/>
                        <a:ext cx="8307388" cy="32078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519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2557605272"/>
              </p:ext>
            </p:extLst>
          </p:nvPr>
        </p:nvGraphicFramePr>
        <p:xfrm>
          <a:off x="620713" y="1676400"/>
          <a:ext cx="7751762" cy="2478088"/>
        </p:xfrm>
        <a:graphic>
          <a:graphicData uri="http://schemas.openxmlformats.org/presentationml/2006/ole">
            <mc:AlternateContent xmlns:mc="http://schemas.openxmlformats.org/markup-compatibility/2006">
              <mc:Choice xmlns:v="urn:schemas-microsoft-com:vml" Requires="v">
                <p:oleObj name="Equation" r:id="rId3" imgW="5511600" imgH="1815840" progId="Equation.DSMT4">
                  <p:embed/>
                </p:oleObj>
              </mc:Choice>
              <mc:Fallback>
                <p:oleObj name="Equation" r:id="rId3" imgW="5511600" imgH="1815840" progId="Equation.DSMT4">
                  <p:embed/>
                  <p:pic>
                    <p:nvPicPr>
                      <p:cNvPr id="0" name=""/>
                      <p:cNvPicPr>
                        <a:picLocks noChangeAspect="1" noChangeArrowheads="1"/>
                      </p:cNvPicPr>
                      <p:nvPr/>
                    </p:nvPicPr>
                    <p:blipFill>
                      <a:blip r:embed="rId4"/>
                      <a:srcRect/>
                      <a:stretch>
                        <a:fillRect/>
                      </a:stretch>
                    </p:blipFill>
                    <p:spPr bwMode="auto">
                      <a:xfrm>
                        <a:off x="620713" y="1676400"/>
                        <a:ext cx="7751762" cy="2478088"/>
                      </a:xfrm>
                      <a:prstGeom prst="rect">
                        <a:avLst/>
                      </a:prstGeom>
                      <a:noFill/>
                      <a:ln>
                        <a:noFill/>
                      </a:ln>
                    </p:spPr>
                  </p:pic>
                </p:oleObj>
              </mc:Fallback>
            </mc:AlternateContent>
          </a:graphicData>
        </a:graphic>
      </p:graphicFrame>
      <p:sp>
        <p:nvSpPr>
          <p:cNvPr id="7" name="TextBox 6"/>
          <p:cNvSpPr txBox="1"/>
          <p:nvPr/>
        </p:nvSpPr>
        <p:spPr>
          <a:xfrm>
            <a:off x="152400" y="228600"/>
            <a:ext cx="5154410" cy="1200329"/>
          </a:xfrm>
          <a:prstGeom prst="rect">
            <a:avLst/>
          </a:prstGeom>
          <a:noFill/>
        </p:spPr>
        <p:txBody>
          <a:bodyPr wrap="square" rtlCol="0">
            <a:spAutoFit/>
          </a:bodyPr>
          <a:lstStyle/>
          <a:p>
            <a:r>
              <a:rPr lang="en-US" sz="2400" dirty="0">
                <a:latin typeface="+mj-lt"/>
              </a:rPr>
              <a:t>Continued -- summary of previous results describing rigid bodies rotating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67200" y="1125595"/>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280967060"/>
              </p:ext>
            </p:extLst>
          </p:nvPr>
        </p:nvGraphicFramePr>
        <p:xfrm>
          <a:off x="620713" y="4230688"/>
          <a:ext cx="1600200" cy="457200"/>
        </p:xfrm>
        <a:graphic>
          <a:graphicData uri="http://schemas.openxmlformats.org/presentationml/2006/ole">
            <mc:AlternateContent xmlns:mc="http://schemas.openxmlformats.org/markup-compatibility/2006">
              <mc:Choice xmlns:v="urn:schemas-microsoft-com:vml" Requires="v">
                <p:oleObj name="Equation" r:id="rId5" imgW="952200" imgH="279360" progId="Equation.DSMT4">
                  <p:embed/>
                </p:oleObj>
              </mc:Choice>
              <mc:Fallback>
                <p:oleObj name="Equation" r:id="rId5" imgW="952200" imgH="279360" progId="Equation.DSMT4">
                  <p:embed/>
                  <p:pic>
                    <p:nvPicPr>
                      <p:cNvPr id="0" name=""/>
                      <p:cNvPicPr>
                        <a:picLocks noChangeAspect="1" noChangeArrowheads="1"/>
                      </p:cNvPicPr>
                      <p:nvPr/>
                    </p:nvPicPr>
                    <p:blipFill>
                      <a:blip r:embed="rId6"/>
                      <a:srcRect/>
                      <a:stretch>
                        <a:fillRect/>
                      </a:stretch>
                    </p:blipFill>
                    <p:spPr bwMode="auto">
                      <a:xfrm>
                        <a:off x="620713" y="4230688"/>
                        <a:ext cx="1600200" cy="4572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87072601"/>
              </p:ext>
            </p:extLst>
          </p:nvPr>
        </p:nvGraphicFramePr>
        <p:xfrm>
          <a:off x="3619500" y="4119319"/>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0" name=""/>
                      <p:cNvPicPr>
                        <a:picLocks noChangeAspect="1" noChangeArrowheads="1"/>
                      </p:cNvPicPr>
                      <p:nvPr/>
                    </p:nvPicPr>
                    <p:blipFill>
                      <a:blip r:embed="rId8"/>
                      <a:srcRect/>
                      <a:stretch>
                        <a:fillRect/>
                      </a:stretch>
                    </p:blipFill>
                    <p:spPr bwMode="auto">
                      <a:xfrm>
                        <a:off x="3619500" y="4119319"/>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529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56153562"/>
              </p:ext>
            </p:extLst>
          </p:nvPr>
        </p:nvGraphicFramePr>
        <p:xfrm>
          <a:off x="582613" y="1066800"/>
          <a:ext cx="7881937" cy="4368800"/>
        </p:xfrm>
        <a:graphic>
          <a:graphicData uri="http://schemas.openxmlformats.org/presentationml/2006/ole">
            <mc:AlternateContent xmlns:mc="http://schemas.openxmlformats.org/markup-compatibility/2006">
              <mc:Choice xmlns:v="urn:schemas-microsoft-com:vml" Requires="v">
                <p:oleObj name="Equation" r:id="rId3" imgW="5410080" imgH="3085920" progId="Equation.DSMT4">
                  <p:embed/>
                </p:oleObj>
              </mc:Choice>
              <mc:Fallback>
                <p:oleObj name="Equation" r:id="rId3" imgW="5410080" imgH="3085920" progId="Equation.DSMT4">
                  <p:embed/>
                  <p:pic>
                    <p:nvPicPr>
                      <p:cNvPr id="0" name=""/>
                      <p:cNvPicPr>
                        <a:picLocks noChangeAspect="1" noChangeArrowheads="1"/>
                      </p:cNvPicPr>
                      <p:nvPr/>
                    </p:nvPicPr>
                    <p:blipFill>
                      <a:blip r:embed="rId4"/>
                      <a:srcRect/>
                      <a:stretch>
                        <a:fillRect/>
                      </a:stretch>
                    </p:blipFill>
                    <p:spPr bwMode="auto">
                      <a:xfrm>
                        <a:off x="582613" y="1066800"/>
                        <a:ext cx="7881937" cy="436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45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918595725"/>
              </p:ext>
            </p:extLst>
          </p:nvPr>
        </p:nvGraphicFramePr>
        <p:xfrm>
          <a:off x="457200" y="611832"/>
          <a:ext cx="8313385" cy="3962400"/>
        </p:xfrm>
        <a:graphic>
          <a:graphicData uri="http://schemas.openxmlformats.org/presentationml/2006/ole">
            <mc:AlternateContent xmlns:mc="http://schemas.openxmlformats.org/markup-compatibility/2006">
              <mc:Choice xmlns:v="urn:schemas-microsoft-com:vml" Requires="v">
                <p:oleObj name="Equation" r:id="rId3" imgW="5460840" imgH="2679480" progId="Equation.DSMT4">
                  <p:embed/>
                </p:oleObj>
              </mc:Choice>
              <mc:Fallback>
                <p:oleObj name="Equation" r:id="rId3" imgW="5460840" imgH="2679480" progId="Equation.DSMT4">
                  <p:embed/>
                  <p:pic>
                    <p:nvPicPr>
                      <p:cNvPr id="0" name=""/>
                      <p:cNvPicPr>
                        <a:picLocks noChangeAspect="1" noChangeArrowheads="1"/>
                      </p:cNvPicPr>
                      <p:nvPr/>
                    </p:nvPicPr>
                    <p:blipFill>
                      <a:blip r:embed="rId4"/>
                      <a:srcRect/>
                      <a:stretch>
                        <a:fillRect/>
                      </a:stretch>
                    </p:blipFill>
                    <p:spPr bwMode="auto">
                      <a:xfrm>
                        <a:off x="457200" y="611832"/>
                        <a:ext cx="8313385" cy="3962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9359739"/>
              </p:ext>
            </p:extLst>
          </p:nvPr>
        </p:nvGraphicFramePr>
        <p:xfrm>
          <a:off x="533400" y="4572000"/>
          <a:ext cx="3863975" cy="2031093"/>
        </p:xfrm>
        <a:graphic>
          <a:graphicData uri="http://schemas.openxmlformats.org/presentationml/2006/ole">
            <mc:AlternateContent xmlns:mc="http://schemas.openxmlformats.org/markup-compatibility/2006">
              <mc:Choice xmlns:v="urn:schemas-microsoft-com:vml" Requires="v">
                <p:oleObj name="Equation" r:id="rId5" imgW="2158920" imgH="1168200" progId="Equation.DSMT4">
                  <p:embed/>
                </p:oleObj>
              </mc:Choice>
              <mc:Fallback>
                <p:oleObj name="Equation" r:id="rId5" imgW="2158920" imgH="1168200" progId="Equation.DSMT4">
                  <p:embed/>
                  <p:pic>
                    <p:nvPicPr>
                      <p:cNvPr id="0" name=""/>
                      <p:cNvPicPr>
                        <a:picLocks noChangeAspect="1" noChangeArrowheads="1"/>
                      </p:cNvPicPr>
                      <p:nvPr/>
                    </p:nvPicPr>
                    <p:blipFill>
                      <a:blip r:embed="rId6"/>
                      <a:srcRect/>
                      <a:stretch>
                        <a:fillRect/>
                      </a:stretch>
                    </p:blipFill>
                    <p:spPr bwMode="auto">
                      <a:xfrm>
                        <a:off x="533400" y="4572000"/>
                        <a:ext cx="3863975" cy="203109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4BF9F1A-3773-4AB8-A188-87822BD87ACD}"/>
              </a:ext>
            </a:extLst>
          </p:cNvPr>
          <p:cNvGraphicFramePr>
            <a:graphicFrameLocks noChangeAspect="1"/>
          </p:cNvGraphicFramePr>
          <p:nvPr>
            <p:extLst>
              <p:ext uri="{D42A27DB-BD31-4B8C-83A1-F6EECF244321}">
                <p14:modId xmlns:p14="http://schemas.microsoft.com/office/powerpoint/2010/main" val="2140145337"/>
              </p:ext>
            </p:extLst>
          </p:nvPr>
        </p:nvGraphicFramePr>
        <p:xfrm>
          <a:off x="5457825" y="4953000"/>
          <a:ext cx="2701925" cy="806450"/>
        </p:xfrm>
        <a:graphic>
          <a:graphicData uri="http://schemas.openxmlformats.org/presentationml/2006/ole">
            <mc:AlternateContent xmlns:mc="http://schemas.openxmlformats.org/markup-compatibility/2006">
              <mc:Choice xmlns:v="urn:schemas-microsoft-com:vml" Requires="v">
                <p:oleObj name="Equation" r:id="rId7" imgW="1447560" imgH="431640" progId="Equation.DSMT4">
                  <p:embed/>
                </p:oleObj>
              </mc:Choice>
              <mc:Fallback>
                <p:oleObj name="Equation" r:id="rId7" imgW="1447560" imgH="431640" progId="Equation.DSMT4">
                  <p:embed/>
                  <p:pic>
                    <p:nvPicPr>
                      <p:cNvPr id="0" name=""/>
                      <p:cNvPicPr/>
                      <p:nvPr/>
                    </p:nvPicPr>
                    <p:blipFill>
                      <a:blip r:embed="rId8"/>
                      <a:stretch>
                        <a:fillRect/>
                      </a:stretch>
                    </p:blipFill>
                    <p:spPr>
                      <a:xfrm>
                        <a:off x="5457825" y="4953000"/>
                        <a:ext cx="2701925" cy="806450"/>
                      </a:xfrm>
                      <a:prstGeom prst="rect">
                        <a:avLst/>
                      </a:prstGeom>
                    </p:spPr>
                  </p:pic>
                </p:oleObj>
              </mc:Fallback>
            </mc:AlternateContent>
          </a:graphicData>
        </a:graphic>
      </p:graphicFrame>
    </p:spTree>
    <p:extLst>
      <p:ext uri="{BB962C8B-B14F-4D97-AF65-F5344CB8AC3E}">
        <p14:creationId xmlns:p14="http://schemas.microsoft.com/office/powerpoint/2010/main" val="240578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10/26/2022</a:t>
            </a:r>
            <a:endParaRPr lang="en-US" dirty="0"/>
          </a:p>
        </p:txBody>
      </p:sp>
      <p:sp>
        <p:nvSpPr>
          <p:cNvPr id="3" name="Footer Placeholder 2"/>
          <p:cNvSpPr>
            <a:spLocks noGrp="1"/>
          </p:cNvSpPr>
          <p:nvPr>
            <p:ph type="ftr" sz="quarter" idx="11"/>
          </p:nvPr>
        </p:nvSpPr>
        <p:spPr/>
        <p:txBody>
          <a:bodyPr/>
          <a:lstStyle/>
          <a:p>
            <a:r>
              <a:rPr lang="en-US"/>
              <a:t>PHY 711  Fall 2022 --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61507101"/>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0" name=""/>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9144912"/>
              </p:ext>
            </p:extLst>
          </p:nvPr>
        </p:nvGraphicFramePr>
        <p:xfrm>
          <a:off x="304800" y="2819400"/>
          <a:ext cx="5699125" cy="3508375"/>
        </p:xfrm>
        <a:graphic>
          <a:graphicData uri="http://schemas.openxmlformats.org/presentationml/2006/ole">
            <mc:AlternateContent xmlns:mc="http://schemas.openxmlformats.org/markup-compatibility/2006">
              <mc:Choice xmlns:v="urn:schemas-microsoft-com:vml" Requires="v">
                <p:oleObj name="数式" r:id="rId5" imgW="2286000" imgH="1447560" progId="Equation.3">
                  <p:embed/>
                </p:oleObj>
              </mc:Choice>
              <mc:Fallback>
                <p:oleObj name="数式" r:id="rId5" imgW="2286000" imgH="1447560" progId="Equation.3">
                  <p:embed/>
                  <p:pic>
                    <p:nvPicPr>
                      <p:cNvPr id="0" name=""/>
                      <p:cNvPicPr>
                        <a:picLocks noChangeAspect="1" noChangeArrowheads="1"/>
                      </p:cNvPicPr>
                      <p:nvPr/>
                    </p:nvPicPr>
                    <p:blipFill>
                      <a:blip r:embed="rId6"/>
                      <a:srcRect/>
                      <a:stretch>
                        <a:fillRect/>
                      </a:stretch>
                    </p:blipFill>
                    <p:spPr bwMode="auto">
                      <a:xfrm>
                        <a:off x="304800" y="2819400"/>
                        <a:ext cx="56991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name="数式" r:id="rId7" imgW="698400" imgH="507960" progId="Equation.3">
                  <p:embed/>
                </p:oleObj>
              </mc:Choice>
              <mc:Fallback>
                <p:oleObj name="数式" r:id="rId7" imgW="698400" imgH="507960" progId="Equation.3">
                  <p:embed/>
                  <p:pic>
                    <p:nvPicPr>
                      <p:cNvPr id="0" name=""/>
                      <p:cNvPicPr>
                        <a:picLocks noChangeAspect="1" noChangeArrowheads="1"/>
                      </p:cNvPicPr>
                      <p:nvPr/>
                    </p:nvPicPr>
                    <p:blipFill>
                      <a:blip r:embed="rId8"/>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741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15402</TotalTime>
  <Words>1384</Words>
  <Application>Microsoft Office PowerPoint</Application>
  <PresentationFormat>On-screen Show (4:3)</PresentationFormat>
  <Paragraphs>244</Paragraphs>
  <Slides>31</Slides>
  <Notes>29</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7"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769</cp:revision>
  <cp:lastPrinted>2021-10-25T03:10:56Z</cp:lastPrinted>
  <dcterms:created xsi:type="dcterms:W3CDTF">2012-01-10T18:32:24Z</dcterms:created>
  <dcterms:modified xsi:type="dcterms:W3CDTF">2022-10-25T02:46:01Z</dcterms:modified>
</cp:coreProperties>
</file>