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96" r:id="rId2"/>
    <p:sldId id="354" r:id="rId3"/>
    <p:sldId id="414" r:id="rId4"/>
    <p:sldId id="415" r:id="rId5"/>
    <p:sldId id="449" r:id="rId6"/>
    <p:sldId id="416" r:id="rId7"/>
    <p:sldId id="417" r:id="rId8"/>
    <p:sldId id="430" r:id="rId9"/>
    <p:sldId id="460" r:id="rId10"/>
    <p:sldId id="419" r:id="rId11"/>
    <p:sldId id="420" r:id="rId12"/>
    <p:sldId id="431" r:id="rId13"/>
    <p:sldId id="432" r:id="rId14"/>
    <p:sldId id="433" r:id="rId15"/>
    <p:sldId id="434" r:id="rId16"/>
    <p:sldId id="435" r:id="rId17"/>
    <p:sldId id="436" r:id="rId18"/>
    <p:sldId id="437" r:id="rId19"/>
    <p:sldId id="438" r:id="rId20"/>
    <p:sldId id="439" r:id="rId21"/>
    <p:sldId id="440" r:id="rId22"/>
    <p:sldId id="441" r:id="rId23"/>
    <p:sldId id="451" r:id="rId24"/>
    <p:sldId id="452" r:id="rId25"/>
    <p:sldId id="454" r:id="rId26"/>
    <p:sldId id="442" r:id="rId27"/>
    <p:sldId id="443" r:id="rId28"/>
    <p:sldId id="444" r:id="rId29"/>
    <p:sldId id="445" r:id="rId30"/>
    <p:sldId id="446" r:id="rId31"/>
    <p:sldId id="447" r:id="rId32"/>
    <p:sldId id="448" r:id="rId33"/>
    <p:sldId id="450" r:id="rId3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94660"/>
  </p:normalViewPr>
  <p:slideViewPr>
    <p:cSldViewPr>
      <p:cViewPr varScale="1">
        <p:scale>
          <a:sx n="66" d="100"/>
          <a:sy n="66" d="100"/>
        </p:scale>
        <p:origin x="3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8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lecture, we will resume our consideration of elastic media, extending the one dimensional analysis of a string to a two dimensional membrane.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68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possible to formulate the treatment using a continuous </a:t>
            </a:r>
            <a:r>
              <a:rPr lang="en-US" dirty="0" err="1"/>
              <a:t>Lagrangian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777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65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of the rectangular membrane clamped on all edges.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383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two dimensional standing waves.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03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possible boundary conditions.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425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 of a membrane, this time clamped at the boundary of a circle.    (Such as in a drum for example.)   It is convenient to polar coordinates.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788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radial equation has  this special form which is conveniently expressed in terms of Bessel functions.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079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properties of Bessel functions of integer order.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572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resource for finding properties of special functions including Bessel functions.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660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52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38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 mathematicians worked out lots of useful relationships.     We are particularly interested in aligning the zeros of the Bessel functions with the boundaries of our membrane.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864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2420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40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very nice demonstration of these standing waves was invented by </a:t>
            </a:r>
            <a:r>
              <a:rPr lang="en-US" dirty="0" err="1"/>
              <a:t>Chladni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2612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picture of the demo we have in Olin.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141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Movie thanks to Eric Chapman.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2499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non-trivial example with two boundaries.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876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case, both Bessel and Neumann functions are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9514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to find the linear coefficients A and B and the wavevector 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9336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method of solving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51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of the wave equation in one special dimension.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2625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8740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Finding a solution graphically.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6906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7736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Solution for this case.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366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31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examples of traveling waves.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22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Standing wave solutions for constrained string.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75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more details of standing waves.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57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consider, the same idea, generalized to two spatial dimensions.   Here we will focus on standing wave solutions.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77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948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19.bin"/><Relationship Id="rId3" Type="http://schemas.openxmlformats.org/officeDocument/2006/relationships/image" Target="../media/image21.png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7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23.png"/><Relationship Id="rId10" Type="http://schemas.openxmlformats.org/officeDocument/2006/relationships/image" Target="../media/image26.wmf"/><Relationship Id="rId4" Type="http://schemas.openxmlformats.org/officeDocument/2006/relationships/image" Target="../media/image22.png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2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oleObject" Target="../embeddings/oleObject20.bin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9.wmf"/><Relationship Id="rId9" Type="http://schemas.openxmlformats.org/officeDocument/2006/relationships/image" Target="../media/image32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lmf.nist.gov/" TargetMode="External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lmf.nist.gov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43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oleObject" Target="../embeddings/oleObject31.bin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49.wmf"/><Relationship Id="rId4" Type="http://schemas.openxmlformats.org/officeDocument/2006/relationships/image" Target="../media/image45.wmf"/><Relationship Id="rId9" Type="http://schemas.openxmlformats.org/officeDocument/2006/relationships/oleObject" Target="../embeddings/oleObject33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5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4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3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physics.wfu.edu/resources/education-resources/demo-videos/waves/" TargetMode="External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5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6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63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4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38200"/>
            <a:ext cx="9144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in  Olin 103</a:t>
            </a:r>
          </a:p>
          <a:p>
            <a:pPr algn="ctr"/>
            <a:r>
              <a:rPr lang="en-US" sz="3200" b="1" dirty="0"/>
              <a:t>Notes for Lecture 27 – Chap. 8 (F &amp; W)</a:t>
            </a:r>
          </a:p>
          <a:p>
            <a:pPr algn="ctr"/>
            <a:endParaRPr lang="en-US" sz="3200" b="1" dirty="0">
              <a:solidFill>
                <a:schemeClr val="folHlink"/>
              </a:solidFill>
            </a:endParaRPr>
          </a:p>
          <a:p>
            <a:pPr marL="457200" lvl="2" algn="ctr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</a:rPr>
              <a:t>Motions of elastic membranes </a:t>
            </a:r>
          </a:p>
          <a:p>
            <a:pPr lvl="3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Review of standing waves on a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Standing waves on a two dimensional membrane.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Boundary value problems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068835"/>
              </p:ext>
            </p:extLst>
          </p:nvPr>
        </p:nvGraphicFramePr>
        <p:xfrm>
          <a:off x="715963" y="1125538"/>
          <a:ext cx="6221412" cy="422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162240" imgH="2145960" progId="Equation.3">
                  <p:embed/>
                </p:oleObj>
              </mc:Choice>
              <mc:Fallback>
                <p:oleObj name="数式" r:id="rId3" imgW="3162240" imgH="2145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5963" y="1125538"/>
                        <a:ext cx="6221412" cy="4224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2611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058719"/>
              </p:ext>
            </p:extLst>
          </p:nvPr>
        </p:nvGraphicFramePr>
        <p:xfrm>
          <a:off x="558800" y="38100"/>
          <a:ext cx="7670800" cy="309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898800" imgH="1574640" progId="Equation.3">
                  <p:embed/>
                </p:oleObj>
              </mc:Choice>
              <mc:Fallback>
                <p:oleObj name="数式" r:id="rId3" imgW="3898800" imgH="1574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8800" y="38100"/>
                        <a:ext cx="7670800" cy="309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640022"/>
              </p:ext>
            </p:extLst>
          </p:nvPr>
        </p:nvGraphicFramePr>
        <p:xfrm>
          <a:off x="971550" y="3203575"/>
          <a:ext cx="5048250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65360" imgH="1574640" progId="Equation.DSMT4">
                  <p:embed/>
                </p:oleObj>
              </mc:Choice>
              <mc:Fallback>
                <p:oleObj name="Equation" r:id="rId5" imgW="2565360" imgH="1574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3203575"/>
                        <a:ext cx="5048250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385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572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a rectangular boundary: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1143000"/>
            <a:ext cx="4038600" cy="18288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05100" y="2975474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147552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963938"/>
              </p:ext>
            </p:extLst>
          </p:nvPr>
        </p:nvGraphicFramePr>
        <p:xfrm>
          <a:off x="381000" y="3471862"/>
          <a:ext cx="5721350" cy="270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908080" imgH="1371600" progId="Equation.3">
                  <p:embed/>
                </p:oleObj>
              </mc:Choice>
              <mc:Fallback>
                <p:oleObj name="数式" r:id="rId3" imgW="2908080" imgH="137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471862"/>
                        <a:ext cx="5721350" cy="2700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396685"/>
              </p:ext>
            </p:extLst>
          </p:nvPr>
        </p:nvGraphicFramePr>
        <p:xfrm>
          <a:off x="5897712" y="3581400"/>
          <a:ext cx="3244850" cy="1500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22280" imgH="1028520" progId="Equation.DSMT4">
                  <p:embed/>
                </p:oleObj>
              </mc:Choice>
              <mc:Fallback>
                <p:oleObj name="Equation" r:id="rId5" imgW="2222280" imgH="1028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7712" y="3581400"/>
                        <a:ext cx="3244850" cy="15005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1830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pic>
        <p:nvPicPr>
          <p:cNvPr id="262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319659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188280"/>
              </p:ext>
            </p:extLst>
          </p:nvPr>
        </p:nvGraphicFramePr>
        <p:xfrm>
          <a:off x="603250" y="2747963"/>
          <a:ext cx="2028825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1257120" imgH="469800" progId="Equation.3">
                  <p:embed/>
                </p:oleObj>
              </mc:Choice>
              <mc:Fallback>
                <p:oleObj name="数式" r:id="rId7" imgW="12571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2747963"/>
                        <a:ext cx="2028825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197321"/>
              </p:ext>
            </p:extLst>
          </p:nvPr>
        </p:nvGraphicFramePr>
        <p:xfrm>
          <a:off x="1384300" y="5865813"/>
          <a:ext cx="2173288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9" imgW="1346040" imgH="469800" progId="Equation.3">
                  <p:embed/>
                </p:oleObj>
              </mc:Choice>
              <mc:Fallback>
                <p:oleObj name="数式" r:id="rId9" imgW="1346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300" y="5865813"/>
                        <a:ext cx="2173288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678098"/>
              </p:ext>
            </p:extLst>
          </p:nvPr>
        </p:nvGraphicFramePr>
        <p:xfrm>
          <a:off x="5759450" y="5865813"/>
          <a:ext cx="2316163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1" imgW="1434960" imgH="469800" progId="Equation.3">
                  <p:embed/>
                </p:oleObj>
              </mc:Choice>
              <mc:Fallback>
                <p:oleObj name="数式" r:id="rId11" imgW="14349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9450" y="5865813"/>
                        <a:ext cx="2316163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228846"/>
              </p:ext>
            </p:extLst>
          </p:nvPr>
        </p:nvGraphicFramePr>
        <p:xfrm>
          <a:off x="5068888" y="2817813"/>
          <a:ext cx="2171700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3" imgW="1346040" imgH="469800" progId="Equation.3">
                  <p:embed/>
                </p:oleObj>
              </mc:Choice>
              <mc:Fallback>
                <p:oleObj name="数式" r:id="rId13" imgW="1346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888" y="2817813"/>
                        <a:ext cx="2171700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5185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50167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general boundary conditions: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191553"/>
              </p:ext>
            </p:extLst>
          </p:nvPr>
        </p:nvGraphicFramePr>
        <p:xfrm>
          <a:off x="228600" y="605559"/>
          <a:ext cx="8829675" cy="108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108480" imgH="749160" progId="Equation.DSMT4">
                  <p:embed/>
                </p:oleObj>
              </mc:Choice>
              <mc:Fallback>
                <p:oleObj name="Equation" r:id="rId3" imgW="6108480" imgH="749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05559"/>
                        <a:ext cx="8829675" cy="1081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022540"/>
              </p:ext>
            </p:extLst>
          </p:nvPr>
        </p:nvGraphicFramePr>
        <p:xfrm>
          <a:off x="266700" y="1752600"/>
          <a:ext cx="6072188" cy="305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3085920" imgH="1549080" progId="Equation.3">
                  <p:embed/>
                </p:oleObj>
              </mc:Choice>
              <mc:Fallback>
                <p:oleObj name="数式" r:id="rId5" imgW="3085920" imgH="1549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1752600"/>
                        <a:ext cx="6072188" cy="305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3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5052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638307"/>
              </p:ext>
            </p:extLst>
          </p:nvPr>
        </p:nvGraphicFramePr>
        <p:xfrm>
          <a:off x="3989388" y="5410200"/>
          <a:ext cx="2373312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8" imgW="1206360" imgH="469800" progId="Equation.3">
                  <p:embed/>
                </p:oleObj>
              </mc:Choice>
              <mc:Fallback>
                <p:oleObj name="数式" r:id="rId8" imgW="12063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9388" y="5410200"/>
                        <a:ext cx="2373312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5866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286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a circular boundary:</a:t>
            </a:r>
          </a:p>
        </p:txBody>
      </p:sp>
      <p:sp>
        <p:nvSpPr>
          <p:cNvPr id="6" name="Oval 5"/>
          <p:cNvSpPr/>
          <p:nvPr/>
        </p:nvSpPr>
        <p:spPr>
          <a:xfrm>
            <a:off x="5638800" y="323850"/>
            <a:ext cx="1828800" cy="18288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6" idx="7"/>
          </p:cNvCxnSpPr>
          <p:nvPr/>
        </p:nvCxnSpPr>
        <p:spPr>
          <a:xfrm flipV="1">
            <a:off x="6553200" y="591672"/>
            <a:ext cx="646578" cy="5513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95489" y="461665"/>
            <a:ext cx="76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R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063829"/>
              </p:ext>
            </p:extLst>
          </p:nvPr>
        </p:nvGraphicFramePr>
        <p:xfrm>
          <a:off x="304800" y="918865"/>
          <a:ext cx="5072063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577960" imgH="431640" progId="Equation.3">
                  <p:embed/>
                </p:oleObj>
              </mc:Choice>
              <mc:Fallback>
                <p:oleObj name="数式" r:id="rId3" imgW="25779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18865"/>
                        <a:ext cx="5072063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717478"/>
              </p:ext>
            </p:extLst>
          </p:nvPr>
        </p:nvGraphicFramePr>
        <p:xfrm>
          <a:off x="204788" y="2152650"/>
          <a:ext cx="5097462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90560" imgH="393480" progId="Equation.DSMT4">
                  <p:embed/>
                </p:oleObj>
              </mc:Choice>
              <mc:Fallback>
                <p:oleObj name="Equation" r:id="rId5" imgW="2590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2152650"/>
                        <a:ext cx="5097462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63083"/>
              </p:ext>
            </p:extLst>
          </p:nvPr>
        </p:nvGraphicFramePr>
        <p:xfrm>
          <a:off x="752475" y="3106738"/>
          <a:ext cx="3848100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1955520" imgH="1600200" progId="Equation.3">
                  <p:embed/>
                </p:oleObj>
              </mc:Choice>
              <mc:Fallback>
                <p:oleObj name="数式" r:id="rId7" imgW="1955520" imgH="160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" y="3106738"/>
                        <a:ext cx="3848100" cy="314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6398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011859"/>
              </p:ext>
            </p:extLst>
          </p:nvPr>
        </p:nvGraphicFramePr>
        <p:xfrm>
          <a:off x="323850" y="914400"/>
          <a:ext cx="7524750" cy="2577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94360" imgH="2057400" progId="Equation.DSMT4">
                  <p:embed/>
                </p:oleObj>
              </mc:Choice>
              <mc:Fallback>
                <p:oleObj name="Equation" r:id="rId3" imgW="5994360" imgH="205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914400"/>
                        <a:ext cx="7524750" cy="25774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04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circular boundary -- continued</a:t>
            </a:r>
          </a:p>
        </p:txBody>
      </p:sp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73868"/>
            <a:ext cx="71056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143000" y="3429000"/>
            <a:ext cx="3886200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962400" y="3048000"/>
            <a:ext cx="609600" cy="19050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845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hlinkClick r:id="rId3"/>
              </a:rPr>
              <a:t>Some properties of Bessel functions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865366"/>
              </p:ext>
            </p:extLst>
          </p:nvPr>
        </p:nvGraphicFramePr>
        <p:xfrm>
          <a:off x="1143000" y="4343400"/>
          <a:ext cx="4768850" cy="179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4" imgW="2425680" imgH="914400" progId="Equation.3">
                  <p:embed/>
                </p:oleObj>
              </mc:Choice>
              <mc:Fallback>
                <p:oleObj name="数式" r:id="rId4" imgW="242568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343400"/>
                        <a:ext cx="4768850" cy="179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7982918"/>
              </p:ext>
            </p:extLst>
          </p:nvPr>
        </p:nvGraphicFramePr>
        <p:xfrm>
          <a:off x="1066800" y="766465"/>
          <a:ext cx="6891338" cy="349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6" imgW="3504960" imgH="1777680" progId="Equation.3">
                  <p:embed/>
                </p:oleObj>
              </mc:Choice>
              <mc:Fallback>
                <p:oleObj name="数式" r:id="rId6" imgW="3504960" imgH="1777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766465"/>
                        <a:ext cx="6891338" cy="349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8525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200" t="18679" r="9310" b="1963"/>
          <a:stretch/>
        </p:blipFill>
        <p:spPr>
          <a:xfrm>
            <a:off x="0" y="215826"/>
            <a:ext cx="9082942" cy="5956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hlinkClick r:id="rId4"/>
              </a:rPr>
              <a:t>http://dlmf.nist.gov</a:t>
            </a:r>
            <a:r>
              <a:rPr lang="en-US" sz="2400" dirty="0"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41293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1039" t="36548" r="35149" b="53879"/>
          <a:stretch/>
        </p:blipFill>
        <p:spPr>
          <a:xfrm>
            <a:off x="838200" y="1082745"/>
            <a:ext cx="5950371" cy="1492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4200" t="51979" r="32108" b="33402"/>
          <a:stretch/>
        </p:blipFill>
        <p:spPr>
          <a:xfrm>
            <a:off x="838200" y="3200400"/>
            <a:ext cx="7037917" cy="190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2286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Series expansions of  Bessel and Neumann functions</a:t>
            </a:r>
          </a:p>
        </p:txBody>
      </p:sp>
    </p:spTree>
    <p:extLst>
      <p:ext uri="{BB962C8B-B14F-4D97-AF65-F5344CB8AC3E}">
        <p14:creationId xmlns:p14="http://schemas.microsoft.com/office/powerpoint/2010/main" val="2772803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F2B156-1D13-1799-CE76-026EAFD7E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9144000" cy="27453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D00536-A0E0-A85A-3DD1-CCB203A57083}"/>
              </a:ext>
            </a:extLst>
          </p:cNvPr>
          <p:cNvSpPr/>
          <p:nvPr/>
        </p:nvSpPr>
        <p:spPr>
          <a:xfrm>
            <a:off x="37700" y="3368675"/>
            <a:ext cx="9067800" cy="365125"/>
          </a:xfrm>
          <a:prstGeom prst="rect">
            <a:avLst/>
          </a:prstGeom>
          <a:solidFill>
            <a:srgbClr val="00B05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33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properties of Bessel functions -- continued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317875"/>
              </p:ext>
            </p:extLst>
          </p:nvPr>
        </p:nvGraphicFramePr>
        <p:xfrm>
          <a:off x="1066800" y="1066800"/>
          <a:ext cx="5667375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882880" imgH="1143000" progId="Equation.3">
                  <p:embed/>
                </p:oleObj>
              </mc:Choice>
              <mc:Fallback>
                <p:oleObj name="数式" r:id="rId3" imgW="288288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066800"/>
                        <a:ext cx="5667375" cy="224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551852"/>
              </p:ext>
            </p:extLst>
          </p:nvPr>
        </p:nvGraphicFramePr>
        <p:xfrm>
          <a:off x="916781" y="3581400"/>
          <a:ext cx="6396038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3251160" imgH="1143000" progId="Equation.3">
                  <p:embed/>
                </p:oleObj>
              </mc:Choice>
              <mc:Fallback>
                <p:oleObj name="数式" r:id="rId5" imgW="325116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781" y="3581400"/>
                        <a:ext cx="6396038" cy="224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9635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321513"/>
              </p:ext>
            </p:extLst>
          </p:nvPr>
        </p:nvGraphicFramePr>
        <p:xfrm>
          <a:off x="595313" y="566738"/>
          <a:ext cx="3573462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1815840" imgH="431640" progId="Equation.3">
                  <p:embed/>
                </p:oleObj>
              </mc:Choice>
              <mc:Fallback>
                <p:oleObj name="数式" r:id="rId3" imgW="1815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3" y="566738"/>
                        <a:ext cx="3573462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160539"/>
              </p:ext>
            </p:extLst>
          </p:nvPr>
        </p:nvGraphicFramePr>
        <p:xfrm>
          <a:off x="4889500" y="609600"/>
          <a:ext cx="359727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1828800" imgH="431640" progId="Equation.3">
                  <p:embed/>
                </p:oleObj>
              </mc:Choice>
              <mc:Fallback>
                <p:oleObj name="数式" r:id="rId5" imgW="1828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0" y="609600"/>
                        <a:ext cx="3597275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8323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71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8326" name="Picture 3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71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98291"/>
              </p:ext>
            </p:extLst>
          </p:nvPr>
        </p:nvGraphicFramePr>
        <p:xfrm>
          <a:off x="1676400" y="5486400"/>
          <a:ext cx="53435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9" imgW="2717640" imgH="393480" progId="Equation.3">
                  <p:embed/>
                </p:oleObj>
              </mc:Choice>
              <mc:Fallback>
                <p:oleObj name="数式" r:id="rId9" imgW="2717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486400"/>
                        <a:ext cx="5343525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1355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977715"/>
              </p:ext>
            </p:extLst>
          </p:nvPr>
        </p:nvGraphicFramePr>
        <p:xfrm>
          <a:off x="699092" y="551645"/>
          <a:ext cx="337343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1714320" imgH="660240" progId="Equation.3">
                  <p:embed/>
                </p:oleObj>
              </mc:Choice>
              <mc:Fallback>
                <p:oleObj name="数式" r:id="rId3" imgW="17143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092" y="551645"/>
                        <a:ext cx="3373437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9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11" y="18288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9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886298"/>
              </p:ext>
            </p:extLst>
          </p:nvPr>
        </p:nvGraphicFramePr>
        <p:xfrm>
          <a:off x="4919663" y="533400"/>
          <a:ext cx="339883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1726920" imgH="660240" progId="Equation.3">
                  <p:embed/>
                </p:oleObj>
              </mc:Choice>
              <mc:Fallback>
                <p:oleObj name="数式" r:id="rId7" imgW="17269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63" y="533400"/>
                        <a:ext cx="3398837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874294"/>
              </p:ext>
            </p:extLst>
          </p:nvPr>
        </p:nvGraphicFramePr>
        <p:xfrm>
          <a:off x="1692275" y="5627687"/>
          <a:ext cx="53181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9" imgW="2705040" imgH="393480" progId="Equation.3">
                  <p:embed/>
                </p:oleObj>
              </mc:Choice>
              <mc:Fallback>
                <p:oleObj name="数式" r:id="rId9" imgW="2705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5627687"/>
                        <a:ext cx="5318125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1670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3EA66E-A448-42DE-BFDB-6FEEC1520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14D052-BC0A-4CE3-AA7A-30B4DF7BB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0774A-E3B2-48C1-8B9B-0F0E5247D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E995A-2BAA-4BFA-B6A9-15A0E31DE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" y="0"/>
            <a:ext cx="3192556" cy="640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B12153-F7D1-4390-96E0-AB611CDFDA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2"/>
          <a:stretch/>
        </p:blipFill>
        <p:spPr>
          <a:xfrm>
            <a:off x="3784571" y="749536"/>
            <a:ext cx="4953000" cy="490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36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F3CF38-0931-41A5-AF06-2DD28039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943440-DA92-4E1F-87B9-27218F9EB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DFFB6-E3A3-4616-B18B-A67AED700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0BB69-23C8-42FB-B6A1-B2556A9E0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9"/>
          <a:stretch/>
        </p:blipFill>
        <p:spPr>
          <a:xfrm>
            <a:off x="1533525" y="1981200"/>
            <a:ext cx="6076950" cy="3490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F72A6D-1ECE-4143-B6E7-D9B2C58829EC}"/>
              </a:ext>
            </a:extLst>
          </p:cNvPr>
          <p:cNvSpPr txBox="1"/>
          <p:nvPr/>
        </p:nvSpPr>
        <p:spPr>
          <a:xfrm>
            <a:off x="685800" y="3048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Demonstration with motor in the middle – (PASCO)</a:t>
            </a:r>
          </a:p>
        </p:txBody>
      </p:sp>
    </p:spTree>
    <p:extLst>
      <p:ext uri="{BB962C8B-B14F-4D97-AF65-F5344CB8AC3E}">
        <p14:creationId xmlns:p14="http://schemas.microsoft.com/office/powerpoint/2010/main" val="2319947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53CF0D-6CE6-46C4-91A3-774011CBA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B95C5-721E-4F56-940D-BD33100AA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B7206-E1D9-4196-920B-241A5DCCB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resonance_square">
            <a:hlinkClick r:id="" action="ppaction://media"/>
            <a:extLst>
              <a:ext uri="{FF2B5EF4-FFF2-40B4-BE49-F238E27FC236}">
                <a16:creationId xmlns:a16="http://schemas.microsoft.com/office/drawing/2014/main" id="{5D6B78F5-445B-4B8B-BADE-07A5E1FEE0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3103" y="838200"/>
            <a:ext cx="6477793" cy="44156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C36057-E0CA-4402-8E69-AFF627ED0EFC}"/>
              </a:ext>
            </a:extLst>
          </p:cNvPr>
          <p:cNvSpPr txBox="1"/>
          <p:nvPr/>
        </p:nvSpPr>
        <p:spPr>
          <a:xfrm>
            <a:off x="457200" y="136525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hlinkClick r:id="rId6"/>
              </a:rPr>
              <a:t>http://www.physics.wfu.edu/resources/education-resources/demo-videos/waves/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68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complicated geometry – annular membrane</a:t>
            </a:r>
          </a:p>
        </p:txBody>
      </p:sp>
      <p:sp>
        <p:nvSpPr>
          <p:cNvPr id="6" name="Oval 5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699311"/>
              </p:ext>
            </p:extLst>
          </p:nvPr>
        </p:nvGraphicFramePr>
        <p:xfrm>
          <a:off x="4825866" y="1084907"/>
          <a:ext cx="3848100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1955520" imgH="1600200" progId="Equation.3">
                  <p:embed/>
                </p:oleObj>
              </mc:Choice>
              <mc:Fallback>
                <p:oleObj name="数式" r:id="rId3" imgW="1955520" imgH="160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5866" y="1084907"/>
                        <a:ext cx="3848100" cy="314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8432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237196"/>
              </p:ext>
            </p:extLst>
          </p:nvPr>
        </p:nvGraphicFramePr>
        <p:xfrm>
          <a:off x="609600" y="914400"/>
          <a:ext cx="7870826" cy="27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4000320" imgH="1384200" progId="Equation.3">
                  <p:embed/>
                </p:oleObj>
              </mc:Choice>
              <mc:Fallback>
                <p:oleObj name="数式" r:id="rId3" imgW="4000320" imgH="13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7870826" cy="271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04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circular boundary -- continued</a:t>
            </a:r>
          </a:p>
        </p:txBody>
      </p:sp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73868"/>
            <a:ext cx="71056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143000" y="3429000"/>
            <a:ext cx="3886200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962400" y="3048000"/>
            <a:ext cx="609600" cy="19050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783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164378"/>
              </p:ext>
            </p:extLst>
          </p:nvPr>
        </p:nvGraphicFramePr>
        <p:xfrm>
          <a:off x="762000" y="3925843"/>
          <a:ext cx="7404796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549760" imgH="1358640" progId="Equation.DSMT4">
                  <p:embed/>
                </p:oleObj>
              </mc:Choice>
              <mc:Fallback>
                <p:oleObj name="Equation" r:id="rId3" imgW="5549760" imgH="1358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925843"/>
                        <a:ext cx="7404796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777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915630"/>
              </p:ext>
            </p:extLst>
          </p:nvPr>
        </p:nvGraphicFramePr>
        <p:xfrm>
          <a:off x="762000" y="3810000"/>
          <a:ext cx="7048500" cy="258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283000" imgH="1942920" progId="Equation.DSMT4">
                  <p:embed/>
                </p:oleObj>
              </mc:Choice>
              <mc:Fallback>
                <p:oleObj name="Equation" r:id="rId3" imgW="5283000" imgH="1942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810000"/>
                        <a:ext cx="7048500" cy="258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97643"/>
              </p:ext>
            </p:extLst>
          </p:nvPr>
        </p:nvGraphicFramePr>
        <p:xfrm>
          <a:off x="5306729" y="1649128"/>
          <a:ext cx="3065463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98600" imgH="622080" progId="Equation.DSMT4">
                  <p:embed/>
                </p:oleObj>
              </mc:Choice>
              <mc:Fallback>
                <p:oleObj name="Equation" r:id="rId5" imgW="2298600" imgH="622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6729" y="1649128"/>
                        <a:ext cx="3065463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0098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04209"/>
              </p:ext>
            </p:extLst>
          </p:nvPr>
        </p:nvGraphicFramePr>
        <p:xfrm>
          <a:off x="1165225" y="3505200"/>
          <a:ext cx="5387975" cy="246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387520" imgH="1091880" progId="Equation.3">
                  <p:embed/>
                </p:oleObj>
              </mc:Choice>
              <mc:Fallback>
                <p:oleObj name="数式" r:id="rId3" imgW="2387520" imgH="1091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3505200"/>
                        <a:ext cx="5387975" cy="246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12954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Review of wave equation in one-dimension – here </a:t>
            </a:r>
            <a:r>
              <a:rPr lang="en-US" sz="2400" i="1" dirty="0">
                <a:latin typeface="Symbol" pitchFamily="18" charset="2"/>
              </a:rPr>
              <a:t>m</a:t>
            </a:r>
            <a:r>
              <a:rPr lang="en-US" sz="2400" i="1" dirty="0">
                <a:latin typeface="+mj-lt"/>
              </a:rPr>
              <a:t>(</a:t>
            </a:r>
            <a:r>
              <a:rPr lang="en-US" sz="2400" i="1" dirty="0" err="1">
                <a:latin typeface="+mj-lt"/>
              </a:rPr>
              <a:t>x,t</a:t>
            </a:r>
            <a:r>
              <a:rPr lang="en-US" sz="2400" i="1" dirty="0">
                <a:latin typeface="+mj-lt"/>
              </a:rPr>
              <a:t>) </a:t>
            </a:r>
            <a:r>
              <a:rPr lang="en-US" sz="2400" dirty="0">
                <a:latin typeface="+mj-lt"/>
              </a:rPr>
              <a:t>can describe either a longitudinal or transverse wave.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     Traveling wave solutions --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Elastic media in two or more dimensions --</a:t>
            </a:r>
          </a:p>
        </p:txBody>
      </p:sp>
    </p:spTree>
    <p:extLst>
      <p:ext uri="{BB962C8B-B14F-4D97-AF65-F5344CB8AC3E}">
        <p14:creationId xmlns:p14="http://schemas.microsoft.com/office/powerpoint/2010/main" val="1423532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00" y="309764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642985"/>
              </p:ext>
            </p:extLst>
          </p:nvPr>
        </p:nvGraphicFramePr>
        <p:xfrm>
          <a:off x="1023938" y="4198938"/>
          <a:ext cx="6523037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889160" imgH="1358640" progId="Equation.DSMT4">
                  <p:embed/>
                </p:oleObj>
              </mc:Choice>
              <mc:Fallback>
                <p:oleObj name="Equation" r:id="rId3" imgW="4889160" imgH="1358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3938" y="4198938"/>
                        <a:ext cx="6523037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97643"/>
              </p:ext>
            </p:extLst>
          </p:nvPr>
        </p:nvGraphicFramePr>
        <p:xfrm>
          <a:off x="5306729" y="1649128"/>
          <a:ext cx="3065463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98600" imgH="622080" progId="Equation.DSMT4">
                  <p:embed/>
                </p:oleObj>
              </mc:Choice>
              <mc:Fallback>
                <p:oleObj name="Equation" r:id="rId5" imgW="2298600" imgH="622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6729" y="1649128"/>
                        <a:ext cx="3065463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4107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810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Analysis for </a:t>
            </a:r>
            <a:r>
              <a:rPr lang="en-US" sz="2400" i="1" dirty="0">
                <a:latin typeface="+mj-lt"/>
              </a:rPr>
              <a:t>m=0 </a:t>
            </a:r>
            <a:r>
              <a:rPr lang="en-US" sz="2400" dirty="0">
                <a:latin typeface="+mj-lt"/>
              </a:rPr>
              <a:t>and a=0.1, b=0.2: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507181"/>
            <a:ext cx="7810500" cy="381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1666" t="46875" r="42500" b="46094"/>
          <a:stretch/>
        </p:blipFill>
        <p:spPr>
          <a:xfrm>
            <a:off x="381000" y="1219200"/>
            <a:ext cx="8382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36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5600" y="6142934"/>
            <a:ext cx="2895600" cy="365125"/>
          </a:xfrm>
        </p:spPr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952" t="82033" r="40965" b="7029"/>
          <a:stretch/>
        </p:blipFill>
        <p:spPr>
          <a:xfrm>
            <a:off x="448574" y="577849"/>
            <a:ext cx="8610600" cy="1066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828800"/>
            <a:ext cx="7810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09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667496"/>
            <a:ext cx="6629400" cy="215240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106937"/>
              </p:ext>
            </p:extLst>
          </p:nvPr>
        </p:nvGraphicFramePr>
        <p:xfrm>
          <a:off x="775493" y="2468995"/>
          <a:ext cx="7593013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689440" imgH="698400" progId="Equation.DSMT4">
                  <p:embed/>
                </p:oleObj>
              </mc:Choice>
              <mc:Fallback>
                <p:oleObj name="Equation" r:id="rId4" imgW="5689440" imgH="698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493" y="2468995"/>
                        <a:ext cx="7593013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1828800" y="0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48300" y="411018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124200" y="515293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24200" y="667693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71800" y="667693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667693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69360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687699"/>
              </p:ext>
            </p:extLst>
          </p:nvPr>
        </p:nvGraphicFramePr>
        <p:xfrm>
          <a:off x="914400" y="152400"/>
          <a:ext cx="6764338" cy="6340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606480" imgH="3403440" progId="Equation.3">
                  <p:embed/>
                </p:oleObj>
              </mc:Choice>
              <mc:Fallback>
                <p:oleObj name="数式" r:id="rId3" imgW="3606480" imgH="3403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2400"/>
                        <a:ext cx="6764338" cy="6340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71248"/>
            <a:ext cx="9144000" cy="311550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133105"/>
              </p:ext>
            </p:extLst>
          </p:nvPr>
        </p:nvGraphicFramePr>
        <p:xfrm>
          <a:off x="457200" y="938211"/>
          <a:ext cx="4660484" cy="641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52600" imgH="571320" progId="Equation.DSMT4">
                  <p:embed/>
                </p:oleObj>
              </mc:Choice>
              <mc:Fallback>
                <p:oleObj name="Equation" r:id="rId4" imgW="41526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938211"/>
                        <a:ext cx="4660484" cy="641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082314"/>
              </p:ext>
            </p:extLst>
          </p:nvPr>
        </p:nvGraphicFramePr>
        <p:xfrm>
          <a:off x="4114800" y="4986751"/>
          <a:ext cx="477873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746160" imgH="342720" progId="Equation.DSMT4">
                  <p:embed/>
                </p:oleObj>
              </mc:Choice>
              <mc:Fallback>
                <p:oleObj name="Equation" r:id="rId6" imgW="37461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14800" y="4986751"/>
                        <a:ext cx="4778730" cy="43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973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28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Standing wave solutions of wave equation: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001022"/>
              </p:ext>
            </p:extLst>
          </p:nvPr>
        </p:nvGraphicFramePr>
        <p:xfrm>
          <a:off x="1048068" y="914400"/>
          <a:ext cx="3440112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1523880" imgH="634680" progId="Equation.3">
                  <p:embed/>
                </p:oleObj>
              </mc:Choice>
              <mc:Fallback>
                <p:oleObj name="数式" r:id="rId3" imgW="152388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068" y="914400"/>
                        <a:ext cx="3440112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112427"/>
              </p:ext>
            </p:extLst>
          </p:nvPr>
        </p:nvGraphicFramePr>
        <p:xfrm>
          <a:off x="1103313" y="2438400"/>
          <a:ext cx="6708775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2971800" imgH="660240" progId="Equation.3">
                  <p:embed/>
                </p:oleObj>
              </mc:Choice>
              <mc:Fallback>
                <p:oleObj name="数式" r:id="rId5" imgW="297180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313" y="2438400"/>
                        <a:ext cx="6708775" cy="149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013646"/>
              </p:ext>
            </p:extLst>
          </p:nvPr>
        </p:nvGraphicFramePr>
        <p:xfrm>
          <a:off x="1352550" y="3962400"/>
          <a:ext cx="3240088" cy="189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1434960" imgH="838080" progId="Equation.3">
                  <p:embed/>
                </p:oleObj>
              </mc:Choice>
              <mc:Fallback>
                <p:oleObj name="数式" r:id="rId7" imgW="143496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3962400"/>
                        <a:ext cx="3240088" cy="189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2496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pic>
        <p:nvPicPr>
          <p:cNvPr id="257026" name="Picture 2" descr="E:\Media\Image_Library\chapter18\18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516471" cy="17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9" y="3070629"/>
            <a:ext cx="8382000" cy="327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9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145" y="29114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286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Wave motion on a two-dimensional surface – elastic membrane (transverse wave; linear regime).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518929"/>
              </p:ext>
            </p:extLst>
          </p:nvPr>
        </p:nvGraphicFramePr>
        <p:xfrm>
          <a:off x="363538" y="917575"/>
          <a:ext cx="5121275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603160" imgH="1574640" progId="Equation.DSMT4">
                  <p:embed/>
                </p:oleObj>
              </mc:Choice>
              <mc:Fallback>
                <p:oleObj name="Equation" r:id="rId4" imgW="2603160" imgH="1574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8" y="917575"/>
                        <a:ext cx="5121275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1253750-7AB5-44C9-9787-712A59FD85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555654"/>
              </p:ext>
            </p:extLst>
          </p:nvPr>
        </p:nvGraphicFramePr>
        <p:xfrm>
          <a:off x="4304706" y="4319588"/>
          <a:ext cx="1180107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82400" imgH="203040" progId="Equation.DSMT4">
                  <p:embed/>
                </p:oleObj>
              </mc:Choice>
              <mc:Fallback>
                <p:oleObj name="Equation" r:id="rId6" imgW="482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04706" y="4319588"/>
                        <a:ext cx="1180107" cy="496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0DC028D-A376-4422-973E-1B89BF682623}"/>
              </a:ext>
            </a:extLst>
          </p:cNvPr>
          <p:cNvSpPr txBox="1"/>
          <p:nvPr/>
        </p:nvSpPr>
        <p:spPr>
          <a:xfrm>
            <a:off x="228600" y="44196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that here we are visualizing transverse waves.   Longitudinal waves can also exist.</a:t>
            </a:r>
          </a:p>
        </p:txBody>
      </p:sp>
    </p:spTree>
    <p:extLst>
      <p:ext uri="{BB962C8B-B14F-4D97-AF65-F5344CB8AC3E}">
        <p14:creationId xmlns:p14="http://schemas.microsoft.com/office/powerpoint/2010/main" val="1178490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AD9887-0148-4193-B5EC-966DA00E7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10/28/2022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C4787B-2639-4857-9F14-CD0D19C68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27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76586-303E-4DC4-8F1C-979222B4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C319320-C281-4FA0-9F6F-8D04877F0C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742574"/>
              </p:ext>
            </p:extLst>
          </p:nvPr>
        </p:nvGraphicFramePr>
        <p:xfrm>
          <a:off x="533400" y="685800"/>
          <a:ext cx="7335200" cy="16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886200" imgH="888840" progId="Equation.DSMT4">
                  <p:embed/>
                </p:oleObj>
              </mc:Choice>
              <mc:Fallback>
                <p:oleObj name="Equation" r:id="rId3" imgW="388620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685800"/>
                        <a:ext cx="7335200" cy="167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6911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17638</TotalTime>
  <Words>894</Words>
  <Application>Microsoft Office PowerPoint</Application>
  <PresentationFormat>On-screen Show (4:3)</PresentationFormat>
  <Paragraphs>205</Paragraphs>
  <Slides>33</Slides>
  <Notes>33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Symbol</vt:lpstr>
      <vt:lpstr>Office Theme</vt:lpstr>
      <vt:lpstr>数式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804</cp:revision>
  <cp:lastPrinted>2021-10-26T01:51:39Z</cp:lastPrinted>
  <dcterms:created xsi:type="dcterms:W3CDTF">2012-01-10T18:32:24Z</dcterms:created>
  <dcterms:modified xsi:type="dcterms:W3CDTF">2022-10-27T13:41:37Z</dcterms:modified>
</cp:coreProperties>
</file>