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446" r:id="rId3"/>
    <p:sldId id="447" r:id="rId4"/>
    <p:sldId id="449" r:id="rId5"/>
    <p:sldId id="448" r:id="rId6"/>
    <p:sldId id="450" r:id="rId7"/>
    <p:sldId id="358" r:id="rId8"/>
    <p:sldId id="443" r:id="rId9"/>
    <p:sldId id="389" r:id="rId10"/>
    <p:sldId id="444" r:id="rId11"/>
    <p:sldId id="384" r:id="rId12"/>
    <p:sldId id="451" r:id="rId13"/>
    <p:sldId id="425" r:id="rId14"/>
    <p:sldId id="390" r:id="rId15"/>
    <p:sldId id="440" r:id="rId16"/>
    <p:sldId id="441" r:id="rId17"/>
    <p:sldId id="426" r:id="rId18"/>
    <p:sldId id="436" r:id="rId19"/>
    <p:sldId id="452" r:id="rId20"/>
    <p:sldId id="438" r:id="rId21"/>
    <p:sldId id="442" r:id="rId22"/>
    <p:sldId id="427" r:id="rId23"/>
    <p:sldId id="369" r:id="rId24"/>
    <p:sldId id="445" r:id="rId25"/>
    <p:sldId id="416" r:id="rId26"/>
    <p:sldId id="419" r:id="rId27"/>
    <p:sldId id="370" r:id="rId28"/>
    <p:sldId id="391" r:id="rId29"/>
    <p:sldId id="388" r:id="rId30"/>
    <p:sldId id="392" r:id="rId31"/>
    <p:sldId id="420"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86393" autoAdjust="0"/>
  </p:normalViewPr>
  <p:slideViewPr>
    <p:cSldViewPr>
      <p:cViewPr varScale="1">
        <p:scale>
          <a:sx n="47" d="100"/>
          <a:sy n="47" d="100"/>
        </p:scale>
        <p:origin x="888" y="40"/>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8/24/2022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8/24/2022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review the basic physics of two interacting particles.    When the particles are not in a bound orbit, their motion may be assessed in terms of scattering.   Scattering is a very powerful analysis tool that often allows for the comparison of theory and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302313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setup of the famous Rutherford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362854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Reconstruction experimental data from the Rutherford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120357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scattering geometry and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11327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427958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the analysis for the scattering of a hard sphere on a massive hard sphere.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179498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cross section versus </a:t>
            </a:r>
            <a:r>
              <a:rPr lang="en-US" dirty="0" err="1"/>
              <a:t>partical</a:t>
            </a:r>
            <a:r>
              <a:rPr lang="en-US" dirty="0"/>
              <a:t> cross section.</a:t>
            </a:r>
          </a:p>
        </p:txBody>
      </p:sp>
      <p:sp>
        <p:nvSpPr>
          <p:cNvPr id="4" name="Slide Number Placeholder 3"/>
          <p:cNvSpPr>
            <a:spLocks noGrp="1"/>
          </p:cNvSpPr>
          <p:nvPr>
            <p:ph type="sldNum" sz="quarter" idx="10"/>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and comments.       The discussion of scattering theory will be continued </a:t>
            </a:r>
            <a:r>
              <a:rPr lang="en-US"/>
              <a:t>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272423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solutions to the “assessment” exercise.    It will help us figure out which mathematical methods should be usefully reviewed in this class.   Most of you had particular trouble with the geometric series.      It may be one of those things that you will want to remember to look up when you need it, rather than an important concept.</a:t>
            </a:r>
          </a:p>
        </p:txBody>
      </p:sp>
      <p:sp>
        <p:nvSpPr>
          <p:cNvPr id="4" name="Slide Number Placeholder 3"/>
          <p:cNvSpPr>
            <a:spLocks noGrp="1"/>
          </p:cNvSpPr>
          <p:nvPr>
            <p:ph type="sldNum" sz="quarter" idx="10"/>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385267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image of the webpage with the schedule and the homework assignment.</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414275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consider the basic particle interactions which govern their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342053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assumption is being made for convenience.    We will consider the center of mass and relative motion much more carefully later.</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209961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typical  particle interactions.    Only the Coulomb or gravitational forms are precisely found in nature.    The others serve as convenient models.</a:t>
            </a:r>
          </a:p>
        </p:txBody>
      </p:sp>
      <p:sp>
        <p:nvSpPr>
          <p:cNvPr id="4" name="Slide Number Placeholder 3"/>
          <p:cNvSpPr>
            <a:spLocks noGrp="1"/>
          </p:cNvSpPr>
          <p:nvPr>
            <p:ph type="sldNum" sz="quarter" idx="10"/>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energy diagram showing important aspects of the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117441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these?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124120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ideal configuration of a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108063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8/24/2022</a:t>
            </a:r>
          </a:p>
        </p:txBody>
      </p:sp>
      <p:sp>
        <p:nvSpPr>
          <p:cNvPr id="5" name="Footer Placeholder 4"/>
          <p:cNvSpPr>
            <a:spLocks noGrp="1"/>
          </p:cNvSpPr>
          <p:nvPr>
            <p:ph type="ftr" sz="quarter" idx="11"/>
          </p:nvPr>
        </p:nvSpPr>
        <p:spPr/>
        <p:txBody>
          <a:bodyPr/>
          <a:lstStyle/>
          <a:p>
            <a:r>
              <a:rPr lang="en-US"/>
              <a:t>PHY 711  Fall 2022 --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8/24/2022</a:t>
            </a:r>
          </a:p>
        </p:txBody>
      </p:sp>
      <p:sp>
        <p:nvSpPr>
          <p:cNvPr id="5" name="Footer Placeholder 4"/>
          <p:cNvSpPr>
            <a:spLocks noGrp="1"/>
          </p:cNvSpPr>
          <p:nvPr>
            <p:ph type="ftr" sz="quarter" idx="11"/>
          </p:nvPr>
        </p:nvSpPr>
        <p:spPr/>
        <p:txBody>
          <a:bodyPr/>
          <a:lstStyle/>
          <a:p>
            <a:r>
              <a:rPr lang="en-US"/>
              <a:t>PHY 711  Fall 2022 --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8/24/2022</a:t>
            </a:r>
          </a:p>
        </p:txBody>
      </p:sp>
      <p:sp>
        <p:nvSpPr>
          <p:cNvPr id="5" name="Footer Placeholder 4"/>
          <p:cNvSpPr>
            <a:spLocks noGrp="1"/>
          </p:cNvSpPr>
          <p:nvPr>
            <p:ph type="ftr" sz="quarter" idx="11"/>
          </p:nvPr>
        </p:nvSpPr>
        <p:spPr/>
        <p:txBody>
          <a:bodyPr/>
          <a:lstStyle/>
          <a:p>
            <a:r>
              <a:rPr lang="en-US"/>
              <a:t>PHY 711  Fall 2022 --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8/24/2022</a:t>
            </a:r>
          </a:p>
        </p:txBody>
      </p:sp>
      <p:sp>
        <p:nvSpPr>
          <p:cNvPr id="5" name="Footer Placeholder 4"/>
          <p:cNvSpPr>
            <a:spLocks noGrp="1"/>
          </p:cNvSpPr>
          <p:nvPr>
            <p:ph type="ftr" sz="quarter" idx="11"/>
          </p:nvPr>
        </p:nvSpPr>
        <p:spPr/>
        <p:txBody>
          <a:bodyPr/>
          <a:lstStyle/>
          <a:p>
            <a:r>
              <a:rPr lang="en-US"/>
              <a:t>PHY 711  Fall 2022 --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8/24/2022</a:t>
            </a:r>
          </a:p>
        </p:txBody>
      </p:sp>
      <p:sp>
        <p:nvSpPr>
          <p:cNvPr id="5" name="Footer Placeholder 4"/>
          <p:cNvSpPr>
            <a:spLocks noGrp="1"/>
          </p:cNvSpPr>
          <p:nvPr>
            <p:ph type="ftr" sz="quarter" idx="11"/>
          </p:nvPr>
        </p:nvSpPr>
        <p:spPr/>
        <p:txBody>
          <a:bodyPr/>
          <a:lstStyle/>
          <a:p>
            <a:r>
              <a:rPr lang="en-US"/>
              <a:t>PHY 711  Fall 2022 --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8/24/2022</a:t>
            </a:r>
          </a:p>
        </p:txBody>
      </p:sp>
      <p:sp>
        <p:nvSpPr>
          <p:cNvPr id="6" name="Footer Placeholder 5"/>
          <p:cNvSpPr>
            <a:spLocks noGrp="1"/>
          </p:cNvSpPr>
          <p:nvPr>
            <p:ph type="ftr" sz="quarter" idx="11"/>
          </p:nvPr>
        </p:nvSpPr>
        <p:spPr/>
        <p:txBody>
          <a:bodyPr/>
          <a:lstStyle/>
          <a:p>
            <a:r>
              <a:rPr lang="en-US"/>
              <a:t>PHY 711  Fall 2022 --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8/24/2022</a:t>
            </a:r>
          </a:p>
        </p:txBody>
      </p:sp>
      <p:sp>
        <p:nvSpPr>
          <p:cNvPr id="8" name="Footer Placeholder 7"/>
          <p:cNvSpPr>
            <a:spLocks noGrp="1"/>
          </p:cNvSpPr>
          <p:nvPr>
            <p:ph type="ftr" sz="quarter" idx="11"/>
          </p:nvPr>
        </p:nvSpPr>
        <p:spPr/>
        <p:txBody>
          <a:bodyPr/>
          <a:lstStyle/>
          <a:p>
            <a:r>
              <a:rPr lang="en-US"/>
              <a:t>PHY 711  Fall 2022 -- Lecture 2</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8/24/2022</a:t>
            </a:r>
          </a:p>
        </p:txBody>
      </p:sp>
      <p:sp>
        <p:nvSpPr>
          <p:cNvPr id="4" name="Footer Placeholder 3"/>
          <p:cNvSpPr>
            <a:spLocks noGrp="1"/>
          </p:cNvSpPr>
          <p:nvPr>
            <p:ph type="ftr" sz="quarter" idx="11"/>
          </p:nvPr>
        </p:nvSpPr>
        <p:spPr/>
        <p:txBody>
          <a:bodyPr/>
          <a:lstStyle/>
          <a:p>
            <a:r>
              <a:rPr lang="en-US"/>
              <a:t>PHY 711  Fall 2022 -- Lecture 2</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8/24/2022</a:t>
            </a:r>
          </a:p>
        </p:txBody>
      </p:sp>
      <p:sp>
        <p:nvSpPr>
          <p:cNvPr id="6" name="Footer Placeholder 5"/>
          <p:cNvSpPr>
            <a:spLocks noGrp="1"/>
          </p:cNvSpPr>
          <p:nvPr>
            <p:ph type="ftr" sz="quarter" idx="11"/>
          </p:nvPr>
        </p:nvSpPr>
        <p:spPr/>
        <p:txBody>
          <a:bodyPr/>
          <a:lstStyle/>
          <a:p>
            <a:r>
              <a:rPr lang="en-US"/>
              <a:t>PHY 711  Fall 2022 --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8/24/2022</a:t>
            </a:r>
          </a:p>
        </p:txBody>
      </p:sp>
      <p:sp>
        <p:nvSpPr>
          <p:cNvPr id="6" name="Footer Placeholder 5"/>
          <p:cNvSpPr>
            <a:spLocks noGrp="1"/>
          </p:cNvSpPr>
          <p:nvPr>
            <p:ph type="ftr" sz="quarter" idx="11"/>
          </p:nvPr>
        </p:nvSpPr>
        <p:spPr/>
        <p:txBody>
          <a:bodyPr/>
          <a:lstStyle/>
          <a:p>
            <a:r>
              <a:rPr lang="en-US"/>
              <a:t>PHY 711  Fall 2022 --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8/24/2022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2.bin"/><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4.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3.wmf"/><Relationship Id="rId7" Type="http://schemas.openxmlformats.org/officeDocument/2006/relationships/image" Target="../media/image26.wmf"/><Relationship Id="rId2" Type="http://schemas.openxmlformats.org/officeDocument/2006/relationships/oleObject" Target="../embeddings/oleObject18.bin"/><Relationship Id="rId1" Type="http://schemas.openxmlformats.org/officeDocument/2006/relationships/slideLayout" Target="../slideLayouts/slideLayout7.x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 Id="rId9"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8.wmf"/><Relationship Id="rId7" Type="http://schemas.openxmlformats.org/officeDocument/2006/relationships/image" Target="../media/image29.wmf"/><Relationship Id="rId2" Type="http://schemas.openxmlformats.org/officeDocument/2006/relationships/oleObject" Target="../embeddings/oleObject22.bin"/><Relationship Id="rId1" Type="http://schemas.openxmlformats.org/officeDocument/2006/relationships/slideLayout" Target="../slideLayouts/slideLayout7.xml"/><Relationship Id="rId6" Type="http://schemas.openxmlformats.org/officeDocument/2006/relationships/oleObject" Target="../embeddings/oleObject24.bin"/><Relationship Id="rId5" Type="http://schemas.openxmlformats.org/officeDocument/2006/relationships/image" Target="../media/image24.wmf"/><Relationship Id="rId4" Type="http://schemas.openxmlformats.org/officeDocument/2006/relationships/oleObject" Target="../embeddings/oleObject23.bin"/><Relationship Id="rId9" Type="http://schemas.openxmlformats.org/officeDocument/2006/relationships/image" Target="../media/image30.wmf"/></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7.bin"/><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hyperphysics.phy-astr.gsu.edu/hbase/Nuclear/rutsca2.html" TargetMode="Externa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oleObject" Target="../embeddings/oleObject29.bin"/><Relationship Id="rId7" Type="http://schemas.openxmlformats.org/officeDocument/2006/relationships/image" Target="../media/image40.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30.bin"/><Relationship Id="rId5" Type="http://schemas.openxmlformats.org/officeDocument/2006/relationships/image" Target="../media/image39.png"/><Relationship Id="rId4" Type="http://schemas.openxmlformats.org/officeDocument/2006/relationships/image" Target="../media/image38.wmf"/><Relationship Id="rId9" Type="http://schemas.openxmlformats.org/officeDocument/2006/relationships/image" Target="../media/image41.wmf"/></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33.bin"/><Relationship Id="rId5" Type="http://schemas.openxmlformats.org/officeDocument/2006/relationships/image" Target="../media/image40.wmf"/><Relationship Id="rId4"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8.bin"/><Relationship Id="rId3" Type="http://schemas.openxmlformats.org/officeDocument/2006/relationships/image" Target="../media/image42.png"/><Relationship Id="rId7" Type="http://schemas.openxmlformats.org/officeDocument/2006/relationships/oleObject" Target="../embeddings/oleObject35.bin"/><Relationship Id="rId12" Type="http://schemas.openxmlformats.org/officeDocument/2006/relationships/image" Target="../media/image46.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3.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5.wmf"/><Relationship Id="rId4" Type="http://schemas.openxmlformats.org/officeDocument/2006/relationships/image" Target="../media/image39.png"/><Relationship Id="rId9" Type="http://schemas.openxmlformats.org/officeDocument/2006/relationships/oleObject" Target="../embeddings/oleObject36.bin"/><Relationship Id="rId14" Type="http://schemas.openxmlformats.org/officeDocument/2006/relationships/image" Target="../media/image47.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2.png"/><Relationship Id="rId7" Type="http://schemas.openxmlformats.org/officeDocument/2006/relationships/oleObject" Target="../embeddings/oleObject40.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oleObject" Target="../embeddings/oleObject39.bin"/><Relationship Id="rId9" Type="http://schemas.openxmlformats.org/officeDocument/2006/relationships/oleObject" Target="../embeddings/oleObject4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1.wmf"/><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76200" y="0"/>
            <a:ext cx="9220200" cy="6555641"/>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endParaRPr lang="en-US" sz="1200" b="1" dirty="0"/>
          </a:p>
          <a:p>
            <a:pPr algn="ctr"/>
            <a:r>
              <a:rPr lang="en-US" sz="3200" b="1" dirty="0"/>
              <a:t>Lecture 2 – Chap 1 in F&amp;W</a:t>
            </a:r>
          </a:p>
          <a:p>
            <a:pPr algn="ctr"/>
            <a:r>
              <a:rPr lang="en-US" sz="3200" b="1" dirty="0"/>
              <a:t>Two particle interactions and scattering theory</a:t>
            </a:r>
          </a:p>
          <a:p>
            <a:pPr algn="ctr"/>
            <a:endParaRPr lang="en-US" sz="3200" b="1" dirty="0"/>
          </a:p>
          <a:p>
            <a:pPr marL="342900" indent="-342900">
              <a:spcBef>
                <a:spcPts val="1200"/>
              </a:spcBef>
              <a:buFont typeface="Wingdings" panose="05000000000000000000" pitchFamily="2" charset="2"/>
              <a:buChar char="Ø"/>
            </a:pPr>
            <a:r>
              <a:rPr lang="en-US" sz="2400" b="1" dirty="0">
                <a:solidFill>
                  <a:schemeClr val="folHlink"/>
                </a:solidFill>
              </a:rPr>
              <a:t>Announcements – Physics Colloquium – Thurs. @ 4 PM</a:t>
            </a:r>
          </a:p>
          <a:p>
            <a:pPr marL="342900" indent="-342900">
              <a:spcBef>
                <a:spcPts val="1200"/>
              </a:spcBef>
              <a:buFont typeface="Wingdings" panose="05000000000000000000" pitchFamily="2" charset="2"/>
              <a:buChar char="Ø"/>
            </a:pPr>
            <a:r>
              <a:rPr lang="en-US" sz="2400" b="1" dirty="0">
                <a:solidFill>
                  <a:schemeClr val="folHlink"/>
                </a:solidFill>
              </a:rPr>
              <a:t>Brief comment about “quiz”</a:t>
            </a:r>
          </a:p>
          <a:p>
            <a:pPr marL="342900" indent="-342900">
              <a:spcBef>
                <a:spcPts val="1200"/>
              </a:spcBef>
              <a:buFont typeface="Wingdings" panose="05000000000000000000" pitchFamily="2" charset="2"/>
              <a:buChar char="Ø"/>
            </a:pPr>
            <a:r>
              <a:rPr lang="en-US" sz="2400" b="1" dirty="0">
                <a:solidFill>
                  <a:schemeClr val="folHlink"/>
                </a:solidFill>
              </a:rPr>
              <a:t>One-on-one meetings and/or office hours</a:t>
            </a:r>
          </a:p>
          <a:p>
            <a:pPr marL="342900" indent="-342900">
              <a:spcBef>
                <a:spcPts val="1200"/>
              </a:spcBef>
              <a:buFont typeface="Wingdings" panose="05000000000000000000" pitchFamily="2" charset="2"/>
              <a:buChar char="Ø"/>
            </a:pPr>
            <a:r>
              <a:rPr lang="en-US" sz="2400" b="1" dirty="0">
                <a:solidFill>
                  <a:schemeClr val="folHlink"/>
                </a:solidFill>
              </a:rPr>
              <a:t>Your questions</a:t>
            </a:r>
          </a:p>
          <a:p>
            <a:pPr marL="342900" indent="-342900">
              <a:spcBef>
                <a:spcPts val="1200"/>
              </a:spcBef>
              <a:buFont typeface="Wingdings" panose="05000000000000000000" pitchFamily="2" charset="2"/>
              <a:buChar char="Ø"/>
            </a:pPr>
            <a:r>
              <a:rPr lang="en-US" sz="2400" b="1" dirty="0">
                <a:solidFill>
                  <a:schemeClr val="folHlink"/>
                </a:solidFill>
              </a:rPr>
              <a:t>Systematic discussion of the concept of “scattering theory”</a:t>
            </a:r>
          </a:p>
          <a:p>
            <a:pPr marL="342900" indent="-342900">
              <a:spcBef>
                <a:spcPts val="1200"/>
              </a:spcBef>
              <a:buFont typeface="Wingdings" panose="05000000000000000000" pitchFamily="2" charset="2"/>
              <a:buChar char="Ø"/>
            </a:pPr>
            <a:endParaRPr lang="en-US" sz="24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1552F-14DF-A44C-5E07-9F22232D9336}"/>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F2C02970-D781-4A5F-07A5-E51718635934}"/>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BEE7BF10-C825-84BA-2410-3199BB64F1EC}"/>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604F91D1-9BF9-80E6-07A8-1DB5261F48D2}"/>
              </a:ext>
            </a:extLst>
          </p:cNvPr>
          <p:cNvSpPr txBox="1"/>
          <p:nvPr/>
        </p:nvSpPr>
        <p:spPr>
          <a:xfrm>
            <a:off x="609600" y="838200"/>
            <a:ext cx="7315200" cy="830997"/>
          </a:xfrm>
          <a:prstGeom prst="rect">
            <a:avLst/>
          </a:prstGeom>
          <a:noFill/>
        </p:spPr>
        <p:txBody>
          <a:bodyPr wrap="square" rtlCol="0">
            <a:spAutoFit/>
          </a:bodyPr>
          <a:lstStyle/>
          <a:p>
            <a:r>
              <a:rPr lang="en-US" sz="2400" dirty="0">
                <a:latin typeface="+mj-lt"/>
              </a:rPr>
              <a:t>Introduction to  the analysis of the energy and forces between two particles --</a:t>
            </a:r>
          </a:p>
        </p:txBody>
      </p:sp>
    </p:spTree>
    <p:extLst>
      <p:ext uri="{BB962C8B-B14F-4D97-AF65-F5344CB8AC3E}">
        <p14:creationId xmlns:p14="http://schemas.microsoft.com/office/powerpoint/2010/main" val="271029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p:cNvSpPr txBox="1"/>
          <p:nvPr/>
        </p:nvSpPr>
        <p:spPr>
          <a:xfrm>
            <a:off x="152400" y="546448"/>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0" name=""/>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899062414"/>
              </p:ext>
            </p:extLst>
          </p:nvPr>
        </p:nvGraphicFramePr>
        <p:xfrm>
          <a:off x="304006" y="461986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0" name=""/>
                      <p:cNvPicPr/>
                      <p:nvPr/>
                    </p:nvPicPr>
                    <p:blipFill>
                      <a:blip r:embed="rId6"/>
                      <a:stretch>
                        <a:fillRect/>
                      </a:stretch>
                    </p:blipFill>
                    <p:spPr>
                      <a:xfrm>
                        <a:off x="304006" y="4619860"/>
                        <a:ext cx="8535987" cy="9588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C74F3F3-12B4-496E-A543-FDE1D100CE95}"/>
              </a:ext>
            </a:extLst>
          </p:cNvPr>
          <p:cNvSpPr txBox="1"/>
          <p:nvPr/>
        </p:nvSpPr>
        <p:spPr>
          <a:xfrm>
            <a:off x="0" y="78433"/>
            <a:ext cx="9144000" cy="461665"/>
          </a:xfrm>
          <a:prstGeom prst="rect">
            <a:avLst/>
          </a:prstGeom>
          <a:noFill/>
        </p:spPr>
        <p:txBody>
          <a:bodyPr wrap="square" rtlCol="0">
            <a:spAutoFit/>
          </a:bodyPr>
          <a:lstStyle/>
          <a:p>
            <a:r>
              <a:rPr lang="en-US" sz="2400" dirty="0">
                <a:latin typeface="+mj-lt"/>
              </a:rPr>
              <a:t>First consider fundamental picture of particle interactions</a:t>
            </a:r>
          </a:p>
        </p:txBody>
      </p:sp>
      <p:sp>
        <p:nvSpPr>
          <p:cNvPr id="13" name="TextBox 12">
            <a:extLst>
              <a:ext uri="{FF2B5EF4-FFF2-40B4-BE49-F238E27FC236}">
                <a16:creationId xmlns:a16="http://schemas.microsoft.com/office/drawing/2014/main" id="{09D13DC3-F2C5-41B0-B88A-B7151ECEE1FF}"/>
              </a:ext>
            </a:extLst>
          </p:cNvPr>
          <p:cNvSpPr txBox="1"/>
          <p:nvPr/>
        </p:nvSpPr>
        <p:spPr>
          <a:xfrm>
            <a:off x="323499" y="5607711"/>
            <a:ext cx="8991600" cy="830997"/>
          </a:xfrm>
          <a:prstGeom prst="rect">
            <a:avLst/>
          </a:prstGeom>
          <a:noFill/>
        </p:spPr>
        <p:txBody>
          <a:bodyPr wrap="square" rtlCol="0">
            <a:spAutoFit/>
          </a:bodyPr>
          <a:lstStyle/>
          <a:p>
            <a:r>
              <a:rPr lang="en-US" sz="2400" dirty="0">
                <a:latin typeface="+mj-lt"/>
              </a:rPr>
              <a:t>For this discussion, we will assume that </a:t>
            </a:r>
            <a:r>
              <a:rPr lang="en-US" sz="2400" i="1" dirty="0">
                <a:latin typeface="+mj-lt"/>
              </a:rPr>
              <a:t>V(</a:t>
            </a:r>
            <a:r>
              <a:rPr lang="en-US" sz="2400" b="1" dirty="0">
                <a:latin typeface="+mj-lt"/>
              </a:rPr>
              <a:t>r</a:t>
            </a:r>
            <a:r>
              <a:rPr lang="en-US" sz="2400" i="1" dirty="0">
                <a:latin typeface="+mj-lt"/>
              </a:rPr>
              <a:t>)=V(r) </a:t>
            </a:r>
            <a:r>
              <a:rPr lang="en-US" sz="2400" dirty="0">
                <a:latin typeface="+mj-lt"/>
              </a:rPr>
              <a:t>(a central potential).</a:t>
            </a:r>
            <a:r>
              <a:rPr lang="en-US" sz="2400" i="1" dirty="0">
                <a:latin typeface="+mj-lt"/>
              </a:rPr>
              <a:t> </a:t>
            </a:r>
            <a:endParaRPr lang="en-US" sz="2400" dirty="0">
              <a:latin typeface="+mj-lt"/>
            </a:endParaRP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B2B1DC92-697A-C99F-2B4B-C0841B60DDF9}"/>
              </a:ext>
            </a:extLst>
          </p:cNvPr>
          <p:cNvSpPr txBox="1"/>
          <p:nvPr/>
        </p:nvSpPr>
        <p:spPr>
          <a:xfrm>
            <a:off x="6473001" y="4021334"/>
            <a:ext cx="457199" cy="461665"/>
          </a:xfrm>
          <a:prstGeom prst="rect">
            <a:avLst/>
          </a:prstGeom>
          <a:noFill/>
        </p:spPr>
        <p:txBody>
          <a:bodyPr wrap="square" rtlCol="0">
            <a:spAutoFit/>
          </a:bodyPr>
          <a:lstStyle/>
          <a:p>
            <a:r>
              <a:rPr lang="en-US" sz="2400" b="1" dirty="0">
                <a:latin typeface="+mj-lt"/>
              </a:rPr>
              <a:t>x</a:t>
            </a:r>
          </a:p>
        </p:txBody>
      </p:sp>
      <p:sp>
        <p:nvSpPr>
          <p:cNvPr id="24" name="TextBox 23">
            <a:extLst>
              <a:ext uri="{FF2B5EF4-FFF2-40B4-BE49-F238E27FC236}">
                <a16:creationId xmlns:a16="http://schemas.microsoft.com/office/drawing/2014/main" id="{29BAD0D1-B7F9-C838-5146-32E4338C6909}"/>
              </a:ext>
            </a:extLst>
          </p:cNvPr>
          <p:cNvSpPr txBox="1"/>
          <p:nvPr/>
        </p:nvSpPr>
        <p:spPr>
          <a:xfrm>
            <a:off x="1600201" y="1295400"/>
            <a:ext cx="457199" cy="461665"/>
          </a:xfrm>
          <a:prstGeom prst="rect">
            <a:avLst/>
          </a:prstGeom>
          <a:noFill/>
        </p:spPr>
        <p:txBody>
          <a:bodyPr wrap="square" rtlCol="0">
            <a:spAutoFit/>
          </a:bodyPr>
          <a:lstStyle/>
          <a:p>
            <a:r>
              <a:rPr lang="en-US" sz="2400" b="1" dirty="0">
                <a:latin typeface="+mj-lt"/>
              </a:rPr>
              <a:t>y</a:t>
            </a:r>
          </a:p>
        </p:txBody>
      </p:sp>
    </p:spTree>
    <p:extLst>
      <p:ext uri="{BB962C8B-B14F-4D97-AF65-F5344CB8AC3E}">
        <p14:creationId xmlns:p14="http://schemas.microsoft.com/office/powerpoint/2010/main" val="215828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3B8DE-6CCE-DB4C-3F4D-6999BA02AF16}"/>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A3DBF329-4BDF-E1A1-AF60-6153F6952D04}"/>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4BF0B627-4A75-E789-47FA-F87BAE4A107A}"/>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87CE624B-A6F5-06E8-7962-3EEBA6B2B3C7}"/>
              </a:ext>
            </a:extLst>
          </p:cNvPr>
          <p:cNvSpPr txBox="1"/>
          <p:nvPr/>
        </p:nvSpPr>
        <p:spPr>
          <a:xfrm>
            <a:off x="228600" y="228600"/>
            <a:ext cx="8686800" cy="830997"/>
          </a:xfrm>
          <a:prstGeom prst="rect">
            <a:avLst/>
          </a:prstGeom>
          <a:noFill/>
        </p:spPr>
        <p:txBody>
          <a:bodyPr wrap="square" rtlCol="0">
            <a:spAutoFit/>
          </a:bodyPr>
          <a:lstStyle/>
          <a:p>
            <a:r>
              <a:rPr lang="en-US" sz="2400" dirty="0">
                <a:latin typeface="+mj-lt"/>
              </a:rPr>
              <a:t>Digression on two particles in one dimension –</a:t>
            </a:r>
          </a:p>
          <a:p>
            <a:r>
              <a:rPr lang="en-US" sz="2400" dirty="0">
                <a:latin typeface="+mj-lt"/>
              </a:rPr>
              <a:t>     from the qualifier exam:</a:t>
            </a:r>
          </a:p>
        </p:txBody>
      </p:sp>
      <p:pic>
        <p:nvPicPr>
          <p:cNvPr id="6" name="Picture 5">
            <a:extLst>
              <a:ext uri="{FF2B5EF4-FFF2-40B4-BE49-F238E27FC236}">
                <a16:creationId xmlns:a16="http://schemas.microsoft.com/office/drawing/2014/main" id="{B3F03EE8-DD69-6603-1C9B-A4034141627D}"/>
              </a:ext>
            </a:extLst>
          </p:cNvPr>
          <p:cNvPicPr>
            <a:picLocks noChangeAspect="1"/>
          </p:cNvPicPr>
          <p:nvPr/>
        </p:nvPicPr>
        <p:blipFill>
          <a:blip r:embed="rId2"/>
          <a:stretch>
            <a:fillRect/>
          </a:stretch>
        </p:blipFill>
        <p:spPr>
          <a:xfrm>
            <a:off x="29308" y="1143000"/>
            <a:ext cx="9085383" cy="2105688"/>
          </a:xfrm>
          <a:prstGeom prst="rect">
            <a:avLst/>
          </a:prstGeom>
        </p:spPr>
      </p:pic>
      <p:sp>
        <p:nvSpPr>
          <p:cNvPr id="7" name="Oval 6">
            <a:extLst>
              <a:ext uri="{FF2B5EF4-FFF2-40B4-BE49-F238E27FC236}">
                <a16:creationId xmlns:a16="http://schemas.microsoft.com/office/drawing/2014/main" id="{19582C77-B877-574C-B13C-9D2848511C7C}"/>
              </a:ext>
            </a:extLst>
          </p:cNvPr>
          <p:cNvSpPr/>
          <p:nvPr/>
        </p:nvSpPr>
        <p:spPr>
          <a:xfrm>
            <a:off x="2057400" y="3609313"/>
            <a:ext cx="365760" cy="36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4CFDD3A-4C41-24DA-7801-546C7810064E}"/>
              </a:ext>
            </a:extLst>
          </p:cNvPr>
          <p:cNvSpPr>
            <a:spLocks noChangeAspect="1"/>
          </p:cNvSpPr>
          <p:nvPr/>
        </p:nvSpPr>
        <p:spPr>
          <a:xfrm>
            <a:off x="914400" y="3733800"/>
            <a:ext cx="182880" cy="1825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559A687-642C-8160-70CE-703572CE993E}"/>
              </a:ext>
            </a:extLst>
          </p:cNvPr>
          <p:cNvSpPr/>
          <p:nvPr/>
        </p:nvSpPr>
        <p:spPr>
          <a:xfrm>
            <a:off x="1219200" y="3791875"/>
            <a:ext cx="228600" cy="943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0C3790-85E3-4EAE-E3D8-5E40D7E96A34}"/>
              </a:ext>
            </a:extLst>
          </p:cNvPr>
          <p:cNvSpPr txBox="1"/>
          <p:nvPr/>
        </p:nvSpPr>
        <p:spPr>
          <a:xfrm>
            <a:off x="1066800" y="3844899"/>
            <a:ext cx="685800" cy="830997"/>
          </a:xfrm>
          <a:prstGeom prst="rect">
            <a:avLst/>
          </a:prstGeom>
          <a:noFill/>
        </p:spPr>
        <p:txBody>
          <a:bodyPr wrap="square" rtlCol="0">
            <a:spAutoFit/>
          </a:bodyPr>
          <a:lstStyle/>
          <a:p>
            <a:r>
              <a:rPr lang="en-US" sz="2400" b="1" i="1" dirty="0">
                <a:solidFill>
                  <a:srgbClr val="00B050"/>
                </a:solidFill>
                <a:latin typeface="+mj-lt"/>
              </a:rPr>
              <a:t>v</a:t>
            </a:r>
            <a:r>
              <a:rPr lang="en-US" sz="2400" b="1" i="1" baseline="-25000" dirty="0">
                <a:solidFill>
                  <a:srgbClr val="00B050"/>
                </a:solidFill>
                <a:latin typeface="+mj-lt"/>
              </a:rPr>
              <a:t>0</a:t>
            </a:r>
          </a:p>
          <a:p>
            <a:endParaRPr lang="en-US" sz="2400" b="1" i="1" dirty="0">
              <a:solidFill>
                <a:srgbClr val="00B050"/>
              </a:solidFill>
              <a:latin typeface="+mj-lt"/>
            </a:endParaRPr>
          </a:p>
        </p:txBody>
      </p:sp>
      <p:sp>
        <p:nvSpPr>
          <p:cNvPr id="11" name="TextBox 10">
            <a:extLst>
              <a:ext uri="{FF2B5EF4-FFF2-40B4-BE49-F238E27FC236}">
                <a16:creationId xmlns:a16="http://schemas.microsoft.com/office/drawing/2014/main" id="{76B78612-E13F-BFF1-EB7D-61ADFB611A48}"/>
              </a:ext>
            </a:extLst>
          </p:cNvPr>
          <p:cNvSpPr txBox="1"/>
          <p:nvPr/>
        </p:nvSpPr>
        <p:spPr>
          <a:xfrm>
            <a:off x="4648200" y="3429000"/>
            <a:ext cx="3962400" cy="2677656"/>
          </a:xfrm>
          <a:prstGeom prst="rect">
            <a:avLst/>
          </a:prstGeom>
          <a:noFill/>
        </p:spPr>
        <p:txBody>
          <a:bodyPr wrap="square" rtlCol="0">
            <a:spAutoFit/>
          </a:bodyPr>
          <a:lstStyle/>
          <a:p>
            <a:r>
              <a:rPr lang="en-US" sz="2400" dirty="0">
                <a:latin typeface="+mj-lt"/>
              </a:rPr>
              <a:t>Note that linear momentum and energy is conserved.</a:t>
            </a:r>
          </a:p>
          <a:p>
            <a:endParaRPr lang="en-US" sz="2400" dirty="0">
              <a:latin typeface="+mj-lt"/>
            </a:endParaRPr>
          </a:p>
          <a:p>
            <a:r>
              <a:rPr lang="en-US" sz="2400" dirty="0">
                <a:latin typeface="+mj-lt"/>
              </a:rPr>
              <a:t>Also note that when we do our analysis we assume that the energy is kinetic </a:t>
            </a:r>
            <a:r>
              <a:rPr lang="en-US" sz="2400" err="1">
                <a:latin typeface="+mj-lt"/>
              </a:rPr>
              <a:t>energy</a:t>
            </a:r>
            <a:r>
              <a:rPr lang="en-US" sz="2400">
                <a:latin typeface="+mj-lt"/>
              </a:rPr>
              <a:t>.</a:t>
            </a:r>
            <a:endParaRPr lang="en-US" sz="2400" dirty="0">
              <a:latin typeface="+mj-lt"/>
            </a:endParaRPr>
          </a:p>
        </p:txBody>
      </p:sp>
    </p:spTree>
    <p:extLst>
      <p:ext uri="{BB962C8B-B14F-4D97-AF65-F5344CB8AC3E}">
        <p14:creationId xmlns:p14="http://schemas.microsoft.com/office/powerpoint/2010/main" val="247384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1" name="Object 20"/>
          <p:cNvGraphicFramePr>
            <a:graphicFrameLocks noChangeAspect="1"/>
          </p:cNvGraphicFramePr>
          <p:nvPr>
            <p:extLst>
              <p:ext uri="{D42A27DB-BD31-4B8C-83A1-F6EECF244321}">
                <p14:modId xmlns:p14="http://schemas.microsoft.com/office/powerpoint/2010/main" val="474009979"/>
              </p:ext>
            </p:extLst>
          </p:nvPr>
        </p:nvGraphicFramePr>
        <p:xfrm>
          <a:off x="3524249" y="33064"/>
          <a:ext cx="4795837" cy="958850"/>
        </p:xfrm>
        <a:graphic>
          <a:graphicData uri="http://schemas.openxmlformats.org/presentationml/2006/ole">
            <mc:AlternateContent xmlns:mc="http://schemas.openxmlformats.org/markup-compatibility/2006">
              <mc:Choice xmlns:v="urn:schemas-microsoft-com:vml" Requires="v">
                <p:oleObj name="Equation" r:id="rId3" imgW="1968480" imgH="393480" progId="Equation.DSMT4">
                  <p:embed/>
                </p:oleObj>
              </mc:Choice>
              <mc:Fallback>
                <p:oleObj name="Equation" r:id="rId3" imgW="1968480" imgH="393480" progId="Equation.DSMT4">
                  <p:embed/>
                  <p:pic>
                    <p:nvPicPr>
                      <p:cNvPr id="21" name="Object 20"/>
                      <p:cNvPicPr/>
                      <p:nvPr/>
                    </p:nvPicPr>
                    <p:blipFill>
                      <a:blip r:embed="rId4"/>
                      <a:stretch>
                        <a:fillRect/>
                      </a:stretch>
                    </p:blipFill>
                    <p:spPr>
                      <a:xfrm>
                        <a:off x="3524249" y="33064"/>
                        <a:ext cx="4795837" cy="95885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9D13DC3-F2C5-41B0-B88A-B7151ECEE1FF}"/>
              </a:ext>
            </a:extLst>
          </p:cNvPr>
          <p:cNvSpPr txBox="1"/>
          <p:nvPr/>
        </p:nvSpPr>
        <p:spPr>
          <a:xfrm>
            <a:off x="0" y="4817483"/>
            <a:ext cx="9144000" cy="1200329"/>
          </a:xfrm>
          <a:prstGeom prst="rect">
            <a:avLst/>
          </a:prstGeom>
          <a:noFill/>
        </p:spPr>
        <p:txBody>
          <a:bodyPr wrap="square" rtlCol="0">
            <a:spAutoFit/>
          </a:bodyPr>
          <a:lstStyle/>
          <a:p>
            <a:r>
              <a:rPr lang="en-US" sz="2400" dirty="0">
                <a:latin typeface="+mj-lt"/>
              </a:rPr>
              <a:t>For </a:t>
            </a:r>
            <a:r>
              <a:rPr lang="en-US" sz="2400" dirty="0"/>
              <a:t>a central potential</a:t>
            </a:r>
            <a:r>
              <a:rPr lang="en-US" sz="2400" dirty="0">
                <a:latin typeface="+mj-lt"/>
              </a:rPr>
              <a:t> </a:t>
            </a:r>
            <a:r>
              <a:rPr lang="en-US" sz="2400" i="1" dirty="0">
                <a:latin typeface="+mj-lt"/>
              </a:rPr>
              <a:t>V(</a:t>
            </a:r>
            <a:r>
              <a:rPr lang="en-US" sz="2400" b="1" dirty="0">
                <a:latin typeface="+mj-lt"/>
              </a:rPr>
              <a:t>r</a:t>
            </a:r>
            <a:r>
              <a:rPr lang="en-US" sz="2400" i="1" dirty="0">
                <a:latin typeface="+mj-lt"/>
              </a:rPr>
              <a:t>)=V(r), </a:t>
            </a:r>
            <a:r>
              <a:rPr lang="en-US" sz="2400" dirty="0">
                <a:latin typeface="+mj-lt"/>
              </a:rPr>
              <a:t>angular momentum is conserved.</a:t>
            </a:r>
          </a:p>
          <a:p>
            <a:r>
              <a:rPr lang="en-US" sz="2400" dirty="0">
                <a:latin typeface="+mj-lt"/>
              </a:rPr>
              <a:t>For the moment we also make the simplifying assumption that </a:t>
            </a:r>
            <a:r>
              <a:rPr lang="en-US" sz="2400" i="1" dirty="0">
                <a:latin typeface="+mj-lt"/>
              </a:rPr>
              <a:t>m</a:t>
            </a:r>
            <a:r>
              <a:rPr lang="en-US" sz="2400" i="1" baseline="-25000" dirty="0">
                <a:latin typeface="+mj-lt"/>
              </a:rPr>
              <a:t>2</a:t>
            </a:r>
            <a:r>
              <a:rPr lang="en-US" sz="2400" i="1" dirty="0">
                <a:latin typeface="+mj-lt"/>
              </a:rPr>
              <a:t>&gt;&gt;m</a:t>
            </a:r>
            <a:r>
              <a:rPr lang="en-US" sz="2400" i="1" baseline="-25000" dirty="0">
                <a:latin typeface="+mj-lt"/>
              </a:rPr>
              <a:t>1 </a:t>
            </a:r>
            <a:r>
              <a:rPr lang="en-US" sz="2400" dirty="0">
                <a:latin typeface="+mj-lt"/>
              </a:rPr>
              <a:t> so that particle 1 dominates the motion.</a:t>
            </a: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6DE7B8C9-CDC7-4EB8-B486-5CDC106D0D92}"/>
              </a:ext>
            </a:extLst>
          </p:cNvPr>
          <p:cNvSpPr txBox="1"/>
          <p:nvPr/>
        </p:nvSpPr>
        <p:spPr>
          <a:xfrm>
            <a:off x="228600" y="284808"/>
            <a:ext cx="3047990" cy="461665"/>
          </a:xfrm>
          <a:prstGeom prst="rect">
            <a:avLst/>
          </a:prstGeom>
          <a:noFill/>
        </p:spPr>
        <p:txBody>
          <a:bodyPr wrap="square" rtlCol="0">
            <a:spAutoFit/>
          </a:bodyPr>
          <a:lstStyle/>
          <a:p>
            <a:r>
              <a:rPr lang="en-US" sz="2400" dirty="0">
                <a:latin typeface="+mj-lt"/>
              </a:rPr>
              <a:t>Energy is conserved:</a:t>
            </a:r>
          </a:p>
        </p:txBody>
      </p:sp>
      <p:sp>
        <p:nvSpPr>
          <p:cNvPr id="5" name="TextBox 4">
            <a:extLst>
              <a:ext uri="{FF2B5EF4-FFF2-40B4-BE49-F238E27FC236}">
                <a16:creationId xmlns:a16="http://schemas.microsoft.com/office/drawing/2014/main" id="{37F01034-B945-2536-323F-63D5EA1848E7}"/>
              </a:ext>
            </a:extLst>
          </p:cNvPr>
          <p:cNvSpPr txBox="1"/>
          <p:nvPr/>
        </p:nvSpPr>
        <p:spPr>
          <a:xfrm>
            <a:off x="6033052" y="2250738"/>
            <a:ext cx="3035372" cy="1631216"/>
          </a:xfrm>
          <a:prstGeom prst="rect">
            <a:avLst/>
          </a:prstGeom>
          <a:noFill/>
        </p:spPr>
        <p:txBody>
          <a:bodyPr wrap="square" rtlCol="0">
            <a:spAutoFit/>
          </a:bodyPr>
          <a:lstStyle/>
          <a:p>
            <a:r>
              <a:rPr lang="en-US" sz="2000" dirty="0">
                <a:latin typeface="+mj-lt"/>
              </a:rPr>
              <a:t>Note that while </a:t>
            </a:r>
            <a:r>
              <a:rPr lang="en-US" sz="2000" i="1" dirty="0">
                <a:latin typeface="+mj-lt"/>
              </a:rPr>
              <a:t>V(r)</a:t>
            </a:r>
            <a:r>
              <a:rPr lang="en-US" sz="2000" dirty="0">
                <a:latin typeface="+mj-lt"/>
              </a:rPr>
              <a:t> determines the trajectory, in scattering theory, we perform our evaluations where </a:t>
            </a:r>
            <a:r>
              <a:rPr lang="en-US" sz="2000" i="1" dirty="0">
                <a:latin typeface="+mj-lt"/>
              </a:rPr>
              <a:t>V(r)=0</a:t>
            </a:r>
            <a:r>
              <a:rPr lang="en-US" sz="2000" dirty="0">
                <a:latin typeface="+mj-lt"/>
              </a:rPr>
              <a:t>.</a:t>
            </a:r>
          </a:p>
        </p:txBody>
      </p:sp>
    </p:spTree>
    <p:extLst>
      <p:ext uri="{BB962C8B-B14F-4D97-AF65-F5344CB8AC3E}">
        <p14:creationId xmlns:p14="http://schemas.microsoft.com/office/powerpoint/2010/main" val="361022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p:cNvSpPr txBox="1"/>
          <p:nvPr/>
        </p:nvSpPr>
        <p:spPr>
          <a:xfrm>
            <a:off x="152400" y="27305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730560242"/>
              </p:ext>
            </p:extLst>
          </p:nvPr>
        </p:nvGraphicFramePr>
        <p:xfrm>
          <a:off x="623031" y="1066800"/>
          <a:ext cx="7732843" cy="3733800"/>
        </p:xfrm>
        <a:graphic>
          <a:graphicData uri="http://schemas.openxmlformats.org/presentationml/2006/ole">
            <mc:AlternateContent xmlns:mc="http://schemas.openxmlformats.org/markup-compatibility/2006">
              <mc:Choice xmlns:v="urn:schemas-microsoft-com:vml" Requires="v">
                <p:oleObj name="Equation" r:id="rId3" imgW="4813200" imgH="2323800" progId="Equation.DSMT4">
                  <p:embed/>
                </p:oleObj>
              </mc:Choice>
              <mc:Fallback>
                <p:oleObj name="Equation" r:id="rId3" imgW="4813200" imgH="2323800" progId="Equation.DSMT4">
                  <p:embed/>
                  <p:pic>
                    <p:nvPicPr>
                      <p:cNvPr id="0" name=""/>
                      <p:cNvPicPr/>
                      <p:nvPr/>
                    </p:nvPicPr>
                    <p:blipFill>
                      <a:blip r:embed="rId4"/>
                      <a:stretch>
                        <a:fillRect/>
                      </a:stretch>
                    </p:blipFill>
                    <p:spPr>
                      <a:xfrm>
                        <a:off x="623031" y="1066800"/>
                        <a:ext cx="7732843" cy="3733800"/>
                      </a:xfrm>
                      <a:prstGeom prst="rect">
                        <a:avLst/>
                      </a:prstGeom>
                    </p:spPr>
                  </p:pic>
                </p:oleObj>
              </mc:Fallback>
            </mc:AlternateContent>
          </a:graphicData>
        </a:graphic>
      </p:graphicFrame>
    </p:spTree>
    <p:extLst>
      <p:ext uri="{BB962C8B-B14F-4D97-AF65-F5344CB8AC3E}">
        <p14:creationId xmlns:p14="http://schemas.microsoft.com/office/powerpoint/2010/main" val="239578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56326-B3E4-4676-A998-097C2DA57189}"/>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5517DB0B-E900-465A-8835-DC83E98A1D18}"/>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E1368C19-7D0F-4D99-9193-BB53B5C1889D}"/>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a:extLst>
              <a:ext uri="{FF2B5EF4-FFF2-40B4-BE49-F238E27FC236}">
                <a16:creationId xmlns:a16="http://schemas.microsoft.com/office/drawing/2014/main" id="{1A4631D7-2AF7-47BB-A6F2-B5DFEA673611}"/>
              </a:ext>
            </a:extLst>
          </p:cNvPr>
          <p:cNvSpPr txBox="1"/>
          <p:nvPr/>
        </p:nvSpPr>
        <p:spPr>
          <a:xfrm>
            <a:off x="457200" y="304800"/>
            <a:ext cx="7696200" cy="461665"/>
          </a:xfrm>
          <a:prstGeom prst="rect">
            <a:avLst/>
          </a:prstGeom>
          <a:noFill/>
        </p:spPr>
        <p:txBody>
          <a:bodyPr wrap="square" rtlCol="0">
            <a:spAutoFit/>
          </a:bodyPr>
          <a:lstStyle/>
          <a:p>
            <a:r>
              <a:rPr lang="en-US" sz="2400" dirty="0">
                <a:latin typeface="+mj-lt"/>
              </a:rPr>
              <a:t>More details of two particle interaction potentials</a:t>
            </a:r>
          </a:p>
        </p:txBody>
      </p:sp>
      <p:graphicFrame>
        <p:nvGraphicFramePr>
          <p:cNvPr id="6" name="Object 5">
            <a:extLst>
              <a:ext uri="{FF2B5EF4-FFF2-40B4-BE49-F238E27FC236}">
                <a16:creationId xmlns:a16="http://schemas.microsoft.com/office/drawing/2014/main" id="{FB9CFDFC-E918-4D02-9F8E-EDD716AD3CA5}"/>
              </a:ext>
            </a:extLst>
          </p:cNvPr>
          <p:cNvGraphicFramePr>
            <a:graphicFrameLocks noChangeAspect="1"/>
          </p:cNvGraphicFramePr>
          <p:nvPr>
            <p:extLst>
              <p:ext uri="{D42A27DB-BD31-4B8C-83A1-F6EECF244321}">
                <p14:modId xmlns:p14="http://schemas.microsoft.com/office/powerpoint/2010/main" val="3556756708"/>
              </p:ext>
            </p:extLst>
          </p:nvPr>
        </p:nvGraphicFramePr>
        <p:xfrm>
          <a:off x="822804" y="990600"/>
          <a:ext cx="7862224" cy="608012"/>
        </p:xfrm>
        <a:graphic>
          <a:graphicData uri="http://schemas.openxmlformats.org/presentationml/2006/ole">
            <mc:AlternateContent xmlns:mc="http://schemas.openxmlformats.org/markup-compatibility/2006">
              <mc:Choice xmlns:v="urn:schemas-microsoft-com:vml" Requires="v">
                <p:oleObj name="Equation" r:id="rId2" imgW="4762440" imgH="368280" progId="Equation.DSMT4">
                  <p:embed/>
                </p:oleObj>
              </mc:Choice>
              <mc:Fallback>
                <p:oleObj name="Equation" r:id="rId2" imgW="4762440" imgH="368280" progId="Equation.DSMT4">
                  <p:embed/>
                  <p:pic>
                    <p:nvPicPr>
                      <p:cNvPr id="0" name=""/>
                      <p:cNvPicPr/>
                      <p:nvPr/>
                    </p:nvPicPr>
                    <p:blipFill>
                      <a:blip r:embed="rId3"/>
                      <a:stretch>
                        <a:fillRect/>
                      </a:stretch>
                    </p:blipFill>
                    <p:spPr>
                      <a:xfrm>
                        <a:off x="822804" y="990600"/>
                        <a:ext cx="7862224" cy="6080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EF86E4-7DE3-4C9D-B9DF-D9BF47957CFB}"/>
              </a:ext>
            </a:extLst>
          </p:cNvPr>
          <p:cNvSpPr txBox="1"/>
          <p:nvPr/>
        </p:nvSpPr>
        <p:spPr>
          <a:xfrm>
            <a:off x="1066800" y="1752600"/>
            <a:ext cx="7620000" cy="2308324"/>
          </a:xfrm>
          <a:prstGeom prst="rect">
            <a:avLst/>
          </a:prstGeom>
          <a:noFill/>
        </p:spPr>
        <p:txBody>
          <a:bodyPr wrap="square" rtlCol="0">
            <a:spAutoFit/>
          </a:bodyPr>
          <a:lstStyle/>
          <a:p>
            <a:r>
              <a:rPr lang="en-US" sz="2400" dirty="0">
                <a:latin typeface="+mj-lt"/>
              </a:rPr>
              <a:t>This means that the interaction only depends on the distance between the particles and not on the angle between them.   This would typically be true of the particles are infinitesimal points without any internal structure such as two infinitesimal charged particles or two infinitesimal masses separated by a distance </a:t>
            </a:r>
            <a:r>
              <a:rPr lang="en-US" sz="2400" i="1" dirty="0">
                <a:latin typeface="+mj-lt"/>
              </a:rPr>
              <a:t>r</a:t>
            </a:r>
            <a:r>
              <a:rPr lang="en-US" sz="2400" dirty="0">
                <a:latin typeface="+mj-lt"/>
              </a:rPr>
              <a:t>: </a:t>
            </a:r>
          </a:p>
        </p:txBody>
      </p:sp>
      <p:graphicFrame>
        <p:nvGraphicFramePr>
          <p:cNvPr id="8" name="Object 7">
            <a:extLst>
              <a:ext uri="{FF2B5EF4-FFF2-40B4-BE49-F238E27FC236}">
                <a16:creationId xmlns:a16="http://schemas.microsoft.com/office/drawing/2014/main" id="{7BFF4C07-94F7-4D3E-8A00-90366E3AE4CF}"/>
              </a:ext>
            </a:extLst>
          </p:cNvPr>
          <p:cNvGraphicFramePr>
            <a:graphicFrameLocks noChangeAspect="1"/>
          </p:cNvGraphicFramePr>
          <p:nvPr>
            <p:extLst>
              <p:ext uri="{D42A27DB-BD31-4B8C-83A1-F6EECF244321}">
                <p14:modId xmlns:p14="http://schemas.microsoft.com/office/powerpoint/2010/main" val="852236214"/>
              </p:ext>
            </p:extLst>
          </p:nvPr>
        </p:nvGraphicFramePr>
        <p:xfrm>
          <a:off x="3124200" y="3884242"/>
          <a:ext cx="1909578" cy="1208100"/>
        </p:xfrm>
        <a:graphic>
          <a:graphicData uri="http://schemas.openxmlformats.org/presentationml/2006/ole">
            <mc:AlternateContent xmlns:mc="http://schemas.openxmlformats.org/markup-compatibility/2006">
              <mc:Choice xmlns:v="urn:schemas-microsoft-com:vml" Requires="v">
                <p:oleObj name="Equation" r:id="rId4" imgW="622080" imgH="393480" progId="Equation.DSMT4">
                  <p:embed/>
                </p:oleObj>
              </mc:Choice>
              <mc:Fallback>
                <p:oleObj name="Equation" r:id="rId4" imgW="622080" imgH="393480" progId="Equation.DSMT4">
                  <p:embed/>
                  <p:pic>
                    <p:nvPicPr>
                      <p:cNvPr id="0" name=""/>
                      <p:cNvPicPr/>
                      <p:nvPr/>
                    </p:nvPicPr>
                    <p:blipFill>
                      <a:blip r:embed="rId5"/>
                      <a:stretch>
                        <a:fillRect/>
                      </a:stretch>
                    </p:blipFill>
                    <p:spPr>
                      <a:xfrm>
                        <a:off x="3124200" y="3884242"/>
                        <a:ext cx="1909578" cy="1208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57F72D4-7271-49A6-880A-A0BAC8384C49}"/>
              </a:ext>
            </a:extLst>
          </p:cNvPr>
          <p:cNvSpPr txBox="1"/>
          <p:nvPr/>
        </p:nvSpPr>
        <p:spPr>
          <a:xfrm>
            <a:off x="1066800" y="5027857"/>
            <a:ext cx="7467600" cy="1569660"/>
          </a:xfrm>
          <a:prstGeom prst="rect">
            <a:avLst/>
          </a:prstGeom>
          <a:noFill/>
        </p:spPr>
        <p:txBody>
          <a:bodyPr wrap="square" rtlCol="0">
            <a:spAutoFit/>
          </a:bodyPr>
          <a:lstStyle/>
          <a:p>
            <a:r>
              <a:rPr lang="en-US" sz="2400" dirty="0">
                <a:latin typeface="+mj-lt"/>
              </a:rPr>
              <a:t>Example – Interaction between a proton and an electron.  Note we are treating the interactions with classical mechanics; in some cases, quantum effects are non-trivial.</a:t>
            </a:r>
          </a:p>
        </p:txBody>
      </p:sp>
    </p:spTree>
    <p:extLst>
      <p:ext uri="{BB962C8B-B14F-4D97-AF65-F5344CB8AC3E}">
        <p14:creationId xmlns:p14="http://schemas.microsoft.com/office/powerpoint/2010/main" val="88649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9D593-3DCA-41F2-AB66-D4580E41D6CE}"/>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30D3BD0D-2A83-4D67-9F05-AE9323432036}"/>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92830102-928D-43B3-A806-C8FFEBA1A9A3}"/>
              </a:ext>
            </a:extLst>
          </p:cNvPr>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a:extLst>
              <a:ext uri="{FF2B5EF4-FFF2-40B4-BE49-F238E27FC236}">
                <a16:creationId xmlns:a16="http://schemas.microsoft.com/office/drawing/2014/main" id="{31A798E5-31D2-4F8A-9273-79460129CB47}"/>
              </a:ext>
            </a:extLst>
          </p:cNvPr>
          <p:cNvSpPr txBox="1"/>
          <p:nvPr/>
        </p:nvSpPr>
        <p:spPr>
          <a:xfrm>
            <a:off x="457200" y="381000"/>
            <a:ext cx="8305800" cy="461665"/>
          </a:xfrm>
          <a:prstGeom prst="rect">
            <a:avLst/>
          </a:prstGeom>
          <a:noFill/>
        </p:spPr>
        <p:txBody>
          <a:bodyPr wrap="square" rtlCol="0">
            <a:spAutoFit/>
          </a:bodyPr>
          <a:lstStyle/>
          <a:p>
            <a:r>
              <a:rPr lang="en-US" sz="2400" dirty="0">
                <a:latin typeface="+mj-lt"/>
              </a:rPr>
              <a:t>Other examples of central potentials --</a:t>
            </a:r>
          </a:p>
        </p:txBody>
      </p:sp>
      <p:graphicFrame>
        <p:nvGraphicFramePr>
          <p:cNvPr id="6" name="Object 5">
            <a:extLst>
              <a:ext uri="{FF2B5EF4-FFF2-40B4-BE49-F238E27FC236}">
                <a16:creationId xmlns:a16="http://schemas.microsoft.com/office/drawing/2014/main" id="{F0475401-32D7-4B12-BA42-CA5F54F3FCA6}"/>
              </a:ext>
            </a:extLst>
          </p:cNvPr>
          <p:cNvGraphicFramePr>
            <a:graphicFrameLocks noChangeAspect="1"/>
          </p:cNvGraphicFramePr>
          <p:nvPr>
            <p:extLst>
              <p:ext uri="{D42A27DB-BD31-4B8C-83A1-F6EECF244321}">
                <p14:modId xmlns:p14="http://schemas.microsoft.com/office/powerpoint/2010/main" val="3573271733"/>
              </p:ext>
            </p:extLst>
          </p:nvPr>
        </p:nvGraphicFramePr>
        <p:xfrm>
          <a:off x="586979" y="1447800"/>
          <a:ext cx="5432821" cy="2414587"/>
        </p:xfrm>
        <a:graphic>
          <a:graphicData uri="http://schemas.openxmlformats.org/presentationml/2006/ole">
            <mc:AlternateContent xmlns:mc="http://schemas.openxmlformats.org/markup-compatibility/2006">
              <mc:Choice xmlns:v="urn:schemas-microsoft-com:vml" Requires="v">
                <p:oleObj name="Equation" r:id="rId2" imgW="3657600" imgH="1625400" progId="Equation.DSMT4">
                  <p:embed/>
                </p:oleObj>
              </mc:Choice>
              <mc:Fallback>
                <p:oleObj name="Equation" r:id="rId2" imgW="3657600" imgH="1625400" progId="Equation.DSMT4">
                  <p:embed/>
                  <p:pic>
                    <p:nvPicPr>
                      <p:cNvPr id="0" name=""/>
                      <p:cNvPicPr/>
                      <p:nvPr/>
                    </p:nvPicPr>
                    <p:blipFill>
                      <a:blip r:embed="rId3"/>
                      <a:stretch>
                        <a:fillRect/>
                      </a:stretch>
                    </p:blipFill>
                    <p:spPr>
                      <a:xfrm>
                        <a:off x="586979" y="1447800"/>
                        <a:ext cx="5432821" cy="24145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5581B39-7EB7-4788-8C43-CE1244A44E0C}"/>
              </a:ext>
            </a:extLst>
          </p:cNvPr>
          <p:cNvSpPr txBox="1"/>
          <p:nvPr/>
        </p:nvSpPr>
        <p:spPr>
          <a:xfrm>
            <a:off x="6553200" y="611832"/>
            <a:ext cx="2438400" cy="3046988"/>
          </a:xfrm>
          <a:prstGeom prst="rect">
            <a:avLst/>
          </a:prstGeom>
          <a:noFill/>
        </p:spPr>
        <p:txBody>
          <a:bodyPr wrap="square" rtlCol="0">
            <a:spAutoFit/>
          </a:bodyPr>
          <a:lstStyle/>
          <a:p>
            <a:pPr algn="ctr"/>
            <a:r>
              <a:rPr lang="en-US" sz="2400" u="sng" dirty="0">
                <a:latin typeface="+mj-lt"/>
              </a:rPr>
              <a:t>Example</a:t>
            </a:r>
          </a:p>
          <a:p>
            <a:pPr algn="ctr"/>
            <a:endParaRPr lang="en-US" sz="2400" dirty="0">
              <a:latin typeface="+mj-lt"/>
            </a:endParaRPr>
          </a:p>
          <a:p>
            <a:pPr algn="ctr"/>
            <a:endParaRPr lang="en-US" sz="2400" dirty="0">
              <a:latin typeface="+mj-lt"/>
            </a:endParaRPr>
          </a:p>
          <a:p>
            <a:pPr algn="ctr"/>
            <a:r>
              <a:rPr lang="en-US" sz="2400" dirty="0">
                <a:latin typeface="+mj-lt"/>
              </a:rPr>
              <a:t>Two marbles</a:t>
            </a:r>
          </a:p>
          <a:p>
            <a:pPr algn="ctr"/>
            <a:endParaRPr lang="en-US" sz="2400" dirty="0">
              <a:latin typeface="+mj-lt"/>
            </a:endParaRPr>
          </a:p>
          <a:p>
            <a:pPr algn="ctr"/>
            <a:endParaRPr lang="en-US" sz="2400" dirty="0">
              <a:latin typeface="+mj-lt"/>
            </a:endParaRPr>
          </a:p>
          <a:p>
            <a:pPr algn="ctr"/>
            <a:endParaRPr lang="en-US" sz="2400" dirty="0">
              <a:latin typeface="+mj-lt"/>
            </a:endParaRPr>
          </a:p>
          <a:p>
            <a:pPr algn="ctr"/>
            <a:r>
              <a:rPr lang="en-US" sz="2400" dirty="0">
                <a:latin typeface="+mj-lt"/>
              </a:rPr>
              <a:t>Two </a:t>
            </a:r>
            <a:r>
              <a:rPr lang="en-US" sz="2400" dirty="0" err="1">
                <a:latin typeface="+mj-lt"/>
              </a:rPr>
              <a:t>Ar</a:t>
            </a:r>
            <a:r>
              <a:rPr lang="en-US" sz="2400" dirty="0">
                <a:latin typeface="+mj-lt"/>
              </a:rPr>
              <a:t> atoms</a:t>
            </a:r>
          </a:p>
        </p:txBody>
      </p:sp>
      <p:sp>
        <p:nvSpPr>
          <p:cNvPr id="8" name="TextBox 7">
            <a:extLst>
              <a:ext uri="{FF2B5EF4-FFF2-40B4-BE49-F238E27FC236}">
                <a16:creationId xmlns:a16="http://schemas.microsoft.com/office/drawing/2014/main" id="{621B0B28-384A-4426-A8D3-168E4E61A1FF}"/>
              </a:ext>
            </a:extLst>
          </p:cNvPr>
          <p:cNvSpPr txBox="1"/>
          <p:nvPr/>
        </p:nvSpPr>
        <p:spPr>
          <a:xfrm>
            <a:off x="457200" y="4495800"/>
            <a:ext cx="8305800" cy="1938992"/>
          </a:xfrm>
          <a:prstGeom prst="rect">
            <a:avLst/>
          </a:prstGeom>
          <a:noFill/>
        </p:spPr>
        <p:txBody>
          <a:bodyPr wrap="square" rtlCol="0">
            <a:spAutoFit/>
          </a:bodyPr>
          <a:lstStyle/>
          <a:p>
            <a:r>
              <a:rPr lang="en-US" sz="2400" dirty="0">
                <a:latin typeface="+mj-lt"/>
              </a:rPr>
              <a:t>Note – not all systems are described by “central” potentials.   Some counter examples:</a:t>
            </a:r>
          </a:p>
          <a:p>
            <a:pPr marL="914400" lvl="1" indent="-457200">
              <a:buFont typeface="+mj-lt"/>
              <a:buAutoNum type="arabicPeriod"/>
            </a:pPr>
            <a:r>
              <a:rPr lang="en-US" sz="2400" dirty="0">
                <a:latin typeface="+mj-lt"/>
              </a:rPr>
              <a:t>Molecules (internal degrees of freedom)</a:t>
            </a:r>
          </a:p>
          <a:p>
            <a:pPr marL="914400" lvl="1" indent="-457200">
              <a:buFont typeface="+mj-lt"/>
              <a:buAutoNum type="arabicPeriod"/>
            </a:pPr>
            <a:r>
              <a:rPr lang="en-US" sz="2400" dirty="0">
                <a:latin typeface="+mj-lt"/>
              </a:rPr>
              <a:t>Systems with more than two particles such as crystals </a:t>
            </a:r>
          </a:p>
        </p:txBody>
      </p:sp>
      <p:sp>
        <p:nvSpPr>
          <p:cNvPr id="9" name="TextBox 8">
            <a:extLst>
              <a:ext uri="{FF2B5EF4-FFF2-40B4-BE49-F238E27FC236}">
                <a16:creationId xmlns:a16="http://schemas.microsoft.com/office/drawing/2014/main" id="{AAD17206-D2AE-1E8F-3E2F-01A199D83C19}"/>
              </a:ext>
            </a:extLst>
          </p:cNvPr>
          <p:cNvSpPr txBox="1"/>
          <p:nvPr/>
        </p:nvSpPr>
        <p:spPr>
          <a:xfrm>
            <a:off x="1752600" y="2362200"/>
            <a:ext cx="7162800" cy="646331"/>
          </a:xfrm>
          <a:prstGeom prst="rect">
            <a:avLst/>
          </a:prstGeom>
          <a:noFill/>
        </p:spPr>
        <p:txBody>
          <a:bodyPr wrap="square" rtlCol="0">
            <a:spAutoFit/>
          </a:bodyPr>
          <a:lstStyle/>
          <a:p>
            <a:r>
              <a:rPr lang="en-US" b="1" dirty="0">
                <a:solidFill>
                  <a:srgbClr val="FF0000"/>
                </a:solidFill>
                <a:latin typeface="+mj-lt"/>
              </a:rPr>
              <a:t>Note that sub-atomic particles might be modeled this way???</a:t>
            </a:r>
          </a:p>
          <a:p>
            <a:r>
              <a:rPr lang="en-US" b="1" dirty="0">
                <a:solidFill>
                  <a:srgbClr val="FF0000"/>
                </a:solidFill>
                <a:latin typeface="+mj-lt"/>
              </a:rPr>
              <a:t>Particle physics has lots of clever ideas…</a:t>
            </a:r>
          </a:p>
        </p:txBody>
      </p:sp>
    </p:spTree>
    <p:extLst>
      <p:ext uri="{BB962C8B-B14F-4D97-AF65-F5344CB8AC3E}">
        <p14:creationId xmlns:p14="http://schemas.microsoft.com/office/powerpoint/2010/main" val="339025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D284-3C21-4B2C-BC44-4E27515AE9FE}"/>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5BBABA44-BD15-4661-8D05-107971507EFD}"/>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00F619C6-2EBE-4C15-BBE8-D32B2EE2018E}"/>
              </a:ext>
            </a:extLst>
          </p:cNvPr>
          <p:cNvSpPr>
            <a:spLocks noGrp="1"/>
          </p:cNvSpPr>
          <p:nvPr>
            <p:ph type="sldNum" sz="quarter" idx="12"/>
          </p:nvPr>
        </p:nvSpPr>
        <p:spPr/>
        <p:txBody>
          <a:bodyPr/>
          <a:lstStyle/>
          <a:p>
            <a:fld id="{CE368B07-CEBF-4C80-90AF-53B34FA04CF3}" type="slidenum">
              <a:rPr lang="en-US" smtClean="0"/>
              <a:t>17</a:t>
            </a:fld>
            <a:endParaRPr lang="en-US"/>
          </a:p>
        </p:txBody>
      </p:sp>
      <p:pic>
        <p:nvPicPr>
          <p:cNvPr id="5" name="Picture 4">
            <a:extLst>
              <a:ext uri="{FF2B5EF4-FFF2-40B4-BE49-F238E27FC236}">
                <a16:creationId xmlns:a16="http://schemas.microsoft.com/office/drawing/2014/main" id="{48E295E9-A18E-486A-85FA-439F53156B56}"/>
              </a:ext>
            </a:extLst>
          </p:cNvPr>
          <p:cNvPicPr>
            <a:picLocks noChangeAspect="1"/>
          </p:cNvPicPr>
          <p:nvPr/>
        </p:nvPicPr>
        <p:blipFill>
          <a:blip r:embed="rId3"/>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94110A0C-0EC9-44DF-BED0-B501BB202562}"/>
              </a:ext>
            </a:extLst>
          </p:cNvPr>
          <p:cNvSpPr txBox="1"/>
          <p:nvPr/>
        </p:nvSpPr>
        <p:spPr>
          <a:xfrm>
            <a:off x="457200" y="136525"/>
            <a:ext cx="7086600" cy="830997"/>
          </a:xfrm>
          <a:prstGeom prst="rect">
            <a:avLst/>
          </a:prstGeom>
          <a:noFill/>
        </p:spPr>
        <p:txBody>
          <a:bodyPr wrap="square" rtlCol="0">
            <a:spAutoFit/>
          </a:bodyPr>
          <a:lstStyle/>
          <a:p>
            <a:r>
              <a:rPr lang="en-US" sz="2400" dirty="0">
                <a:latin typeface="+mj-lt"/>
              </a:rPr>
              <a:t>Representative plots of </a:t>
            </a:r>
            <a:r>
              <a:rPr lang="en-US" sz="2400" i="1" dirty="0">
                <a:latin typeface="+mj-lt"/>
              </a:rPr>
              <a:t>V(r) –</a:t>
            </a:r>
          </a:p>
          <a:p>
            <a:r>
              <a:rPr lang="en-US" sz="2400" i="1" dirty="0">
                <a:latin typeface="+mj-lt"/>
              </a:rPr>
              <a:t>   </a:t>
            </a:r>
            <a:r>
              <a:rPr lang="en-US" sz="2400" dirty="0">
                <a:latin typeface="+mj-lt"/>
              </a:rPr>
              <a:t>two different possibilities:</a:t>
            </a:r>
          </a:p>
        </p:txBody>
      </p:sp>
      <p:sp>
        <p:nvSpPr>
          <p:cNvPr id="7" name="TextBox 6">
            <a:extLst>
              <a:ext uri="{FF2B5EF4-FFF2-40B4-BE49-F238E27FC236}">
                <a16:creationId xmlns:a16="http://schemas.microsoft.com/office/drawing/2014/main" id="{F564849F-3C77-4BCA-85B4-DD3B3061576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EC662435-A601-4A5C-AC37-0695DCE25051}"/>
              </a:ext>
            </a:extLst>
          </p:cNvPr>
          <p:cNvSpPr txBox="1"/>
          <p:nvPr/>
        </p:nvSpPr>
        <p:spPr>
          <a:xfrm rot="16200000">
            <a:off x="954733" y="2893368"/>
            <a:ext cx="1143000" cy="461665"/>
          </a:xfrm>
          <a:prstGeom prst="rect">
            <a:avLst/>
          </a:prstGeom>
          <a:noFill/>
        </p:spPr>
        <p:txBody>
          <a:bodyPr wrap="square" rtlCol="0">
            <a:spAutoFit/>
          </a:bodyPr>
          <a:lstStyle/>
          <a:p>
            <a:r>
              <a:rPr lang="en-US" sz="2400" i="1" dirty="0">
                <a:latin typeface="+mj-lt"/>
              </a:rPr>
              <a:t>V(r)/V</a:t>
            </a:r>
            <a:r>
              <a:rPr lang="en-US" sz="2400" i="1" baseline="-25000" dirty="0">
                <a:latin typeface="+mj-lt"/>
              </a:rPr>
              <a:t>0</a:t>
            </a:r>
            <a:endParaRPr lang="en-US" sz="2400" i="1" dirty="0">
              <a:latin typeface="+mj-lt"/>
            </a:endParaRPr>
          </a:p>
        </p:txBody>
      </p:sp>
      <p:sp>
        <p:nvSpPr>
          <p:cNvPr id="9" name="Arrow: Up 8">
            <a:extLst>
              <a:ext uri="{FF2B5EF4-FFF2-40B4-BE49-F238E27FC236}">
                <a16:creationId xmlns:a16="http://schemas.microsoft.com/office/drawing/2014/main" id="{ADEB6F91-52BD-4C22-9CD0-019BD8B145CB}"/>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744767-0056-4645-8CC4-AC953BE8B3B8}"/>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E57889-8556-41E7-849A-E3C6020E1905}"/>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3" name="Straight Arrow Connector 12">
            <a:extLst>
              <a:ext uri="{FF2B5EF4-FFF2-40B4-BE49-F238E27FC236}">
                <a16:creationId xmlns:a16="http://schemas.microsoft.com/office/drawing/2014/main" id="{362388B1-AAA7-446C-BD87-1F65098D30A6}"/>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7C1C-B46B-435D-BD2F-A85C60DFAB4C}"/>
              </a:ext>
            </a:extLst>
          </p:cNvPr>
          <p:cNvSpPr txBox="1"/>
          <p:nvPr/>
        </p:nvSpPr>
        <p:spPr>
          <a:xfrm>
            <a:off x="5867400" y="4691064"/>
            <a:ext cx="3276599" cy="1200329"/>
          </a:xfrm>
          <a:prstGeom prst="rect">
            <a:avLst/>
          </a:prstGeom>
          <a:noFill/>
        </p:spPr>
        <p:txBody>
          <a:bodyPr wrap="square" rtlCol="0">
            <a:spAutoFit/>
          </a:bodyPr>
          <a:lstStyle/>
          <a:p>
            <a:r>
              <a:rPr lang="en-US" sz="2400" dirty="0">
                <a:latin typeface="+mj-lt"/>
              </a:rPr>
              <a:t>Note that particles are not bound; can reach infinite separation</a:t>
            </a:r>
          </a:p>
        </p:txBody>
      </p:sp>
      <p:sp>
        <p:nvSpPr>
          <p:cNvPr id="12" name="TextBox 11">
            <a:extLst>
              <a:ext uri="{FF2B5EF4-FFF2-40B4-BE49-F238E27FC236}">
                <a16:creationId xmlns:a16="http://schemas.microsoft.com/office/drawing/2014/main" id="{C77A66C1-C344-628E-980F-BBC5EC0ADC02}"/>
              </a:ext>
            </a:extLst>
          </p:cNvPr>
          <p:cNvSpPr txBox="1"/>
          <p:nvPr/>
        </p:nvSpPr>
        <p:spPr>
          <a:xfrm>
            <a:off x="5410200" y="228600"/>
            <a:ext cx="3581400" cy="830997"/>
          </a:xfrm>
          <a:prstGeom prst="rect">
            <a:avLst/>
          </a:prstGeom>
          <a:noFill/>
        </p:spPr>
        <p:txBody>
          <a:bodyPr wrap="square" rtlCol="0">
            <a:spAutoFit/>
          </a:bodyPr>
          <a:lstStyle/>
          <a:p>
            <a:r>
              <a:rPr lang="en-US" sz="2400" dirty="0">
                <a:latin typeface="+mj-lt"/>
              </a:rPr>
              <a:t>Why plot in scaled units?</a:t>
            </a:r>
          </a:p>
          <a:p>
            <a:r>
              <a:rPr lang="en-US" sz="2400" dirty="0">
                <a:latin typeface="+mj-lt"/>
              </a:rPr>
              <a:t>It is often convenient…</a:t>
            </a:r>
          </a:p>
        </p:txBody>
      </p:sp>
      <p:sp>
        <p:nvSpPr>
          <p:cNvPr id="15" name="TextBox 14">
            <a:extLst>
              <a:ext uri="{FF2B5EF4-FFF2-40B4-BE49-F238E27FC236}">
                <a16:creationId xmlns:a16="http://schemas.microsoft.com/office/drawing/2014/main" id="{D29E655A-B4EB-FFC9-D7EB-B27BA3B8ED36}"/>
              </a:ext>
            </a:extLst>
          </p:cNvPr>
          <p:cNvSpPr txBox="1"/>
          <p:nvPr/>
        </p:nvSpPr>
        <p:spPr>
          <a:xfrm>
            <a:off x="7162800" y="6084887"/>
            <a:ext cx="1371600" cy="461665"/>
          </a:xfrm>
          <a:prstGeom prst="rect">
            <a:avLst/>
          </a:prstGeom>
          <a:noFill/>
        </p:spPr>
        <p:txBody>
          <a:bodyPr wrap="square" rtlCol="0">
            <a:spAutoFit/>
          </a:bodyPr>
          <a:lstStyle/>
          <a:p>
            <a:r>
              <a:rPr lang="en-US" sz="2400" b="1" dirty="0">
                <a:solidFill>
                  <a:srgbClr val="FF0000"/>
                </a:solidFill>
                <a:latin typeface="+mj-lt"/>
              </a:rPr>
              <a:t>Why?</a:t>
            </a:r>
          </a:p>
        </p:txBody>
      </p:sp>
    </p:spTree>
    <p:extLst>
      <p:ext uri="{BB962C8B-B14F-4D97-AF65-F5344CB8AC3E}">
        <p14:creationId xmlns:p14="http://schemas.microsoft.com/office/powerpoint/2010/main" val="209257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4DD0-6D32-45EA-B6CD-11809905BB05}"/>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A5DEE5CD-29BC-409F-9B1E-F26ECC050B65}"/>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C931CB2F-FF54-4B5B-BF5C-3F3DB7F3782F}"/>
              </a:ext>
            </a:extLst>
          </p:cNvPr>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6" name="Object 5">
            <a:extLst>
              <a:ext uri="{FF2B5EF4-FFF2-40B4-BE49-F238E27FC236}">
                <a16:creationId xmlns:a16="http://schemas.microsoft.com/office/drawing/2014/main" id="{5719D93C-9B4E-4F57-B849-54C1BC5154A1}"/>
              </a:ext>
            </a:extLst>
          </p:cNvPr>
          <p:cNvGraphicFramePr>
            <a:graphicFrameLocks noChangeAspect="1"/>
          </p:cNvGraphicFramePr>
          <p:nvPr>
            <p:extLst>
              <p:ext uri="{D42A27DB-BD31-4B8C-83A1-F6EECF244321}">
                <p14:modId xmlns:p14="http://schemas.microsoft.com/office/powerpoint/2010/main" val="1369910035"/>
              </p:ext>
            </p:extLst>
          </p:nvPr>
        </p:nvGraphicFramePr>
        <p:xfrm>
          <a:off x="762000" y="1340617"/>
          <a:ext cx="7372350" cy="685800"/>
        </p:xfrm>
        <a:graphic>
          <a:graphicData uri="http://schemas.openxmlformats.org/presentationml/2006/ole">
            <mc:AlternateContent xmlns:mc="http://schemas.openxmlformats.org/markup-compatibility/2006">
              <mc:Choice xmlns:v="urn:schemas-microsoft-com:vml" Requires="v">
                <p:oleObj name="Equation" r:id="rId2" imgW="4914720" imgH="457200" progId="Equation.DSMT4">
                  <p:embed/>
                </p:oleObj>
              </mc:Choice>
              <mc:Fallback>
                <p:oleObj name="Equation" r:id="rId2" imgW="4914720" imgH="457200" progId="Equation.DSMT4">
                  <p:embed/>
                  <p:pic>
                    <p:nvPicPr>
                      <p:cNvPr id="0" name=""/>
                      <p:cNvPicPr/>
                      <p:nvPr/>
                    </p:nvPicPr>
                    <p:blipFill>
                      <a:blip r:embed="rId3"/>
                      <a:stretch>
                        <a:fillRect/>
                      </a:stretch>
                    </p:blipFill>
                    <p:spPr>
                      <a:xfrm>
                        <a:off x="762000" y="1340617"/>
                        <a:ext cx="7372350" cy="68580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385FFFA8-6EFB-4A92-A897-769C389A60F6}"/>
              </a:ext>
            </a:extLst>
          </p:cNvPr>
          <p:cNvCxnSpPr/>
          <p:nvPr/>
        </p:nvCxnSpPr>
        <p:spPr>
          <a:xfrm flipV="1">
            <a:off x="1229140" y="3429000"/>
            <a:ext cx="0" cy="2057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4462AB-4AA6-4ADC-A5B8-4B91AFBDBB01}"/>
              </a:ext>
            </a:extLst>
          </p:cNvPr>
          <p:cNvCxnSpPr>
            <a:cxnSpLocks/>
          </p:cNvCxnSpPr>
          <p:nvPr/>
        </p:nvCxnSpPr>
        <p:spPr>
          <a:xfrm>
            <a:off x="1229140" y="5486400"/>
            <a:ext cx="198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B2275-8DBE-4C6A-BDA0-2AEB9FF0EA5E}"/>
              </a:ext>
            </a:extLst>
          </p:cNvPr>
          <p:cNvCxnSpPr>
            <a:cxnSpLocks/>
          </p:cNvCxnSpPr>
          <p:nvPr/>
        </p:nvCxnSpPr>
        <p:spPr>
          <a:xfrm flipH="1">
            <a:off x="685800" y="5486400"/>
            <a:ext cx="5334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B569278-B9B4-4A33-85E3-48002422257F}"/>
              </a:ext>
            </a:extLst>
          </p:cNvPr>
          <p:cNvSpPr/>
          <p:nvPr/>
        </p:nvSpPr>
        <p:spPr>
          <a:xfrm>
            <a:off x="2070658" y="3895969"/>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3902F35-E186-4773-AF93-A30D14DAC435}"/>
              </a:ext>
            </a:extLst>
          </p:cNvPr>
          <p:cNvCxnSpPr>
            <a:cxnSpLocks/>
          </p:cNvCxnSpPr>
          <p:nvPr/>
        </p:nvCxnSpPr>
        <p:spPr>
          <a:xfrm flipV="1">
            <a:off x="1239081" y="4053306"/>
            <a:ext cx="962266" cy="1433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1443E74-979E-435D-ACCE-F61115C25D59}"/>
              </a:ext>
            </a:extLst>
          </p:cNvPr>
          <p:cNvSpPr/>
          <p:nvPr/>
        </p:nvSpPr>
        <p:spPr>
          <a:xfrm>
            <a:off x="1062548" y="5342201"/>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725B341-B13D-4141-A030-F854912CC64D}"/>
              </a:ext>
            </a:extLst>
          </p:cNvPr>
          <p:cNvSpPr txBox="1"/>
          <p:nvPr/>
        </p:nvSpPr>
        <p:spPr>
          <a:xfrm>
            <a:off x="1447557" y="4065620"/>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1</a:t>
            </a:r>
            <a:r>
              <a:rPr lang="en-US" sz="2000" dirty="0">
                <a:latin typeface="+mj-lt"/>
              </a:rPr>
              <a:t>)</a:t>
            </a:r>
          </a:p>
        </p:txBody>
      </p:sp>
      <p:sp>
        <p:nvSpPr>
          <p:cNvPr id="26" name="TextBox 25">
            <a:extLst>
              <a:ext uri="{FF2B5EF4-FFF2-40B4-BE49-F238E27FC236}">
                <a16:creationId xmlns:a16="http://schemas.microsoft.com/office/drawing/2014/main" id="{4045B486-5232-4D73-9197-DFB02E2CBB99}"/>
              </a:ext>
            </a:extLst>
          </p:cNvPr>
          <p:cNvSpPr txBox="1"/>
          <p:nvPr/>
        </p:nvSpPr>
        <p:spPr>
          <a:xfrm>
            <a:off x="1213289" y="4478044"/>
            <a:ext cx="772183" cy="400110"/>
          </a:xfrm>
          <a:prstGeom prst="rect">
            <a:avLst/>
          </a:prstGeom>
          <a:noFill/>
        </p:spPr>
        <p:txBody>
          <a:bodyPr wrap="square" rtlCol="0">
            <a:spAutoFit/>
          </a:bodyPr>
          <a:lstStyle/>
          <a:p>
            <a:r>
              <a:rPr lang="en-US" sz="2000" b="1" dirty="0">
                <a:latin typeface="Symbol" panose="05050102010706020507" pitchFamily="18" charset="2"/>
              </a:rPr>
              <a:t>q</a:t>
            </a:r>
            <a:r>
              <a:rPr lang="en-US" sz="2000" dirty="0">
                <a:latin typeface="+mj-lt"/>
              </a:rPr>
              <a:t>(t</a:t>
            </a:r>
            <a:r>
              <a:rPr lang="en-US" sz="2000" baseline="-25000" dirty="0">
                <a:latin typeface="+mj-lt"/>
              </a:rPr>
              <a:t>1</a:t>
            </a:r>
            <a:r>
              <a:rPr lang="en-US" sz="2000" dirty="0">
                <a:latin typeface="+mj-lt"/>
              </a:rPr>
              <a:t>)</a:t>
            </a:r>
          </a:p>
        </p:txBody>
      </p:sp>
      <p:graphicFrame>
        <p:nvGraphicFramePr>
          <p:cNvPr id="28" name="Object 27">
            <a:extLst>
              <a:ext uri="{FF2B5EF4-FFF2-40B4-BE49-F238E27FC236}">
                <a16:creationId xmlns:a16="http://schemas.microsoft.com/office/drawing/2014/main" id="{7C7C219E-4BDD-447C-8602-2534A6E4514C}"/>
              </a:ext>
            </a:extLst>
          </p:cNvPr>
          <p:cNvGraphicFramePr>
            <a:graphicFrameLocks noChangeAspect="1"/>
          </p:cNvGraphicFramePr>
          <p:nvPr>
            <p:extLst>
              <p:ext uri="{D42A27DB-BD31-4B8C-83A1-F6EECF244321}">
                <p14:modId xmlns:p14="http://schemas.microsoft.com/office/powerpoint/2010/main" val="2851192041"/>
              </p:ext>
            </p:extLst>
          </p:nvPr>
        </p:nvGraphicFramePr>
        <p:xfrm>
          <a:off x="3302905" y="2039666"/>
          <a:ext cx="4423355" cy="2483647"/>
        </p:xfrm>
        <a:graphic>
          <a:graphicData uri="http://schemas.openxmlformats.org/presentationml/2006/ole">
            <mc:AlternateContent xmlns:mc="http://schemas.openxmlformats.org/markup-compatibility/2006">
              <mc:Choice xmlns:v="urn:schemas-microsoft-com:vml" Requires="v">
                <p:oleObj name="Equation" r:id="rId4" imgW="2171520" imgH="1218960" progId="Equation.DSMT4">
                  <p:embed/>
                </p:oleObj>
              </mc:Choice>
              <mc:Fallback>
                <p:oleObj name="Equation" r:id="rId4" imgW="2171520" imgH="1218960" progId="Equation.DSMT4">
                  <p:embed/>
                  <p:pic>
                    <p:nvPicPr>
                      <p:cNvPr id="0" name=""/>
                      <p:cNvPicPr/>
                      <p:nvPr/>
                    </p:nvPicPr>
                    <p:blipFill>
                      <a:blip r:embed="rId5"/>
                      <a:stretch>
                        <a:fillRect/>
                      </a:stretch>
                    </p:blipFill>
                    <p:spPr>
                      <a:xfrm>
                        <a:off x="3302905" y="2039666"/>
                        <a:ext cx="4423355" cy="248364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7159C5-4A4A-4E62-AC6A-E91699FB4597}"/>
              </a:ext>
            </a:extLst>
          </p:cNvPr>
          <p:cNvGraphicFramePr>
            <a:graphicFrameLocks noChangeAspect="1"/>
          </p:cNvGraphicFramePr>
          <p:nvPr>
            <p:extLst>
              <p:ext uri="{D42A27DB-BD31-4B8C-83A1-F6EECF244321}">
                <p14:modId xmlns:p14="http://schemas.microsoft.com/office/powerpoint/2010/main" val="4010777370"/>
              </p:ext>
            </p:extLst>
          </p:nvPr>
        </p:nvGraphicFramePr>
        <p:xfrm>
          <a:off x="3841723" y="4695576"/>
          <a:ext cx="4795799" cy="1293249"/>
        </p:xfrm>
        <a:graphic>
          <a:graphicData uri="http://schemas.openxmlformats.org/presentationml/2006/ole">
            <mc:AlternateContent xmlns:mc="http://schemas.openxmlformats.org/markup-compatibility/2006">
              <mc:Choice xmlns:v="urn:schemas-microsoft-com:vml" Requires="v">
                <p:oleObj name="Equation" r:id="rId6" imgW="2260440" imgH="609480" progId="Equation.DSMT4">
                  <p:embed/>
                </p:oleObj>
              </mc:Choice>
              <mc:Fallback>
                <p:oleObj name="Equation" r:id="rId6" imgW="2260440" imgH="609480" progId="Equation.DSMT4">
                  <p:embed/>
                  <p:pic>
                    <p:nvPicPr>
                      <p:cNvPr id="0" name=""/>
                      <p:cNvPicPr/>
                      <p:nvPr/>
                    </p:nvPicPr>
                    <p:blipFill>
                      <a:blip r:embed="rId7"/>
                      <a:stretch>
                        <a:fillRect/>
                      </a:stretch>
                    </p:blipFill>
                    <p:spPr>
                      <a:xfrm>
                        <a:off x="3841723" y="4695576"/>
                        <a:ext cx="4795799" cy="129324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037122A-84AD-4D81-9438-3AAE4F11B22A}"/>
              </a:ext>
            </a:extLst>
          </p:cNvPr>
          <p:cNvSpPr txBox="1"/>
          <p:nvPr/>
        </p:nvSpPr>
        <p:spPr>
          <a:xfrm>
            <a:off x="304800" y="381000"/>
            <a:ext cx="8001000" cy="461665"/>
          </a:xfrm>
          <a:prstGeom prst="rect">
            <a:avLst/>
          </a:prstGeom>
          <a:noFill/>
        </p:spPr>
        <p:txBody>
          <a:bodyPr wrap="square" rtlCol="0">
            <a:spAutoFit/>
          </a:bodyPr>
          <a:lstStyle/>
          <a:p>
            <a:r>
              <a:rPr lang="en-US" sz="2400" dirty="0">
                <a:latin typeface="+mj-lt"/>
              </a:rPr>
              <a:t>Some more details --</a:t>
            </a:r>
          </a:p>
        </p:txBody>
      </p:sp>
      <p:sp>
        <p:nvSpPr>
          <p:cNvPr id="5" name="TextBox 4">
            <a:extLst>
              <a:ext uri="{FF2B5EF4-FFF2-40B4-BE49-F238E27FC236}">
                <a16:creationId xmlns:a16="http://schemas.microsoft.com/office/drawing/2014/main" id="{4BF3DBD1-2FB6-11DF-D393-D331C4A6A62A}"/>
              </a:ext>
            </a:extLst>
          </p:cNvPr>
          <p:cNvSpPr txBox="1"/>
          <p:nvPr/>
        </p:nvSpPr>
        <p:spPr>
          <a:xfrm>
            <a:off x="3220280" y="5257800"/>
            <a:ext cx="361120" cy="461665"/>
          </a:xfrm>
          <a:prstGeom prst="rect">
            <a:avLst/>
          </a:prstGeom>
          <a:noFill/>
        </p:spPr>
        <p:txBody>
          <a:bodyPr wrap="square" rtlCol="0">
            <a:spAutoFit/>
          </a:bodyPr>
          <a:lstStyle/>
          <a:p>
            <a:r>
              <a:rPr lang="en-US" sz="2400" b="1" dirty="0">
                <a:latin typeface="+mj-lt"/>
              </a:rPr>
              <a:t>y</a:t>
            </a:r>
          </a:p>
        </p:txBody>
      </p:sp>
      <p:sp>
        <p:nvSpPr>
          <p:cNvPr id="18" name="TextBox 17">
            <a:extLst>
              <a:ext uri="{FF2B5EF4-FFF2-40B4-BE49-F238E27FC236}">
                <a16:creationId xmlns:a16="http://schemas.microsoft.com/office/drawing/2014/main" id="{4A16D98A-C875-B4D4-6242-5926FAC0AAEE}"/>
              </a:ext>
            </a:extLst>
          </p:cNvPr>
          <p:cNvSpPr txBox="1"/>
          <p:nvPr/>
        </p:nvSpPr>
        <p:spPr>
          <a:xfrm>
            <a:off x="1066800" y="2891135"/>
            <a:ext cx="361120" cy="461665"/>
          </a:xfrm>
          <a:prstGeom prst="rect">
            <a:avLst/>
          </a:prstGeom>
          <a:noFill/>
        </p:spPr>
        <p:txBody>
          <a:bodyPr wrap="square" rtlCol="0">
            <a:spAutoFit/>
          </a:bodyPr>
          <a:lstStyle/>
          <a:p>
            <a:r>
              <a:rPr lang="en-US" sz="2400" b="1" dirty="0">
                <a:latin typeface="+mj-lt"/>
              </a:rPr>
              <a:t>z</a:t>
            </a:r>
          </a:p>
        </p:txBody>
      </p:sp>
      <p:sp>
        <p:nvSpPr>
          <p:cNvPr id="19" name="TextBox 18">
            <a:extLst>
              <a:ext uri="{FF2B5EF4-FFF2-40B4-BE49-F238E27FC236}">
                <a16:creationId xmlns:a16="http://schemas.microsoft.com/office/drawing/2014/main" id="{B7670959-4EA6-ADDE-AB13-FAA6F2CD4D7B}"/>
              </a:ext>
            </a:extLst>
          </p:cNvPr>
          <p:cNvSpPr txBox="1"/>
          <p:nvPr/>
        </p:nvSpPr>
        <p:spPr>
          <a:xfrm>
            <a:off x="304800" y="6091535"/>
            <a:ext cx="36112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143548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4DD0-6D32-45EA-B6CD-11809905BB05}"/>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A5DEE5CD-29BC-409F-9B1E-F26ECC050B65}"/>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C931CB2F-FF54-4B5B-BF5C-3F3DB7F3782F}"/>
              </a:ext>
            </a:extLst>
          </p:cNvPr>
          <p:cNvSpPr>
            <a:spLocks noGrp="1"/>
          </p:cNvSpPr>
          <p:nvPr>
            <p:ph type="sldNum" sz="quarter" idx="12"/>
          </p:nvPr>
        </p:nvSpPr>
        <p:spPr/>
        <p:txBody>
          <a:bodyPr/>
          <a:lstStyle/>
          <a:p>
            <a:fld id="{CE368B07-CEBF-4C80-90AF-53B34FA04CF3}" type="slidenum">
              <a:rPr lang="en-US" smtClean="0"/>
              <a:t>19</a:t>
            </a:fld>
            <a:endParaRPr lang="en-US"/>
          </a:p>
        </p:txBody>
      </p:sp>
      <p:cxnSp>
        <p:nvCxnSpPr>
          <p:cNvPr id="8" name="Straight Arrow Connector 7">
            <a:extLst>
              <a:ext uri="{FF2B5EF4-FFF2-40B4-BE49-F238E27FC236}">
                <a16:creationId xmlns:a16="http://schemas.microsoft.com/office/drawing/2014/main" id="{385FFFA8-6EFB-4A92-A897-769C389A60F6}"/>
              </a:ext>
            </a:extLst>
          </p:cNvPr>
          <p:cNvCxnSpPr/>
          <p:nvPr/>
        </p:nvCxnSpPr>
        <p:spPr>
          <a:xfrm flipV="1">
            <a:off x="1229140" y="3429000"/>
            <a:ext cx="0" cy="2057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4462AB-4AA6-4ADC-A5B8-4B91AFBDBB01}"/>
              </a:ext>
            </a:extLst>
          </p:cNvPr>
          <p:cNvCxnSpPr>
            <a:cxnSpLocks/>
          </p:cNvCxnSpPr>
          <p:nvPr/>
        </p:nvCxnSpPr>
        <p:spPr>
          <a:xfrm>
            <a:off x="1229140" y="5486400"/>
            <a:ext cx="198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B2275-8DBE-4C6A-BDA0-2AEB9FF0EA5E}"/>
              </a:ext>
            </a:extLst>
          </p:cNvPr>
          <p:cNvCxnSpPr>
            <a:cxnSpLocks/>
          </p:cNvCxnSpPr>
          <p:nvPr/>
        </p:nvCxnSpPr>
        <p:spPr>
          <a:xfrm flipH="1">
            <a:off x="685800" y="5486400"/>
            <a:ext cx="5334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B569278-B9B4-4A33-85E3-48002422257F}"/>
              </a:ext>
            </a:extLst>
          </p:cNvPr>
          <p:cNvSpPr/>
          <p:nvPr/>
        </p:nvSpPr>
        <p:spPr>
          <a:xfrm>
            <a:off x="2070658" y="3895969"/>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3902F35-E186-4773-AF93-A30D14DAC435}"/>
              </a:ext>
            </a:extLst>
          </p:cNvPr>
          <p:cNvCxnSpPr>
            <a:cxnSpLocks/>
          </p:cNvCxnSpPr>
          <p:nvPr/>
        </p:nvCxnSpPr>
        <p:spPr>
          <a:xfrm flipV="1">
            <a:off x="1239081" y="4053306"/>
            <a:ext cx="962266" cy="1433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1443E74-979E-435D-ACCE-F61115C25D59}"/>
              </a:ext>
            </a:extLst>
          </p:cNvPr>
          <p:cNvSpPr/>
          <p:nvPr/>
        </p:nvSpPr>
        <p:spPr>
          <a:xfrm>
            <a:off x="1062548" y="5342201"/>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725B341-B13D-4141-A030-F854912CC64D}"/>
              </a:ext>
            </a:extLst>
          </p:cNvPr>
          <p:cNvSpPr txBox="1"/>
          <p:nvPr/>
        </p:nvSpPr>
        <p:spPr>
          <a:xfrm>
            <a:off x="1447557" y="4065620"/>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1</a:t>
            </a:r>
            <a:r>
              <a:rPr lang="en-US" sz="2000" dirty="0">
                <a:latin typeface="+mj-lt"/>
              </a:rPr>
              <a:t>)</a:t>
            </a:r>
          </a:p>
        </p:txBody>
      </p:sp>
      <p:sp>
        <p:nvSpPr>
          <p:cNvPr id="26" name="TextBox 25">
            <a:extLst>
              <a:ext uri="{FF2B5EF4-FFF2-40B4-BE49-F238E27FC236}">
                <a16:creationId xmlns:a16="http://schemas.microsoft.com/office/drawing/2014/main" id="{4045B486-5232-4D73-9197-DFB02E2CBB99}"/>
              </a:ext>
            </a:extLst>
          </p:cNvPr>
          <p:cNvSpPr txBox="1"/>
          <p:nvPr/>
        </p:nvSpPr>
        <p:spPr>
          <a:xfrm>
            <a:off x="1213289" y="4478044"/>
            <a:ext cx="772183" cy="400110"/>
          </a:xfrm>
          <a:prstGeom prst="rect">
            <a:avLst/>
          </a:prstGeom>
          <a:noFill/>
        </p:spPr>
        <p:txBody>
          <a:bodyPr wrap="square" rtlCol="0">
            <a:spAutoFit/>
          </a:bodyPr>
          <a:lstStyle/>
          <a:p>
            <a:r>
              <a:rPr lang="en-US" sz="2000" b="1" dirty="0">
                <a:latin typeface="Symbol" panose="05050102010706020507" pitchFamily="18" charset="2"/>
              </a:rPr>
              <a:t>q</a:t>
            </a:r>
            <a:r>
              <a:rPr lang="en-US" sz="2000" dirty="0">
                <a:latin typeface="+mj-lt"/>
              </a:rPr>
              <a:t>(t</a:t>
            </a:r>
            <a:r>
              <a:rPr lang="en-US" sz="2000" baseline="-25000" dirty="0">
                <a:latin typeface="+mj-lt"/>
              </a:rPr>
              <a:t>1</a:t>
            </a:r>
            <a:r>
              <a:rPr lang="en-US" sz="2000" dirty="0">
                <a:latin typeface="+mj-lt"/>
              </a:rPr>
              <a:t>)</a:t>
            </a:r>
          </a:p>
        </p:txBody>
      </p:sp>
      <p:graphicFrame>
        <p:nvGraphicFramePr>
          <p:cNvPr id="28" name="Object 27">
            <a:extLst>
              <a:ext uri="{FF2B5EF4-FFF2-40B4-BE49-F238E27FC236}">
                <a16:creationId xmlns:a16="http://schemas.microsoft.com/office/drawing/2014/main" id="{7C7C219E-4BDD-447C-8602-2534A6E4514C}"/>
              </a:ext>
            </a:extLst>
          </p:cNvPr>
          <p:cNvGraphicFramePr>
            <a:graphicFrameLocks noChangeAspect="1"/>
          </p:cNvGraphicFramePr>
          <p:nvPr>
            <p:extLst>
              <p:ext uri="{D42A27DB-BD31-4B8C-83A1-F6EECF244321}">
                <p14:modId xmlns:p14="http://schemas.microsoft.com/office/powerpoint/2010/main" val="4203595076"/>
              </p:ext>
            </p:extLst>
          </p:nvPr>
        </p:nvGraphicFramePr>
        <p:xfrm>
          <a:off x="304800" y="392781"/>
          <a:ext cx="4423355" cy="2483647"/>
        </p:xfrm>
        <a:graphic>
          <a:graphicData uri="http://schemas.openxmlformats.org/presentationml/2006/ole">
            <mc:AlternateContent xmlns:mc="http://schemas.openxmlformats.org/markup-compatibility/2006">
              <mc:Choice xmlns:v="urn:schemas-microsoft-com:vml" Requires="v">
                <p:oleObj name="Equation" r:id="rId2" imgW="2171520" imgH="1218960" progId="Equation.DSMT4">
                  <p:embed/>
                </p:oleObj>
              </mc:Choice>
              <mc:Fallback>
                <p:oleObj name="Equation" r:id="rId2" imgW="2171520" imgH="1218960" progId="Equation.DSMT4">
                  <p:embed/>
                  <p:pic>
                    <p:nvPicPr>
                      <p:cNvPr id="28" name="Object 27">
                        <a:extLst>
                          <a:ext uri="{FF2B5EF4-FFF2-40B4-BE49-F238E27FC236}">
                            <a16:creationId xmlns:a16="http://schemas.microsoft.com/office/drawing/2014/main" id="{7C7C219E-4BDD-447C-8602-2534A6E4514C}"/>
                          </a:ext>
                        </a:extLst>
                      </p:cNvPr>
                      <p:cNvPicPr/>
                      <p:nvPr/>
                    </p:nvPicPr>
                    <p:blipFill>
                      <a:blip r:embed="rId3"/>
                      <a:stretch>
                        <a:fillRect/>
                      </a:stretch>
                    </p:blipFill>
                    <p:spPr>
                      <a:xfrm>
                        <a:off x="304800" y="392781"/>
                        <a:ext cx="4423355" cy="248364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7159C5-4A4A-4E62-AC6A-E91699FB4597}"/>
              </a:ext>
            </a:extLst>
          </p:cNvPr>
          <p:cNvGraphicFramePr>
            <a:graphicFrameLocks noChangeAspect="1"/>
          </p:cNvGraphicFramePr>
          <p:nvPr>
            <p:extLst>
              <p:ext uri="{D42A27DB-BD31-4B8C-83A1-F6EECF244321}">
                <p14:modId xmlns:p14="http://schemas.microsoft.com/office/powerpoint/2010/main" val="199694265"/>
              </p:ext>
            </p:extLst>
          </p:nvPr>
        </p:nvGraphicFramePr>
        <p:xfrm>
          <a:off x="5242625" y="513637"/>
          <a:ext cx="2667000" cy="1806575"/>
        </p:xfrm>
        <a:graphic>
          <a:graphicData uri="http://schemas.openxmlformats.org/presentationml/2006/ole">
            <mc:AlternateContent xmlns:mc="http://schemas.openxmlformats.org/markup-compatibility/2006">
              <mc:Choice xmlns:v="urn:schemas-microsoft-com:vml" Requires="v">
                <p:oleObj name="Equation" r:id="rId4" imgW="1257120" imgH="850680" progId="Equation.DSMT4">
                  <p:embed/>
                </p:oleObj>
              </mc:Choice>
              <mc:Fallback>
                <p:oleObj name="Equation" r:id="rId4" imgW="1257120" imgH="850680" progId="Equation.DSMT4">
                  <p:embed/>
                  <p:pic>
                    <p:nvPicPr>
                      <p:cNvPr id="29" name="Object 28">
                        <a:extLst>
                          <a:ext uri="{FF2B5EF4-FFF2-40B4-BE49-F238E27FC236}">
                            <a16:creationId xmlns:a16="http://schemas.microsoft.com/office/drawing/2014/main" id="{9A7159C5-4A4A-4E62-AC6A-E91699FB4597}"/>
                          </a:ext>
                        </a:extLst>
                      </p:cNvPr>
                      <p:cNvPicPr/>
                      <p:nvPr/>
                    </p:nvPicPr>
                    <p:blipFill>
                      <a:blip r:embed="rId5"/>
                      <a:stretch>
                        <a:fillRect/>
                      </a:stretch>
                    </p:blipFill>
                    <p:spPr>
                      <a:xfrm>
                        <a:off x="5242625" y="513637"/>
                        <a:ext cx="2667000" cy="18065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037122A-84AD-4D81-9438-3AAE4F11B22A}"/>
              </a:ext>
            </a:extLst>
          </p:cNvPr>
          <p:cNvSpPr txBox="1"/>
          <p:nvPr/>
        </p:nvSpPr>
        <p:spPr>
          <a:xfrm>
            <a:off x="152400" y="-6327"/>
            <a:ext cx="8001000" cy="461665"/>
          </a:xfrm>
          <a:prstGeom prst="rect">
            <a:avLst/>
          </a:prstGeom>
          <a:noFill/>
        </p:spPr>
        <p:txBody>
          <a:bodyPr wrap="square" rtlCol="0">
            <a:spAutoFit/>
          </a:bodyPr>
          <a:lstStyle/>
          <a:p>
            <a:r>
              <a:rPr lang="en-US" sz="2400" dirty="0">
                <a:latin typeface="+mj-lt"/>
              </a:rPr>
              <a:t>Comment on spherical polar coordinates</a:t>
            </a:r>
          </a:p>
        </p:txBody>
      </p:sp>
      <p:sp>
        <p:nvSpPr>
          <p:cNvPr id="5" name="TextBox 4">
            <a:extLst>
              <a:ext uri="{FF2B5EF4-FFF2-40B4-BE49-F238E27FC236}">
                <a16:creationId xmlns:a16="http://schemas.microsoft.com/office/drawing/2014/main" id="{4BF3DBD1-2FB6-11DF-D393-D331C4A6A62A}"/>
              </a:ext>
            </a:extLst>
          </p:cNvPr>
          <p:cNvSpPr txBox="1"/>
          <p:nvPr/>
        </p:nvSpPr>
        <p:spPr>
          <a:xfrm>
            <a:off x="3220280" y="5257800"/>
            <a:ext cx="361120" cy="461665"/>
          </a:xfrm>
          <a:prstGeom prst="rect">
            <a:avLst/>
          </a:prstGeom>
          <a:noFill/>
        </p:spPr>
        <p:txBody>
          <a:bodyPr wrap="square" rtlCol="0">
            <a:spAutoFit/>
          </a:bodyPr>
          <a:lstStyle/>
          <a:p>
            <a:r>
              <a:rPr lang="en-US" sz="2400" b="1" dirty="0">
                <a:latin typeface="+mj-lt"/>
              </a:rPr>
              <a:t>y</a:t>
            </a:r>
          </a:p>
        </p:txBody>
      </p:sp>
      <p:sp>
        <p:nvSpPr>
          <p:cNvPr id="18" name="TextBox 17">
            <a:extLst>
              <a:ext uri="{FF2B5EF4-FFF2-40B4-BE49-F238E27FC236}">
                <a16:creationId xmlns:a16="http://schemas.microsoft.com/office/drawing/2014/main" id="{4A16D98A-C875-B4D4-6242-5926FAC0AAEE}"/>
              </a:ext>
            </a:extLst>
          </p:cNvPr>
          <p:cNvSpPr txBox="1"/>
          <p:nvPr/>
        </p:nvSpPr>
        <p:spPr>
          <a:xfrm>
            <a:off x="1066800" y="2891135"/>
            <a:ext cx="361120" cy="461665"/>
          </a:xfrm>
          <a:prstGeom prst="rect">
            <a:avLst/>
          </a:prstGeom>
          <a:noFill/>
        </p:spPr>
        <p:txBody>
          <a:bodyPr wrap="square" rtlCol="0">
            <a:spAutoFit/>
          </a:bodyPr>
          <a:lstStyle/>
          <a:p>
            <a:r>
              <a:rPr lang="en-US" sz="2400" b="1" dirty="0">
                <a:latin typeface="+mj-lt"/>
              </a:rPr>
              <a:t>z</a:t>
            </a:r>
          </a:p>
        </p:txBody>
      </p:sp>
      <p:sp>
        <p:nvSpPr>
          <p:cNvPr id="19" name="TextBox 18">
            <a:extLst>
              <a:ext uri="{FF2B5EF4-FFF2-40B4-BE49-F238E27FC236}">
                <a16:creationId xmlns:a16="http://schemas.microsoft.com/office/drawing/2014/main" id="{B7670959-4EA6-ADDE-AB13-FAA6F2CD4D7B}"/>
              </a:ext>
            </a:extLst>
          </p:cNvPr>
          <p:cNvSpPr txBox="1"/>
          <p:nvPr/>
        </p:nvSpPr>
        <p:spPr>
          <a:xfrm>
            <a:off x="304800" y="6091535"/>
            <a:ext cx="361120" cy="461665"/>
          </a:xfrm>
          <a:prstGeom prst="rect">
            <a:avLst/>
          </a:prstGeom>
          <a:noFill/>
        </p:spPr>
        <p:txBody>
          <a:bodyPr wrap="square" rtlCol="0">
            <a:spAutoFit/>
          </a:bodyPr>
          <a:lstStyle/>
          <a:p>
            <a:r>
              <a:rPr lang="en-US" sz="2400" b="1" dirty="0">
                <a:latin typeface="+mj-lt"/>
              </a:rPr>
              <a:t>x</a:t>
            </a:r>
          </a:p>
        </p:txBody>
      </p:sp>
      <p:graphicFrame>
        <p:nvGraphicFramePr>
          <p:cNvPr id="10" name="Object 9">
            <a:extLst>
              <a:ext uri="{FF2B5EF4-FFF2-40B4-BE49-F238E27FC236}">
                <a16:creationId xmlns:a16="http://schemas.microsoft.com/office/drawing/2014/main" id="{2143E227-6776-15C7-B7C9-68FD3FBBEE03}"/>
              </a:ext>
            </a:extLst>
          </p:cNvPr>
          <p:cNvGraphicFramePr>
            <a:graphicFrameLocks noChangeAspect="1"/>
          </p:cNvGraphicFramePr>
          <p:nvPr>
            <p:extLst>
              <p:ext uri="{D42A27DB-BD31-4B8C-83A1-F6EECF244321}">
                <p14:modId xmlns:p14="http://schemas.microsoft.com/office/powerpoint/2010/main" val="1721471930"/>
              </p:ext>
            </p:extLst>
          </p:nvPr>
        </p:nvGraphicFramePr>
        <p:xfrm>
          <a:off x="3546231" y="2738310"/>
          <a:ext cx="5260140" cy="1876246"/>
        </p:xfrm>
        <a:graphic>
          <a:graphicData uri="http://schemas.openxmlformats.org/presentationml/2006/ole">
            <mc:AlternateContent xmlns:mc="http://schemas.openxmlformats.org/markup-compatibility/2006">
              <mc:Choice xmlns:v="urn:schemas-microsoft-com:vml" Requires="v">
                <p:oleObj name="Equation" r:id="rId6" imgW="3060360" imgH="1091880" progId="Equation.DSMT4">
                  <p:embed/>
                </p:oleObj>
              </mc:Choice>
              <mc:Fallback>
                <p:oleObj name="Equation" r:id="rId6" imgW="3060360" imgH="1091880" progId="Equation.DSMT4">
                  <p:embed/>
                  <p:pic>
                    <p:nvPicPr>
                      <p:cNvPr id="0" name=""/>
                      <p:cNvPicPr/>
                      <p:nvPr/>
                    </p:nvPicPr>
                    <p:blipFill>
                      <a:blip r:embed="rId7"/>
                      <a:stretch>
                        <a:fillRect/>
                      </a:stretch>
                    </p:blipFill>
                    <p:spPr>
                      <a:xfrm>
                        <a:off x="3546231" y="2738310"/>
                        <a:ext cx="5260140" cy="1876246"/>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6AC1DC1-2709-65F7-6CF1-229BE55466E2}"/>
              </a:ext>
            </a:extLst>
          </p:cNvPr>
          <p:cNvGraphicFramePr>
            <a:graphicFrameLocks noChangeAspect="1"/>
          </p:cNvGraphicFramePr>
          <p:nvPr>
            <p:extLst>
              <p:ext uri="{D42A27DB-BD31-4B8C-83A1-F6EECF244321}">
                <p14:modId xmlns:p14="http://schemas.microsoft.com/office/powerpoint/2010/main" val="3639101292"/>
              </p:ext>
            </p:extLst>
          </p:nvPr>
        </p:nvGraphicFramePr>
        <p:xfrm>
          <a:off x="4152899" y="4723726"/>
          <a:ext cx="4941683" cy="1829474"/>
        </p:xfrm>
        <a:graphic>
          <a:graphicData uri="http://schemas.openxmlformats.org/presentationml/2006/ole">
            <mc:AlternateContent xmlns:mc="http://schemas.openxmlformats.org/markup-compatibility/2006">
              <mc:Choice xmlns:v="urn:schemas-microsoft-com:vml" Requires="v">
                <p:oleObj name="Equation" r:id="rId8" imgW="2984400" imgH="1104840" progId="Equation.DSMT4">
                  <p:embed/>
                </p:oleObj>
              </mc:Choice>
              <mc:Fallback>
                <p:oleObj name="Equation" r:id="rId8" imgW="2984400" imgH="1104840" progId="Equation.DSMT4">
                  <p:embed/>
                  <p:pic>
                    <p:nvPicPr>
                      <p:cNvPr id="0" name=""/>
                      <p:cNvPicPr/>
                      <p:nvPr/>
                    </p:nvPicPr>
                    <p:blipFill>
                      <a:blip r:embed="rId9"/>
                      <a:stretch>
                        <a:fillRect/>
                      </a:stretch>
                    </p:blipFill>
                    <p:spPr>
                      <a:xfrm>
                        <a:off x="4152899" y="4723726"/>
                        <a:ext cx="4941683" cy="1829474"/>
                      </a:xfrm>
                      <a:prstGeom prst="rect">
                        <a:avLst/>
                      </a:prstGeom>
                    </p:spPr>
                  </p:pic>
                </p:oleObj>
              </mc:Fallback>
            </mc:AlternateContent>
          </a:graphicData>
        </a:graphic>
      </p:graphicFrame>
    </p:spTree>
    <p:extLst>
      <p:ext uri="{BB962C8B-B14F-4D97-AF65-F5344CB8AC3E}">
        <p14:creationId xmlns:p14="http://schemas.microsoft.com/office/powerpoint/2010/main" val="57223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306005-6916-D99D-6D99-8C38C4EC9A61}"/>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58E1B354-CB5B-C7EF-C323-23C45DBEAC30}"/>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D02388E1-223D-366E-F6D3-3AF63599CF8A}"/>
              </a:ext>
            </a:extLst>
          </p:cNvPr>
          <p:cNvSpPr>
            <a:spLocks noGrp="1"/>
          </p:cNvSpPr>
          <p:nvPr>
            <p:ph type="sldNum" sz="quarter" idx="12"/>
          </p:nvPr>
        </p:nvSpPr>
        <p:spPr/>
        <p:txBody>
          <a:bodyPr/>
          <a:lstStyle/>
          <a:p>
            <a:fld id="{CE368B07-CEBF-4C80-90AF-53B34FA04CF3}" type="slidenum">
              <a:rPr lang="en-US" smtClean="0"/>
              <a:t>2</a:t>
            </a:fld>
            <a:endParaRPr lang="en-US"/>
          </a:p>
        </p:txBody>
      </p:sp>
      <p:pic>
        <p:nvPicPr>
          <p:cNvPr id="5" name="Picture 4">
            <a:extLst>
              <a:ext uri="{FF2B5EF4-FFF2-40B4-BE49-F238E27FC236}">
                <a16:creationId xmlns:a16="http://schemas.microsoft.com/office/drawing/2014/main" id="{843DF8D1-D979-1495-A040-4C08ECEA7C75}"/>
              </a:ext>
            </a:extLst>
          </p:cNvPr>
          <p:cNvPicPr>
            <a:picLocks noChangeAspect="1"/>
          </p:cNvPicPr>
          <p:nvPr/>
        </p:nvPicPr>
        <p:blipFill>
          <a:blip r:embed="rId2"/>
          <a:stretch>
            <a:fillRect/>
          </a:stretch>
        </p:blipFill>
        <p:spPr>
          <a:xfrm>
            <a:off x="1281624" y="1449415"/>
            <a:ext cx="6334568" cy="3975191"/>
          </a:xfrm>
          <a:prstGeom prst="rect">
            <a:avLst/>
          </a:prstGeom>
        </p:spPr>
      </p:pic>
      <p:sp>
        <p:nvSpPr>
          <p:cNvPr id="6" name="TextBox 5">
            <a:extLst>
              <a:ext uri="{FF2B5EF4-FFF2-40B4-BE49-F238E27FC236}">
                <a16:creationId xmlns:a16="http://schemas.microsoft.com/office/drawing/2014/main" id="{4C5BBF74-1F64-A6DE-DBFE-A564D385B2BC}"/>
              </a:ext>
            </a:extLst>
          </p:cNvPr>
          <p:cNvSpPr txBox="1"/>
          <p:nvPr/>
        </p:nvSpPr>
        <p:spPr>
          <a:xfrm>
            <a:off x="457200" y="136525"/>
            <a:ext cx="8382000" cy="830997"/>
          </a:xfrm>
          <a:prstGeom prst="rect">
            <a:avLst/>
          </a:prstGeom>
          <a:noFill/>
        </p:spPr>
        <p:txBody>
          <a:bodyPr wrap="square" rtlCol="0">
            <a:spAutoFit/>
          </a:bodyPr>
          <a:lstStyle/>
          <a:p>
            <a:r>
              <a:rPr lang="en-US" sz="2400" dirty="0">
                <a:latin typeface="+mj-lt"/>
              </a:rPr>
              <a:t>4 PM Thursday in Olin 101 and by zoom</a:t>
            </a:r>
          </a:p>
          <a:p>
            <a:r>
              <a:rPr lang="en-US" sz="2400" dirty="0">
                <a:latin typeface="+mj-lt"/>
              </a:rPr>
              <a:t>Reception and Refreshments in Olin Lobby at 3:30 PM</a:t>
            </a:r>
          </a:p>
        </p:txBody>
      </p:sp>
      <p:sp>
        <p:nvSpPr>
          <p:cNvPr id="7" name="TextBox 6">
            <a:extLst>
              <a:ext uri="{FF2B5EF4-FFF2-40B4-BE49-F238E27FC236}">
                <a16:creationId xmlns:a16="http://schemas.microsoft.com/office/drawing/2014/main" id="{7C16D6E4-00C9-EE66-8282-04500B80F9D3}"/>
              </a:ext>
            </a:extLst>
          </p:cNvPr>
          <p:cNvSpPr txBox="1"/>
          <p:nvPr/>
        </p:nvSpPr>
        <p:spPr>
          <a:xfrm>
            <a:off x="29308" y="5536535"/>
            <a:ext cx="8839200"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C00000"/>
                </a:solidFill>
                <a:latin typeface="+mj-lt"/>
              </a:rPr>
              <a:t>Summer research presentations by undergraduate students – Part 1</a:t>
            </a:r>
          </a:p>
          <a:p>
            <a:pPr marL="342900" indent="-342900">
              <a:buFont typeface="Arial" panose="020B0604020202020204" pitchFamily="34" charset="0"/>
              <a:buChar char="•"/>
            </a:pPr>
            <a:r>
              <a:rPr lang="en-US" sz="2000" b="1" dirty="0">
                <a:solidFill>
                  <a:srgbClr val="C00000"/>
                </a:solidFill>
                <a:latin typeface="+mj-lt"/>
              </a:rPr>
              <a:t>Welcoming overview, announcements, and information </a:t>
            </a:r>
          </a:p>
        </p:txBody>
      </p:sp>
    </p:spTree>
    <p:extLst>
      <p:ext uri="{BB962C8B-B14F-4D97-AF65-F5344CB8AC3E}">
        <p14:creationId xmlns:p14="http://schemas.microsoft.com/office/powerpoint/2010/main" val="2150751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95FE6-5ABA-4895-A4D1-1E328100F4D3}"/>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53942102-D0E2-4D5D-8D2C-64489ADC0267}"/>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3FDAB440-82AD-4A3F-B896-5CEFCA925148}"/>
              </a:ext>
            </a:extLst>
          </p:cNvPr>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a:extLst>
              <a:ext uri="{FF2B5EF4-FFF2-40B4-BE49-F238E27FC236}">
                <a16:creationId xmlns:a16="http://schemas.microsoft.com/office/drawing/2014/main" id="{90739C35-70DE-4001-924C-1524A2B18567}"/>
              </a:ext>
            </a:extLst>
          </p:cNvPr>
          <p:cNvSpPr txBox="1"/>
          <p:nvPr/>
        </p:nvSpPr>
        <p:spPr>
          <a:xfrm>
            <a:off x="76200" y="154110"/>
            <a:ext cx="8229600" cy="461665"/>
          </a:xfrm>
          <a:prstGeom prst="rect">
            <a:avLst/>
          </a:prstGeom>
          <a:noFill/>
        </p:spPr>
        <p:txBody>
          <a:bodyPr wrap="square" rtlCol="0">
            <a:spAutoFit/>
          </a:bodyPr>
          <a:lstStyle/>
          <a:p>
            <a:r>
              <a:rPr lang="en-US" sz="2400" dirty="0">
                <a:latin typeface="+mj-lt"/>
              </a:rPr>
              <a:t>Comments continued --</a:t>
            </a:r>
          </a:p>
        </p:txBody>
      </p:sp>
      <p:graphicFrame>
        <p:nvGraphicFramePr>
          <p:cNvPr id="6" name="Object 5">
            <a:extLst>
              <a:ext uri="{FF2B5EF4-FFF2-40B4-BE49-F238E27FC236}">
                <a16:creationId xmlns:a16="http://schemas.microsoft.com/office/drawing/2014/main" id="{A4B7CB88-6836-41CA-BF56-8205162C436B}"/>
              </a:ext>
            </a:extLst>
          </p:cNvPr>
          <p:cNvGraphicFramePr>
            <a:graphicFrameLocks noChangeAspect="1"/>
          </p:cNvGraphicFramePr>
          <p:nvPr>
            <p:extLst>
              <p:ext uri="{D42A27DB-BD31-4B8C-83A1-F6EECF244321}">
                <p14:modId xmlns:p14="http://schemas.microsoft.com/office/powerpoint/2010/main" val="292308946"/>
              </p:ext>
            </p:extLst>
          </p:nvPr>
        </p:nvGraphicFramePr>
        <p:xfrm>
          <a:off x="457200" y="852762"/>
          <a:ext cx="4114800" cy="3223100"/>
        </p:xfrm>
        <a:graphic>
          <a:graphicData uri="http://schemas.openxmlformats.org/presentationml/2006/ole">
            <mc:AlternateContent xmlns:mc="http://schemas.openxmlformats.org/markup-compatibility/2006">
              <mc:Choice xmlns:v="urn:schemas-microsoft-com:vml" Requires="v">
                <p:oleObj name="Equation" r:id="rId2" imgW="2171520" imgH="1701720" progId="Equation.DSMT4">
                  <p:embed/>
                </p:oleObj>
              </mc:Choice>
              <mc:Fallback>
                <p:oleObj name="Equation" r:id="rId2" imgW="2171520" imgH="1701720" progId="Equation.DSMT4">
                  <p:embed/>
                  <p:pic>
                    <p:nvPicPr>
                      <p:cNvPr id="28" name="Object 27">
                        <a:extLst>
                          <a:ext uri="{FF2B5EF4-FFF2-40B4-BE49-F238E27FC236}">
                            <a16:creationId xmlns:a16="http://schemas.microsoft.com/office/drawing/2014/main" id="{7C7C219E-4BDD-447C-8602-2534A6E4514C}"/>
                          </a:ext>
                        </a:extLst>
                      </p:cNvPr>
                      <p:cNvPicPr/>
                      <p:nvPr/>
                    </p:nvPicPr>
                    <p:blipFill>
                      <a:blip r:embed="rId3"/>
                      <a:stretch>
                        <a:fillRect/>
                      </a:stretch>
                    </p:blipFill>
                    <p:spPr>
                      <a:xfrm>
                        <a:off x="457200" y="852762"/>
                        <a:ext cx="4114800" cy="3223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56D2174-8E2A-44BA-806C-95E95E6BFD63}"/>
              </a:ext>
            </a:extLst>
          </p:cNvPr>
          <p:cNvGraphicFramePr>
            <a:graphicFrameLocks noChangeAspect="1"/>
          </p:cNvGraphicFramePr>
          <p:nvPr>
            <p:extLst>
              <p:ext uri="{D42A27DB-BD31-4B8C-83A1-F6EECF244321}">
                <p14:modId xmlns:p14="http://schemas.microsoft.com/office/powerpoint/2010/main" val="3815349354"/>
              </p:ext>
            </p:extLst>
          </p:nvPr>
        </p:nvGraphicFramePr>
        <p:xfrm>
          <a:off x="4419600" y="852762"/>
          <a:ext cx="4519987" cy="1218873"/>
        </p:xfrm>
        <a:graphic>
          <a:graphicData uri="http://schemas.openxmlformats.org/presentationml/2006/ole">
            <mc:AlternateContent xmlns:mc="http://schemas.openxmlformats.org/markup-compatibility/2006">
              <mc:Choice xmlns:v="urn:schemas-microsoft-com:vml" Requires="v">
                <p:oleObj name="Equation" r:id="rId4" imgW="2260440" imgH="609480" progId="Equation.DSMT4">
                  <p:embed/>
                </p:oleObj>
              </mc:Choice>
              <mc:Fallback>
                <p:oleObj name="Equation" r:id="rId4" imgW="2260440" imgH="609480" progId="Equation.DSMT4">
                  <p:embed/>
                  <p:pic>
                    <p:nvPicPr>
                      <p:cNvPr id="29" name="Object 28">
                        <a:extLst>
                          <a:ext uri="{FF2B5EF4-FFF2-40B4-BE49-F238E27FC236}">
                            <a16:creationId xmlns:a16="http://schemas.microsoft.com/office/drawing/2014/main" id="{9A7159C5-4A4A-4E62-AC6A-E91699FB4597}"/>
                          </a:ext>
                        </a:extLst>
                      </p:cNvPr>
                      <p:cNvPicPr/>
                      <p:nvPr/>
                    </p:nvPicPr>
                    <p:blipFill>
                      <a:blip r:embed="rId5"/>
                      <a:stretch>
                        <a:fillRect/>
                      </a:stretch>
                    </p:blipFill>
                    <p:spPr>
                      <a:xfrm>
                        <a:off x="4419600" y="852762"/>
                        <a:ext cx="4519987" cy="121887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5DC06DD-981A-487E-9FD5-EE4261D32A80}"/>
              </a:ext>
            </a:extLst>
          </p:cNvPr>
          <p:cNvGraphicFramePr>
            <a:graphicFrameLocks noChangeAspect="1"/>
          </p:cNvGraphicFramePr>
          <p:nvPr>
            <p:extLst>
              <p:ext uri="{D42A27DB-BD31-4B8C-83A1-F6EECF244321}">
                <p14:modId xmlns:p14="http://schemas.microsoft.com/office/powerpoint/2010/main" val="2756702375"/>
              </p:ext>
            </p:extLst>
          </p:nvPr>
        </p:nvGraphicFramePr>
        <p:xfrm>
          <a:off x="591700" y="4484669"/>
          <a:ext cx="3921125" cy="1733550"/>
        </p:xfrm>
        <a:graphic>
          <a:graphicData uri="http://schemas.openxmlformats.org/presentationml/2006/ole">
            <mc:AlternateContent xmlns:mc="http://schemas.openxmlformats.org/markup-compatibility/2006">
              <mc:Choice xmlns:v="urn:schemas-microsoft-com:vml" Requires="v">
                <p:oleObj name="Equation" r:id="rId6" imgW="2412720" imgH="1066680" progId="Equation.DSMT4">
                  <p:embed/>
                </p:oleObj>
              </mc:Choice>
              <mc:Fallback>
                <p:oleObj name="Equation" r:id="rId6" imgW="2412720" imgH="1066680" progId="Equation.DSMT4">
                  <p:embed/>
                  <p:pic>
                    <p:nvPicPr>
                      <p:cNvPr id="0" name=""/>
                      <p:cNvPicPr/>
                      <p:nvPr/>
                    </p:nvPicPr>
                    <p:blipFill>
                      <a:blip r:embed="rId7"/>
                      <a:stretch>
                        <a:fillRect/>
                      </a:stretch>
                    </p:blipFill>
                    <p:spPr>
                      <a:xfrm>
                        <a:off x="591700" y="4484669"/>
                        <a:ext cx="3921125" cy="17335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20A9B28-0E1F-4F8A-B8C8-48F3570F00F9}"/>
              </a:ext>
            </a:extLst>
          </p:cNvPr>
          <p:cNvGraphicFramePr>
            <a:graphicFrameLocks noChangeAspect="1"/>
          </p:cNvGraphicFramePr>
          <p:nvPr>
            <p:extLst>
              <p:ext uri="{D42A27DB-BD31-4B8C-83A1-F6EECF244321}">
                <p14:modId xmlns:p14="http://schemas.microsoft.com/office/powerpoint/2010/main" val="289293375"/>
              </p:ext>
            </p:extLst>
          </p:nvPr>
        </p:nvGraphicFramePr>
        <p:xfrm>
          <a:off x="4658162" y="4882531"/>
          <a:ext cx="3894138" cy="1138237"/>
        </p:xfrm>
        <a:graphic>
          <a:graphicData uri="http://schemas.openxmlformats.org/presentationml/2006/ole">
            <mc:AlternateContent xmlns:mc="http://schemas.openxmlformats.org/markup-compatibility/2006">
              <mc:Choice xmlns:v="urn:schemas-microsoft-com:vml" Requires="v">
                <p:oleObj name="Equation" r:id="rId8" imgW="1752480" imgH="469800" progId="Equation.DSMT4">
                  <p:embed/>
                </p:oleObj>
              </mc:Choice>
              <mc:Fallback>
                <p:oleObj name="Equation" r:id="rId8" imgW="1752480" imgH="469800" progId="Equation.DSMT4">
                  <p:embed/>
                  <p:pic>
                    <p:nvPicPr>
                      <p:cNvPr id="0" name=""/>
                      <p:cNvPicPr/>
                      <p:nvPr/>
                    </p:nvPicPr>
                    <p:blipFill>
                      <a:blip r:embed="rId9"/>
                      <a:stretch>
                        <a:fillRect/>
                      </a:stretch>
                    </p:blipFill>
                    <p:spPr>
                      <a:xfrm>
                        <a:off x="4658162" y="4882531"/>
                        <a:ext cx="3894138" cy="113823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C701B48-7E46-427C-B365-5EF57EFA3916}"/>
              </a:ext>
            </a:extLst>
          </p:cNvPr>
          <p:cNvSpPr/>
          <p:nvPr/>
        </p:nvSpPr>
        <p:spPr>
          <a:xfrm>
            <a:off x="2286000" y="3200400"/>
            <a:ext cx="1752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258790E-2E0B-4CA0-B380-DD1CF60C0AF1}"/>
              </a:ext>
            </a:extLst>
          </p:cNvPr>
          <p:cNvSpPr/>
          <p:nvPr/>
        </p:nvSpPr>
        <p:spPr>
          <a:xfrm>
            <a:off x="4512825" y="3429000"/>
            <a:ext cx="592577"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736002-5D93-41C1-ADC7-A0AE7DE3F860}"/>
              </a:ext>
            </a:extLst>
          </p:cNvPr>
          <p:cNvSpPr txBox="1"/>
          <p:nvPr/>
        </p:nvSpPr>
        <p:spPr>
          <a:xfrm>
            <a:off x="5372100" y="3396735"/>
            <a:ext cx="2400300"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eff</a:t>
            </a:r>
            <a:r>
              <a:rPr lang="en-US" sz="2400" i="1" dirty="0">
                <a:latin typeface="+mj-lt"/>
              </a:rPr>
              <a:t>(r)</a:t>
            </a:r>
          </a:p>
        </p:txBody>
      </p:sp>
      <p:sp>
        <p:nvSpPr>
          <p:cNvPr id="13" name="TextBox 12">
            <a:extLst>
              <a:ext uri="{FF2B5EF4-FFF2-40B4-BE49-F238E27FC236}">
                <a16:creationId xmlns:a16="http://schemas.microsoft.com/office/drawing/2014/main" id="{C9BAD20A-F827-314D-60A9-1A6BD20C994E}"/>
              </a:ext>
            </a:extLst>
          </p:cNvPr>
          <p:cNvSpPr txBox="1"/>
          <p:nvPr/>
        </p:nvSpPr>
        <p:spPr>
          <a:xfrm>
            <a:off x="6553200" y="3048000"/>
            <a:ext cx="2400300" cy="1323439"/>
          </a:xfrm>
          <a:prstGeom prst="rect">
            <a:avLst/>
          </a:prstGeom>
          <a:noFill/>
        </p:spPr>
        <p:txBody>
          <a:bodyPr wrap="square" rtlCol="0">
            <a:spAutoFit/>
          </a:bodyPr>
          <a:lstStyle/>
          <a:p>
            <a:r>
              <a:rPr lang="en-US" sz="2000" b="1" dirty="0">
                <a:solidFill>
                  <a:srgbClr val="FF0000"/>
                </a:solidFill>
                <a:latin typeface="+mj-lt"/>
              </a:rPr>
              <a:t>This is useful because L is a constant for each trajectory.</a:t>
            </a:r>
          </a:p>
        </p:txBody>
      </p:sp>
    </p:spTree>
    <p:extLst>
      <p:ext uri="{BB962C8B-B14F-4D97-AF65-F5344CB8AC3E}">
        <p14:creationId xmlns:p14="http://schemas.microsoft.com/office/powerpoint/2010/main" val="139702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6EAC29-B52C-492B-85B8-ECD3E68C2033}"/>
              </a:ext>
            </a:extLst>
          </p:cNvPr>
          <p:cNvPicPr>
            <a:picLocks noChangeAspect="1"/>
          </p:cNvPicPr>
          <p:nvPr/>
        </p:nvPicPr>
        <p:blipFill rotWithShape="1">
          <a:blip r:embed="rId2"/>
          <a:srcRect l="46636" t="4061" r="9486" b="12792"/>
          <a:stretch/>
        </p:blipFill>
        <p:spPr>
          <a:xfrm rot="20063380">
            <a:off x="3154333" y="2017604"/>
            <a:ext cx="4114800" cy="4953000"/>
          </a:xfrm>
          <a:prstGeom prst="rect">
            <a:avLst/>
          </a:prstGeom>
        </p:spPr>
      </p:pic>
      <p:sp>
        <p:nvSpPr>
          <p:cNvPr id="2" name="Date Placeholder 1">
            <a:extLst>
              <a:ext uri="{FF2B5EF4-FFF2-40B4-BE49-F238E27FC236}">
                <a16:creationId xmlns:a16="http://schemas.microsoft.com/office/drawing/2014/main" id="{D5878BB4-6858-493F-941A-70CB24667AF9}"/>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D696E671-C9C6-4DFF-B2CA-59B2596A525E}"/>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052A0279-9EE9-4948-934C-2219849EE2F5}"/>
              </a:ext>
            </a:extLst>
          </p:cNvPr>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a:extLst>
              <a:ext uri="{FF2B5EF4-FFF2-40B4-BE49-F238E27FC236}">
                <a16:creationId xmlns:a16="http://schemas.microsoft.com/office/drawing/2014/main" id="{79A2B713-364D-4524-ADB2-8A5E9F880C73}"/>
              </a:ext>
            </a:extLst>
          </p:cNvPr>
          <p:cNvSpPr txBox="1"/>
          <p:nvPr/>
        </p:nvSpPr>
        <p:spPr>
          <a:xfrm>
            <a:off x="457200" y="228600"/>
            <a:ext cx="7543800" cy="1938992"/>
          </a:xfrm>
          <a:prstGeom prst="rect">
            <a:avLst/>
          </a:prstGeom>
          <a:noFill/>
        </p:spPr>
        <p:txBody>
          <a:bodyPr wrap="square" rtlCol="0">
            <a:spAutoFit/>
          </a:bodyPr>
          <a:lstStyle/>
          <a:p>
            <a:r>
              <a:rPr lang="en-US" sz="2400" dirty="0">
                <a:latin typeface="+mj-lt"/>
              </a:rPr>
              <a:t>What is the impact parameter?</a:t>
            </a:r>
          </a:p>
          <a:p>
            <a:endParaRPr lang="en-US" sz="2400" dirty="0">
              <a:latin typeface="+mj-lt"/>
            </a:endParaRPr>
          </a:p>
          <a:p>
            <a:pPr lvl="2"/>
            <a:r>
              <a:rPr lang="en-US" sz="2400" dirty="0">
                <a:latin typeface="+mj-lt"/>
              </a:rPr>
              <a:t>Briefly, a convenient distance that depends on the conserved energy and angular momentum of the process.</a:t>
            </a:r>
          </a:p>
        </p:txBody>
      </p:sp>
      <p:sp>
        <p:nvSpPr>
          <p:cNvPr id="7" name="Oval 6">
            <a:extLst>
              <a:ext uri="{FF2B5EF4-FFF2-40B4-BE49-F238E27FC236}">
                <a16:creationId xmlns:a16="http://schemas.microsoft.com/office/drawing/2014/main" id="{5CDBE2AF-2CFF-42C8-A261-A3D2B25C320B}"/>
              </a:ext>
            </a:extLst>
          </p:cNvPr>
          <p:cNvSpPr/>
          <p:nvPr/>
        </p:nvSpPr>
        <p:spPr>
          <a:xfrm>
            <a:off x="3276600" y="5534297"/>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BCC983-EA97-4081-837D-D704F00A034D}"/>
              </a:ext>
            </a:extLst>
          </p:cNvPr>
          <p:cNvSpPr>
            <a:spLocks noChangeAspect="1"/>
          </p:cNvSpPr>
          <p:nvPr/>
        </p:nvSpPr>
        <p:spPr>
          <a:xfrm>
            <a:off x="4568263" y="4379623"/>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3B1D6C2-0057-448B-9D7B-98F33BE868BA}"/>
              </a:ext>
            </a:extLst>
          </p:cNvPr>
          <p:cNvCxnSpPr>
            <a:cxnSpLocks/>
          </p:cNvCxnSpPr>
          <p:nvPr/>
        </p:nvCxnSpPr>
        <p:spPr>
          <a:xfrm flipV="1">
            <a:off x="3449332" y="4455824"/>
            <a:ext cx="1228897" cy="1219199"/>
          </a:xfrm>
          <a:prstGeom prst="straightConnector1">
            <a:avLst/>
          </a:prstGeom>
          <a:ln w="50800">
            <a:solidFill>
              <a:srgbClr val="DA32A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A9F09C-5FCF-4DAB-90AF-3E37BF96C30C}"/>
              </a:ext>
            </a:extLst>
          </p:cNvPr>
          <p:cNvCxnSpPr>
            <a:cxnSpLocks/>
          </p:cNvCxnSpPr>
          <p:nvPr/>
        </p:nvCxnSpPr>
        <p:spPr>
          <a:xfrm flipV="1">
            <a:off x="3376396" y="2167592"/>
            <a:ext cx="2491004" cy="3507431"/>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2704DD-2443-47E1-AAD2-59DAB1B1B427}"/>
              </a:ext>
            </a:extLst>
          </p:cNvPr>
          <p:cNvCxnSpPr>
            <a:cxnSpLocks/>
            <a:stCxn id="7" idx="6"/>
          </p:cNvCxnSpPr>
          <p:nvPr/>
        </p:nvCxnSpPr>
        <p:spPr>
          <a:xfrm>
            <a:off x="3581400" y="5686697"/>
            <a:ext cx="4267200" cy="152400"/>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3FE90B-F888-4F40-B22F-848E07B5EB6C}"/>
              </a:ext>
            </a:extLst>
          </p:cNvPr>
          <p:cNvCxnSpPr/>
          <p:nvPr/>
        </p:nvCxnSpPr>
        <p:spPr>
          <a:xfrm>
            <a:off x="8137467" y="5610496"/>
            <a:ext cx="0" cy="32899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6E1761-C056-46C3-841C-4DEA0AAA8E44}"/>
              </a:ext>
            </a:extLst>
          </p:cNvPr>
          <p:cNvSpPr txBox="1"/>
          <p:nvPr/>
        </p:nvSpPr>
        <p:spPr>
          <a:xfrm>
            <a:off x="8382000" y="5610496"/>
            <a:ext cx="457195" cy="461665"/>
          </a:xfrm>
          <a:prstGeom prst="rect">
            <a:avLst/>
          </a:prstGeom>
          <a:noFill/>
        </p:spPr>
        <p:txBody>
          <a:bodyPr wrap="square" rtlCol="0">
            <a:spAutoFit/>
          </a:bodyPr>
          <a:lstStyle/>
          <a:p>
            <a:r>
              <a:rPr lang="en-US" sz="2400" i="1" dirty="0">
                <a:latin typeface="+mj-lt"/>
              </a:rPr>
              <a:t>b</a:t>
            </a:r>
          </a:p>
        </p:txBody>
      </p:sp>
      <p:cxnSp>
        <p:nvCxnSpPr>
          <p:cNvPr id="26" name="Straight Arrow Connector 25">
            <a:extLst>
              <a:ext uri="{FF2B5EF4-FFF2-40B4-BE49-F238E27FC236}">
                <a16:creationId xmlns:a16="http://schemas.microsoft.com/office/drawing/2014/main" id="{1F4301F4-F6B5-4FE3-99F9-598386373A91}"/>
              </a:ext>
            </a:extLst>
          </p:cNvPr>
          <p:cNvCxnSpPr>
            <a:cxnSpLocks/>
          </p:cNvCxnSpPr>
          <p:nvPr/>
        </p:nvCxnSpPr>
        <p:spPr>
          <a:xfrm>
            <a:off x="5967196" y="1955349"/>
            <a:ext cx="281204" cy="22391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22EE36-5CE4-44E0-BE7B-13511A2F7EA4}"/>
              </a:ext>
            </a:extLst>
          </p:cNvPr>
          <p:cNvSpPr txBox="1"/>
          <p:nvPr/>
        </p:nvSpPr>
        <p:spPr>
          <a:xfrm>
            <a:off x="6107798" y="1605642"/>
            <a:ext cx="457195" cy="461665"/>
          </a:xfrm>
          <a:prstGeom prst="rect">
            <a:avLst/>
          </a:prstGeom>
          <a:noFill/>
        </p:spPr>
        <p:txBody>
          <a:bodyPr wrap="square" rtlCol="0">
            <a:spAutoFit/>
          </a:bodyPr>
          <a:lstStyle/>
          <a:p>
            <a:r>
              <a:rPr lang="en-US" sz="2400" i="1" dirty="0">
                <a:latin typeface="+mj-lt"/>
              </a:rPr>
              <a:t>b</a:t>
            </a:r>
          </a:p>
        </p:txBody>
      </p:sp>
      <p:graphicFrame>
        <p:nvGraphicFramePr>
          <p:cNvPr id="31" name="Object 30">
            <a:extLst>
              <a:ext uri="{FF2B5EF4-FFF2-40B4-BE49-F238E27FC236}">
                <a16:creationId xmlns:a16="http://schemas.microsoft.com/office/drawing/2014/main" id="{FEF14030-EB4D-4174-81D2-7F3948FE81A6}"/>
              </a:ext>
            </a:extLst>
          </p:cNvPr>
          <p:cNvGraphicFramePr>
            <a:graphicFrameLocks noChangeAspect="1"/>
          </p:cNvGraphicFramePr>
          <p:nvPr>
            <p:extLst>
              <p:ext uri="{D42A27DB-BD31-4B8C-83A1-F6EECF244321}">
                <p14:modId xmlns:p14="http://schemas.microsoft.com/office/powerpoint/2010/main" val="3628297401"/>
              </p:ext>
            </p:extLst>
          </p:nvPr>
        </p:nvGraphicFramePr>
        <p:xfrm>
          <a:off x="316471" y="2643170"/>
          <a:ext cx="4251792" cy="1074137"/>
        </p:xfrm>
        <a:graphic>
          <a:graphicData uri="http://schemas.openxmlformats.org/presentationml/2006/ole">
            <mc:AlternateContent xmlns:mc="http://schemas.openxmlformats.org/markup-compatibility/2006">
              <mc:Choice xmlns:v="urn:schemas-microsoft-com:vml" Requires="v">
                <p:oleObj name="Equation" r:id="rId3" imgW="2412720" imgH="609480" progId="Equation.DSMT4">
                  <p:embed/>
                </p:oleObj>
              </mc:Choice>
              <mc:Fallback>
                <p:oleObj name="Equation" r:id="rId3" imgW="2412720" imgH="609480" progId="Equation.DSMT4">
                  <p:embed/>
                  <p:pic>
                    <p:nvPicPr>
                      <p:cNvPr id="8" name="Object 7">
                        <a:extLst>
                          <a:ext uri="{FF2B5EF4-FFF2-40B4-BE49-F238E27FC236}">
                            <a16:creationId xmlns:a16="http://schemas.microsoft.com/office/drawing/2014/main" id="{D5DC06DD-981A-487E-9FD5-EE4261D32A80}"/>
                          </a:ext>
                        </a:extLst>
                      </p:cNvPr>
                      <p:cNvPicPr/>
                      <p:nvPr/>
                    </p:nvPicPr>
                    <p:blipFill>
                      <a:blip r:embed="rId4"/>
                      <a:stretch>
                        <a:fillRect/>
                      </a:stretch>
                    </p:blipFill>
                    <p:spPr>
                      <a:xfrm>
                        <a:off x="316471" y="2643170"/>
                        <a:ext cx="4251792" cy="10741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B2F3276-21D1-E039-1400-E21326A981CD}"/>
              </a:ext>
            </a:extLst>
          </p:cNvPr>
          <p:cNvGraphicFramePr>
            <a:graphicFrameLocks noChangeAspect="1"/>
          </p:cNvGraphicFramePr>
          <p:nvPr>
            <p:extLst>
              <p:ext uri="{D42A27DB-BD31-4B8C-83A1-F6EECF244321}">
                <p14:modId xmlns:p14="http://schemas.microsoft.com/office/powerpoint/2010/main" val="3399843393"/>
              </p:ext>
            </p:extLst>
          </p:nvPr>
        </p:nvGraphicFramePr>
        <p:xfrm>
          <a:off x="4046195" y="4975416"/>
          <a:ext cx="349250" cy="388056"/>
        </p:xfrm>
        <a:graphic>
          <a:graphicData uri="http://schemas.openxmlformats.org/presentationml/2006/ole">
            <mc:AlternateContent xmlns:mc="http://schemas.openxmlformats.org/markup-compatibility/2006">
              <mc:Choice xmlns:v="urn:schemas-microsoft-com:vml" Requires="v">
                <p:oleObj name="Equation" r:id="rId5" imgW="114120" imgH="126720" progId="Equation.DSMT4">
                  <p:embed/>
                </p:oleObj>
              </mc:Choice>
              <mc:Fallback>
                <p:oleObj name="Equation" r:id="rId5" imgW="114120" imgH="126720" progId="Equation.DSMT4">
                  <p:embed/>
                  <p:pic>
                    <p:nvPicPr>
                      <p:cNvPr id="0" name=""/>
                      <p:cNvPicPr/>
                      <p:nvPr/>
                    </p:nvPicPr>
                    <p:blipFill>
                      <a:blip r:embed="rId6"/>
                      <a:stretch>
                        <a:fillRect/>
                      </a:stretch>
                    </p:blipFill>
                    <p:spPr>
                      <a:xfrm>
                        <a:off x="4046195" y="4975416"/>
                        <a:ext cx="349250" cy="388056"/>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5999802-1024-DB96-CA36-9F8D3976A16F}"/>
              </a:ext>
            </a:extLst>
          </p:cNvPr>
          <p:cNvGraphicFramePr>
            <a:graphicFrameLocks noChangeAspect="1"/>
          </p:cNvGraphicFramePr>
          <p:nvPr>
            <p:extLst>
              <p:ext uri="{D42A27DB-BD31-4B8C-83A1-F6EECF244321}">
                <p14:modId xmlns:p14="http://schemas.microsoft.com/office/powerpoint/2010/main" val="3909693942"/>
              </p:ext>
            </p:extLst>
          </p:nvPr>
        </p:nvGraphicFramePr>
        <p:xfrm>
          <a:off x="4884570" y="3747668"/>
          <a:ext cx="481012" cy="877140"/>
        </p:xfrm>
        <a:graphic>
          <a:graphicData uri="http://schemas.openxmlformats.org/presentationml/2006/ole">
            <mc:AlternateContent xmlns:mc="http://schemas.openxmlformats.org/markup-compatibility/2006">
              <mc:Choice xmlns:v="urn:schemas-microsoft-com:vml" Requires="v">
                <p:oleObj name="Equation" r:id="rId7" imgW="215640" imgH="393480" progId="Equation.DSMT4">
                  <p:embed/>
                </p:oleObj>
              </mc:Choice>
              <mc:Fallback>
                <p:oleObj name="Equation" r:id="rId7" imgW="215640" imgH="393480" progId="Equation.DSMT4">
                  <p:embed/>
                  <p:pic>
                    <p:nvPicPr>
                      <p:cNvPr id="0" name=""/>
                      <p:cNvPicPr/>
                      <p:nvPr/>
                    </p:nvPicPr>
                    <p:blipFill>
                      <a:blip r:embed="rId8"/>
                      <a:stretch>
                        <a:fillRect/>
                      </a:stretch>
                    </p:blipFill>
                    <p:spPr>
                      <a:xfrm>
                        <a:off x="4884570" y="3747668"/>
                        <a:ext cx="481012" cy="877140"/>
                      </a:xfrm>
                      <a:prstGeom prst="rect">
                        <a:avLst/>
                      </a:prstGeom>
                    </p:spPr>
                  </p:pic>
                </p:oleObj>
              </mc:Fallback>
            </mc:AlternateContent>
          </a:graphicData>
        </a:graphic>
      </p:graphicFrame>
      <p:cxnSp>
        <p:nvCxnSpPr>
          <p:cNvPr id="20" name="Straight Arrow Connector 19">
            <a:extLst>
              <a:ext uri="{FF2B5EF4-FFF2-40B4-BE49-F238E27FC236}">
                <a16:creationId xmlns:a16="http://schemas.microsoft.com/office/drawing/2014/main" id="{863BE0EF-023D-878D-B858-7F09F785ACED}"/>
              </a:ext>
            </a:extLst>
          </p:cNvPr>
          <p:cNvCxnSpPr>
            <a:cxnSpLocks/>
          </p:cNvCxnSpPr>
          <p:nvPr/>
        </p:nvCxnSpPr>
        <p:spPr>
          <a:xfrm flipV="1">
            <a:off x="4668532" y="3978754"/>
            <a:ext cx="216037" cy="41448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4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22158-9C09-4874-AE31-F875F65CEDAA}"/>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C53AECCD-8B58-4774-9E75-098B5C26E859}"/>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484A6009-CC88-46F7-8C23-F5E26F7B5B0A}"/>
              </a:ext>
            </a:extLst>
          </p:cNvPr>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a:extLst>
              <a:ext uri="{FF2B5EF4-FFF2-40B4-BE49-F238E27FC236}">
                <a16:creationId xmlns:a16="http://schemas.microsoft.com/office/drawing/2014/main" id="{214A3EEF-FD42-43E3-8B47-9F610C85D575}"/>
              </a:ext>
            </a:extLst>
          </p:cNvPr>
          <p:cNvSpPr txBox="1"/>
          <p:nvPr/>
        </p:nvSpPr>
        <p:spPr>
          <a:xfrm>
            <a:off x="218661" y="172968"/>
            <a:ext cx="7467600" cy="3046988"/>
          </a:xfrm>
          <a:prstGeom prst="rect">
            <a:avLst/>
          </a:prstGeom>
          <a:noFill/>
        </p:spPr>
        <p:txBody>
          <a:bodyPr wrap="square" rtlCol="0">
            <a:spAutoFit/>
          </a:bodyPr>
          <a:lstStyle/>
          <a:p>
            <a:r>
              <a:rPr lang="en-US" sz="2400" dirty="0">
                <a:latin typeface="+mj-lt"/>
              </a:rPr>
              <a:t>Which of the following are true:</a:t>
            </a:r>
          </a:p>
          <a:p>
            <a:pPr marL="914400" lvl="1" indent="-457200">
              <a:buFont typeface="+mj-lt"/>
              <a:buAutoNum type="alphaLcPeriod"/>
            </a:pPr>
            <a:r>
              <a:rPr lang="en-US" sz="2400" dirty="0">
                <a:latin typeface="+mj-lt"/>
              </a:rPr>
              <a:t>The particle moves in a plane.</a:t>
            </a:r>
          </a:p>
          <a:p>
            <a:pPr marL="914400" lvl="1" indent="-457200">
              <a:buFont typeface="+mj-lt"/>
              <a:buAutoNum type="alphaLcPeriod"/>
            </a:pPr>
            <a:r>
              <a:rPr lang="en-US" sz="2400" dirty="0">
                <a:latin typeface="+mj-lt"/>
              </a:rPr>
              <a:t>For any interparticle potential the trajectory can be determined/calculated.</a:t>
            </a:r>
          </a:p>
          <a:p>
            <a:pPr marL="914400" lvl="1" indent="-457200">
              <a:buFont typeface="+mj-lt"/>
              <a:buAutoNum type="alphaLcPeriod"/>
            </a:pPr>
            <a:r>
              <a:rPr lang="en-US" sz="2400" dirty="0">
                <a:latin typeface="+mj-lt"/>
              </a:rPr>
              <a:t>Only for a few special interparticle potential forms can the trajectory be determined.</a:t>
            </a:r>
          </a:p>
          <a:p>
            <a:pPr marL="914400" lvl="1" indent="-457200">
              <a:buFont typeface="+mj-lt"/>
              <a:buAutoNum type="alphaLcPeriod"/>
            </a:pPr>
            <a:endParaRPr lang="en-US" sz="2400" dirty="0">
              <a:latin typeface="+mj-lt"/>
            </a:endParaRPr>
          </a:p>
          <a:p>
            <a:pPr marL="914400" lvl="1" indent="-457200">
              <a:buFont typeface="+mj-lt"/>
              <a:buAutoNum type="alphaLcPeriod"/>
            </a:pPr>
            <a:endParaRPr lang="en-US" sz="2400" dirty="0">
              <a:latin typeface="+mj-lt"/>
            </a:endParaRPr>
          </a:p>
        </p:txBody>
      </p:sp>
      <p:sp>
        <p:nvSpPr>
          <p:cNvPr id="6" name="TextBox 5">
            <a:extLst>
              <a:ext uri="{FF2B5EF4-FFF2-40B4-BE49-F238E27FC236}">
                <a16:creationId xmlns:a16="http://schemas.microsoft.com/office/drawing/2014/main" id="{35B9C549-D7A3-4CE3-800B-ECD1050724B7}"/>
              </a:ext>
            </a:extLst>
          </p:cNvPr>
          <p:cNvSpPr txBox="1"/>
          <p:nvPr/>
        </p:nvSpPr>
        <p:spPr>
          <a:xfrm>
            <a:off x="228600" y="3657600"/>
            <a:ext cx="7924800" cy="2308324"/>
          </a:xfrm>
          <a:prstGeom prst="rect">
            <a:avLst/>
          </a:prstGeom>
          <a:noFill/>
        </p:spPr>
        <p:txBody>
          <a:bodyPr wrap="square" rtlCol="0">
            <a:spAutoFit/>
          </a:bodyPr>
          <a:lstStyle/>
          <a:p>
            <a:r>
              <a:rPr lang="en-US" sz="2400" dirty="0">
                <a:latin typeface="+mj-lt"/>
              </a:rPr>
              <a:t>Why should we care about this?</a:t>
            </a:r>
          </a:p>
          <a:p>
            <a:pPr marL="914400" lvl="1" indent="-457200">
              <a:buFont typeface="+mj-lt"/>
              <a:buAutoNum type="alphaLcPeriod"/>
            </a:pPr>
            <a:r>
              <a:rPr lang="en-US" sz="2400" dirty="0">
                <a:latin typeface="+mj-lt"/>
              </a:rPr>
              <a:t>We shouldn’t really care.</a:t>
            </a:r>
          </a:p>
          <a:p>
            <a:pPr marL="914400" lvl="1" indent="-457200">
              <a:buFont typeface="+mj-lt"/>
              <a:buAutoNum type="alphaLcPeriod"/>
            </a:pPr>
            <a:r>
              <a:rPr lang="en-US" sz="2400" dirty="0">
                <a:latin typeface="+mj-lt"/>
              </a:rPr>
              <a:t>It is only of academic interest</a:t>
            </a:r>
          </a:p>
          <a:p>
            <a:pPr marL="914400" lvl="1" indent="-457200">
              <a:buFont typeface="+mj-lt"/>
              <a:buAutoNum type="alphaLcPeriod"/>
            </a:pPr>
            <a:r>
              <a:rPr lang="en-US" sz="2400" dirty="0">
                <a:latin typeface="+mj-lt"/>
              </a:rPr>
              <a:t>It is of academic interest but can be measured.</a:t>
            </a:r>
          </a:p>
          <a:p>
            <a:pPr marL="914400" lvl="1" indent="-457200">
              <a:buFont typeface="+mj-lt"/>
              <a:buAutoNum type="alphaLcPeriod"/>
            </a:pPr>
            <a:r>
              <a:rPr lang="en-US" sz="2400" dirty="0">
                <a:latin typeface="+mj-lt"/>
              </a:rPr>
              <a:t>Many experiments can be analyzed in terms of the particle trajectory.</a:t>
            </a:r>
          </a:p>
        </p:txBody>
      </p:sp>
    </p:spTree>
    <p:extLst>
      <p:ext uri="{BB962C8B-B14F-4D97-AF65-F5344CB8AC3E}">
        <p14:creationId xmlns:p14="http://schemas.microsoft.com/office/powerpoint/2010/main" val="1738219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1143000" y="13252"/>
            <a:ext cx="4737596" cy="37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4626893" y="59069"/>
            <a:ext cx="431006" cy="52749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33558" y="338238"/>
            <a:ext cx="1324502" cy="461665"/>
          </a:xfrm>
          <a:prstGeom prst="rect">
            <a:avLst/>
          </a:prstGeom>
          <a:noFill/>
        </p:spPr>
        <p:txBody>
          <a:bodyPr wrap="square" rtlCol="0">
            <a:spAutoFit/>
          </a:bodyPr>
          <a:lstStyle/>
          <a:p>
            <a:r>
              <a:rPr lang="en-US" sz="2400" dirty="0">
                <a:latin typeface="+mj-lt"/>
              </a:rPr>
              <a:t>detector</a:t>
            </a:r>
          </a:p>
        </p:txBody>
      </p:sp>
      <p:sp>
        <p:nvSpPr>
          <p:cNvPr id="8" name="TextBox 7">
            <a:extLst>
              <a:ext uri="{FF2B5EF4-FFF2-40B4-BE49-F238E27FC236}">
                <a16:creationId xmlns:a16="http://schemas.microsoft.com/office/drawing/2014/main" id="{E34A39EC-C1EC-7CFC-ED7A-9093DFC54E04}"/>
              </a:ext>
            </a:extLst>
          </p:cNvPr>
          <p:cNvSpPr txBox="1"/>
          <p:nvPr/>
        </p:nvSpPr>
        <p:spPr>
          <a:xfrm>
            <a:off x="457200" y="3906475"/>
            <a:ext cx="8229600" cy="2308324"/>
          </a:xfrm>
          <a:prstGeom prst="rect">
            <a:avLst/>
          </a:prstGeom>
          <a:noFill/>
        </p:spPr>
        <p:txBody>
          <a:bodyPr wrap="square" rtlCol="0">
            <a:spAutoFit/>
          </a:bodyPr>
          <a:lstStyle/>
          <a:p>
            <a:r>
              <a:rPr lang="en-US" sz="2400" dirty="0">
                <a:latin typeface="+mj-lt"/>
              </a:rPr>
              <a:t>Some reasons that scattering theory is useful:</a:t>
            </a:r>
          </a:p>
          <a:p>
            <a:pPr marL="457200" indent="-457200">
              <a:buFont typeface="+mj-lt"/>
              <a:buAutoNum type="arabicPeriod"/>
            </a:pPr>
            <a:r>
              <a:rPr lang="en-US" sz="2400" dirty="0">
                <a:latin typeface="+mj-lt"/>
              </a:rPr>
              <a:t>It allows comparison between measurement and theory</a:t>
            </a:r>
          </a:p>
          <a:p>
            <a:pPr marL="457200" indent="-457200">
              <a:buFont typeface="+mj-lt"/>
              <a:buAutoNum type="arabicPeriod"/>
            </a:pPr>
            <a:r>
              <a:rPr lang="en-US" sz="2400" dirty="0">
                <a:latin typeface="+mj-lt"/>
              </a:rPr>
              <a:t>The analysis depends on knowledge of the scattering particles when they are far apart</a:t>
            </a:r>
          </a:p>
          <a:p>
            <a:pPr marL="457200" indent="-457200">
              <a:buFont typeface="+mj-lt"/>
              <a:buAutoNum type="arabicPeriod"/>
            </a:pPr>
            <a:r>
              <a:rPr lang="en-US" sz="2400" dirty="0">
                <a:latin typeface="+mj-lt"/>
              </a:rPr>
              <a:t>The scattering results depend on the interparticle interactions</a:t>
            </a:r>
          </a:p>
        </p:txBody>
      </p:sp>
    </p:spTree>
    <p:extLst>
      <p:ext uri="{BB962C8B-B14F-4D97-AF65-F5344CB8AC3E}">
        <p14:creationId xmlns:p14="http://schemas.microsoft.com/office/powerpoint/2010/main" val="1602469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098651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4D68-DE62-4CC3-AEB6-9BB1B2C89518}"/>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4F37F1A5-0E60-497F-8333-9D28189E92E6}"/>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E07210E5-613B-46AD-BFC4-31A81B99B506}"/>
              </a:ext>
            </a:extLst>
          </p:cNvPr>
          <p:cNvSpPr>
            <a:spLocks noGrp="1"/>
          </p:cNvSpPr>
          <p:nvPr>
            <p:ph type="sldNum" sz="quarter" idx="12"/>
          </p:nvPr>
        </p:nvSpPr>
        <p:spPr/>
        <p:txBody>
          <a:bodyPr/>
          <a:lstStyle/>
          <a:p>
            <a:fld id="{CE368B07-CEBF-4C80-90AF-53B34FA04CF3}" type="slidenum">
              <a:rPr lang="en-US" smtClean="0"/>
              <a:t>26</a:t>
            </a:fld>
            <a:endParaRPr lang="en-US"/>
          </a:p>
        </p:txBody>
      </p:sp>
      <p:pic>
        <p:nvPicPr>
          <p:cNvPr id="5" name="Picture 4">
            <a:extLst>
              <a:ext uri="{FF2B5EF4-FFF2-40B4-BE49-F238E27FC236}">
                <a16:creationId xmlns:a16="http://schemas.microsoft.com/office/drawing/2014/main" id="{25D216B3-32F6-4F2E-9CF6-A776D2B26CC2}"/>
              </a:ext>
            </a:extLst>
          </p:cNvPr>
          <p:cNvPicPr>
            <a:picLocks noChangeAspect="1"/>
          </p:cNvPicPr>
          <p:nvPr/>
        </p:nvPicPr>
        <p:blipFill>
          <a:blip r:embed="rId3"/>
          <a:stretch>
            <a:fillRect/>
          </a:stretch>
        </p:blipFill>
        <p:spPr>
          <a:xfrm>
            <a:off x="588168" y="136525"/>
            <a:ext cx="5072063" cy="5577864"/>
          </a:xfrm>
          <a:prstGeom prst="rect">
            <a:avLst/>
          </a:prstGeom>
        </p:spPr>
      </p:pic>
      <p:sp>
        <p:nvSpPr>
          <p:cNvPr id="6" name="TextBox 5">
            <a:extLst>
              <a:ext uri="{FF2B5EF4-FFF2-40B4-BE49-F238E27FC236}">
                <a16:creationId xmlns:a16="http://schemas.microsoft.com/office/drawing/2014/main" id="{D2EE2608-3D05-4C5E-9DD4-2025E7A77709}"/>
              </a:ext>
            </a:extLst>
          </p:cNvPr>
          <p:cNvSpPr txBox="1"/>
          <p:nvPr/>
        </p:nvSpPr>
        <p:spPr>
          <a:xfrm>
            <a:off x="152400" y="136525"/>
            <a:ext cx="7696200" cy="461665"/>
          </a:xfrm>
          <a:prstGeom prst="rect">
            <a:avLst/>
          </a:prstGeom>
          <a:noFill/>
        </p:spPr>
        <p:txBody>
          <a:bodyPr wrap="square" rtlCol="0">
            <a:spAutoFit/>
          </a:bodyPr>
          <a:lstStyle/>
          <a:p>
            <a:r>
              <a:rPr lang="en-US" sz="2400" dirty="0">
                <a:latin typeface="+mj-lt"/>
              </a:rPr>
              <a:t>Graph of data from scattering experiment</a:t>
            </a:r>
          </a:p>
        </p:txBody>
      </p:sp>
      <p:sp>
        <p:nvSpPr>
          <p:cNvPr id="7" name="TextBox 6">
            <a:extLst>
              <a:ext uri="{FF2B5EF4-FFF2-40B4-BE49-F238E27FC236}">
                <a16:creationId xmlns:a16="http://schemas.microsoft.com/office/drawing/2014/main" id="{8DEAB440-C8F9-4314-839E-AED8E28B25BD}"/>
              </a:ext>
            </a:extLst>
          </p:cNvPr>
          <p:cNvSpPr txBox="1"/>
          <p:nvPr/>
        </p:nvSpPr>
        <p:spPr>
          <a:xfrm>
            <a:off x="1066800" y="5867400"/>
            <a:ext cx="7467600" cy="307777"/>
          </a:xfrm>
          <a:prstGeom prst="rect">
            <a:avLst/>
          </a:prstGeom>
          <a:noFill/>
        </p:spPr>
        <p:txBody>
          <a:bodyPr wrap="square" rtlCol="0">
            <a:spAutoFit/>
          </a:bodyPr>
          <a:lstStyle/>
          <a:p>
            <a:r>
              <a:rPr lang="en-US" sz="1400" b="1" dirty="0">
                <a:latin typeface="+mj-lt"/>
              </a:rPr>
              <a:t>From website</a:t>
            </a:r>
            <a:r>
              <a:rPr lang="en-US" sz="1400" b="1" dirty="0">
                <a:latin typeface="+mj-lt"/>
                <a:hlinkClick r:id="rId4"/>
              </a:rPr>
              <a:t>: http://hyperphysics.phy-astr.gsu.edu/hbase/Nuclear/rutsca2.html</a:t>
            </a:r>
            <a:endParaRPr lang="en-US" sz="1400" b="1" dirty="0">
              <a:latin typeface="+mj-lt"/>
            </a:endParaRPr>
          </a:p>
        </p:txBody>
      </p:sp>
    </p:spTree>
    <p:extLst>
      <p:ext uri="{BB962C8B-B14F-4D97-AF65-F5344CB8AC3E}">
        <p14:creationId xmlns:p14="http://schemas.microsoft.com/office/powerpoint/2010/main" val="331899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0" name=""/>
                      <p:cNvPicPr/>
                      <p:nvPr/>
                    </p:nvPicPr>
                    <p:blipFill>
                      <a:blip r:embed="rId4"/>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0" name=""/>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0" name=""/>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FB79CE6-BF02-426E-9DD0-EFA4AEEABFAA}"/>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Standardization of scattering experiments --</a:t>
            </a:r>
          </a:p>
        </p:txBody>
      </p:sp>
      <p:sp>
        <p:nvSpPr>
          <p:cNvPr id="16" name="TextBox 15">
            <a:extLst>
              <a:ext uri="{FF2B5EF4-FFF2-40B4-BE49-F238E27FC236}">
                <a16:creationId xmlns:a16="http://schemas.microsoft.com/office/drawing/2014/main" id="{5203C75A-1A3B-4898-BF8E-061EDE0203D7}"/>
              </a:ext>
            </a:extLst>
          </p:cNvPr>
          <p:cNvSpPr txBox="1"/>
          <p:nvPr/>
        </p:nvSpPr>
        <p:spPr>
          <a:xfrm>
            <a:off x="3802921" y="2514599"/>
            <a:ext cx="4433757" cy="461665"/>
          </a:xfrm>
          <a:prstGeom prst="rect">
            <a:avLst/>
          </a:prstGeom>
          <a:noFill/>
        </p:spPr>
        <p:txBody>
          <a:bodyPr wrap="square" rtlCol="0">
            <a:spAutoFit/>
          </a:bodyPr>
          <a:lstStyle/>
          <a:p>
            <a:r>
              <a:rPr lang="en-US" sz="2400" dirty="0">
                <a:latin typeface="+mj-lt"/>
              </a:rPr>
              <a:t>Impact parameter: </a:t>
            </a:r>
            <a:r>
              <a:rPr lang="en-US" sz="2400" i="1" dirty="0">
                <a:latin typeface="+mj-lt"/>
              </a:rPr>
              <a:t>b</a:t>
            </a:r>
          </a:p>
        </p:txBody>
      </p:sp>
    </p:spTree>
    <p:extLst>
      <p:ext uri="{BB962C8B-B14F-4D97-AF65-F5344CB8AC3E}">
        <p14:creationId xmlns:p14="http://schemas.microsoft.com/office/powerpoint/2010/main" val="3980954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0" name=""/>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0" name=""/>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i="1" dirty="0">
                <a:latin typeface="Symbol" panose="05050102010706020507" pitchFamily="18" charset="2"/>
              </a:rPr>
              <a:t>j</a:t>
            </a:r>
            <a:r>
              <a:rPr lang="en-US" sz="2400" dirty="0">
                <a:latin typeface="Symbol" panose="05050102010706020507" pitchFamily="18" charset="2"/>
              </a:rPr>
              <a:t> </a:t>
            </a:r>
          </a:p>
        </p:txBody>
      </p:sp>
    </p:spTree>
    <p:extLst>
      <p:ext uri="{BB962C8B-B14F-4D97-AF65-F5344CB8AC3E}">
        <p14:creationId xmlns:p14="http://schemas.microsoft.com/office/powerpoint/2010/main" val="2070680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p:cNvSpPr txBox="1"/>
          <p:nvPr/>
        </p:nvSpPr>
        <p:spPr>
          <a:xfrm>
            <a:off x="491647" y="108007"/>
            <a:ext cx="6934200" cy="830997"/>
          </a:xfrm>
          <a:prstGeom prst="rect">
            <a:avLst/>
          </a:prstGeom>
          <a:noFill/>
        </p:spPr>
        <p:txBody>
          <a:bodyPr wrap="square" rtlCol="0">
            <a:spAutoFit/>
          </a:bodyPr>
          <a:lstStyle/>
          <a:p>
            <a:r>
              <a:rPr lang="en-US" sz="2400" dirty="0">
                <a:latin typeface="+mj-lt"/>
              </a:rPr>
              <a:t>Simple example – collision of hard spheres having mutual radius D;  very large target mass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name="Equation" r:id="rId5" imgW="1701720" imgH="927000" progId="Equation.DSMT4">
                  <p:embed/>
                </p:oleObj>
              </mc:Choice>
              <mc:Fallback>
                <p:oleObj name="Equation" r:id="rId5" imgW="1701720" imgH="927000" progId="Equation.DSMT4">
                  <p:embed/>
                  <p:pic>
                    <p:nvPicPr>
                      <p:cNvPr id="0" name=""/>
                      <p:cNvPicPr>
                        <a:picLocks noChangeAspect="1" noChangeArrowheads="1"/>
                      </p:cNvPicPr>
                      <p:nvPr/>
                    </p:nvPicPr>
                    <p:blipFill>
                      <a:blip r:embed="rId6"/>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0" name=""/>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0" name=""/>
                      <p:cNvPicPr/>
                      <p:nvPr/>
                    </p:nvPicPr>
                    <p:blipFill>
                      <a:blip r:embed="rId12"/>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144891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0" name=""/>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E4E58-A805-E8EF-3BF5-D2F251160833}"/>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A1ED2B02-87B1-3665-D165-B8CC325F91A0}"/>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78C66AA1-8DD0-D335-9EFD-5355879F52E0}"/>
              </a:ext>
            </a:extLst>
          </p:cNvPr>
          <p:cNvSpPr>
            <a:spLocks noGrp="1"/>
          </p:cNvSpPr>
          <p:nvPr>
            <p:ph type="sldNum" sz="quarter" idx="12"/>
          </p:nvPr>
        </p:nvSpPr>
        <p:spPr/>
        <p:txBody>
          <a:bodyPr/>
          <a:lstStyle/>
          <a:p>
            <a:fld id="{CE368B07-CEBF-4C80-90AF-53B34FA04CF3}" type="slidenum">
              <a:rPr lang="en-US" smtClean="0"/>
              <a:t>3</a:t>
            </a:fld>
            <a:endParaRPr lang="en-US"/>
          </a:p>
        </p:txBody>
      </p:sp>
      <p:pic>
        <p:nvPicPr>
          <p:cNvPr id="5" name="Picture 4">
            <a:extLst>
              <a:ext uri="{FF2B5EF4-FFF2-40B4-BE49-F238E27FC236}">
                <a16:creationId xmlns:a16="http://schemas.microsoft.com/office/drawing/2014/main" id="{9CC4B636-595A-1836-E155-B6AC8BAD53C7}"/>
              </a:ext>
            </a:extLst>
          </p:cNvPr>
          <p:cNvPicPr>
            <a:picLocks noChangeAspect="1"/>
          </p:cNvPicPr>
          <p:nvPr/>
        </p:nvPicPr>
        <p:blipFill>
          <a:blip r:embed="rId2"/>
          <a:stretch>
            <a:fillRect/>
          </a:stretch>
        </p:blipFill>
        <p:spPr>
          <a:xfrm>
            <a:off x="770689" y="669924"/>
            <a:ext cx="8087228" cy="5349875"/>
          </a:xfrm>
          <a:prstGeom prst="rect">
            <a:avLst/>
          </a:prstGeom>
        </p:spPr>
      </p:pic>
    </p:spTree>
    <p:extLst>
      <p:ext uri="{BB962C8B-B14F-4D97-AF65-F5344CB8AC3E}">
        <p14:creationId xmlns:p14="http://schemas.microsoft.com/office/powerpoint/2010/main" val="941436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0" name=""/>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0" name=""/>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14849-840A-44F7-92BF-D6DA6AA2B358}"/>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A097F45B-71F8-4555-B1C8-127F8ABBD69D}"/>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A92AD4D3-CDCA-4CCD-ACC1-9F9B704A5AE7}"/>
              </a:ext>
            </a:extLst>
          </p:cNvPr>
          <p:cNvSpPr>
            <a:spLocks noGrp="1"/>
          </p:cNvSpPr>
          <p:nvPr>
            <p:ph type="sldNum" sz="quarter" idx="12"/>
          </p:nvPr>
        </p:nvSpPr>
        <p:spPr/>
        <p:txBody>
          <a:bodyPr/>
          <a:lstStyle/>
          <a:p>
            <a:fld id="{CE368B07-CEBF-4C80-90AF-53B34FA04CF3}" type="slidenum">
              <a:rPr lang="en-US" smtClean="0"/>
              <a:t>31</a:t>
            </a:fld>
            <a:endParaRPr lang="en-US"/>
          </a:p>
        </p:txBody>
      </p:sp>
      <p:sp>
        <p:nvSpPr>
          <p:cNvPr id="5" name="TextBox 4">
            <a:extLst>
              <a:ext uri="{FF2B5EF4-FFF2-40B4-BE49-F238E27FC236}">
                <a16:creationId xmlns:a16="http://schemas.microsoft.com/office/drawing/2014/main" id="{A94A7087-2A3C-495D-ABE7-B497B7E66107}"/>
              </a:ext>
            </a:extLst>
          </p:cNvPr>
          <p:cNvSpPr txBox="1"/>
          <p:nvPr/>
        </p:nvSpPr>
        <p:spPr>
          <a:xfrm>
            <a:off x="609600" y="304800"/>
            <a:ext cx="7772400" cy="6001643"/>
          </a:xfrm>
          <a:prstGeom prst="rect">
            <a:avLst/>
          </a:prstGeom>
          <a:noFill/>
        </p:spPr>
        <p:txBody>
          <a:bodyPr wrap="square" rtlCol="0">
            <a:spAutoFit/>
          </a:bodyPr>
          <a:lstStyle/>
          <a:p>
            <a:r>
              <a:rPr lang="en-US" sz="2400" dirty="0">
                <a:latin typeface="+mj-lt"/>
              </a:rPr>
              <a:t>More details of hard sphere scattering –</a:t>
            </a:r>
          </a:p>
          <a:p>
            <a:endParaRPr lang="en-US" sz="2400" dirty="0">
              <a:latin typeface="+mj-lt"/>
            </a:endParaRPr>
          </a:p>
          <a:p>
            <a:r>
              <a:rPr lang="en-US" sz="2400" dirty="0">
                <a:latin typeface="+mj-lt"/>
              </a:rPr>
              <a:t>Hidden in the analysis are assumptions about the scattering process such as:</a:t>
            </a:r>
          </a:p>
          <a:p>
            <a:pPr marL="342900" indent="-342900">
              <a:buFont typeface="Arial" panose="020B0604020202020204" pitchFamily="34" charset="0"/>
              <a:buChar char="•"/>
            </a:pPr>
            <a:r>
              <a:rPr lang="en-US" sz="2400" dirty="0">
                <a:latin typeface="+mj-lt"/>
              </a:rPr>
              <a:t>No external forces </a:t>
            </a:r>
            <a:r>
              <a:rPr lang="en-US" sz="2400" dirty="0">
                <a:latin typeface="+mj-lt"/>
                <a:sym typeface="Wingdings" panose="05000000000000000000" pitchFamily="2" charset="2"/>
              </a:rPr>
              <a:t> linear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No dissipative phenomena  energy is conserved</a:t>
            </a:r>
          </a:p>
          <a:p>
            <a:pPr marL="342900" indent="-342900">
              <a:buFont typeface="Arial" panose="020B0604020202020204" pitchFamily="34" charset="0"/>
              <a:buChar char="•"/>
            </a:pPr>
            <a:r>
              <a:rPr lang="en-US" sz="2400" dirty="0">
                <a:latin typeface="+mj-lt"/>
                <a:sym typeface="Wingdings" panose="05000000000000000000" pitchFamily="2" charset="2"/>
              </a:rPr>
              <a:t>No torque on the system  angular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Target particle is much more massive than scattering particle</a:t>
            </a:r>
          </a:p>
          <a:p>
            <a:pPr marL="342900" indent="-342900">
              <a:buFont typeface="Arial" panose="020B0604020202020204" pitchFamily="34" charset="0"/>
              <a:buChar char="•"/>
            </a:pPr>
            <a:r>
              <a:rPr lang="en-US" sz="2400" dirty="0">
                <a:latin typeface="+mj-lt"/>
                <a:sym typeface="Wingdings" panose="05000000000000000000" pitchFamily="2" charset="2"/>
              </a:rPr>
              <a:t>Other assumptions??</a:t>
            </a:r>
          </a:p>
          <a:p>
            <a:pPr marL="342900" indent="-342900">
              <a:buFont typeface="Arial" panose="020B0604020202020204" pitchFamily="34" charset="0"/>
              <a:buChar char="•"/>
            </a:pPr>
            <a:endParaRPr lang="en-US" sz="2400" dirty="0">
              <a:latin typeface="+mj-lt"/>
              <a:sym typeface="Wingdings" panose="05000000000000000000" pitchFamily="2" charset="2"/>
            </a:endParaRPr>
          </a:p>
          <a:p>
            <a:pPr marL="342900" indent="-342900">
              <a:buFont typeface="Arial" panose="020B0604020202020204" pitchFamily="34" charset="0"/>
              <a:buChar char="•"/>
            </a:pPr>
            <a:endParaRPr lang="en-US" sz="2400" dirty="0">
              <a:latin typeface="+mj-lt"/>
              <a:sym typeface="Wingdings" panose="05000000000000000000" pitchFamily="2" charset="2"/>
            </a:endParaRPr>
          </a:p>
          <a:p>
            <a:r>
              <a:rPr lang="en-US" sz="2400" dirty="0">
                <a:latin typeface="+mj-lt"/>
                <a:sym typeface="Wingdings" panose="05000000000000000000" pitchFamily="2" charset="2"/>
              </a:rPr>
              <a:t>Note that for quantum mechanical hard spheres at low energy the total cross section is 4 times as large.</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25745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25321-13D2-876B-B3E7-BE09ACC1BCA9}"/>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D90E7BD2-3634-21DF-570C-61A4D5007133}"/>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C58AE7B4-9452-31B3-F9ED-BA505E729C47}"/>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AF60F9CC-8728-15B4-AAD9-1C42B8F5F6F0}"/>
              </a:ext>
            </a:extLst>
          </p:cNvPr>
          <p:cNvSpPr txBox="1"/>
          <p:nvPr/>
        </p:nvSpPr>
        <p:spPr>
          <a:xfrm>
            <a:off x="228600" y="228600"/>
            <a:ext cx="8763000" cy="1938992"/>
          </a:xfrm>
          <a:prstGeom prst="rect">
            <a:avLst/>
          </a:prstGeom>
          <a:noFill/>
        </p:spPr>
        <p:txBody>
          <a:bodyPr wrap="square" rtlCol="0">
            <a:spAutoFit/>
          </a:bodyPr>
          <a:lstStyle/>
          <a:p>
            <a:r>
              <a:rPr lang="en-US" sz="2400" dirty="0">
                <a:latin typeface="+mj-lt"/>
              </a:rPr>
              <a:t>Comment on one-on-one meetings and office hours</a:t>
            </a:r>
          </a:p>
          <a:p>
            <a:endParaRPr lang="en-US" sz="2400" dirty="0">
              <a:latin typeface="+mj-lt"/>
            </a:endParaRPr>
          </a:p>
          <a:p>
            <a:pPr marL="342900" indent="-342900">
              <a:buFont typeface="Arial" panose="020B0604020202020204" pitchFamily="34" charset="0"/>
              <a:buChar char="•"/>
            </a:pPr>
            <a:r>
              <a:rPr lang="en-US" sz="2400" dirty="0">
                <a:latin typeface="+mj-lt"/>
              </a:rPr>
              <a:t>Encourage scheduled or spontaneous one-on-one or group discussions on course material, software issues, etc. etc.</a:t>
            </a:r>
          </a:p>
          <a:p>
            <a:pPr marL="342900" indent="-342900">
              <a:buFont typeface="Arial" panose="020B0604020202020204" pitchFamily="34" charset="0"/>
              <a:buChar char="•"/>
            </a:pPr>
            <a:r>
              <a:rPr lang="en-US" sz="2400" dirty="0">
                <a:latin typeface="+mj-lt"/>
              </a:rPr>
              <a:t>Can use office hours or other times (Open Door)</a:t>
            </a:r>
          </a:p>
        </p:txBody>
      </p:sp>
      <p:pic>
        <p:nvPicPr>
          <p:cNvPr id="6" name="Picture 5">
            <a:extLst>
              <a:ext uri="{FF2B5EF4-FFF2-40B4-BE49-F238E27FC236}">
                <a16:creationId xmlns:a16="http://schemas.microsoft.com/office/drawing/2014/main" id="{D577DBF8-8DBA-363F-CA7D-6EAB87205D0C}"/>
              </a:ext>
            </a:extLst>
          </p:cNvPr>
          <p:cNvPicPr>
            <a:picLocks noChangeAspect="1"/>
          </p:cNvPicPr>
          <p:nvPr/>
        </p:nvPicPr>
        <p:blipFill>
          <a:blip r:embed="rId2"/>
          <a:stretch>
            <a:fillRect/>
          </a:stretch>
        </p:blipFill>
        <p:spPr>
          <a:xfrm>
            <a:off x="5384" y="2362200"/>
            <a:ext cx="9074616" cy="3829247"/>
          </a:xfrm>
          <a:prstGeom prst="rect">
            <a:avLst/>
          </a:prstGeom>
        </p:spPr>
      </p:pic>
    </p:spTree>
    <p:extLst>
      <p:ext uri="{BB962C8B-B14F-4D97-AF65-F5344CB8AC3E}">
        <p14:creationId xmlns:p14="http://schemas.microsoft.com/office/powerpoint/2010/main" val="243872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22097-ABAD-C7FF-74B1-DCCBB34D1E44}"/>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A2696407-B02A-B823-6FCB-B00365861DA2}"/>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B71C788B-89D9-427B-6A8F-5CBF4039697B}"/>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a:extLst>
              <a:ext uri="{FF2B5EF4-FFF2-40B4-BE49-F238E27FC236}">
                <a16:creationId xmlns:a16="http://schemas.microsoft.com/office/drawing/2014/main" id="{1D78AD32-C091-A8E9-E8BE-C30290732791}"/>
              </a:ext>
            </a:extLst>
          </p:cNvPr>
          <p:cNvSpPr txBox="1"/>
          <p:nvPr/>
        </p:nvSpPr>
        <p:spPr>
          <a:xfrm>
            <a:off x="76200" y="228600"/>
            <a:ext cx="8915400" cy="6247864"/>
          </a:xfrm>
          <a:prstGeom prst="rect">
            <a:avLst/>
          </a:prstGeom>
          <a:noFill/>
        </p:spPr>
        <p:txBody>
          <a:bodyPr wrap="square" rtlCol="0">
            <a:spAutoFit/>
          </a:bodyPr>
          <a:lstStyle/>
          <a:p>
            <a:r>
              <a:rPr lang="en-US" sz="2000" b="1" dirty="0">
                <a:latin typeface="+mj-lt"/>
              </a:rPr>
              <a:t>Your questions –</a:t>
            </a:r>
          </a:p>
          <a:p>
            <a:endParaRPr lang="en-US" sz="2000" b="1" dirty="0">
              <a:latin typeface="+mj-lt"/>
            </a:endParaRPr>
          </a:p>
          <a:p>
            <a:r>
              <a:rPr lang="en-US" sz="2000" b="1" dirty="0">
                <a:latin typeface="+mj-lt"/>
              </a:rPr>
              <a:t>From Lee -- </a:t>
            </a:r>
            <a:r>
              <a:rPr lang="en-US" sz="2000" b="0" i="0" dirty="0">
                <a:solidFill>
                  <a:srgbClr val="222222"/>
                </a:solidFill>
                <a:effectLst/>
                <a:latin typeface="Arial" panose="020B0604020202020204" pitchFamily="34" charset="0"/>
              </a:rPr>
              <a:t> ..question regarding the "hard sphere," two particle potential. Is this similar to the subatomic (quark) potential? I tried to visualize this, and potentials for subatomic particles came to mind.</a:t>
            </a:r>
          </a:p>
          <a:p>
            <a:endParaRPr lang="en-US" sz="2000" dirty="0">
              <a:solidFill>
                <a:srgbClr val="222222"/>
              </a:solidFill>
              <a:latin typeface="Arial" panose="020B0604020202020204" pitchFamily="34" charset="0"/>
            </a:endParaRPr>
          </a:p>
          <a:p>
            <a:pPr algn="l"/>
            <a:r>
              <a:rPr lang="en-US" sz="2000" b="1" dirty="0">
                <a:solidFill>
                  <a:srgbClr val="222222"/>
                </a:solidFill>
                <a:latin typeface="Arial" panose="020B0604020202020204" pitchFamily="34" charset="0"/>
              </a:rPr>
              <a:t>From Katie – </a:t>
            </a:r>
          </a:p>
          <a:p>
            <a:pPr algn="l"/>
            <a:r>
              <a:rPr lang="en-US" sz="2000" dirty="0">
                <a:solidFill>
                  <a:srgbClr val="222222"/>
                </a:solidFill>
                <a:latin typeface="Arial" panose="020B0604020202020204" pitchFamily="34" charset="0"/>
              </a:rPr>
              <a:t>1. </a:t>
            </a:r>
            <a:r>
              <a:rPr lang="en-US" sz="2000" b="0" i="0" dirty="0">
                <a:solidFill>
                  <a:srgbClr val="222222"/>
                </a:solidFill>
                <a:effectLst/>
                <a:latin typeface="Arial" panose="020B0604020202020204" pitchFamily="34" charset="0"/>
              </a:rPr>
              <a:t>Could you further explain the math on the slide where you define </a:t>
            </a:r>
            <a:r>
              <a:rPr lang="en-US" sz="2000" b="0" i="0" dirty="0" err="1">
                <a:solidFill>
                  <a:srgbClr val="222222"/>
                </a:solidFill>
                <a:effectLst/>
                <a:latin typeface="Arial" panose="020B0604020202020204" pitchFamily="34" charset="0"/>
              </a:rPr>
              <a:t>V_eff</a:t>
            </a:r>
            <a:r>
              <a:rPr lang="en-US" sz="2000" b="0" i="0" dirty="0">
                <a:solidFill>
                  <a:srgbClr val="222222"/>
                </a:solidFill>
                <a:effectLst/>
                <a:latin typeface="Arial" panose="020B0604020202020204" pitchFamily="34" charset="0"/>
              </a:rPr>
              <a:t>(r) and talk about the special cases as well (such as when r goes to infinity)?</a:t>
            </a:r>
          </a:p>
          <a:p>
            <a:pPr algn="l"/>
            <a:r>
              <a:rPr lang="en-US" sz="2000" b="0" i="0" dirty="0">
                <a:solidFill>
                  <a:srgbClr val="222222"/>
                </a:solidFill>
                <a:effectLst/>
                <a:latin typeface="Arial" panose="020B0604020202020204" pitchFamily="34" charset="0"/>
              </a:rPr>
              <a:t>2. Also can you explain the differential cross section and how we determine that for different cases?</a:t>
            </a:r>
          </a:p>
          <a:p>
            <a:pPr algn="l"/>
            <a:r>
              <a:rPr lang="en-US" sz="2000" b="0" i="0" dirty="0">
                <a:solidFill>
                  <a:srgbClr val="222222"/>
                </a:solidFill>
                <a:effectLst/>
                <a:latin typeface="Arial" panose="020B0604020202020204" pitchFamily="34" charset="0"/>
              </a:rPr>
              <a:t>3. Can we go over the logic behind the steps in the example problem with the collision of hard spheres? I understand the math that is shown on the slide just would like a further explanation of how it was determined. </a:t>
            </a:r>
          </a:p>
          <a:p>
            <a:endParaRPr lang="en-US" sz="2000" b="1" dirty="0">
              <a:latin typeface="+mj-lt"/>
            </a:endParaRPr>
          </a:p>
          <a:p>
            <a:r>
              <a:rPr lang="en-US" sz="2000" b="1" dirty="0">
                <a:latin typeface="+mj-lt"/>
              </a:rPr>
              <a:t>From Evan -- </a:t>
            </a:r>
            <a:r>
              <a:rPr lang="en-US" sz="2000" dirty="0"/>
              <a:t>On slide # 11, there is a graph showing potential energy diagrams for a two particle interaction. Are the blue and green curves just examples of what could possibly be seen from such an interaction or is it an example of a more specific scenario? Also, why is it more meaningful to show V(r)/V0 on the y-axis as opposed to simply V(r)?</a:t>
            </a:r>
          </a:p>
        </p:txBody>
      </p:sp>
    </p:spTree>
    <p:extLst>
      <p:ext uri="{BB962C8B-B14F-4D97-AF65-F5344CB8AC3E}">
        <p14:creationId xmlns:p14="http://schemas.microsoft.com/office/powerpoint/2010/main" val="331725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7FBB3B-2C71-F446-88A1-E074C0B8EA27}"/>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3C1BBB1C-3AE7-A52E-8A0F-3EEF842214C4}"/>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003A487D-AB8B-A15F-75C3-39C9A10886D5}"/>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a:extLst>
              <a:ext uri="{FF2B5EF4-FFF2-40B4-BE49-F238E27FC236}">
                <a16:creationId xmlns:a16="http://schemas.microsoft.com/office/drawing/2014/main" id="{8EBF4DD8-2817-5C9C-CEDA-22F43547AF39}"/>
              </a:ext>
            </a:extLst>
          </p:cNvPr>
          <p:cNvSpPr txBox="1"/>
          <p:nvPr/>
        </p:nvSpPr>
        <p:spPr>
          <a:xfrm>
            <a:off x="152400" y="152400"/>
            <a:ext cx="8915400" cy="4093428"/>
          </a:xfrm>
          <a:prstGeom prst="rect">
            <a:avLst/>
          </a:prstGeom>
          <a:noFill/>
        </p:spPr>
        <p:txBody>
          <a:bodyPr wrap="square" rtlCol="0">
            <a:spAutoFit/>
          </a:bodyPr>
          <a:lstStyle/>
          <a:p>
            <a:r>
              <a:rPr lang="en-US" sz="2000" b="1" dirty="0">
                <a:latin typeface="+mj-lt"/>
              </a:rPr>
              <a:t>Questions continued –</a:t>
            </a:r>
          </a:p>
          <a:p>
            <a:endParaRPr lang="en-US" sz="2000" b="1" dirty="0">
              <a:latin typeface="+mj-lt"/>
            </a:endParaRPr>
          </a:p>
          <a:p>
            <a:r>
              <a:rPr lang="en-US" sz="2000" b="1" dirty="0">
                <a:latin typeface="+mj-lt"/>
              </a:rPr>
              <a:t>From Sam -- </a:t>
            </a:r>
            <a:r>
              <a:rPr lang="en-US" sz="2000" dirty="0">
                <a:latin typeface="+mj-lt"/>
              </a:rPr>
              <a:t>..</a:t>
            </a:r>
            <a:r>
              <a:rPr lang="en-US" sz="2000" b="0" i="0" dirty="0">
                <a:solidFill>
                  <a:srgbClr val="222222"/>
                </a:solidFill>
                <a:effectLst/>
                <a:latin typeface="Arial" panose="020B0604020202020204" pitchFamily="34" charset="0"/>
              </a:rPr>
              <a:t>is the r^2 (</a:t>
            </a:r>
            <a:r>
              <a:rPr lang="en-US" sz="2000" b="0" i="0" dirty="0" err="1">
                <a:solidFill>
                  <a:srgbClr val="222222"/>
                </a:solidFill>
                <a:effectLst/>
                <a:latin typeface="Arial" panose="020B0604020202020204" pitchFamily="34" charset="0"/>
              </a:rPr>
              <a:t>dtheta</a:t>
            </a:r>
            <a:r>
              <a:rPr lang="en-US" sz="2000" b="0" i="0" dirty="0">
                <a:solidFill>
                  <a:srgbClr val="222222"/>
                </a:solidFill>
                <a:effectLst/>
                <a:latin typeface="Arial" panose="020B0604020202020204" pitchFamily="34" charset="0"/>
              </a:rPr>
              <a:t>/dt)^2 term that arises in the energy of the target particle a result of rotational energy? Also, in the </a:t>
            </a:r>
            <a:r>
              <a:rPr lang="en-US" sz="2000" b="0" i="0" dirty="0" err="1">
                <a:solidFill>
                  <a:srgbClr val="222222"/>
                </a:solidFill>
                <a:effectLst/>
                <a:latin typeface="Arial" panose="020B0604020202020204" pitchFamily="34" charset="0"/>
              </a:rPr>
              <a:t>preclass</a:t>
            </a:r>
            <a:r>
              <a:rPr lang="en-US" sz="2000" b="0" i="0" dirty="0">
                <a:solidFill>
                  <a:srgbClr val="222222"/>
                </a:solidFill>
                <a:effectLst/>
                <a:latin typeface="Arial" panose="020B0604020202020204" pitchFamily="34" charset="0"/>
              </a:rPr>
              <a:t> assessment the derivative of the definite integral (1st question), you plug in the bounds of the integral to the equation for x, adding the upper bound term and subtracting the lower bound term, in addition to taking the derivative with respect to t and then integrating.  I am having trouble understanding why this is a necessary step mathematically.</a:t>
            </a:r>
            <a:endParaRPr lang="en-US" sz="2000" i="0" dirty="0">
              <a:solidFill>
                <a:srgbClr val="222222"/>
              </a:solidFill>
              <a:effectLst/>
              <a:latin typeface="Arial" panose="020B0604020202020204" pitchFamily="34" charset="0"/>
            </a:endParaRPr>
          </a:p>
          <a:p>
            <a:endParaRPr lang="en-US" sz="2000" b="1" dirty="0">
              <a:solidFill>
                <a:srgbClr val="222222"/>
              </a:solidFill>
              <a:latin typeface="Arial" panose="020B0604020202020204" pitchFamily="34" charset="0"/>
            </a:endParaRPr>
          </a:p>
          <a:p>
            <a:r>
              <a:rPr lang="en-US" sz="2000" b="1" dirty="0">
                <a:solidFill>
                  <a:srgbClr val="222222"/>
                </a:solidFill>
                <a:latin typeface="Arial" panose="020B0604020202020204" pitchFamily="34" charset="0"/>
              </a:rPr>
              <a:t>From </a:t>
            </a:r>
            <a:r>
              <a:rPr lang="en-US" sz="2000" b="1" dirty="0" err="1">
                <a:solidFill>
                  <a:srgbClr val="222222"/>
                </a:solidFill>
                <a:latin typeface="Arial" panose="020B0604020202020204" pitchFamily="34" charset="0"/>
              </a:rPr>
              <a:t>Zezong</a:t>
            </a:r>
            <a:r>
              <a:rPr lang="en-US" sz="2000" b="1" dirty="0">
                <a:solidFill>
                  <a:srgbClr val="222222"/>
                </a:solidFill>
                <a:latin typeface="Arial" panose="020B0604020202020204" pitchFamily="34" charset="0"/>
              </a:rPr>
              <a:t> -- </a:t>
            </a:r>
            <a:r>
              <a:rPr lang="en-US" sz="2000" b="0" i="0" dirty="0">
                <a:solidFill>
                  <a:srgbClr val="222222"/>
                </a:solidFill>
                <a:effectLst/>
                <a:latin typeface="Arial" panose="020B0604020202020204" pitchFamily="34" charset="0"/>
              </a:rPr>
              <a:t>At the end of the slide you listed several assumptions we have to make about the scattering process analysis. I wonder in real experiments, to what extent these make a difference for the results.</a:t>
            </a:r>
            <a:endParaRPr lang="en-US" sz="2000" b="1" dirty="0">
              <a:latin typeface="+mj-lt"/>
            </a:endParaRPr>
          </a:p>
        </p:txBody>
      </p:sp>
    </p:spTree>
    <p:extLst>
      <p:ext uri="{BB962C8B-B14F-4D97-AF65-F5344CB8AC3E}">
        <p14:creationId xmlns:p14="http://schemas.microsoft.com/office/powerpoint/2010/main" val="13497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36085" t="55675" r="30582" b="31763"/>
          <a:stretch/>
        </p:blipFill>
        <p:spPr>
          <a:xfrm>
            <a:off x="53956" y="2274849"/>
            <a:ext cx="8233939" cy="1475609"/>
          </a:xfrm>
          <a:prstGeom prst="rect">
            <a:avLst/>
          </a:prstGeom>
        </p:spPr>
      </p:pic>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sp>
        <p:nvSpPr>
          <p:cNvPr id="26" name="TextBox 25"/>
          <p:cNvSpPr txBox="1"/>
          <p:nvPr/>
        </p:nvSpPr>
        <p:spPr>
          <a:xfrm>
            <a:off x="2057401" y="184160"/>
            <a:ext cx="4130040" cy="461665"/>
          </a:xfrm>
          <a:prstGeom prst="rect">
            <a:avLst/>
          </a:prstGeom>
          <a:noFill/>
        </p:spPr>
        <p:txBody>
          <a:bodyPr wrap="square" rtlCol="0">
            <a:spAutoFit/>
          </a:bodyPr>
          <a:lstStyle/>
          <a:p>
            <a:r>
              <a:rPr lang="en-US" sz="2400" dirty="0">
                <a:latin typeface="+mj-lt"/>
              </a:rPr>
              <a:t>Comment on quiz questions</a:t>
            </a:r>
          </a:p>
        </p:txBody>
      </p:sp>
      <p:sp>
        <p:nvSpPr>
          <p:cNvPr id="10" name="Rectangle 37"/>
          <p:cNvSpPr>
            <a:spLocks noChangeArrowheads="1"/>
          </p:cNvSpPr>
          <p:nvPr/>
        </p:nvSpPr>
        <p:spPr bwMode="auto">
          <a:xfrm>
            <a:off x="1143000" y="2209800"/>
            <a:ext cx="1889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40919635"/>
              </p:ext>
            </p:extLst>
          </p:nvPr>
        </p:nvGraphicFramePr>
        <p:xfrm>
          <a:off x="664442" y="560754"/>
          <a:ext cx="2362200" cy="996950"/>
        </p:xfrm>
        <a:graphic>
          <a:graphicData uri="http://schemas.openxmlformats.org/presentationml/2006/ole">
            <mc:AlternateContent xmlns:mc="http://schemas.openxmlformats.org/markup-compatibility/2006">
              <mc:Choice xmlns:v="urn:schemas-microsoft-com:vml" Requires="v">
                <p:oleObj name="Equation" r:id="rId4" imgW="1143000" imgH="469900" progId="Equation.DSMT4">
                  <p:embed/>
                </p:oleObj>
              </mc:Choice>
              <mc:Fallback>
                <p:oleObj name="Equation" r:id="rId4" imgW="1143000" imgH="469900" progId="Equation.DSMT4">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442" y="560754"/>
                        <a:ext cx="2362200" cy="996950"/>
                      </a:xfrm>
                      <a:prstGeom prst="rect">
                        <a:avLst/>
                      </a:prstGeom>
                      <a:noFill/>
                    </p:spPr>
                  </p:pic>
                </p:oleObj>
              </mc:Fallback>
            </mc:AlternateContent>
          </a:graphicData>
        </a:graphic>
      </p:graphicFrame>
      <p:sp>
        <p:nvSpPr>
          <p:cNvPr id="12" name="TextBox 11"/>
          <p:cNvSpPr txBox="1"/>
          <p:nvPr/>
        </p:nvSpPr>
        <p:spPr>
          <a:xfrm>
            <a:off x="137153" y="599907"/>
            <a:ext cx="4343400" cy="461665"/>
          </a:xfrm>
          <a:prstGeom prst="rect">
            <a:avLst/>
          </a:prstGeom>
          <a:noFill/>
        </p:spPr>
        <p:txBody>
          <a:bodyPr wrap="square" rtlCol="0">
            <a:spAutoFit/>
          </a:bodyPr>
          <a:lstStyle/>
          <a:p>
            <a:r>
              <a:rPr lang="en-US" sz="2400" dirty="0">
                <a:latin typeface="+mj-lt"/>
              </a:rPr>
              <a:t>1.</a:t>
            </a:r>
          </a:p>
        </p:txBody>
      </p:sp>
      <p:graphicFrame>
        <p:nvGraphicFramePr>
          <p:cNvPr id="13" name="Object 12"/>
          <p:cNvGraphicFramePr>
            <a:graphicFrameLocks noChangeAspect="1"/>
          </p:cNvGraphicFramePr>
          <p:nvPr>
            <p:extLst>
              <p:ext uri="{D42A27DB-BD31-4B8C-83A1-F6EECF244321}">
                <p14:modId xmlns:p14="http://schemas.microsoft.com/office/powerpoint/2010/main" val="4116300243"/>
              </p:ext>
            </p:extLst>
          </p:nvPr>
        </p:nvGraphicFramePr>
        <p:xfrm>
          <a:off x="4038600" y="584200"/>
          <a:ext cx="4473575" cy="2266950"/>
        </p:xfrm>
        <a:graphic>
          <a:graphicData uri="http://schemas.openxmlformats.org/presentationml/2006/ole">
            <mc:AlternateContent xmlns:mc="http://schemas.openxmlformats.org/markup-compatibility/2006">
              <mc:Choice xmlns:v="urn:schemas-microsoft-com:vml" Requires="v">
                <p:oleObj name="Equation" r:id="rId6" imgW="1955520" imgH="990360" progId="Equation.DSMT4">
                  <p:embed/>
                </p:oleObj>
              </mc:Choice>
              <mc:Fallback>
                <p:oleObj name="Equation" r:id="rId6" imgW="1955520" imgH="990360" progId="Equation.DSMT4">
                  <p:embed/>
                  <p:pic>
                    <p:nvPicPr>
                      <p:cNvPr id="0" name=""/>
                      <p:cNvPicPr/>
                      <p:nvPr/>
                    </p:nvPicPr>
                    <p:blipFill>
                      <a:blip r:embed="rId7"/>
                      <a:stretch>
                        <a:fillRect/>
                      </a:stretch>
                    </p:blipFill>
                    <p:spPr>
                      <a:xfrm>
                        <a:off x="4038600" y="584200"/>
                        <a:ext cx="4473575" cy="22669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47487909"/>
              </p:ext>
            </p:extLst>
          </p:nvPr>
        </p:nvGraphicFramePr>
        <p:xfrm>
          <a:off x="664442" y="3081898"/>
          <a:ext cx="7543800" cy="950912"/>
        </p:xfrm>
        <a:graphic>
          <a:graphicData uri="http://schemas.openxmlformats.org/presentationml/2006/ole">
            <mc:AlternateContent xmlns:mc="http://schemas.openxmlformats.org/markup-compatibility/2006">
              <mc:Choice xmlns:v="urn:schemas-microsoft-com:vml" Requires="v">
                <p:oleObj name="Equation" r:id="rId8" imgW="3771720" imgH="469800" progId="Equation.DSMT4">
                  <p:embed/>
                </p:oleObj>
              </mc:Choice>
              <mc:Fallback>
                <p:oleObj name="Equation" r:id="rId8" imgW="3771720" imgH="469800" progId="Equation.DSMT4">
                  <p:embed/>
                  <p:pic>
                    <p:nvPicPr>
                      <p:cNvPr id="0" name=""/>
                      <p:cNvPicPr/>
                      <p:nvPr/>
                    </p:nvPicPr>
                    <p:blipFill>
                      <a:blip r:embed="rId9"/>
                      <a:stretch>
                        <a:fillRect/>
                      </a:stretch>
                    </p:blipFill>
                    <p:spPr>
                      <a:xfrm>
                        <a:off x="664442" y="3081898"/>
                        <a:ext cx="7543800" cy="950912"/>
                      </a:xfrm>
                      <a:prstGeom prst="rect">
                        <a:avLst/>
                      </a:prstGeom>
                    </p:spPr>
                  </p:pic>
                </p:oleObj>
              </mc:Fallback>
            </mc:AlternateContent>
          </a:graphicData>
        </a:graphic>
      </p:graphicFrame>
      <p:sp>
        <p:nvSpPr>
          <p:cNvPr id="16" name="TextBox 15"/>
          <p:cNvSpPr txBox="1"/>
          <p:nvPr/>
        </p:nvSpPr>
        <p:spPr>
          <a:xfrm>
            <a:off x="141490" y="4164347"/>
            <a:ext cx="8229600" cy="461665"/>
          </a:xfrm>
          <a:prstGeom prst="rect">
            <a:avLst/>
          </a:prstGeom>
          <a:noFill/>
        </p:spPr>
        <p:txBody>
          <a:bodyPr wrap="square" rtlCol="0">
            <a:spAutoFit/>
          </a:bodyPr>
          <a:lstStyle/>
          <a:p>
            <a:r>
              <a:rPr lang="en-US" sz="2400" dirty="0">
                <a:latin typeface="+mj-lt"/>
              </a:rPr>
              <a:t>3.   </a:t>
            </a:r>
          </a:p>
        </p:txBody>
      </p:sp>
      <p:graphicFrame>
        <p:nvGraphicFramePr>
          <p:cNvPr id="17" name="Object 16"/>
          <p:cNvGraphicFramePr>
            <a:graphicFrameLocks noChangeAspect="1"/>
          </p:cNvGraphicFramePr>
          <p:nvPr>
            <p:extLst>
              <p:ext uri="{D42A27DB-BD31-4B8C-83A1-F6EECF244321}">
                <p14:modId xmlns:p14="http://schemas.microsoft.com/office/powerpoint/2010/main" val="1954153708"/>
              </p:ext>
            </p:extLst>
          </p:nvPr>
        </p:nvGraphicFramePr>
        <p:xfrm>
          <a:off x="631491" y="3962082"/>
          <a:ext cx="7935912" cy="1392238"/>
        </p:xfrm>
        <a:graphic>
          <a:graphicData uri="http://schemas.openxmlformats.org/presentationml/2006/ole">
            <mc:AlternateContent xmlns:mc="http://schemas.openxmlformats.org/markup-compatibility/2006">
              <mc:Choice xmlns:v="urn:schemas-microsoft-com:vml" Requires="v">
                <p:oleObj name="Equation" r:id="rId10" imgW="3835080" imgH="672840" progId="Equation.DSMT4">
                  <p:embed/>
                </p:oleObj>
              </mc:Choice>
              <mc:Fallback>
                <p:oleObj name="Equation" r:id="rId10" imgW="3835080" imgH="672840" progId="Equation.DSMT4">
                  <p:embed/>
                  <p:pic>
                    <p:nvPicPr>
                      <p:cNvPr id="0" name=""/>
                      <p:cNvPicPr/>
                      <p:nvPr/>
                    </p:nvPicPr>
                    <p:blipFill>
                      <a:blip r:embed="rId11"/>
                      <a:stretch>
                        <a:fillRect/>
                      </a:stretch>
                    </p:blipFill>
                    <p:spPr>
                      <a:xfrm>
                        <a:off x="631491" y="3962082"/>
                        <a:ext cx="7935912" cy="1392238"/>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43223565"/>
              </p:ext>
            </p:extLst>
          </p:nvPr>
        </p:nvGraphicFramePr>
        <p:xfrm>
          <a:off x="221674" y="5276654"/>
          <a:ext cx="7548417" cy="1492714"/>
        </p:xfrm>
        <a:graphic>
          <a:graphicData uri="http://schemas.openxmlformats.org/presentationml/2006/ole">
            <mc:AlternateContent xmlns:mc="http://schemas.openxmlformats.org/markup-compatibility/2006">
              <mc:Choice xmlns:v="urn:schemas-microsoft-com:vml" Requires="v">
                <p:oleObj name="Equation" r:id="rId12" imgW="4368600" imgH="863280" progId="Equation.DSMT4">
                  <p:embed/>
                </p:oleObj>
              </mc:Choice>
              <mc:Fallback>
                <p:oleObj name="Equation" r:id="rId12" imgW="4368600" imgH="863280" progId="Equation.DSMT4">
                  <p:embed/>
                  <p:pic>
                    <p:nvPicPr>
                      <p:cNvPr id="0" name=""/>
                      <p:cNvPicPr/>
                      <p:nvPr/>
                    </p:nvPicPr>
                    <p:blipFill>
                      <a:blip r:embed="rId13"/>
                      <a:stretch>
                        <a:fillRect/>
                      </a:stretch>
                    </p:blipFill>
                    <p:spPr>
                      <a:xfrm>
                        <a:off x="221674" y="5276654"/>
                        <a:ext cx="7548417" cy="1492714"/>
                      </a:xfrm>
                      <a:prstGeom prst="rect">
                        <a:avLst/>
                      </a:prstGeom>
                    </p:spPr>
                  </p:pic>
                </p:oleObj>
              </mc:Fallback>
            </mc:AlternateContent>
          </a:graphicData>
        </a:graphic>
      </p:graphicFrame>
    </p:spTree>
    <p:extLst>
      <p:ext uri="{BB962C8B-B14F-4D97-AF65-F5344CB8AC3E}">
        <p14:creationId xmlns:p14="http://schemas.microsoft.com/office/powerpoint/2010/main" val="223004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36942-01AD-4A65-A39E-664EA7ECE4FE}"/>
              </a:ext>
            </a:extLst>
          </p:cNvPr>
          <p:cNvSpPr>
            <a:spLocks noGrp="1"/>
          </p:cNvSpPr>
          <p:nvPr>
            <p:ph type="dt" sz="half" idx="10"/>
          </p:nvPr>
        </p:nvSpPr>
        <p:spPr/>
        <p:txBody>
          <a:bodyPr/>
          <a:lstStyle/>
          <a:p>
            <a:r>
              <a:rPr lang="en-US"/>
              <a:t>8/24/2022</a:t>
            </a:r>
          </a:p>
        </p:txBody>
      </p:sp>
      <p:sp>
        <p:nvSpPr>
          <p:cNvPr id="3" name="Footer Placeholder 2">
            <a:extLst>
              <a:ext uri="{FF2B5EF4-FFF2-40B4-BE49-F238E27FC236}">
                <a16:creationId xmlns:a16="http://schemas.microsoft.com/office/drawing/2014/main" id="{12F3E2BF-5980-4A07-A825-F6C939961DF3}"/>
              </a:ext>
            </a:extLst>
          </p:cNvPr>
          <p:cNvSpPr>
            <a:spLocks noGrp="1"/>
          </p:cNvSpPr>
          <p:nvPr>
            <p:ph type="ftr" sz="quarter" idx="11"/>
          </p:nvPr>
        </p:nvSpPr>
        <p:spPr/>
        <p:txBody>
          <a:bodyPr/>
          <a:lstStyle/>
          <a:p>
            <a:r>
              <a:rPr lang="en-US"/>
              <a:t>PHY 711  Fall 2022 -- Lecture 2</a:t>
            </a:r>
          </a:p>
        </p:txBody>
      </p:sp>
      <p:sp>
        <p:nvSpPr>
          <p:cNvPr id="4" name="Slide Number Placeholder 3">
            <a:extLst>
              <a:ext uri="{FF2B5EF4-FFF2-40B4-BE49-F238E27FC236}">
                <a16:creationId xmlns:a16="http://schemas.microsoft.com/office/drawing/2014/main" id="{E9F9106E-1FE7-4BDB-88C1-F4927007B5F0}"/>
              </a:ext>
            </a:extLst>
          </p:cNvPr>
          <p:cNvSpPr>
            <a:spLocks noGrp="1"/>
          </p:cNvSpPr>
          <p:nvPr>
            <p:ph type="sldNum" sz="quarter" idx="12"/>
          </p:nvPr>
        </p:nvSpPr>
        <p:spPr/>
        <p:txBody>
          <a:bodyPr/>
          <a:lstStyle/>
          <a:p>
            <a:fld id="{CE368B07-CEBF-4C80-90AF-53B34FA04CF3}" type="slidenum">
              <a:rPr lang="en-US" smtClean="0"/>
              <a:t>8</a:t>
            </a:fld>
            <a:endParaRPr lang="en-US"/>
          </a:p>
        </p:txBody>
      </p:sp>
      <p:graphicFrame>
        <p:nvGraphicFramePr>
          <p:cNvPr id="5" name="Object 4">
            <a:extLst>
              <a:ext uri="{FF2B5EF4-FFF2-40B4-BE49-F238E27FC236}">
                <a16:creationId xmlns:a16="http://schemas.microsoft.com/office/drawing/2014/main" id="{AB512949-59B0-4CD8-8DB1-6F13659E14B7}"/>
              </a:ext>
            </a:extLst>
          </p:cNvPr>
          <p:cNvGraphicFramePr>
            <a:graphicFrameLocks noChangeAspect="1"/>
          </p:cNvGraphicFramePr>
          <p:nvPr>
            <p:extLst>
              <p:ext uri="{D42A27DB-BD31-4B8C-83A1-F6EECF244321}">
                <p14:modId xmlns:p14="http://schemas.microsoft.com/office/powerpoint/2010/main" val="1006300061"/>
              </p:ext>
            </p:extLst>
          </p:nvPr>
        </p:nvGraphicFramePr>
        <p:xfrm>
          <a:off x="176854" y="2743200"/>
          <a:ext cx="8790291" cy="2058987"/>
        </p:xfrm>
        <a:graphic>
          <a:graphicData uri="http://schemas.openxmlformats.org/presentationml/2006/ole">
            <mc:AlternateContent xmlns:mc="http://schemas.openxmlformats.org/markup-compatibility/2006">
              <mc:Choice xmlns:v="urn:schemas-microsoft-com:vml" Requires="v">
                <p:oleObj name="Equation" r:id="rId2" imgW="4228920" imgH="990360" progId="Equation.DSMT4">
                  <p:embed/>
                </p:oleObj>
              </mc:Choice>
              <mc:Fallback>
                <p:oleObj name="Equation" r:id="rId2" imgW="4228920" imgH="990360" progId="Equation.DSMT4">
                  <p:embed/>
                  <p:pic>
                    <p:nvPicPr>
                      <p:cNvPr id="0" name=""/>
                      <p:cNvPicPr/>
                      <p:nvPr/>
                    </p:nvPicPr>
                    <p:blipFill>
                      <a:blip r:embed="rId3"/>
                      <a:stretch>
                        <a:fillRect/>
                      </a:stretch>
                    </p:blipFill>
                    <p:spPr>
                      <a:xfrm>
                        <a:off x="176854" y="2743200"/>
                        <a:ext cx="8790291" cy="20589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17F75B-39A3-6375-6684-A057FDCDAF55}"/>
              </a:ext>
            </a:extLst>
          </p:cNvPr>
          <p:cNvSpPr txBox="1"/>
          <p:nvPr/>
        </p:nvSpPr>
        <p:spPr>
          <a:xfrm>
            <a:off x="129962" y="136525"/>
            <a:ext cx="8480638" cy="1200329"/>
          </a:xfrm>
          <a:prstGeom prst="rect">
            <a:avLst/>
          </a:prstGeom>
          <a:noFill/>
        </p:spPr>
        <p:txBody>
          <a:bodyPr wrap="square" rtlCol="0">
            <a:spAutoFit/>
          </a:bodyPr>
          <a:lstStyle/>
          <a:p>
            <a:r>
              <a:rPr lang="en-US" sz="2400" dirty="0">
                <a:latin typeface="+mj-lt"/>
              </a:rPr>
              <a:t>Some more details on Question #1:</a:t>
            </a:r>
          </a:p>
          <a:p>
            <a:r>
              <a:rPr lang="en-US" sz="2400" dirty="0">
                <a:latin typeface="+mj-lt"/>
              </a:rPr>
              <a:t>Note that you can integrate first and then</a:t>
            </a:r>
          </a:p>
          <a:p>
            <a:r>
              <a:rPr lang="en-US" sz="2400" dirty="0">
                <a:latin typeface="+mj-lt"/>
              </a:rPr>
              <a:t>take the derivative and you should get the same answer</a:t>
            </a:r>
          </a:p>
        </p:txBody>
      </p:sp>
      <p:sp>
        <p:nvSpPr>
          <p:cNvPr id="7" name="TextBox 6">
            <a:extLst>
              <a:ext uri="{FF2B5EF4-FFF2-40B4-BE49-F238E27FC236}">
                <a16:creationId xmlns:a16="http://schemas.microsoft.com/office/drawing/2014/main" id="{44486B37-5D1F-E49F-BD07-8A4391DB1487}"/>
              </a:ext>
            </a:extLst>
          </p:cNvPr>
          <p:cNvSpPr txBox="1"/>
          <p:nvPr/>
        </p:nvSpPr>
        <p:spPr>
          <a:xfrm>
            <a:off x="310400" y="4953000"/>
            <a:ext cx="8509945" cy="830997"/>
          </a:xfrm>
          <a:prstGeom prst="rect">
            <a:avLst/>
          </a:prstGeom>
          <a:noFill/>
        </p:spPr>
        <p:txBody>
          <a:bodyPr wrap="square" rtlCol="0">
            <a:spAutoFit/>
          </a:bodyPr>
          <a:lstStyle/>
          <a:p>
            <a:r>
              <a:rPr lang="en-US" sz="2400" dirty="0">
                <a:latin typeface="+mj-lt"/>
              </a:rPr>
              <a:t>A more systematic discussion of these and other mathematical details will be discussed throughout the course.</a:t>
            </a:r>
          </a:p>
        </p:txBody>
      </p:sp>
      <p:graphicFrame>
        <p:nvGraphicFramePr>
          <p:cNvPr id="8" name="Object 7">
            <a:extLst>
              <a:ext uri="{FF2B5EF4-FFF2-40B4-BE49-F238E27FC236}">
                <a16:creationId xmlns:a16="http://schemas.microsoft.com/office/drawing/2014/main" id="{D40C7F29-2948-3DDD-9DEA-55E84411B858}"/>
              </a:ext>
            </a:extLst>
          </p:cNvPr>
          <p:cNvGraphicFramePr>
            <a:graphicFrameLocks noChangeAspect="1"/>
          </p:cNvGraphicFramePr>
          <p:nvPr>
            <p:extLst>
              <p:ext uri="{D42A27DB-BD31-4B8C-83A1-F6EECF244321}">
                <p14:modId xmlns:p14="http://schemas.microsoft.com/office/powerpoint/2010/main" val="2698395510"/>
              </p:ext>
            </p:extLst>
          </p:nvPr>
        </p:nvGraphicFramePr>
        <p:xfrm>
          <a:off x="5984631" y="39807"/>
          <a:ext cx="2362200" cy="996950"/>
        </p:xfrm>
        <a:graphic>
          <a:graphicData uri="http://schemas.openxmlformats.org/presentationml/2006/ole">
            <mc:AlternateContent xmlns:mc="http://schemas.openxmlformats.org/markup-compatibility/2006">
              <mc:Choice xmlns:v="urn:schemas-microsoft-com:vml" Requires="v">
                <p:oleObj name="Equation" r:id="rId4" imgW="1143000" imgH="469900" progId="Equation.DSMT4">
                  <p:embed/>
                </p:oleObj>
              </mc:Choice>
              <mc:Fallback>
                <p:oleObj name="Equation" r:id="rId4" imgW="1143000" imgH="469900" progId="Equation.DSMT4">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631" y="39807"/>
                        <a:ext cx="2362200" cy="996950"/>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90E03484-6602-F0F1-4F1D-D0F4664A631E}"/>
              </a:ext>
            </a:extLst>
          </p:cNvPr>
          <p:cNvGraphicFramePr>
            <a:graphicFrameLocks noChangeAspect="1"/>
          </p:cNvGraphicFramePr>
          <p:nvPr>
            <p:extLst>
              <p:ext uri="{D42A27DB-BD31-4B8C-83A1-F6EECF244321}">
                <p14:modId xmlns:p14="http://schemas.microsoft.com/office/powerpoint/2010/main" val="3298430897"/>
              </p:ext>
            </p:extLst>
          </p:nvPr>
        </p:nvGraphicFramePr>
        <p:xfrm>
          <a:off x="508732" y="1341438"/>
          <a:ext cx="5273676" cy="1023938"/>
        </p:xfrm>
        <a:graphic>
          <a:graphicData uri="http://schemas.openxmlformats.org/presentationml/2006/ole">
            <mc:AlternateContent xmlns:mc="http://schemas.openxmlformats.org/markup-compatibility/2006">
              <mc:Choice xmlns:v="urn:schemas-microsoft-com:vml" Requires="v">
                <p:oleObj name="Equation" r:id="rId6" imgW="2552400" imgH="482400" progId="Equation.DSMT4">
                  <p:embed/>
                </p:oleObj>
              </mc:Choice>
              <mc:Fallback>
                <p:oleObj name="Equation" r:id="rId6" imgW="2552400" imgH="482400" progId="Equation.DSMT4">
                  <p:embed/>
                  <p:pic>
                    <p:nvPicPr>
                      <p:cNvPr id="8" name="Object 7">
                        <a:extLst>
                          <a:ext uri="{FF2B5EF4-FFF2-40B4-BE49-F238E27FC236}">
                            <a16:creationId xmlns:a16="http://schemas.microsoft.com/office/drawing/2014/main" id="{D40C7F29-2948-3DDD-9DEA-55E84411B858}"/>
                          </a:ext>
                        </a:extLst>
                      </p:cNvPr>
                      <p:cNvPicPr>
                        <a:picLocks noChangeAspect="1" noChangeArrowheads="1"/>
                      </p:cNvPicPr>
                      <p:nvPr/>
                    </p:nvPicPr>
                    <p:blipFill>
                      <a:blip r:embed="rId7"/>
                      <a:srcRect/>
                      <a:stretch>
                        <a:fillRect/>
                      </a:stretch>
                    </p:blipFill>
                    <p:spPr bwMode="auto">
                      <a:xfrm>
                        <a:off x="508732" y="1341438"/>
                        <a:ext cx="5273676" cy="1023938"/>
                      </a:xfrm>
                      <a:prstGeom prst="rect">
                        <a:avLst/>
                      </a:prstGeom>
                      <a:noFill/>
                    </p:spPr>
                  </p:pic>
                </p:oleObj>
              </mc:Fallback>
            </mc:AlternateContent>
          </a:graphicData>
        </a:graphic>
      </p:graphicFrame>
    </p:spTree>
    <p:extLst>
      <p:ext uri="{BB962C8B-B14F-4D97-AF65-F5344CB8AC3E}">
        <p14:creationId xmlns:p14="http://schemas.microsoft.com/office/powerpoint/2010/main" val="416280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213FDE-F665-8D0F-D26B-A9E87B5B4F72}"/>
              </a:ext>
            </a:extLst>
          </p:cNvPr>
          <p:cNvPicPr>
            <a:picLocks noChangeAspect="1"/>
          </p:cNvPicPr>
          <p:nvPr/>
        </p:nvPicPr>
        <p:blipFill>
          <a:blip r:embed="rId3"/>
          <a:stretch>
            <a:fillRect/>
          </a:stretch>
        </p:blipFill>
        <p:spPr>
          <a:xfrm>
            <a:off x="152400" y="609600"/>
            <a:ext cx="9028686" cy="4753082"/>
          </a:xfrm>
          <a:prstGeom prst="rect">
            <a:avLst/>
          </a:prstGeom>
        </p:spPr>
      </p:pic>
      <p:sp>
        <p:nvSpPr>
          <p:cNvPr id="2" name="Date Placeholder 1"/>
          <p:cNvSpPr>
            <a:spLocks noGrp="1"/>
          </p:cNvSpPr>
          <p:nvPr>
            <p:ph type="dt" sz="half" idx="10"/>
          </p:nvPr>
        </p:nvSpPr>
        <p:spPr/>
        <p:txBody>
          <a:bodyPr/>
          <a:lstStyle/>
          <a:p>
            <a:r>
              <a:rPr lang="en-US"/>
              <a:t>8/24/2022</a:t>
            </a:r>
          </a:p>
        </p:txBody>
      </p:sp>
      <p:sp>
        <p:nvSpPr>
          <p:cNvPr id="3" name="Footer Placeholder 2"/>
          <p:cNvSpPr>
            <a:spLocks noGrp="1"/>
          </p:cNvSpPr>
          <p:nvPr>
            <p:ph type="ftr" sz="quarter" idx="11"/>
          </p:nvPr>
        </p:nvSpPr>
        <p:spPr/>
        <p:txBody>
          <a:bodyPr/>
          <a:lstStyle/>
          <a:p>
            <a:r>
              <a:rPr lang="en-US"/>
              <a:t>PHY 711  Fall 2022 --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sp>
        <p:nvSpPr>
          <p:cNvPr id="6" name="Right Arrow 5"/>
          <p:cNvSpPr/>
          <p:nvPr/>
        </p:nvSpPr>
        <p:spPr>
          <a:xfrm>
            <a:off x="304800" y="41910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6731</TotalTime>
  <Words>1956</Words>
  <Application>Microsoft Office PowerPoint</Application>
  <PresentationFormat>On-screen Show (4:3)</PresentationFormat>
  <Paragraphs>283</Paragraphs>
  <Slides>31</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8" baseType="lpstr">
      <vt:lpstr>Arial</vt:lpstr>
      <vt:lpstr>Calibri</vt:lpstr>
      <vt:lpstr>Symbol</vt:lpstr>
      <vt:lpstr>Wingdings</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374</cp:revision>
  <cp:lastPrinted>2020-08-27T04:32:02Z</cp:lastPrinted>
  <dcterms:created xsi:type="dcterms:W3CDTF">2012-01-10T18:32:24Z</dcterms:created>
  <dcterms:modified xsi:type="dcterms:W3CDTF">2022-08-24T15:21:11Z</dcterms:modified>
</cp:coreProperties>
</file>