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96" r:id="rId3"/>
    <p:sldId id="478" r:id="rId4"/>
    <p:sldId id="479" r:id="rId5"/>
    <p:sldId id="354" r:id="rId6"/>
    <p:sldId id="488" r:id="rId7"/>
    <p:sldId id="465" r:id="rId8"/>
    <p:sldId id="480" r:id="rId9"/>
    <p:sldId id="481" r:id="rId10"/>
    <p:sldId id="482" r:id="rId11"/>
    <p:sldId id="483" r:id="rId12"/>
    <p:sldId id="484" r:id="rId13"/>
    <p:sldId id="485" r:id="rId14"/>
    <p:sldId id="486" r:id="rId15"/>
    <p:sldId id="487" r:id="rId16"/>
    <p:sldId id="453" r:id="rId17"/>
    <p:sldId id="454" r:id="rId18"/>
    <p:sldId id="466" r:id="rId19"/>
    <p:sldId id="455" r:id="rId20"/>
    <p:sldId id="456" r:id="rId21"/>
    <p:sldId id="457" r:id="rId22"/>
    <p:sldId id="458" r:id="rId23"/>
    <p:sldId id="459" r:id="rId24"/>
    <p:sldId id="460" r:id="rId25"/>
    <p:sldId id="467" r:id="rId26"/>
    <p:sldId id="461" r:id="rId27"/>
    <p:sldId id="462" r:id="rId28"/>
    <p:sldId id="463" r:id="rId29"/>
    <p:sldId id="464" r:id="rId30"/>
    <p:sldId id="468" r:id="rId31"/>
    <p:sldId id="469" r:id="rId32"/>
    <p:sldId id="477" r:id="rId33"/>
    <p:sldId id="470" r:id="rId34"/>
    <p:sldId id="471" r:id="rId35"/>
    <p:sldId id="472" r:id="rId36"/>
    <p:sldId id="473" r:id="rId37"/>
    <p:sldId id="474"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8918" autoAdjust="0"/>
  </p:normalViewPr>
  <p:slideViewPr>
    <p:cSldViewPr>
      <p:cViewPr varScale="1">
        <p:scale>
          <a:sx n="63" d="100"/>
          <a:sy n="63" d="100"/>
        </p:scale>
        <p:origin x="1184" y="44"/>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11/9/2022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11/9/2022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sound wave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26650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basic equations,  specializing in one spatial dimension.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4444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Decoupling the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53454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8985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96100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derivations.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63924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adiabatic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03780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fluid velocity from a knowledge of the wave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25361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for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151051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the linear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6624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39290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how to visualize the traveling wave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702933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54153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10"/>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visualization.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729953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859124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02550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a plane wave of sound, scattering off of a cylindrical object.     Can you think of a physical situation for this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99047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68265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scattering wave using cylindrical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9966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expect a cylindrical wave that can be represented in terms of Bessel and Neumann functions, or more conveniently in terms of Hankel functions H.          Satisfying the boundary values on the surface of the scattering cylinder,   we find the coefficients of the expression.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82643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asymptotic form of the Hankel functions we can analyze the results further.</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69929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appropriate scattering cross section, we can analyze the results further.     For ka&lt;&lt;1  (long wavelengths, low frequencies) we find that most of the sound is scattered backwards from the </a:t>
            </a:r>
            <a:r>
              <a:rPr lang="en-US"/>
              <a:t>propagation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91481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711  Fall 2022 --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711  Fall 2022 --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711  Fall 2022 --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711  Fall 2022 --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711  Fall 2022 --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11/9/2022</a:t>
            </a:r>
            <a:endParaRPr lang="en-US" dirty="0"/>
          </a:p>
        </p:txBody>
      </p:sp>
      <p:sp>
        <p:nvSpPr>
          <p:cNvPr id="6" name="Footer Placeholder 5"/>
          <p:cNvSpPr>
            <a:spLocks noGrp="1"/>
          </p:cNvSpPr>
          <p:nvPr>
            <p:ph type="ftr" sz="quarter" idx="11"/>
          </p:nvPr>
        </p:nvSpPr>
        <p:spPr/>
        <p:txBody>
          <a:bodyPr/>
          <a:lstStyle/>
          <a:p>
            <a:r>
              <a:rPr lang="en-US"/>
              <a:t>PHY 711  Fall 2022 --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11/9/2022</a:t>
            </a:r>
            <a:endParaRPr lang="en-US" dirty="0"/>
          </a:p>
        </p:txBody>
      </p:sp>
      <p:sp>
        <p:nvSpPr>
          <p:cNvPr id="8" name="Footer Placeholder 7"/>
          <p:cNvSpPr>
            <a:spLocks noGrp="1"/>
          </p:cNvSpPr>
          <p:nvPr>
            <p:ph type="ftr" sz="quarter" idx="11"/>
          </p:nvPr>
        </p:nvSpPr>
        <p:spPr/>
        <p:txBody>
          <a:bodyPr/>
          <a:lstStyle/>
          <a:p>
            <a:r>
              <a:rPr lang="en-US"/>
              <a:t>PHY 711  Fall 2022 --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11/9/2022</a:t>
            </a:r>
            <a:endParaRPr lang="en-US" dirty="0"/>
          </a:p>
        </p:txBody>
      </p:sp>
      <p:sp>
        <p:nvSpPr>
          <p:cNvPr id="4" name="Footer Placeholder 3"/>
          <p:cNvSpPr>
            <a:spLocks noGrp="1"/>
          </p:cNvSpPr>
          <p:nvPr>
            <p:ph type="ftr" sz="quarter" idx="11"/>
          </p:nvPr>
        </p:nvSpPr>
        <p:spPr/>
        <p:txBody>
          <a:bodyPr/>
          <a:lstStyle/>
          <a:p>
            <a:r>
              <a:rPr lang="en-US"/>
              <a:t>PHY 711  Fall 2022 --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11/9/2022</a:t>
            </a:r>
            <a:endParaRPr lang="en-US" dirty="0"/>
          </a:p>
        </p:txBody>
      </p:sp>
      <p:sp>
        <p:nvSpPr>
          <p:cNvPr id="6" name="Footer Placeholder 5"/>
          <p:cNvSpPr>
            <a:spLocks noGrp="1"/>
          </p:cNvSpPr>
          <p:nvPr>
            <p:ph type="ftr" sz="quarter" idx="11"/>
          </p:nvPr>
        </p:nvSpPr>
        <p:spPr/>
        <p:txBody>
          <a:bodyPr/>
          <a:lstStyle/>
          <a:p>
            <a:r>
              <a:rPr lang="en-US"/>
              <a:t>PHY 711  Fall 2022 --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11/9/2022</a:t>
            </a:r>
            <a:endParaRPr lang="en-US" dirty="0"/>
          </a:p>
        </p:txBody>
      </p:sp>
      <p:sp>
        <p:nvSpPr>
          <p:cNvPr id="6" name="Footer Placeholder 5"/>
          <p:cNvSpPr>
            <a:spLocks noGrp="1"/>
          </p:cNvSpPr>
          <p:nvPr>
            <p:ph type="ftr" sz="quarter" idx="11"/>
          </p:nvPr>
        </p:nvSpPr>
        <p:spPr/>
        <p:txBody>
          <a:bodyPr/>
          <a:lstStyle/>
          <a:p>
            <a:r>
              <a:rPr lang="en-US"/>
              <a:t>PHY 711  Fall 2022 --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11/9/2022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11/9/2022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png"/><Relationship Id="rId7"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6.png"/><Relationship Id="rId7"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7.wmf"/><Relationship Id="rId10" Type="http://schemas.openxmlformats.org/officeDocument/2006/relationships/image" Target="../media/image19.wmf"/><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18.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6.bin"/><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29.bin"/><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4.bin"/><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1.wmf"/><Relationship Id="rId4"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5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acs.psu.edu/drussell/Demos/waves/wavemo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11/9/2022</a:t>
            </a:r>
          </a:p>
        </p:txBody>
      </p:sp>
      <p:sp>
        <p:nvSpPr>
          <p:cNvPr id="3" name="Footer Placeholder 2"/>
          <p:cNvSpPr>
            <a:spLocks noGrp="1"/>
          </p:cNvSpPr>
          <p:nvPr>
            <p:ph type="ftr" sz="quarter" idx="11"/>
          </p:nvPr>
        </p:nvSpPr>
        <p:spPr/>
        <p:txBody>
          <a:bodyPr/>
          <a:lstStyle/>
          <a:p>
            <a:r>
              <a:rPr lang="en-US" dirty="0"/>
              <a:t>PHY 711  Fall 2022 -- Lecture 32</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839200" cy="538609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32: Chap. 9 of F&amp;W</a:t>
            </a:r>
          </a:p>
          <a:p>
            <a:pPr marL="457200" lvl="2" algn="ctr">
              <a:spcBef>
                <a:spcPct val="50000"/>
              </a:spcBef>
            </a:pPr>
            <a:r>
              <a:rPr lang="en-US" sz="3200" b="1" dirty="0">
                <a:solidFill>
                  <a:schemeClr val="folHlink"/>
                </a:solidFill>
              </a:rPr>
              <a:t>Linear and non-linear sound waves</a:t>
            </a:r>
          </a:p>
          <a:p>
            <a:pPr marL="1428750" lvl="3" indent="-514350">
              <a:spcBef>
                <a:spcPct val="50000"/>
              </a:spcBef>
              <a:buFont typeface="+mj-lt"/>
              <a:buAutoNum type="arabicPeriod"/>
            </a:pPr>
            <a:endParaRPr lang="en-US" sz="2400" b="1" dirty="0">
              <a:solidFill>
                <a:schemeClr val="folHlink"/>
              </a:solidFill>
              <a:sym typeface="Wingdings" pitchFamily="2" charset="2"/>
            </a:endParaRPr>
          </a:p>
          <a:p>
            <a:pPr marL="1428750" lvl="3" indent="-514350">
              <a:spcBef>
                <a:spcPct val="50000"/>
              </a:spcBef>
              <a:buFont typeface="+mj-lt"/>
              <a:buAutoNum type="arabicPeriod"/>
            </a:pPr>
            <a:r>
              <a:rPr lang="en-US" sz="2400" b="1" dirty="0">
                <a:solidFill>
                  <a:schemeClr val="folHlink"/>
                </a:solidFill>
                <a:sym typeface="Wingdings" pitchFamily="2" charset="2"/>
              </a:rPr>
              <a:t>Summary of linear sound </a:t>
            </a:r>
            <a:r>
              <a:rPr lang="en-US" sz="2400" b="1" dirty="0" err="1">
                <a:solidFill>
                  <a:schemeClr val="folHlink"/>
                </a:solidFill>
                <a:sym typeface="Wingdings" pitchFamily="2" charset="2"/>
              </a:rPr>
              <a:t>phonenmena</a:t>
            </a:r>
            <a:endParaRPr lang="en-US" sz="2400" b="1" dirty="0">
              <a:solidFill>
                <a:schemeClr val="folHlink"/>
              </a:solidFill>
              <a:sym typeface="Wingdings" pitchFamily="2" charset="2"/>
            </a:endParaRPr>
          </a:p>
          <a:p>
            <a:pPr marL="1428750" lvl="3" indent="-514350">
              <a:spcBef>
                <a:spcPct val="50000"/>
              </a:spcBef>
              <a:buFont typeface="+mj-lt"/>
              <a:buAutoNum type="arabicPeriod"/>
            </a:pPr>
            <a:r>
              <a:rPr lang="en-US" sz="2400" b="1" dirty="0">
                <a:solidFill>
                  <a:schemeClr val="folHlink"/>
                </a:solidFill>
                <a:sym typeface="Wingdings" pitchFamily="2" charset="2"/>
              </a:rPr>
              <a:t>Introduction to non-linear effects</a:t>
            </a:r>
          </a:p>
          <a:p>
            <a:pPr marL="1428750" lvl="3" indent="-514350">
              <a:spcBef>
                <a:spcPct val="50000"/>
              </a:spcBef>
              <a:buFont typeface="+mj-lt"/>
              <a:buAutoNum type="arabicPeriod"/>
            </a:pPr>
            <a:r>
              <a:rPr lang="en-US" sz="2400" b="1" dirty="0">
                <a:solidFill>
                  <a:schemeClr val="folHlink"/>
                </a:solidFill>
                <a:sym typeface="Wingdings" pitchFamily="2" charset="2"/>
              </a:rPr>
              <a:t>Analysis of instability – shock phenomena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p:cNvPicPr>
            <a:picLocks noChangeAspect="1"/>
          </p:cNvPicPr>
          <p:nvPr/>
        </p:nvPicPr>
        <p:blipFill>
          <a:blip r:embed="rId3"/>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nvGraphicFramePr>
        <p:xfrm>
          <a:off x="3657600" y="685800"/>
          <a:ext cx="5257800" cy="862012"/>
        </p:xfrm>
        <a:graphic>
          <a:graphicData uri="http://schemas.openxmlformats.org/presentationml/2006/ole">
            <mc:AlternateContent xmlns:mc="http://schemas.openxmlformats.org/markup-compatibility/2006">
              <mc:Choice xmlns:v="urn:schemas-microsoft-com:vml" Requires="v">
                <p:oleObj name="Equation" r:id="rId4" imgW="3797280" imgH="622080" progId="Equation.DSMT4">
                  <p:embed/>
                </p:oleObj>
              </mc:Choice>
              <mc:Fallback>
                <p:oleObj name="Equation" r:id="rId4" imgW="3797280" imgH="622080" progId="Equation.DSMT4">
                  <p:embed/>
                  <p:pic>
                    <p:nvPicPr>
                      <p:cNvPr id="6" name="Object 5"/>
                      <p:cNvPicPr/>
                      <p:nvPr/>
                    </p:nvPicPr>
                    <p:blipFill>
                      <a:blip r:embed="rId5"/>
                      <a:stretch>
                        <a:fillRect/>
                      </a:stretch>
                    </p:blipFill>
                    <p:spPr>
                      <a:xfrm>
                        <a:off x="3657600" y="685800"/>
                        <a:ext cx="5257800" cy="862012"/>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77838" y="3298825"/>
          <a:ext cx="7720012" cy="3219450"/>
        </p:xfrm>
        <a:graphic>
          <a:graphicData uri="http://schemas.openxmlformats.org/presentationml/2006/ole">
            <mc:AlternateContent xmlns:mc="http://schemas.openxmlformats.org/markup-compatibility/2006">
              <mc:Choice xmlns:v="urn:schemas-microsoft-com:vml" Requires="v">
                <p:oleObj name="Equation" r:id="rId6" imgW="5574960" imgH="2323800" progId="Equation.DSMT4">
                  <p:embed/>
                </p:oleObj>
              </mc:Choice>
              <mc:Fallback>
                <p:oleObj name="Equation" r:id="rId6" imgW="5574960" imgH="2323800" progId="Equation.DSMT4">
                  <p:embed/>
                  <p:pic>
                    <p:nvPicPr>
                      <p:cNvPr id="7" name="Object 6"/>
                      <p:cNvPicPr/>
                      <p:nvPr/>
                    </p:nvPicPr>
                    <p:blipFill>
                      <a:blip r:embed="rId7"/>
                      <a:stretch>
                        <a:fillRect/>
                      </a:stretch>
                    </p:blipFill>
                    <p:spPr>
                      <a:xfrm>
                        <a:off x="477838" y="3298825"/>
                        <a:ext cx="7720012" cy="3219450"/>
                      </a:xfrm>
                      <a:prstGeom prst="rect">
                        <a:avLst/>
                      </a:prstGeom>
                    </p:spPr>
                  </p:pic>
                </p:oleObj>
              </mc:Fallback>
            </mc:AlternateContent>
          </a:graphicData>
        </a:graphic>
      </p:graphicFrame>
    </p:spTree>
    <p:extLst>
      <p:ext uri="{BB962C8B-B14F-4D97-AF65-F5344CB8AC3E}">
        <p14:creationId xmlns:p14="http://schemas.microsoft.com/office/powerpoint/2010/main" val="283083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p:cNvPicPr>
            <a:picLocks noChangeAspect="1"/>
          </p:cNvPicPr>
          <p:nvPr/>
        </p:nvPicPr>
        <p:blipFill>
          <a:blip r:embed="rId3"/>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nvGraphicFramePr>
        <p:xfrm>
          <a:off x="4038600" y="609600"/>
          <a:ext cx="4800600" cy="896937"/>
        </p:xfrm>
        <a:graphic>
          <a:graphicData uri="http://schemas.openxmlformats.org/presentationml/2006/ole">
            <mc:AlternateContent xmlns:mc="http://schemas.openxmlformats.org/markup-compatibility/2006">
              <mc:Choice xmlns:v="urn:schemas-microsoft-com:vml" Requires="v">
                <p:oleObj name="Equation" r:id="rId4" imgW="3466800" imgH="647640" progId="Equation.DSMT4">
                  <p:embed/>
                </p:oleObj>
              </mc:Choice>
              <mc:Fallback>
                <p:oleObj name="Equation" r:id="rId4" imgW="3466800" imgH="647640" progId="Equation.DSMT4">
                  <p:embed/>
                  <p:pic>
                    <p:nvPicPr>
                      <p:cNvPr id="6" name="Object 5"/>
                      <p:cNvPicPr/>
                      <p:nvPr/>
                    </p:nvPicPr>
                    <p:blipFill>
                      <a:blip r:embed="rId5"/>
                      <a:stretch>
                        <a:fillRect/>
                      </a:stretch>
                    </p:blipFill>
                    <p:spPr>
                      <a:xfrm>
                        <a:off x="4038600" y="609600"/>
                        <a:ext cx="4800600" cy="89693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419600" y="1752600"/>
          <a:ext cx="3509158" cy="1371600"/>
        </p:xfrm>
        <a:graphic>
          <a:graphicData uri="http://schemas.openxmlformats.org/presentationml/2006/ole">
            <mc:AlternateContent xmlns:mc="http://schemas.openxmlformats.org/markup-compatibility/2006">
              <mc:Choice xmlns:v="urn:schemas-microsoft-com:vml" Requires="v">
                <p:oleObj name="Equation" r:id="rId6" imgW="2501640" imgH="977760" progId="Equation.DSMT4">
                  <p:embed/>
                </p:oleObj>
              </mc:Choice>
              <mc:Fallback>
                <p:oleObj name="Equation" r:id="rId6" imgW="2501640" imgH="977760" progId="Equation.DSMT4">
                  <p:embed/>
                  <p:pic>
                    <p:nvPicPr>
                      <p:cNvPr id="7" name="Object 6"/>
                      <p:cNvPicPr/>
                      <p:nvPr/>
                    </p:nvPicPr>
                    <p:blipFill>
                      <a:blip r:embed="rId7"/>
                      <a:stretch>
                        <a:fillRect/>
                      </a:stretch>
                    </p:blipFill>
                    <p:spPr>
                      <a:xfrm>
                        <a:off x="4419600" y="1752600"/>
                        <a:ext cx="3509158" cy="13716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30225" y="3429000"/>
          <a:ext cx="7192963" cy="1952625"/>
        </p:xfrm>
        <a:graphic>
          <a:graphicData uri="http://schemas.openxmlformats.org/presentationml/2006/ole">
            <mc:AlternateContent xmlns:mc="http://schemas.openxmlformats.org/markup-compatibility/2006">
              <mc:Choice xmlns:v="urn:schemas-microsoft-com:vml" Requires="v">
                <p:oleObj name="Equation" r:id="rId8" imgW="5194080" imgH="1409400" progId="Equation.DSMT4">
                  <p:embed/>
                </p:oleObj>
              </mc:Choice>
              <mc:Fallback>
                <p:oleObj name="Equation" r:id="rId8" imgW="5194080" imgH="1409400" progId="Equation.DSMT4">
                  <p:embed/>
                  <p:pic>
                    <p:nvPicPr>
                      <p:cNvPr id="8" name="Object 7"/>
                      <p:cNvPicPr/>
                      <p:nvPr/>
                    </p:nvPicPr>
                    <p:blipFill>
                      <a:blip r:embed="rId9"/>
                      <a:stretch>
                        <a:fillRect/>
                      </a:stretch>
                    </p:blipFill>
                    <p:spPr>
                      <a:xfrm>
                        <a:off x="530225" y="3429000"/>
                        <a:ext cx="7192963" cy="1952625"/>
                      </a:xfrm>
                      <a:prstGeom prst="rect">
                        <a:avLst/>
                      </a:prstGeom>
                    </p:spPr>
                  </p:pic>
                </p:oleObj>
              </mc:Fallback>
            </mc:AlternateContent>
          </a:graphicData>
        </a:graphic>
      </p:graphicFrame>
    </p:spTree>
    <p:extLst>
      <p:ext uri="{BB962C8B-B14F-4D97-AF65-F5344CB8AC3E}">
        <p14:creationId xmlns:p14="http://schemas.microsoft.com/office/powerpoint/2010/main" val="94931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8600" y="3035688"/>
            <a:ext cx="3810000" cy="3810000"/>
          </a:xfrm>
          <a:prstGeom prst="rect">
            <a:avLst/>
          </a:prstGeom>
        </p:spPr>
      </p:pic>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nvGraphicFramePr>
        <p:xfrm>
          <a:off x="5334000" y="533400"/>
          <a:ext cx="1742661" cy="853548"/>
        </p:xfrm>
        <a:graphic>
          <a:graphicData uri="http://schemas.openxmlformats.org/presentationml/2006/ole">
            <mc:AlternateContent xmlns:mc="http://schemas.openxmlformats.org/markup-compatibility/2006">
              <mc:Choice xmlns:v="urn:schemas-microsoft-com:vml" Requires="v">
                <p:oleObj name="Equation" r:id="rId4" imgW="1244520" imgH="609480" progId="Equation.DSMT4">
                  <p:embed/>
                </p:oleObj>
              </mc:Choice>
              <mc:Fallback>
                <p:oleObj name="Equation" r:id="rId4" imgW="1244520" imgH="609480" progId="Equation.DSMT4">
                  <p:embed/>
                  <p:pic>
                    <p:nvPicPr>
                      <p:cNvPr id="5" name="Object 4"/>
                      <p:cNvPicPr/>
                      <p:nvPr/>
                    </p:nvPicPr>
                    <p:blipFill>
                      <a:blip r:embed="rId5"/>
                      <a:stretch>
                        <a:fillRect/>
                      </a:stretch>
                    </p:blipFill>
                    <p:spPr>
                      <a:xfrm>
                        <a:off x="5334000" y="533400"/>
                        <a:ext cx="1742661" cy="853548"/>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304800" y="152400"/>
            <a:ext cx="3962400" cy="3100784"/>
          </a:xfrm>
          <a:prstGeom prst="rect">
            <a:avLst/>
          </a:prstGeom>
        </p:spPr>
      </p:pic>
      <p:sp>
        <p:nvSpPr>
          <p:cNvPr id="7" name="TextBox 6"/>
          <p:cNvSpPr txBox="1"/>
          <p:nvPr/>
        </p:nvSpPr>
        <p:spPr>
          <a:xfrm>
            <a:off x="4324068" y="3919676"/>
            <a:ext cx="4191000" cy="457200"/>
          </a:xfrm>
          <a:prstGeom prst="rect">
            <a:avLst/>
          </a:prstGeom>
          <a:noFill/>
        </p:spPr>
        <p:txBody>
          <a:bodyPr wrap="square" rtlCol="0">
            <a:spAutoFit/>
          </a:bodyPr>
          <a:lstStyle/>
          <a:p>
            <a:r>
              <a:rPr lang="en-US" sz="2400" dirty="0">
                <a:latin typeface="+mj-lt"/>
              </a:rPr>
              <a:t>For </a:t>
            </a:r>
            <a:r>
              <a:rPr lang="en-US" sz="2400" i="1" dirty="0" err="1">
                <a:latin typeface="+mj-lt"/>
              </a:rPr>
              <a:t>ka</a:t>
            </a:r>
            <a:r>
              <a:rPr lang="en-US" sz="2400" i="1" dirty="0">
                <a:latin typeface="+mj-lt"/>
              </a:rPr>
              <a:t> &lt;&lt; 1</a:t>
            </a:r>
            <a:endParaRPr lang="en-US" sz="2400" dirty="0">
              <a:latin typeface="+mj-lt"/>
            </a:endParaRPr>
          </a:p>
        </p:txBody>
      </p:sp>
      <p:graphicFrame>
        <p:nvGraphicFramePr>
          <p:cNvPr id="8" name="Object 7"/>
          <p:cNvGraphicFramePr>
            <a:graphicFrameLocks noChangeAspect="1"/>
          </p:cNvGraphicFramePr>
          <p:nvPr/>
        </p:nvGraphicFramePr>
        <p:xfrm>
          <a:off x="4303643" y="4514444"/>
          <a:ext cx="4695825" cy="852488"/>
        </p:xfrm>
        <a:graphic>
          <a:graphicData uri="http://schemas.openxmlformats.org/presentationml/2006/ole">
            <mc:AlternateContent xmlns:mc="http://schemas.openxmlformats.org/markup-compatibility/2006">
              <mc:Choice xmlns:v="urn:schemas-microsoft-com:vml" Requires="v">
                <p:oleObj name="Equation" r:id="rId7" imgW="3352680" imgH="609480" progId="Equation.DSMT4">
                  <p:embed/>
                </p:oleObj>
              </mc:Choice>
              <mc:Fallback>
                <p:oleObj name="Equation" r:id="rId7" imgW="3352680" imgH="609480" progId="Equation.DSMT4">
                  <p:embed/>
                  <p:pic>
                    <p:nvPicPr>
                      <p:cNvPr id="8" name="Object 7"/>
                      <p:cNvPicPr/>
                      <p:nvPr/>
                    </p:nvPicPr>
                    <p:blipFill>
                      <a:blip r:embed="rId8"/>
                      <a:stretch>
                        <a:fillRect/>
                      </a:stretch>
                    </p:blipFill>
                    <p:spPr>
                      <a:xfrm>
                        <a:off x="4303643" y="4514444"/>
                        <a:ext cx="4695825" cy="852488"/>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035458" y="2631884"/>
          <a:ext cx="4556125" cy="949325"/>
        </p:xfrm>
        <a:graphic>
          <a:graphicData uri="http://schemas.openxmlformats.org/presentationml/2006/ole">
            <mc:AlternateContent xmlns:mc="http://schemas.openxmlformats.org/markup-compatibility/2006">
              <mc:Choice xmlns:v="urn:schemas-microsoft-com:vml" Requires="v">
                <p:oleObj name="Equation" r:id="rId9" imgW="3288960" imgH="685800" progId="Equation.DSMT4">
                  <p:embed/>
                </p:oleObj>
              </mc:Choice>
              <mc:Fallback>
                <p:oleObj name="Equation" r:id="rId9" imgW="3288960" imgH="685800" progId="Equation.DSMT4">
                  <p:embed/>
                  <p:pic>
                    <p:nvPicPr>
                      <p:cNvPr id="10" name="Object 9"/>
                      <p:cNvPicPr/>
                      <p:nvPr/>
                    </p:nvPicPr>
                    <p:blipFill>
                      <a:blip r:embed="rId10"/>
                      <a:stretch>
                        <a:fillRect/>
                      </a:stretch>
                    </p:blipFill>
                    <p:spPr>
                      <a:xfrm>
                        <a:off x="4035458" y="2631884"/>
                        <a:ext cx="4556125" cy="949325"/>
                      </a:xfrm>
                      <a:prstGeom prst="rect">
                        <a:avLst/>
                      </a:prstGeom>
                    </p:spPr>
                  </p:pic>
                </p:oleObj>
              </mc:Fallback>
            </mc:AlternateContent>
          </a:graphicData>
        </a:graphic>
      </p:graphicFrame>
    </p:spTree>
    <p:extLst>
      <p:ext uri="{BB962C8B-B14F-4D97-AF65-F5344CB8AC3E}">
        <p14:creationId xmlns:p14="http://schemas.microsoft.com/office/powerpoint/2010/main" val="369589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DE3E-B01C-417E-88D2-D23DE4BA998A}"/>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412A0955-3C10-4034-86EF-5F894ABD69DA}"/>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3A6955E0-62F7-46D7-A413-945F5C96FDEC}"/>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12" name="Picture 11">
            <a:extLst>
              <a:ext uri="{FF2B5EF4-FFF2-40B4-BE49-F238E27FC236}">
                <a16:creationId xmlns:a16="http://schemas.microsoft.com/office/drawing/2014/main" id="{5373403F-AA94-466A-8E88-7AA30286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13" name="TextBox 12">
            <a:extLst>
              <a:ext uri="{FF2B5EF4-FFF2-40B4-BE49-F238E27FC236}">
                <a16:creationId xmlns:a16="http://schemas.microsoft.com/office/drawing/2014/main" id="{D49F41DD-18AA-42A7-AA42-84439959361E}"/>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Revisiting the trumpeter question --</a:t>
            </a:r>
          </a:p>
        </p:txBody>
      </p:sp>
      <p:sp>
        <p:nvSpPr>
          <p:cNvPr id="14" name="TextBox 13">
            <a:extLst>
              <a:ext uri="{FF2B5EF4-FFF2-40B4-BE49-F238E27FC236}">
                <a16:creationId xmlns:a16="http://schemas.microsoft.com/office/drawing/2014/main" id="{EB8BB700-685F-4291-8B04-0EF4DCCE772C}"/>
              </a:ext>
            </a:extLst>
          </p:cNvPr>
          <p:cNvSpPr txBox="1"/>
          <p:nvPr/>
        </p:nvSpPr>
        <p:spPr>
          <a:xfrm>
            <a:off x="990600" y="5736828"/>
            <a:ext cx="8839200" cy="369332"/>
          </a:xfrm>
          <a:prstGeom prst="rect">
            <a:avLst/>
          </a:prstGeom>
          <a:noFill/>
        </p:spPr>
        <p:txBody>
          <a:bodyPr wrap="square" rtlCol="0">
            <a:spAutoFit/>
          </a:bodyPr>
          <a:lstStyle/>
          <a:p>
            <a:r>
              <a:rPr lang="en-US" dirty="0">
                <a:latin typeface="+mj-lt"/>
              </a:rPr>
              <a:t>Conclusion – be careful when choosing a place to play your trumpet --</a:t>
            </a:r>
          </a:p>
        </p:txBody>
      </p:sp>
      <p:pic>
        <p:nvPicPr>
          <p:cNvPr id="8" name="Picture 7">
            <a:extLst>
              <a:ext uri="{FF2B5EF4-FFF2-40B4-BE49-F238E27FC236}">
                <a16:creationId xmlns:a16="http://schemas.microsoft.com/office/drawing/2014/main" id="{B983A3CB-72D8-421D-A78A-57604687CEF6}"/>
              </a:ext>
            </a:extLst>
          </p:cNvPr>
          <p:cNvPicPr>
            <a:picLocks noChangeAspect="1"/>
          </p:cNvPicPr>
          <p:nvPr/>
        </p:nvPicPr>
        <p:blipFill rotWithShape="1">
          <a:blip r:embed="rId4"/>
          <a:srcRect l="2763"/>
          <a:stretch/>
        </p:blipFill>
        <p:spPr>
          <a:xfrm>
            <a:off x="6553200" y="1866900"/>
            <a:ext cx="2196006" cy="1562100"/>
          </a:xfrm>
          <a:prstGeom prst="rect">
            <a:avLst/>
          </a:prstGeom>
        </p:spPr>
      </p:pic>
    </p:spTree>
    <p:extLst>
      <p:ext uri="{BB962C8B-B14F-4D97-AF65-F5344CB8AC3E}">
        <p14:creationId xmlns:p14="http://schemas.microsoft.com/office/powerpoint/2010/main" val="404955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8E693-DFD6-B273-F472-09F68D2F00D4}"/>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4FD82A06-1D2A-8AC2-B57E-AA294B8E1E39}"/>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360B0A68-C619-F0FC-5DA9-BCCFECEDC6FD}"/>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195F0C03-BB28-6167-C106-F1A262CD4DED}"/>
              </a:ext>
            </a:extLst>
          </p:cNvPr>
          <p:cNvSpPr txBox="1"/>
          <p:nvPr/>
        </p:nvSpPr>
        <p:spPr>
          <a:xfrm>
            <a:off x="533400" y="609600"/>
            <a:ext cx="7924800" cy="1200329"/>
          </a:xfrm>
          <a:prstGeom prst="rect">
            <a:avLst/>
          </a:prstGeom>
          <a:noFill/>
        </p:spPr>
        <p:txBody>
          <a:bodyPr wrap="square" rtlCol="0">
            <a:spAutoFit/>
          </a:bodyPr>
          <a:lstStyle/>
          <a:p>
            <a:r>
              <a:rPr lang="en-US" sz="2400" dirty="0">
                <a:latin typeface="+mj-lt"/>
              </a:rPr>
              <a:t>Now consider some non-linear effects in sound</a:t>
            </a:r>
          </a:p>
          <a:p>
            <a:endParaRPr lang="en-US" sz="2400" dirty="0">
              <a:latin typeface="+mj-lt"/>
            </a:endParaRPr>
          </a:p>
          <a:p>
            <a:r>
              <a:rPr lang="en-US" sz="2400" dirty="0">
                <a:latin typeface="+mj-lt"/>
              </a:rPr>
              <a:t>       Examples?</a:t>
            </a:r>
          </a:p>
        </p:txBody>
      </p:sp>
      <p:sp>
        <p:nvSpPr>
          <p:cNvPr id="6" name="TextBox 5">
            <a:extLst>
              <a:ext uri="{FF2B5EF4-FFF2-40B4-BE49-F238E27FC236}">
                <a16:creationId xmlns:a16="http://schemas.microsoft.com/office/drawing/2014/main" id="{A15CC3ED-CB01-75EA-EFD0-DBDECB3AC4AF}"/>
              </a:ext>
            </a:extLst>
          </p:cNvPr>
          <p:cNvSpPr txBox="1"/>
          <p:nvPr/>
        </p:nvSpPr>
        <p:spPr>
          <a:xfrm>
            <a:off x="533400" y="2743200"/>
            <a:ext cx="7924800" cy="2308324"/>
          </a:xfrm>
          <a:prstGeom prst="rect">
            <a:avLst/>
          </a:prstGeom>
          <a:noFill/>
        </p:spPr>
        <p:txBody>
          <a:bodyPr wrap="square" rtlCol="0">
            <a:spAutoFit/>
          </a:bodyPr>
          <a:lstStyle/>
          <a:p>
            <a:r>
              <a:rPr lang="en-US" sz="2400" dirty="0">
                <a:latin typeface="+mj-lt"/>
              </a:rPr>
              <a:t>We will consider the simple case –</a:t>
            </a:r>
          </a:p>
          <a:p>
            <a:pPr marL="914400" lvl="1" indent="-457200">
              <a:buFont typeface="+mj-lt"/>
              <a:buAutoNum type="arabicPeriod"/>
            </a:pPr>
            <a:r>
              <a:rPr lang="en-US" sz="2400" dirty="0">
                <a:latin typeface="+mj-lt"/>
              </a:rPr>
              <a:t>One dimension for motion</a:t>
            </a:r>
          </a:p>
          <a:p>
            <a:pPr marL="914400" lvl="1" indent="-457200">
              <a:buFont typeface="+mj-lt"/>
              <a:buAutoNum type="arabicPeriod"/>
            </a:pPr>
            <a:r>
              <a:rPr lang="en-US" sz="2400" dirty="0">
                <a:latin typeface="+mj-lt"/>
              </a:rPr>
              <a:t>Fluid is assumed to be an ideal gas</a:t>
            </a:r>
          </a:p>
          <a:p>
            <a:pPr marL="914400" lvl="1" indent="-457200">
              <a:buFont typeface="+mj-lt"/>
              <a:buAutoNum type="arabicPeriod"/>
            </a:pPr>
            <a:r>
              <a:rPr lang="en-US" sz="2400" dirty="0">
                <a:latin typeface="+mj-lt"/>
              </a:rPr>
              <a:t>Adiabatic conditions</a:t>
            </a:r>
          </a:p>
          <a:p>
            <a:pPr marL="914400" lvl="1" indent="-457200">
              <a:buFont typeface="+mj-lt"/>
              <a:buAutoNum type="arabicPeriod"/>
            </a:pPr>
            <a:r>
              <a:rPr lang="en-US" sz="2400" dirty="0">
                <a:latin typeface="+mj-lt"/>
              </a:rPr>
              <a:t>All variables will be expressed in terms of the density   </a:t>
            </a:r>
            <a:r>
              <a:rPr lang="en-US" sz="2400" i="1" dirty="0">
                <a:latin typeface="Symbol" panose="05050102010706020507" pitchFamily="18" charset="2"/>
              </a:rPr>
              <a:t>r</a:t>
            </a:r>
            <a:r>
              <a:rPr lang="en-US" sz="2400" i="1" dirty="0"/>
              <a:t>(</a:t>
            </a:r>
            <a:r>
              <a:rPr lang="en-US" sz="2400" i="1" dirty="0" err="1"/>
              <a:t>x,t</a:t>
            </a:r>
            <a:r>
              <a:rPr lang="en-US" sz="2400" i="1" dirty="0"/>
              <a:t>)</a:t>
            </a:r>
            <a:endParaRPr lang="en-US" sz="2400" i="1" dirty="0">
              <a:latin typeface="Symbol" panose="05050102010706020507" pitchFamily="18" charset="2"/>
            </a:endParaRPr>
          </a:p>
        </p:txBody>
      </p:sp>
    </p:spTree>
    <p:extLst>
      <p:ext uri="{BB962C8B-B14F-4D97-AF65-F5344CB8AC3E}">
        <p14:creationId xmlns:p14="http://schemas.microsoft.com/office/powerpoint/2010/main" val="36912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name="数式" r:id="rId3" imgW="2451100" imgH="1054100" progId="Equation.3">
                  <p:embed/>
                </p:oleObj>
              </mc:Choice>
              <mc:Fallback>
                <p:oleObj name="数式" r:id="rId3" imgW="2451100" imgH="105410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name="Equation" r:id="rId5" imgW="4533840" imgH="1917360" progId="Equation.DSMT4">
                  <p:embed/>
                </p:oleObj>
              </mc:Choice>
              <mc:Fallback>
                <p:oleObj name="Equation" r:id="rId5" imgW="4533840" imgH="1917360" progId="Equation.DSMT4">
                  <p:embed/>
                  <p:pic>
                    <p:nvPicPr>
                      <p:cNvPr id="7" name="Object 6"/>
                      <p:cNvPicPr>
                        <a:picLocks noChangeAspect="1" noChangeArrowheads="1"/>
                      </p:cNvPicPr>
                      <p:nvPr/>
                    </p:nvPicPr>
                    <p:blipFill>
                      <a:blip r:embed="rId6"/>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name="数式" r:id="rId3" imgW="2997000" imgH="1498320" progId="Equation.3">
                  <p:embed/>
                </p:oleObj>
              </mc:Choice>
              <mc:Fallback>
                <p:oleObj name="数式" r:id="rId3" imgW="2997000" imgH="1498320" progId="Equation.3">
                  <p:embed/>
                  <p:pic>
                    <p:nvPicPr>
                      <p:cNvPr id="5" name="Object 4"/>
                      <p:cNvPicPr>
                        <a:picLocks noChangeAspect="1" noChangeArrowheads="1"/>
                      </p:cNvPicPr>
                      <p:nvPr/>
                    </p:nvPicPr>
                    <p:blipFill>
                      <a:blip r:embed="rId4"/>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348954"/>
              </p:ext>
            </p:extLst>
          </p:nvPr>
        </p:nvGraphicFramePr>
        <p:xfrm>
          <a:off x="533400" y="4100512"/>
          <a:ext cx="8153400" cy="2255838"/>
        </p:xfrm>
        <a:graphic>
          <a:graphicData uri="http://schemas.openxmlformats.org/presentationml/2006/ole">
            <mc:AlternateContent xmlns:mc="http://schemas.openxmlformats.org/markup-compatibility/2006">
              <mc:Choice xmlns:v="urn:schemas-microsoft-com:vml" Requires="v">
                <p:oleObj name="Equation" r:id="rId5" imgW="5333760" imgH="1536480" progId="Equation.DSMT4">
                  <p:embed/>
                </p:oleObj>
              </mc:Choice>
              <mc:Fallback>
                <p:oleObj name="Equation" r:id="rId5" imgW="5333760" imgH="1536480" progId="Equation.DSMT4">
                  <p:embed/>
                  <p:pic>
                    <p:nvPicPr>
                      <p:cNvPr id="6" name="Object 5"/>
                      <p:cNvPicPr>
                        <a:picLocks noChangeAspect="1" noChangeArrowheads="1"/>
                      </p:cNvPicPr>
                      <p:nvPr/>
                    </p:nvPicPr>
                    <p:blipFill>
                      <a:blip r:embed="rId6"/>
                      <a:srcRect/>
                      <a:stretch>
                        <a:fillRect/>
                      </a:stretch>
                    </p:blipFill>
                    <p:spPr bwMode="auto">
                      <a:xfrm>
                        <a:off x="533400" y="410051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06254-9D11-4E1A-90DA-AE244AF9F0C4}"/>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744FBC5A-78BC-45EC-9FE4-88B8ACAD3C8C}"/>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23A43397-1E5C-48CB-89BA-4470634D5B87}"/>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AC9CAF06-6B1B-4184-B1F8-47E851E7F544}"/>
              </a:ext>
            </a:extLst>
          </p:cNvPr>
          <p:cNvSpPr txBox="1"/>
          <p:nvPr/>
        </p:nvSpPr>
        <p:spPr>
          <a:xfrm>
            <a:off x="228600" y="228600"/>
            <a:ext cx="8077200" cy="461665"/>
          </a:xfrm>
          <a:prstGeom prst="rect">
            <a:avLst/>
          </a:prstGeom>
          <a:noFill/>
        </p:spPr>
        <p:txBody>
          <a:bodyPr wrap="square" rtlCol="0">
            <a:spAutoFit/>
          </a:bodyPr>
          <a:lstStyle/>
          <a:p>
            <a:r>
              <a:rPr lang="en-US" sz="2400" dirty="0">
                <a:latin typeface="+mj-lt"/>
              </a:rPr>
              <a:t>Digression – What is gamma?</a:t>
            </a:r>
          </a:p>
        </p:txBody>
      </p:sp>
      <p:graphicFrame>
        <p:nvGraphicFramePr>
          <p:cNvPr id="6" name="Object 5">
            <a:extLst>
              <a:ext uri="{FF2B5EF4-FFF2-40B4-BE49-F238E27FC236}">
                <a16:creationId xmlns:a16="http://schemas.microsoft.com/office/drawing/2014/main" id="{0CB69964-31C7-4BD4-9ADF-745050BFDC82}"/>
              </a:ext>
            </a:extLst>
          </p:cNvPr>
          <p:cNvGraphicFramePr>
            <a:graphicFrameLocks noChangeAspect="1"/>
          </p:cNvGraphicFramePr>
          <p:nvPr>
            <p:extLst>
              <p:ext uri="{D42A27DB-BD31-4B8C-83A1-F6EECF244321}">
                <p14:modId xmlns:p14="http://schemas.microsoft.com/office/powerpoint/2010/main" val="3765793159"/>
              </p:ext>
            </p:extLst>
          </p:nvPr>
        </p:nvGraphicFramePr>
        <p:xfrm>
          <a:off x="373063" y="925513"/>
          <a:ext cx="8586787" cy="1060450"/>
        </p:xfrm>
        <a:graphic>
          <a:graphicData uri="http://schemas.openxmlformats.org/presentationml/2006/ole">
            <mc:AlternateContent xmlns:mc="http://schemas.openxmlformats.org/markup-compatibility/2006">
              <mc:Choice xmlns:v="urn:schemas-microsoft-com:vml" Requires="v">
                <p:oleObj name="Equation" r:id="rId3" imgW="4952880" imgH="634680" progId="Equation.DSMT4">
                  <p:embed/>
                </p:oleObj>
              </mc:Choice>
              <mc:Fallback>
                <p:oleObj name="Equation" r:id="rId3" imgW="4952880" imgH="634680" progId="Equation.DSMT4">
                  <p:embed/>
                  <p:pic>
                    <p:nvPicPr>
                      <p:cNvPr id="6" name="Object 5">
                        <a:extLst>
                          <a:ext uri="{FF2B5EF4-FFF2-40B4-BE49-F238E27FC236}">
                            <a16:creationId xmlns:a16="http://schemas.microsoft.com/office/drawing/2014/main" id="{00E47F1B-0887-40E5-B600-CEFAB891040B}"/>
                          </a:ext>
                        </a:extLst>
                      </p:cNvPr>
                      <p:cNvPicPr>
                        <a:picLocks noChangeAspect="1" noChangeArrowheads="1"/>
                      </p:cNvPicPr>
                      <p:nvPr/>
                    </p:nvPicPr>
                    <p:blipFill>
                      <a:blip r:embed="rId4"/>
                      <a:srcRect/>
                      <a:stretch>
                        <a:fillRect/>
                      </a:stretch>
                    </p:blipFill>
                    <p:spPr bwMode="auto">
                      <a:xfrm>
                        <a:off x="373063" y="925513"/>
                        <a:ext cx="8586787" cy="10604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3DF03324-477E-424F-B214-FAE90D1E6CC4}"/>
              </a:ext>
            </a:extLst>
          </p:cNvPr>
          <p:cNvGraphicFramePr>
            <a:graphicFrameLocks noChangeAspect="1"/>
          </p:cNvGraphicFramePr>
          <p:nvPr>
            <p:extLst>
              <p:ext uri="{D42A27DB-BD31-4B8C-83A1-F6EECF244321}">
                <p14:modId xmlns:p14="http://schemas.microsoft.com/office/powerpoint/2010/main" val="3117667096"/>
              </p:ext>
            </p:extLst>
          </p:nvPr>
        </p:nvGraphicFramePr>
        <p:xfrm>
          <a:off x="274638" y="1779588"/>
          <a:ext cx="8285162" cy="4602162"/>
        </p:xfrm>
        <a:graphic>
          <a:graphicData uri="http://schemas.openxmlformats.org/presentationml/2006/ole">
            <mc:AlternateContent xmlns:mc="http://schemas.openxmlformats.org/markup-compatibility/2006">
              <mc:Choice xmlns:v="urn:schemas-microsoft-com:vml" Requires="v">
                <p:oleObj name="Equation" r:id="rId5" imgW="3670200" imgH="2120760" progId="Equation.DSMT4">
                  <p:embed/>
                </p:oleObj>
              </mc:Choice>
              <mc:Fallback>
                <p:oleObj name="Equation" r:id="rId5" imgW="3670200" imgH="2120760" progId="Equation.DSMT4">
                  <p:embed/>
                  <p:pic>
                    <p:nvPicPr>
                      <p:cNvPr id="7" name="Object 6">
                        <a:extLst>
                          <a:ext uri="{FF2B5EF4-FFF2-40B4-BE49-F238E27FC236}">
                            <a16:creationId xmlns:a16="http://schemas.microsoft.com/office/drawing/2014/main" id="{50522017-5CF8-4326-944A-992B8D754341}"/>
                          </a:ext>
                        </a:extLst>
                      </p:cNvPr>
                      <p:cNvPicPr>
                        <a:picLocks noChangeAspect="1" noChangeArrowheads="1"/>
                      </p:cNvPicPr>
                      <p:nvPr/>
                    </p:nvPicPr>
                    <p:blipFill>
                      <a:blip r:embed="rId6"/>
                      <a:srcRect/>
                      <a:stretch>
                        <a:fillRect/>
                      </a:stretch>
                    </p:blipFill>
                    <p:spPr bwMode="auto">
                      <a:xfrm>
                        <a:off x="274638" y="1779588"/>
                        <a:ext cx="8285162" cy="4602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98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name="数式" r:id="rId3" imgW="1549080" imgH="863280" progId="Equation.3">
                  <p:embed/>
                </p:oleObj>
              </mc:Choice>
              <mc:Fallback>
                <p:oleObj name="数式" r:id="rId3" imgW="1549080" imgH="863280" progId="Equation.3">
                  <p:embed/>
                  <p:pic>
                    <p:nvPicPr>
                      <p:cNvPr id="5" name="Object 4"/>
                      <p:cNvPicPr>
                        <a:picLocks noChangeAspect="1" noChangeArrowheads="1"/>
                      </p:cNvPicPr>
                      <p:nvPr/>
                    </p:nvPicPr>
                    <p:blipFill>
                      <a:blip r:embed="rId4"/>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name="Equation" r:id="rId5" imgW="3962160" imgH="1688760" progId="Equation.DSMT4">
                  <p:embed/>
                </p:oleObj>
              </mc:Choice>
              <mc:Fallback>
                <p:oleObj name="Equation" r:id="rId5" imgW="3962160" imgH="1688760" progId="Equation.DSMT4">
                  <p:embed/>
                  <p:pic>
                    <p:nvPicPr>
                      <p:cNvPr id="6" name="Object 5"/>
                      <p:cNvPicPr>
                        <a:picLocks noChangeAspect="1" noChangeArrowheads="1"/>
                      </p:cNvPicPr>
                      <p:nvPr/>
                    </p:nvPicPr>
                    <p:blipFill>
                      <a:blip r:embed="rId6"/>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name="数式" r:id="rId3" imgW="3340080" imgH="2489040" progId="Equation.3">
                  <p:embed/>
                </p:oleObj>
              </mc:Choice>
              <mc:Fallback>
                <p:oleObj name="数式" r:id="rId3" imgW="3340080" imgH="2489040" progId="Equation.3">
                  <p:embed/>
                  <p:pic>
                    <p:nvPicPr>
                      <p:cNvPr id="6" name="Object 5"/>
                      <p:cNvPicPr>
                        <a:picLocks noChangeAspect="1" noChangeArrowheads="1"/>
                      </p:cNvPicPr>
                      <p:nvPr/>
                    </p:nvPicPr>
                    <p:blipFill>
                      <a:blip r:embed="rId4"/>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7FD19-173A-85E0-FCE6-B72219C31C5F}"/>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CBA17385-703D-93C2-0345-7ECDA5200F63}"/>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7EA18941-52C6-A8A9-07A4-E205EE35D6E2}"/>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ADE7A3FC-F7C6-E23A-AA34-B96850BF392C}"/>
              </a:ext>
            </a:extLst>
          </p:cNvPr>
          <p:cNvPicPr>
            <a:picLocks noChangeAspect="1"/>
          </p:cNvPicPr>
          <p:nvPr/>
        </p:nvPicPr>
        <p:blipFill rotWithShape="1">
          <a:blip r:embed="rId2"/>
          <a:srcRect b="2935"/>
          <a:stretch/>
        </p:blipFill>
        <p:spPr>
          <a:xfrm>
            <a:off x="1498600" y="136525"/>
            <a:ext cx="6049505" cy="6096000"/>
          </a:xfrm>
          <a:prstGeom prst="rect">
            <a:avLst/>
          </a:prstGeom>
        </p:spPr>
      </p:pic>
    </p:spTree>
    <p:extLst>
      <p:ext uri="{BB962C8B-B14F-4D97-AF65-F5344CB8AC3E}">
        <p14:creationId xmlns:p14="http://schemas.microsoft.com/office/powerpoint/2010/main" val="13499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32663525"/>
              </p:ext>
            </p:extLst>
          </p:nvPr>
        </p:nvGraphicFramePr>
        <p:xfrm>
          <a:off x="212725" y="625475"/>
          <a:ext cx="8758238" cy="5232400"/>
        </p:xfrm>
        <a:graphic>
          <a:graphicData uri="http://schemas.openxmlformats.org/presentationml/2006/ole">
            <mc:AlternateContent xmlns:mc="http://schemas.openxmlformats.org/markup-compatibility/2006">
              <mc:Choice xmlns:v="urn:schemas-microsoft-com:vml" Requires="v">
                <p:oleObj name="Equation" r:id="rId3" imgW="3682800" imgH="2209680" progId="Equation.DSMT4">
                  <p:embed/>
                </p:oleObj>
              </mc:Choice>
              <mc:Fallback>
                <p:oleObj name="Equation" r:id="rId3" imgW="3682800" imgH="2209680" progId="Equation.DSMT4">
                  <p:embed/>
                  <p:pic>
                    <p:nvPicPr>
                      <p:cNvPr id="5" name="Object 4"/>
                      <p:cNvPicPr>
                        <a:picLocks noChangeAspect="1" noChangeArrowheads="1"/>
                      </p:cNvPicPr>
                      <p:nvPr/>
                    </p:nvPicPr>
                    <p:blipFill>
                      <a:blip r:embed="rId4"/>
                      <a:srcRect/>
                      <a:stretch>
                        <a:fillRect/>
                      </a:stretch>
                    </p:blipFill>
                    <p:spPr bwMode="auto">
                      <a:xfrm>
                        <a:off x="212725" y="625475"/>
                        <a:ext cx="8758238"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name="数式" r:id="rId3" imgW="1714320" imgH="1054080" progId="Equation.3">
                  <p:embed/>
                </p:oleObj>
              </mc:Choice>
              <mc:Fallback>
                <p:oleObj name="数式" r:id="rId3" imgW="1714320" imgH="1054080" progId="Equation.3">
                  <p:embed/>
                  <p:pic>
                    <p:nvPicPr>
                      <p:cNvPr id="6" name="Object 5"/>
                      <p:cNvPicPr>
                        <a:picLocks noChangeAspect="1" noChangeArrowheads="1"/>
                      </p:cNvPicPr>
                      <p:nvPr/>
                    </p:nvPicPr>
                    <p:blipFill>
                      <a:blip r:embed="rId4"/>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name="数式" r:id="rId5" imgW="3670200" imgH="1091880" progId="Equation.3">
                  <p:embed/>
                </p:oleObj>
              </mc:Choice>
              <mc:Fallback>
                <p:oleObj name="数式" r:id="rId5" imgW="3670200" imgH="1091880" progId="Equation.3">
                  <p:embed/>
                  <p:pic>
                    <p:nvPicPr>
                      <p:cNvPr id="5" name="Object 4"/>
                      <p:cNvPicPr>
                        <a:picLocks noChangeAspect="1" noChangeArrowheads="1"/>
                      </p:cNvPicPr>
                      <p:nvPr/>
                    </p:nvPicPr>
                    <p:blipFill>
                      <a:blip r:embed="rId6"/>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name="数式" r:id="rId3" imgW="3225600" imgH="1307880" progId="Equation.3">
                  <p:embed/>
                </p:oleObj>
              </mc:Choice>
              <mc:Fallback>
                <p:oleObj name="数式" r:id="rId3" imgW="3225600" imgH="1307880" progId="Equation.3">
                  <p:embed/>
                  <p:pic>
                    <p:nvPicPr>
                      <p:cNvPr id="5" name="Object 4"/>
                      <p:cNvPicPr>
                        <a:picLocks noChangeAspect="1" noChangeArrowheads="1"/>
                      </p:cNvPicPr>
                      <p:nvPr/>
                    </p:nvPicPr>
                    <p:blipFill>
                      <a:blip r:embed="rId4"/>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name="数式" r:id="rId5" imgW="2349360" imgH="787320" progId="Equation.3">
                  <p:embed/>
                </p:oleObj>
              </mc:Choice>
              <mc:Fallback>
                <p:oleObj name="数式" r:id="rId5" imgW="2349360" imgH="787320" progId="Equation.3">
                  <p:embed/>
                  <p:pic>
                    <p:nvPicPr>
                      <p:cNvPr id="7" name="Object 6"/>
                      <p:cNvPicPr>
                        <a:picLocks noChangeAspect="1" noChangeArrowheads="1"/>
                      </p:cNvPicPr>
                      <p:nvPr/>
                    </p:nvPicPr>
                    <p:blipFill>
                      <a:blip r:embed="rId6"/>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name="数式" r:id="rId3" imgW="3365280" imgH="634680" progId="Equation.3">
                  <p:embed/>
                </p:oleObj>
              </mc:Choice>
              <mc:Fallback>
                <p:oleObj name="数式" r:id="rId3" imgW="3365280" imgH="634680" progId="Equation.3">
                  <p:embed/>
                  <p:pic>
                    <p:nvPicPr>
                      <p:cNvPr id="5" name="Object 4"/>
                      <p:cNvPicPr>
                        <a:picLocks noChangeAspect="1" noChangeArrowheads="1"/>
                      </p:cNvPicPr>
                      <p:nvPr/>
                    </p:nvPicPr>
                    <p:blipFill>
                      <a:blip r:embed="rId4"/>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name="数式" r:id="rId5" imgW="2349360" imgH="787320" progId="Equation.3">
                  <p:embed/>
                </p:oleObj>
              </mc:Choice>
              <mc:Fallback>
                <p:oleObj name="数式" r:id="rId5" imgW="2349360" imgH="787320" progId="Equation.3">
                  <p:embed/>
                  <p:pic>
                    <p:nvPicPr>
                      <p:cNvPr id="7" name="Object 6"/>
                      <p:cNvPicPr>
                        <a:picLocks noChangeAspect="1" noChangeArrowheads="1"/>
                      </p:cNvPicPr>
                      <p:nvPr/>
                    </p:nvPicPr>
                    <p:blipFill>
                      <a:blip r:embed="rId6"/>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name="Equation" r:id="rId7" imgW="2514600" imgH="927000" progId="Equation.DSMT4">
                  <p:embed/>
                </p:oleObj>
              </mc:Choice>
              <mc:Fallback>
                <p:oleObj name="Equation" r:id="rId7" imgW="2514600" imgH="927000" progId="Equation.DSMT4">
                  <p:embed/>
                  <p:pic>
                    <p:nvPicPr>
                      <p:cNvPr id="8" name="Object 7"/>
                      <p:cNvPicPr>
                        <a:picLocks noChangeAspect="1" noChangeArrowheads="1"/>
                      </p:cNvPicPr>
                      <p:nvPr/>
                    </p:nvPicPr>
                    <p:blipFill>
                      <a:blip r:embed="rId8"/>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001A2-72FE-4AB4-A6F9-EF899C049360}"/>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FDB3A90F-C236-467C-A5AC-37C2C4137DFF}"/>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14F32B94-D758-4D2D-B5AB-39560A585067}"/>
              </a:ext>
            </a:extLst>
          </p:cNvPr>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a:extLst>
              <a:ext uri="{FF2B5EF4-FFF2-40B4-BE49-F238E27FC236}">
                <a16:creationId xmlns:a16="http://schemas.microsoft.com/office/drawing/2014/main" id="{3C286A31-2EE9-489C-9F9A-A61479ED0600}"/>
              </a:ext>
            </a:extLst>
          </p:cNvPr>
          <p:cNvGraphicFramePr>
            <a:graphicFrameLocks noChangeAspect="1"/>
          </p:cNvGraphicFramePr>
          <p:nvPr>
            <p:extLst>
              <p:ext uri="{D42A27DB-BD31-4B8C-83A1-F6EECF244321}">
                <p14:modId xmlns:p14="http://schemas.microsoft.com/office/powerpoint/2010/main" val="1683651145"/>
              </p:ext>
            </p:extLst>
          </p:nvPr>
        </p:nvGraphicFramePr>
        <p:xfrm>
          <a:off x="762000" y="444169"/>
          <a:ext cx="6271419" cy="2524671"/>
        </p:xfrm>
        <a:graphic>
          <a:graphicData uri="http://schemas.openxmlformats.org/presentationml/2006/ole">
            <mc:AlternateContent xmlns:mc="http://schemas.openxmlformats.org/markup-compatibility/2006">
              <mc:Choice xmlns:v="urn:schemas-microsoft-com:vml" Requires="v">
                <p:oleObj name="Equation" r:id="rId3" imgW="7665533" imgH="3086349" progId="Equation.DSMT4">
                  <p:embed/>
                </p:oleObj>
              </mc:Choice>
              <mc:Fallback>
                <p:oleObj name="Equation" r:id="rId3" imgW="7665533" imgH="3086349" progId="Equation.DSMT4">
                  <p:embed/>
                  <p:pic>
                    <p:nvPicPr>
                      <p:cNvPr id="5" name="Object 4">
                        <a:extLst>
                          <a:ext uri="{FF2B5EF4-FFF2-40B4-BE49-F238E27FC236}">
                            <a16:creationId xmlns:a16="http://schemas.microsoft.com/office/drawing/2014/main" id="{A9F98164-7205-4763-8062-A91BE1D4E281}"/>
                          </a:ext>
                        </a:extLst>
                      </p:cNvPr>
                      <p:cNvPicPr/>
                      <p:nvPr/>
                    </p:nvPicPr>
                    <p:blipFill>
                      <a:blip r:embed="rId4"/>
                      <a:stretch>
                        <a:fillRect/>
                      </a:stretch>
                    </p:blipFill>
                    <p:spPr>
                      <a:xfrm>
                        <a:off x="762000" y="444169"/>
                        <a:ext cx="6271419" cy="25246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F7B3F53-4852-4280-925D-D78AC7B50164}"/>
              </a:ext>
            </a:extLst>
          </p:cNvPr>
          <p:cNvSpPr txBox="1"/>
          <p:nvPr/>
        </p:nvSpPr>
        <p:spPr>
          <a:xfrm>
            <a:off x="152400" y="136525"/>
            <a:ext cx="6553200" cy="461665"/>
          </a:xfrm>
          <a:prstGeom prst="rect">
            <a:avLst/>
          </a:prstGeom>
          <a:noFill/>
        </p:spPr>
        <p:txBody>
          <a:bodyPr wrap="square" rtlCol="0">
            <a:spAutoFit/>
          </a:bodyPr>
          <a:lstStyle/>
          <a:p>
            <a:r>
              <a:rPr lang="en-US" sz="2400" dirty="0">
                <a:latin typeface="+mj-lt"/>
              </a:rPr>
              <a:t>Some details</a:t>
            </a:r>
          </a:p>
        </p:txBody>
      </p:sp>
      <p:graphicFrame>
        <p:nvGraphicFramePr>
          <p:cNvPr id="7" name="Object 6">
            <a:extLst>
              <a:ext uri="{FF2B5EF4-FFF2-40B4-BE49-F238E27FC236}">
                <a16:creationId xmlns:a16="http://schemas.microsoft.com/office/drawing/2014/main" id="{F2815831-6B34-419C-B62A-369F804205FE}"/>
              </a:ext>
            </a:extLst>
          </p:cNvPr>
          <p:cNvGraphicFramePr>
            <a:graphicFrameLocks noChangeAspect="1"/>
          </p:cNvGraphicFramePr>
          <p:nvPr>
            <p:extLst>
              <p:ext uri="{D42A27DB-BD31-4B8C-83A1-F6EECF244321}">
                <p14:modId xmlns:p14="http://schemas.microsoft.com/office/powerpoint/2010/main" val="2557953561"/>
              </p:ext>
            </p:extLst>
          </p:nvPr>
        </p:nvGraphicFramePr>
        <p:xfrm>
          <a:off x="901700" y="3205163"/>
          <a:ext cx="6718300" cy="3022600"/>
        </p:xfrm>
        <a:graphic>
          <a:graphicData uri="http://schemas.openxmlformats.org/presentationml/2006/ole">
            <mc:AlternateContent xmlns:mc="http://schemas.openxmlformats.org/markup-compatibility/2006">
              <mc:Choice xmlns:v="urn:schemas-microsoft-com:vml" Requires="v">
                <p:oleObj name="Equation" r:id="rId5" imgW="3301920" imgH="1485720" progId="Equation.DSMT4">
                  <p:embed/>
                </p:oleObj>
              </mc:Choice>
              <mc:Fallback>
                <p:oleObj name="Equation" r:id="rId5" imgW="3301920" imgH="1485720" progId="Equation.DSMT4">
                  <p:embed/>
                  <p:pic>
                    <p:nvPicPr>
                      <p:cNvPr id="7" name="Object 6">
                        <a:extLst>
                          <a:ext uri="{FF2B5EF4-FFF2-40B4-BE49-F238E27FC236}">
                            <a16:creationId xmlns:a16="http://schemas.microsoft.com/office/drawing/2014/main" id="{E66A0B4E-49B7-4350-B50E-82F650EFFF84}"/>
                          </a:ext>
                        </a:extLst>
                      </p:cNvPr>
                      <p:cNvPicPr/>
                      <p:nvPr/>
                    </p:nvPicPr>
                    <p:blipFill>
                      <a:blip r:embed="rId6"/>
                      <a:stretch>
                        <a:fillRect/>
                      </a:stretch>
                    </p:blipFill>
                    <p:spPr>
                      <a:xfrm>
                        <a:off x="901700" y="3205163"/>
                        <a:ext cx="6718300" cy="3022600"/>
                      </a:xfrm>
                      <a:prstGeom prst="rect">
                        <a:avLst/>
                      </a:prstGeom>
                    </p:spPr>
                  </p:pic>
                </p:oleObj>
              </mc:Fallback>
            </mc:AlternateContent>
          </a:graphicData>
        </a:graphic>
      </p:graphicFrame>
    </p:spTree>
    <p:extLst>
      <p:ext uri="{BB962C8B-B14F-4D97-AF65-F5344CB8AC3E}">
        <p14:creationId xmlns:p14="http://schemas.microsoft.com/office/powerpoint/2010/main" val="422638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name="Equation" r:id="rId3" imgW="5816520" imgH="1333440" progId="Equation.DSMT4">
                  <p:embed/>
                </p:oleObj>
              </mc:Choice>
              <mc:Fallback>
                <p:oleObj name="Equation" r:id="rId3" imgW="5816520" imgH="1333440" progId="Equation.DSMT4">
                  <p:embed/>
                  <p:pic>
                    <p:nvPicPr>
                      <p:cNvPr id="5" name="Object 4"/>
                      <p:cNvPicPr>
                        <a:picLocks noChangeAspect="1" noChangeArrowheads="1"/>
                      </p:cNvPicPr>
                      <p:nvPr/>
                    </p:nvPicPr>
                    <p:blipFill>
                      <a:blip r:embed="rId4"/>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name="Equation" r:id="rId5" imgW="3682800" imgH="1892160" progId="Equation.DSMT4">
                  <p:embed/>
                </p:oleObj>
              </mc:Choice>
              <mc:Fallback>
                <p:oleObj name="Equation" r:id="rId5" imgW="3682800" imgH="1892160" progId="Equation.DSMT4">
                  <p:embed/>
                  <p:pic>
                    <p:nvPicPr>
                      <p:cNvPr id="6" name="Object 5"/>
                      <p:cNvPicPr>
                        <a:picLocks noChangeAspect="1" noChangeArrowheads="1"/>
                      </p:cNvPicPr>
                      <p:nvPr/>
                    </p:nvPicPr>
                    <p:blipFill>
                      <a:blip r:embed="rId6"/>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name="Equation" r:id="rId3" imgW="4686120" imgH="3390840" progId="Equation.DSMT4">
                  <p:embed/>
                </p:oleObj>
              </mc:Choice>
              <mc:Fallback>
                <p:oleObj name="Equation" r:id="rId3" imgW="4686120" imgH="3390840" progId="Equation.DSMT4">
                  <p:embed/>
                  <p:pic>
                    <p:nvPicPr>
                      <p:cNvPr id="5" name="Object 4"/>
                      <p:cNvPicPr>
                        <a:picLocks noChangeAspect="1" noChangeArrowheads="1"/>
                      </p:cNvPicPr>
                      <p:nvPr/>
                    </p:nvPicPr>
                    <p:blipFill>
                      <a:blip r:embed="rId4"/>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name="Equation" r:id="rId3" imgW="5194080" imgH="952200" progId="Equation.DSMT4">
                  <p:embed/>
                </p:oleObj>
              </mc:Choice>
              <mc:Fallback>
                <p:oleObj name="Equation" r:id="rId3" imgW="5194080" imgH="952200" progId="Equation.DSMT4">
                  <p:embed/>
                  <p:pic>
                    <p:nvPicPr>
                      <p:cNvPr id="6" name="Object 5"/>
                      <p:cNvPicPr>
                        <a:picLocks noChangeAspect="1" noChangeArrowheads="1"/>
                      </p:cNvPicPr>
                      <p:nvPr/>
                    </p:nvPicPr>
                    <p:blipFill>
                      <a:blip r:embed="rId4"/>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name="Equation" r:id="rId5" imgW="5981400" imgH="1028520" progId="Equation.DSMT4">
                  <p:embed/>
                </p:oleObj>
              </mc:Choice>
              <mc:Fallback>
                <p:oleObj name="Equation" r:id="rId5" imgW="5981400" imgH="1028520" progId="Equation.DSMT4">
                  <p:embed/>
                  <p:pic>
                    <p:nvPicPr>
                      <p:cNvPr id="7" name="Object 6"/>
                      <p:cNvPicPr/>
                      <p:nvPr/>
                    </p:nvPicPr>
                    <p:blipFill>
                      <a:blip r:embed="rId6"/>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name="Equation" r:id="rId7" imgW="5816520" imgH="1981080" progId="Equation.DSMT4">
                  <p:embed/>
                </p:oleObj>
              </mc:Choice>
              <mc:Fallback>
                <p:oleObj name="Equation" r:id="rId7" imgW="5816520" imgH="1981080" progId="Equation.DSMT4">
                  <p:embed/>
                  <p:pic>
                    <p:nvPicPr>
                      <p:cNvPr id="8" name="Object 7"/>
                      <p:cNvPicPr>
                        <a:picLocks noChangeAspect="1" noChangeArrowheads="1"/>
                      </p:cNvPicPr>
                      <p:nvPr/>
                    </p:nvPicPr>
                    <p:blipFill>
                      <a:blip r:embed="rId8"/>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89397-91B7-A6C4-753E-676C64AD4C7B}"/>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DED3FEC2-33F7-2E28-72B2-DAF41D4EC4BA}"/>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99C9BD9A-BE56-DF78-E013-110F65AA7A91}"/>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12350AB5-BE93-FFE3-BBFC-373AE1A9CE01}"/>
              </a:ext>
            </a:extLst>
          </p:cNvPr>
          <p:cNvPicPr>
            <a:picLocks noChangeAspect="1"/>
          </p:cNvPicPr>
          <p:nvPr/>
        </p:nvPicPr>
        <p:blipFill>
          <a:blip r:embed="rId2"/>
          <a:stretch>
            <a:fillRect/>
          </a:stretch>
        </p:blipFill>
        <p:spPr>
          <a:xfrm>
            <a:off x="1371600" y="524509"/>
            <a:ext cx="5848459" cy="5857241"/>
          </a:xfrm>
          <a:prstGeom prst="rect">
            <a:avLst/>
          </a:prstGeom>
        </p:spPr>
      </p:pic>
      <p:sp>
        <p:nvSpPr>
          <p:cNvPr id="6" name="TextBox 5">
            <a:extLst>
              <a:ext uri="{FF2B5EF4-FFF2-40B4-BE49-F238E27FC236}">
                <a16:creationId xmlns:a16="http://schemas.microsoft.com/office/drawing/2014/main" id="{DDDF0871-7199-87D0-BBB4-1B309C5957F3}"/>
              </a:ext>
            </a:extLst>
          </p:cNvPr>
          <p:cNvSpPr txBox="1"/>
          <p:nvPr/>
        </p:nvSpPr>
        <p:spPr>
          <a:xfrm>
            <a:off x="553720" y="62844"/>
            <a:ext cx="8153400" cy="461665"/>
          </a:xfrm>
          <a:prstGeom prst="rect">
            <a:avLst/>
          </a:prstGeom>
          <a:noFill/>
        </p:spPr>
        <p:txBody>
          <a:bodyPr wrap="square" rtlCol="0">
            <a:spAutoFit/>
          </a:bodyPr>
          <a:lstStyle/>
          <a:p>
            <a:r>
              <a:rPr lang="en-US" sz="2400" dirty="0">
                <a:latin typeface="+mj-lt"/>
              </a:rPr>
              <a:t>Signup with name and topic at 9 AM on Friday 11/11/2022</a:t>
            </a:r>
          </a:p>
        </p:txBody>
      </p:sp>
    </p:spTree>
    <p:extLst>
      <p:ext uri="{BB962C8B-B14F-4D97-AF65-F5344CB8AC3E}">
        <p14:creationId xmlns:p14="http://schemas.microsoft.com/office/powerpoint/2010/main" val="443683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
        <p:nvSpPr>
          <p:cNvPr id="7" name="TextBox 6">
            <a:extLst>
              <a:ext uri="{FF2B5EF4-FFF2-40B4-BE49-F238E27FC236}">
                <a16:creationId xmlns:a16="http://schemas.microsoft.com/office/drawing/2014/main" id="{F7389D38-B440-42DC-932A-0837413808C8}"/>
              </a:ext>
            </a:extLst>
          </p:cNvPr>
          <p:cNvSpPr txBox="1"/>
          <p:nvPr/>
        </p:nvSpPr>
        <p:spPr>
          <a:xfrm>
            <a:off x="5105400" y="5257800"/>
            <a:ext cx="1905000" cy="461665"/>
          </a:xfrm>
          <a:prstGeom prst="rect">
            <a:avLst/>
          </a:prstGeom>
          <a:noFill/>
        </p:spPr>
        <p:txBody>
          <a:bodyPr wrap="square" rtlCol="0">
            <a:spAutoFit/>
          </a:bodyPr>
          <a:lstStyle/>
          <a:p>
            <a:r>
              <a:rPr lang="en-US" sz="2400" dirty="0">
                <a:latin typeface="+mj-lt"/>
              </a:rPr>
              <a:t>shock</a:t>
            </a:r>
          </a:p>
        </p:txBody>
      </p:sp>
    </p:spTree>
    <p:extLst>
      <p:ext uri="{BB962C8B-B14F-4D97-AF65-F5344CB8AC3E}">
        <p14:creationId xmlns:p14="http://schemas.microsoft.com/office/powerpoint/2010/main" val="203959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8A1F-8AE2-47EC-A588-31CF618C0760}"/>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C82987D5-6420-444B-8C4B-9ADA21F33ECB}"/>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9A158ACD-1778-4752-87C0-9FEC56981DCE}"/>
              </a:ext>
            </a:extLst>
          </p:cNvPr>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a:extLst>
              <a:ext uri="{FF2B5EF4-FFF2-40B4-BE49-F238E27FC236}">
                <a16:creationId xmlns:a16="http://schemas.microsoft.com/office/drawing/2014/main" id="{4D4B381F-ECDE-47E7-964D-7CF0CBFADCDC}"/>
              </a:ext>
            </a:extLst>
          </p:cNvPr>
          <p:cNvPicPr>
            <a:picLocks noChangeAspect="1"/>
          </p:cNvPicPr>
          <p:nvPr/>
        </p:nvPicPr>
        <p:blipFill>
          <a:blip r:embed="rId3"/>
          <a:stretch>
            <a:fillRect/>
          </a:stretch>
        </p:blipFill>
        <p:spPr>
          <a:xfrm>
            <a:off x="-228600" y="3304285"/>
            <a:ext cx="7529623" cy="2795780"/>
          </a:xfrm>
          <a:prstGeom prst="rect">
            <a:avLst/>
          </a:prstGeom>
        </p:spPr>
      </p:pic>
      <p:pic>
        <p:nvPicPr>
          <p:cNvPr id="6" name="Picture 5">
            <a:extLst>
              <a:ext uri="{FF2B5EF4-FFF2-40B4-BE49-F238E27FC236}">
                <a16:creationId xmlns:a16="http://schemas.microsoft.com/office/drawing/2014/main" id="{41283DB7-9B21-47C5-8708-BF1C8E8E280C}"/>
              </a:ext>
            </a:extLst>
          </p:cNvPr>
          <p:cNvPicPr>
            <a:picLocks noChangeAspect="1"/>
          </p:cNvPicPr>
          <p:nvPr/>
        </p:nvPicPr>
        <p:blipFill>
          <a:blip r:embed="rId4"/>
          <a:stretch>
            <a:fillRect/>
          </a:stretch>
        </p:blipFill>
        <p:spPr>
          <a:xfrm>
            <a:off x="14177" y="656352"/>
            <a:ext cx="6848475" cy="2391648"/>
          </a:xfrm>
          <a:prstGeom prst="rect">
            <a:avLst/>
          </a:prstGeom>
        </p:spPr>
      </p:pic>
      <p:sp>
        <p:nvSpPr>
          <p:cNvPr id="7" name="TextBox 6">
            <a:extLst>
              <a:ext uri="{FF2B5EF4-FFF2-40B4-BE49-F238E27FC236}">
                <a16:creationId xmlns:a16="http://schemas.microsoft.com/office/drawing/2014/main" id="{92463AF4-25C1-41F0-83BD-9D6E1E09F4CA}"/>
              </a:ext>
            </a:extLst>
          </p:cNvPr>
          <p:cNvSpPr txBox="1"/>
          <p:nvPr/>
        </p:nvSpPr>
        <p:spPr>
          <a:xfrm>
            <a:off x="304800" y="136525"/>
            <a:ext cx="6848475" cy="461665"/>
          </a:xfrm>
          <a:prstGeom prst="rect">
            <a:avLst/>
          </a:prstGeom>
          <a:noFill/>
        </p:spPr>
        <p:txBody>
          <a:bodyPr wrap="square" rtlCol="0">
            <a:spAutoFit/>
          </a:bodyPr>
          <a:lstStyle/>
          <a:p>
            <a:r>
              <a:rPr lang="en-US" sz="2400" dirty="0">
                <a:latin typeface="+mj-lt"/>
              </a:rPr>
              <a:t>Effects of amplitude of </a:t>
            </a:r>
            <a:r>
              <a:rPr lang="en-US" sz="2400" dirty="0" err="1">
                <a:latin typeface="Symbol" panose="05050102010706020507" pitchFamily="18" charset="2"/>
              </a:rPr>
              <a:t>dr</a:t>
            </a:r>
            <a:endParaRPr lang="en-US" sz="2400" dirty="0">
              <a:latin typeface="Symbol" panose="05050102010706020507" pitchFamily="18" charset="2"/>
            </a:endParaRPr>
          </a:p>
        </p:txBody>
      </p:sp>
      <p:sp>
        <p:nvSpPr>
          <p:cNvPr id="8" name="TextBox 7">
            <a:extLst>
              <a:ext uri="{FF2B5EF4-FFF2-40B4-BE49-F238E27FC236}">
                <a16:creationId xmlns:a16="http://schemas.microsoft.com/office/drawing/2014/main" id="{D39BF02E-8FFC-4884-B98D-39B36B768504}"/>
              </a:ext>
            </a:extLst>
          </p:cNvPr>
          <p:cNvSpPr txBox="1"/>
          <p:nvPr/>
        </p:nvSpPr>
        <p:spPr>
          <a:xfrm>
            <a:off x="6553200" y="1524000"/>
            <a:ext cx="2438400" cy="461665"/>
          </a:xfrm>
          <a:prstGeom prst="rect">
            <a:avLst/>
          </a:prstGeom>
          <a:noFill/>
        </p:spPr>
        <p:txBody>
          <a:bodyPr wrap="square" rtlCol="0">
            <a:spAutoFit/>
          </a:bodyPr>
          <a:lstStyle/>
          <a:p>
            <a:r>
              <a:rPr lang="en-US" sz="2400" dirty="0">
                <a:latin typeface="+mj-lt"/>
              </a:rPr>
              <a:t>Large amplitude</a:t>
            </a:r>
          </a:p>
        </p:txBody>
      </p:sp>
      <p:sp>
        <p:nvSpPr>
          <p:cNvPr id="9" name="TextBox 8">
            <a:extLst>
              <a:ext uri="{FF2B5EF4-FFF2-40B4-BE49-F238E27FC236}">
                <a16:creationId xmlns:a16="http://schemas.microsoft.com/office/drawing/2014/main" id="{A733C0DB-401D-4144-94AB-4670BB3706A7}"/>
              </a:ext>
            </a:extLst>
          </p:cNvPr>
          <p:cNvSpPr txBox="1"/>
          <p:nvPr/>
        </p:nvSpPr>
        <p:spPr>
          <a:xfrm>
            <a:off x="6400800" y="4110335"/>
            <a:ext cx="2743200" cy="461665"/>
          </a:xfrm>
          <a:prstGeom prst="rect">
            <a:avLst/>
          </a:prstGeom>
          <a:noFill/>
        </p:spPr>
        <p:txBody>
          <a:bodyPr wrap="square" rtlCol="0">
            <a:spAutoFit/>
          </a:bodyPr>
          <a:lstStyle/>
          <a:p>
            <a:r>
              <a:rPr lang="en-US" sz="2400" dirty="0">
                <a:latin typeface="+mj-lt"/>
              </a:rPr>
              <a:t>Smaller amplitude</a:t>
            </a:r>
          </a:p>
        </p:txBody>
      </p:sp>
    </p:spTree>
    <p:extLst>
      <p:ext uri="{BB962C8B-B14F-4D97-AF65-F5344CB8AC3E}">
        <p14:creationId xmlns:p14="http://schemas.microsoft.com/office/powerpoint/2010/main" val="1986420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80999" y="304800"/>
            <a:ext cx="8534395" cy="461665"/>
          </a:xfrm>
          <a:prstGeom prst="rect">
            <a:avLst/>
          </a:prstGeom>
          <a:noFill/>
        </p:spPr>
        <p:txBody>
          <a:bodyPr wrap="square" rtlCol="0">
            <a:spAutoFit/>
          </a:bodyPr>
          <a:lstStyle/>
          <a:p>
            <a:r>
              <a:rPr lang="en-US" sz="2400" dirty="0">
                <a:latin typeface="+mj-lt"/>
              </a:rPr>
              <a:t>Analysis of shock wave – assumed to moving at velocity </a:t>
            </a:r>
            <a:r>
              <a:rPr lang="en-US" sz="2400" i="1" dirty="0">
                <a:latin typeface="+mj-lt"/>
              </a:rPr>
              <a:t>u</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name="Equation" r:id="rId4" imgW="6324480" imgH="3568680" progId="Equation.DSMT4">
                  <p:embed/>
                </p:oleObj>
              </mc:Choice>
              <mc:Fallback>
                <p:oleObj name="Equation" r:id="rId4" imgW="6324480" imgH="3568680" progId="Equation.DSMT4">
                  <p:embed/>
                  <p:pic>
                    <p:nvPicPr>
                      <p:cNvPr id="6" name="Object 5"/>
                      <p:cNvPicPr>
                        <a:picLocks noChangeAspect="1" noChangeArrowheads="1"/>
                      </p:cNvPicPr>
                      <p:nvPr/>
                    </p:nvPicPr>
                    <p:blipFill>
                      <a:blip r:embed="rId5"/>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name="Equation" r:id="rId4" imgW="6489360" imgH="3454200" progId="Equation.DSMT4">
                  <p:embed/>
                </p:oleObj>
              </mc:Choice>
              <mc:Fallback>
                <p:oleObj name="Equation" r:id="rId4" imgW="6489360" imgH="3454200" progId="Equation.DSMT4">
                  <p:embed/>
                  <p:pic>
                    <p:nvPicPr>
                      <p:cNvPr id="6" name="Object 5"/>
                      <p:cNvPicPr>
                        <a:picLocks noChangeAspect="1" noChangeArrowheads="1"/>
                      </p:cNvPicPr>
                      <p:nvPr/>
                    </p:nvPicPr>
                    <p:blipFill>
                      <a:blip r:embed="rId5"/>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name="数式" r:id="rId3" imgW="1523880" imgH="1015920" progId="Equation.3">
                  <p:embed/>
                </p:oleObj>
              </mc:Choice>
              <mc:Fallback>
                <p:oleObj name="数式" r:id="rId3" imgW="1523880" imgH="1015920" progId="Equation.3">
                  <p:embed/>
                  <p:pic>
                    <p:nvPicPr>
                      <p:cNvPr id="6" name="Object 5"/>
                      <p:cNvPicPr>
                        <a:picLocks noChangeAspect="1" noChangeArrowheads="1"/>
                      </p:cNvPicPr>
                      <p:nvPr/>
                    </p:nvPicPr>
                    <p:blipFill>
                      <a:blip r:embed="rId4"/>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5"/>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6"/>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
        <p:nvSpPr>
          <p:cNvPr id="7" name="TextBox 6">
            <a:extLst>
              <a:ext uri="{FF2B5EF4-FFF2-40B4-BE49-F238E27FC236}">
                <a16:creationId xmlns:a16="http://schemas.microsoft.com/office/drawing/2014/main" id="{6C99FDAD-1352-F078-8121-DDCC3E2721A0}"/>
              </a:ext>
            </a:extLst>
          </p:cNvPr>
          <p:cNvSpPr txBox="1"/>
          <p:nvPr/>
        </p:nvSpPr>
        <p:spPr>
          <a:xfrm>
            <a:off x="5257800" y="4419600"/>
            <a:ext cx="3084513" cy="461665"/>
          </a:xfrm>
          <a:prstGeom prst="rect">
            <a:avLst/>
          </a:prstGeom>
          <a:noFill/>
        </p:spPr>
        <p:txBody>
          <a:bodyPr wrap="square" rtlCol="0">
            <a:spAutoFit/>
          </a:bodyPr>
          <a:lstStyle/>
          <a:p>
            <a:r>
              <a:rPr lang="en-US" sz="2400" dirty="0">
                <a:latin typeface="+mj-lt"/>
              </a:rPr>
              <a:t>For </a:t>
            </a:r>
            <a:r>
              <a:rPr lang="en-US" sz="2400" dirty="0">
                <a:latin typeface="Symbol" panose="05050102010706020507" pitchFamily="18" charset="2"/>
              </a:rPr>
              <a:t>g</a:t>
            </a:r>
            <a:r>
              <a:rPr lang="en-US" sz="2400" dirty="0">
                <a:latin typeface="+mj-lt"/>
              </a:rPr>
              <a:t>=1.5</a:t>
            </a:r>
          </a:p>
        </p:txBody>
      </p:sp>
    </p:spTree>
    <p:extLst>
      <p:ext uri="{BB962C8B-B14F-4D97-AF65-F5344CB8AC3E}">
        <p14:creationId xmlns:p14="http://schemas.microsoft.com/office/powerpoint/2010/main" val="2408667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304800" y="136525"/>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972040000"/>
              </p:ext>
            </p:extLst>
          </p:nvPr>
        </p:nvGraphicFramePr>
        <p:xfrm>
          <a:off x="428625" y="884238"/>
          <a:ext cx="8526463" cy="5659437"/>
        </p:xfrm>
        <a:graphic>
          <a:graphicData uri="http://schemas.openxmlformats.org/presentationml/2006/ole">
            <mc:AlternateContent xmlns:mc="http://schemas.openxmlformats.org/markup-compatibility/2006">
              <mc:Choice xmlns:v="urn:schemas-microsoft-com:vml" Requires="v">
                <p:oleObj name="Equation" r:id="rId3" imgW="6654600" imgH="4431960" progId="Equation.DSMT4">
                  <p:embed/>
                </p:oleObj>
              </mc:Choice>
              <mc:Fallback>
                <p:oleObj name="Equation" r:id="rId3" imgW="6654600" imgH="4431960" progId="Equation.DSMT4">
                  <p:embed/>
                  <p:pic>
                    <p:nvPicPr>
                      <p:cNvPr id="6" name="Object 5"/>
                      <p:cNvPicPr>
                        <a:picLocks noChangeAspect="1" noChangeArrowheads="1"/>
                      </p:cNvPicPr>
                      <p:nvPr/>
                    </p:nvPicPr>
                    <p:blipFill>
                      <a:blip r:embed="rId4"/>
                      <a:srcRect/>
                      <a:stretch>
                        <a:fillRect/>
                      </a:stretch>
                    </p:blipFill>
                    <p:spPr bwMode="auto">
                      <a:xfrm>
                        <a:off x="428625" y="884238"/>
                        <a:ext cx="8526463" cy="56594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Right Arrow 4"/>
          <p:cNvSpPr/>
          <p:nvPr/>
        </p:nvSpPr>
        <p:spPr>
          <a:xfrm>
            <a:off x="213360" y="1143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DF22B2B-367F-33DA-8598-DC9483EA644B}"/>
              </a:ext>
            </a:extLst>
          </p:cNvPr>
          <p:cNvPicPr>
            <a:picLocks noChangeAspect="1"/>
          </p:cNvPicPr>
          <p:nvPr/>
        </p:nvPicPr>
        <p:blipFill>
          <a:blip r:embed="rId3"/>
          <a:stretch>
            <a:fillRect/>
          </a:stretch>
        </p:blipFill>
        <p:spPr>
          <a:xfrm>
            <a:off x="685800" y="136525"/>
            <a:ext cx="8350760" cy="397519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7070C2-5AEB-31D8-56E6-AB23250CE49C}"/>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CCFACDE3-720B-B5E4-6248-E948BD5632D1}"/>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E4F8E715-F6BE-1BEE-D893-4EA190111F5D}"/>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a:extLst>
              <a:ext uri="{FF2B5EF4-FFF2-40B4-BE49-F238E27FC236}">
                <a16:creationId xmlns:a16="http://schemas.microsoft.com/office/drawing/2014/main" id="{73F09877-A1D4-507D-0A93-50895E57E21C}"/>
              </a:ext>
            </a:extLst>
          </p:cNvPr>
          <p:cNvPicPr>
            <a:picLocks noChangeAspect="1"/>
          </p:cNvPicPr>
          <p:nvPr/>
        </p:nvPicPr>
        <p:blipFill>
          <a:blip r:embed="rId2"/>
          <a:stretch>
            <a:fillRect/>
          </a:stretch>
        </p:blipFill>
        <p:spPr>
          <a:xfrm>
            <a:off x="416557" y="1371600"/>
            <a:ext cx="8572499" cy="3429000"/>
          </a:xfrm>
          <a:prstGeom prst="rect">
            <a:avLst/>
          </a:prstGeom>
        </p:spPr>
      </p:pic>
    </p:spTree>
    <p:extLst>
      <p:ext uri="{BB962C8B-B14F-4D97-AF65-F5344CB8AC3E}">
        <p14:creationId xmlns:p14="http://schemas.microsoft.com/office/powerpoint/2010/main" val="410254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0D0A0-2130-4203-BD65-9B671C5FC8E6}"/>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2E071760-3236-458E-B19E-957E5A3C3854}"/>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5B56771F-9963-4E13-89D7-08976A4101BE}"/>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6" name="TextBox 5">
            <a:extLst>
              <a:ext uri="{FF2B5EF4-FFF2-40B4-BE49-F238E27FC236}">
                <a16:creationId xmlns:a16="http://schemas.microsoft.com/office/drawing/2014/main" id="{B710D1A2-1A1F-42C7-B2B4-D4ACD4A3A9D9}"/>
              </a:ext>
            </a:extLst>
          </p:cNvPr>
          <p:cNvSpPr txBox="1"/>
          <p:nvPr/>
        </p:nvSpPr>
        <p:spPr>
          <a:xfrm>
            <a:off x="381000" y="136525"/>
            <a:ext cx="7391400" cy="461665"/>
          </a:xfrm>
          <a:prstGeom prst="rect">
            <a:avLst/>
          </a:prstGeom>
          <a:noFill/>
        </p:spPr>
        <p:txBody>
          <a:bodyPr wrap="square" rtlCol="0">
            <a:spAutoFit/>
          </a:bodyPr>
          <a:lstStyle/>
          <a:p>
            <a:r>
              <a:rPr lang="en-US" sz="2400" dirty="0">
                <a:latin typeface="+mj-lt"/>
              </a:rPr>
              <a:t>Visualization of longitudinal wave motion</a:t>
            </a:r>
          </a:p>
        </p:txBody>
      </p:sp>
      <p:pic>
        <p:nvPicPr>
          <p:cNvPr id="8" name="Picture 7">
            <a:extLst>
              <a:ext uri="{FF2B5EF4-FFF2-40B4-BE49-F238E27FC236}">
                <a16:creationId xmlns:a16="http://schemas.microsoft.com/office/drawing/2014/main" id="{EDA1DDF7-3D25-4304-BB9D-75BAD1EB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000250"/>
            <a:ext cx="8572500" cy="2857500"/>
          </a:xfrm>
          <a:prstGeom prst="rect">
            <a:avLst/>
          </a:prstGeom>
        </p:spPr>
      </p:pic>
      <p:sp>
        <p:nvSpPr>
          <p:cNvPr id="9" name="TextBox 8">
            <a:extLst>
              <a:ext uri="{FF2B5EF4-FFF2-40B4-BE49-F238E27FC236}">
                <a16:creationId xmlns:a16="http://schemas.microsoft.com/office/drawing/2014/main" id="{3DF6C429-D088-4C2B-B1CC-14847945731B}"/>
              </a:ext>
            </a:extLst>
          </p:cNvPr>
          <p:cNvSpPr txBox="1"/>
          <p:nvPr/>
        </p:nvSpPr>
        <p:spPr>
          <a:xfrm>
            <a:off x="285750" y="762000"/>
            <a:ext cx="8401050" cy="707886"/>
          </a:xfrm>
          <a:prstGeom prst="rect">
            <a:avLst/>
          </a:prstGeom>
          <a:noFill/>
        </p:spPr>
        <p:txBody>
          <a:bodyPr wrap="square" rtlCol="0">
            <a:spAutoFit/>
          </a:bodyPr>
          <a:lstStyle/>
          <a:p>
            <a:r>
              <a:rPr lang="en-US" sz="2000" dirty="0">
                <a:latin typeface="+mj-lt"/>
              </a:rPr>
              <a:t>From the website:</a:t>
            </a:r>
          </a:p>
          <a:p>
            <a:r>
              <a:rPr lang="en-US" sz="2000" dirty="0">
                <a:latin typeface="+mj-lt"/>
                <a:hlinkClick r:id="rId4"/>
              </a:rPr>
              <a:t>https://www.acs.psu.edu/drussell/Demos/waves/wavemotion.html</a:t>
            </a:r>
            <a:endParaRPr lang="en-US" sz="2000" dirty="0">
              <a:latin typeface="+mj-lt"/>
            </a:endParaRPr>
          </a:p>
        </p:txBody>
      </p:sp>
    </p:spTree>
    <p:extLst>
      <p:ext uri="{BB962C8B-B14F-4D97-AF65-F5344CB8AC3E}">
        <p14:creationId xmlns:p14="http://schemas.microsoft.com/office/powerpoint/2010/main" val="359318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p:cNvPicPr>
            <a:picLocks noChangeAspect="1"/>
          </p:cNvPicPr>
          <p:nvPr/>
        </p:nvPicPr>
        <p:blipFill>
          <a:blip r:embed="rId3"/>
          <a:stretch>
            <a:fillRect/>
          </a:stretch>
        </p:blipFill>
        <p:spPr>
          <a:xfrm>
            <a:off x="1219200" y="228600"/>
            <a:ext cx="7315200" cy="5724525"/>
          </a:xfrm>
          <a:prstGeom prst="rect">
            <a:avLst/>
          </a:prstGeom>
        </p:spPr>
      </p:pic>
      <p:sp>
        <p:nvSpPr>
          <p:cNvPr id="6" name="TextBox 5"/>
          <p:cNvSpPr txBox="1"/>
          <p:nvPr/>
        </p:nvSpPr>
        <p:spPr>
          <a:xfrm>
            <a:off x="427463" y="5894685"/>
            <a:ext cx="6096000" cy="461665"/>
          </a:xfrm>
          <a:prstGeom prst="rect">
            <a:avLst/>
          </a:prstGeom>
          <a:noFill/>
        </p:spPr>
        <p:txBody>
          <a:bodyPr wrap="square" rtlCol="0">
            <a:spAutoFit/>
          </a:bodyPr>
          <a:lstStyle/>
          <a:p>
            <a:r>
              <a:rPr lang="en-US" sz="2400" dirty="0">
                <a:latin typeface="+mj-lt"/>
              </a:rPr>
              <a:t>Figure from Fetter and </a:t>
            </a:r>
            <a:r>
              <a:rPr lang="en-US" sz="2400" dirty="0" err="1">
                <a:latin typeface="+mj-lt"/>
              </a:rPr>
              <a:t>Walecka</a:t>
            </a:r>
            <a:r>
              <a:rPr lang="en-US" sz="2400" dirty="0">
                <a:latin typeface="+mj-lt"/>
              </a:rPr>
              <a:t> pg. 337</a:t>
            </a:r>
          </a:p>
        </p:txBody>
      </p:sp>
      <p:sp>
        <p:nvSpPr>
          <p:cNvPr id="7" name="TextBox 6"/>
          <p:cNvSpPr txBox="1"/>
          <p:nvPr/>
        </p:nvSpPr>
        <p:spPr>
          <a:xfrm>
            <a:off x="381000" y="228600"/>
            <a:ext cx="7620000" cy="830997"/>
          </a:xfrm>
          <a:prstGeom prst="rect">
            <a:avLst/>
          </a:prstGeom>
          <a:noFill/>
        </p:spPr>
        <p:txBody>
          <a:bodyPr wrap="square" rtlCol="0">
            <a:spAutoFit/>
          </a:bodyPr>
          <a:lstStyle/>
          <a:p>
            <a:r>
              <a:rPr lang="en-US" sz="2400" dirty="0">
                <a:latin typeface="+mj-lt"/>
              </a:rPr>
              <a:t>Continuing to discuss linear sound waves –</a:t>
            </a:r>
          </a:p>
          <a:p>
            <a:r>
              <a:rPr lang="en-US" sz="2400" dirty="0">
                <a:latin typeface="+mj-lt"/>
              </a:rPr>
              <a:t>    Scattering from a rigid cylinder</a:t>
            </a:r>
          </a:p>
        </p:txBody>
      </p:sp>
    </p:spTree>
    <p:extLst>
      <p:ext uri="{BB962C8B-B14F-4D97-AF65-F5344CB8AC3E}">
        <p14:creationId xmlns:p14="http://schemas.microsoft.com/office/powerpoint/2010/main" val="378175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DE3E-B01C-417E-88D2-D23DE4BA998A}"/>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412A0955-3C10-4034-86EF-5F894ABD69DA}"/>
              </a:ext>
            </a:extLst>
          </p:cNvPr>
          <p:cNvSpPr>
            <a:spLocks noGrp="1"/>
          </p:cNvSpPr>
          <p:nvPr>
            <p:ph type="ftr" sz="quarter" idx="11"/>
          </p:nvPr>
        </p:nvSpPr>
        <p:spPr/>
        <p:txBody>
          <a:bodyPr/>
          <a:lstStyle/>
          <a:p>
            <a:r>
              <a:rPr lang="en-US"/>
              <a:t>PHY 711  Fall 2022 -- Lecture 32</a:t>
            </a:r>
            <a:endParaRPr lang="en-US" dirty="0"/>
          </a:p>
        </p:txBody>
      </p:sp>
      <p:sp>
        <p:nvSpPr>
          <p:cNvPr id="4" name="Slide Number Placeholder 3">
            <a:extLst>
              <a:ext uri="{FF2B5EF4-FFF2-40B4-BE49-F238E27FC236}">
                <a16:creationId xmlns:a16="http://schemas.microsoft.com/office/drawing/2014/main" id="{3A6955E0-62F7-46D7-A413-945F5C96FDEC}"/>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12" name="Picture 11">
            <a:extLst>
              <a:ext uri="{FF2B5EF4-FFF2-40B4-BE49-F238E27FC236}">
                <a16:creationId xmlns:a16="http://schemas.microsoft.com/office/drawing/2014/main" id="{5373403F-AA94-466A-8E88-7AA30286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13" name="TextBox 12">
            <a:extLst>
              <a:ext uri="{FF2B5EF4-FFF2-40B4-BE49-F238E27FC236}">
                <a16:creationId xmlns:a16="http://schemas.microsoft.com/office/drawing/2014/main" id="{D49F41DD-18AA-42A7-AA42-84439959361E}"/>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Example of cylindrical scattering objects --</a:t>
            </a:r>
          </a:p>
        </p:txBody>
      </p:sp>
      <p:sp>
        <p:nvSpPr>
          <p:cNvPr id="14" name="TextBox 13">
            <a:extLst>
              <a:ext uri="{FF2B5EF4-FFF2-40B4-BE49-F238E27FC236}">
                <a16:creationId xmlns:a16="http://schemas.microsoft.com/office/drawing/2014/main" id="{EB8BB700-685F-4291-8B04-0EF4DCCE772C}"/>
              </a:ext>
            </a:extLst>
          </p:cNvPr>
          <p:cNvSpPr txBox="1"/>
          <p:nvPr/>
        </p:nvSpPr>
        <p:spPr>
          <a:xfrm>
            <a:off x="304800" y="5462369"/>
            <a:ext cx="8839200" cy="646331"/>
          </a:xfrm>
          <a:prstGeom prst="rect">
            <a:avLst/>
          </a:prstGeom>
          <a:noFill/>
        </p:spPr>
        <p:txBody>
          <a:bodyPr wrap="square" rtlCol="0">
            <a:spAutoFit/>
          </a:bodyPr>
          <a:lstStyle/>
          <a:p>
            <a:r>
              <a:rPr lang="en-US" dirty="0">
                <a:latin typeface="+mj-lt"/>
              </a:rPr>
              <a:t>Suppose a trumpeter is playing near the columns.   Maximal scattering occurs when</a:t>
            </a:r>
          </a:p>
          <a:p>
            <a:r>
              <a:rPr lang="en-US" dirty="0">
                <a:latin typeface="+mj-lt"/>
              </a:rPr>
              <a:t>a.  Facing toward the column                      b.  Facing away from the column.</a:t>
            </a:r>
          </a:p>
        </p:txBody>
      </p:sp>
      <p:pic>
        <p:nvPicPr>
          <p:cNvPr id="8" name="Picture 7">
            <a:extLst>
              <a:ext uri="{FF2B5EF4-FFF2-40B4-BE49-F238E27FC236}">
                <a16:creationId xmlns:a16="http://schemas.microsoft.com/office/drawing/2014/main" id="{B983A3CB-72D8-421D-A78A-57604687CEF6}"/>
              </a:ext>
            </a:extLst>
          </p:cNvPr>
          <p:cNvPicPr>
            <a:picLocks noChangeAspect="1"/>
          </p:cNvPicPr>
          <p:nvPr/>
        </p:nvPicPr>
        <p:blipFill rotWithShape="1">
          <a:blip r:embed="rId4"/>
          <a:srcRect l="2763"/>
          <a:stretch/>
        </p:blipFill>
        <p:spPr>
          <a:xfrm>
            <a:off x="6553200" y="1866900"/>
            <a:ext cx="2196006" cy="1562100"/>
          </a:xfrm>
          <a:prstGeom prst="rect">
            <a:avLst/>
          </a:prstGeom>
        </p:spPr>
      </p:pic>
    </p:spTree>
    <p:extLst>
      <p:ext uri="{BB962C8B-B14F-4D97-AF65-F5344CB8AC3E}">
        <p14:creationId xmlns:p14="http://schemas.microsoft.com/office/powerpoint/2010/main" val="240912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711  Fall 2022 --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graphicFrame>
        <p:nvGraphicFramePr>
          <p:cNvPr id="6" name="Object 5"/>
          <p:cNvGraphicFramePr>
            <a:graphicFrameLocks noChangeAspect="1"/>
          </p:cNvGraphicFramePr>
          <p:nvPr/>
        </p:nvGraphicFramePr>
        <p:xfrm>
          <a:off x="1143000" y="1219200"/>
          <a:ext cx="7122735" cy="896937"/>
        </p:xfrm>
        <a:graphic>
          <a:graphicData uri="http://schemas.openxmlformats.org/presentationml/2006/ole">
            <mc:AlternateContent xmlns:mc="http://schemas.openxmlformats.org/markup-compatibility/2006">
              <mc:Choice xmlns:v="urn:schemas-microsoft-com:vml" Requires="v">
                <p:oleObj name="Equation" r:id="rId3" imgW="5143320" imgH="647640" progId="Equation.DSMT4">
                  <p:embed/>
                </p:oleObj>
              </mc:Choice>
              <mc:Fallback>
                <p:oleObj name="Equation" r:id="rId3" imgW="5143320" imgH="647640" progId="Equation.DSMT4">
                  <p:embed/>
                  <p:pic>
                    <p:nvPicPr>
                      <p:cNvPr id="6" name="Object 5"/>
                      <p:cNvPicPr/>
                      <p:nvPr/>
                    </p:nvPicPr>
                    <p:blipFill>
                      <a:blip r:embed="rId4"/>
                      <a:stretch>
                        <a:fillRect/>
                      </a:stretch>
                    </p:blipFill>
                    <p:spPr>
                      <a:xfrm>
                        <a:off x="1143000" y="1219200"/>
                        <a:ext cx="7122735" cy="89693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075871" y="2292305"/>
          <a:ext cx="6992257" cy="3124200"/>
        </p:xfrm>
        <a:graphic>
          <a:graphicData uri="http://schemas.openxmlformats.org/presentationml/2006/ole">
            <mc:AlternateContent xmlns:mc="http://schemas.openxmlformats.org/markup-compatibility/2006">
              <mc:Choice xmlns:v="urn:schemas-microsoft-com:vml" Requires="v">
                <p:oleObj name="Equation" r:id="rId5" imgW="5371920" imgH="2400120" progId="Equation.DSMT4">
                  <p:embed/>
                </p:oleObj>
              </mc:Choice>
              <mc:Fallback>
                <p:oleObj name="Equation" r:id="rId5" imgW="5371920" imgH="2400120" progId="Equation.DSMT4">
                  <p:embed/>
                  <p:pic>
                    <p:nvPicPr>
                      <p:cNvPr id="7" name="Object 6"/>
                      <p:cNvPicPr/>
                      <p:nvPr/>
                    </p:nvPicPr>
                    <p:blipFill>
                      <a:blip r:embed="rId6"/>
                      <a:stretch>
                        <a:fillRect/>
                      </a:stretch>
                    </p:blipFill>
                    <p:spPr>
                      <a:xfrm>
                        <a:off x="1075871" y="2292305"/>
                        <a:ext cx="6992257" cy="3124200"/>
                      </a:xfrm>
                      <a:prstGeom prst="rect">
                        <a:avLst/>
                      </a:prstGeom>
                    </p:spPr>
                  </p:pic>
                </p:oleObj>
              </mc:Fallback>
            </mc:AlternateContent>
          </a:graphicData>
        </a:graphic>
      </p:graphicFrame>
    </p:spTree>
    <p:extLst>
      <p:ext uri="{BB962C8B-B14F-4D97-AF65-F5344CB8AC3E}">
        <p14:creationId xmlns:p14="http://schemas.microsoft.com/office/powerpoint/2010/main" val="2997653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20786</TotalTime>
  <Words>1173</Words>
  <Application>Microsoft Office PowerPoint</Application>
  <PresentationFormat>On-screen Show (4:3)</PresentationFormat>
  <Paragraphs>241</Paragraphs>
  <Slides>36</Slides>
  <Notes>32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3"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960</cp:revision>
  <cp:lastPrinted>2021-11-10T16:11:45Z</cp:lastPrinted>
  <dcterms:created xsi:type="dcterms:W3CDTF">2012-01-10T18:32:24Z</dcterms:created>
  <dcterms:modified xsi:type="dcterms:W3CDTF">2022-11-09T16:01:38Z</dcterms:modified>
</cp:coreProperties>
</file>