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6" r:id="rId2"/>
    <p:sldId id="354" r:id="rId3"/>
    <p:sldId id="390" r:id="rId4"/>
    <p:sldId id="365" r:id="rId5"/>
    <p:sldId id="366" r:id="rId6"/>
    <p:sldId id="385" r:id="rId7"/>
    <p:sldId id="360" r:id="rId8"/>
    <p:sldId id="377" r:id="rId9"/>
    <p:sldId id="388" r:id="rId10"/>
    <p:sldId id="378" r:id="rId11"/>
    <p:sldId id="379" r:id="rId12"/>
    <p:sldId id="389" r:id="rId13"/>
    <p:sldId id="380" r:id="rId14"/>
    <p:sldId id="381" r:id="rId15"/>
    <p:sldId id="386" r:id="rId16"/>
    <p:sldId id="376" r:id="rId17"/>
    <p:sldId id="361" r:id="rId18"/>
    <p:sldId id="362" r:id="rId19"/>
    <p:sldId id="367" r:id="rId20"/>
    <p:sldId id="368" r:id="rId21"/>
    <p:sldId id="369" r:id="rId22"/>
    <p:sldId id="370" r:id="rId23"/>
    <p:sldId id="371" r:id="rId24"/>
    <p:sldId id="372" r:id="rId25"/>
    <p:sldId id="373" r:id="rId26"/>
    <p:sldId id="374" r:id="rId27"/>
    <p:sldId id="375" r:id="rId2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16E6F6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66" d="100"/>
          <a:sy n="66" d="100"/>
        </p:scale>
        <p:origin x="108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today’s lecture we will investigate transverse waves at the surface of a channel of water.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78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details pertaining to the homework problem.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853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255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332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044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763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simpler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227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Considering the surface height.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824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simple case, we find the wave equation for the surface height.      In the following slides, we will find a more complete solution depends on the wavelength the of surface wave.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657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details for the more general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437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Considering the case of irrotational flow.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730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to schedule including a homework dealing with today’s topic.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Considering the equations within the wave and at the surface.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4723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Taking the linear limit.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9778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Solution for the linear equations.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84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expression for 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7894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Evaluating c as a function of wavelength.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154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 of the surface wave 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258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Introducing the equations beyond the linear approximation that we </a:t>
            </a:r>
            <a:r>
              <a:rPr lang="en-US"/>
              <a:t>will cover next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887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613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Defining the system and the notation.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003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729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Hydrodynamic equations for this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324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Considering an increment along the propagation direction including the effects of the continuity equation.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719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119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details for the homework problem which is a special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15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11/11/2022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2022 --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22.png"/><Relationship Id="rId7" Type="http://schemas.openxmlformats.org/officeDocument/2006/relationships/image" Target="../media/image2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7" Type="http://schemas.openxmlformats.org/officeDocument/2006/relationships/image" Target="../media/image41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0.png"/><Relationship Id="rId4" Type="http://schemas.openxmlformats.org/officeDocument/2006/relationships/image" Target="../media/image39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3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09600"/>
            <a:ext cx="8229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711 Classical Mechanics and Mathematical Methods</a:t>
            </a:r>
          </a:p>
          <a:p>
            <a:pPr algn="ctr"/>
            <a:r>
              <a:rPr lang="en-US" sz="3200" b="1" dirty="0"/>
              <a:t>10-10:50 AM  MWF  in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Notes on Lecture 33: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Chapter 10 in F &amp; W:    Surface waves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  <a:sym typeface="Wingdings" pitchFamily="2" charset="2"/>
              </a:rPr>
              <a:t>Water waves in a channel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  <a:sym typeface="Wingdings" pitchFamily="2" charset="2"/>
              </a:rPr>
              <a:t>Wave-like solutions; wave speed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8600" y="152400"/>
            <a:ext cx="4467347" cy="3920685"/>
            <a:chOff x="1828800" y="2484580"/>
            <a:chExt cx="4467347" cy="3920685"/>
          </a:xfrm>
        </p:grpSpPr>
        <p:sp>
          <p:nvSpPr>
            <p:cNvPr id="6" name="Cube 5"/>
            <p:cNvSpPr/>
            <p:nvPr/>
          </p:nvSpPr>
          <p:spPr>
            <a:xfrm>
              <a:off x="3429000" y="4038600"/>
              <a:ext cx="685800" cy="1981200"/>
            </a:xfrm>
            <a:prstGeom prst="cube">
              <a:avLst>
                <a:gd name="adj" fmla="val 64058"/>
              </a:avLst>
            </a:prstGeom>
            <a:pattFill prst="zigZag">
              <a:fgClr>
                <a:srgbClr val="0070C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3429000" y="3398980"/>
              <a:ext cx="685800" cy="1066800"/>
            </a:xfrm>
            <a:prstGeom prst="cube">
              <a:avLst>
                <a:gd name="adj" fmla="val 64058"/>
              </a:avLst>
            </a:prstGeom>
            <a:pattFill prst="wave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0400" y="5943600"/>
              <a:ext cx="5100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dx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09524" y="5715000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b(x)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3727981" y="5638800"/>
              <a:ext cx="463019" cy="47084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4191000" y="4008579"/>
              <a:ext cx="0" cy="163022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4168091" y="3398980"/>
              <a:ext cx="22909" cy="59831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214324" y="4572000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h(x)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14324" y="3429000"/>
              <a:ext cx="865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Symbol" panose="05050102010706020507" pitchFamily="18" charset="2"/>
                </a:rPr>
                <a:t>z(</a:t>
              </a:r>
              <a:r>
                <a:rPr lang="en-US" sz="2400" i="1" dirty="0" err="1"/>
                <a:t>x,t</a:t>
              </a:r>
              <a:r>
                <a:rPr lang="en-US" sz="2400" i="1" dirty="0">
                  <a:latin typeface="Symbol" panose="05050102010706020507" pitchFamily="18" charset="2"/>
                </a:rPr>
                <a:t>)</a:t>
              </a:r>
            </a:p>
          </p:txBody>
        </p:sp>
        <p:sp>
          <p:nvSpPr>
            <p:cNvPr id="15" name="Cube 14"/>
            <p:cNvSpPr/>
            <p:nvPr/>
          </p:nvSpPr>
          <p:spPr>
            <a:xfrm>
              <a:off x="3429000" y="2484580"/>
              <a:ext cx="685800" cy="1325420"/>
            </a:xfrm>
            <a:prstGeom prst="cube">
              <a:avLst>
                <a:gd name="adj" fmla="val 6405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1828800" y="4800600"/>
              <a:ext cx="144780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800600" y="4800600"/>
              <a:ext cx="144780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905000" y="4186535"/>
              <a:ext cx="867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v(</a:t>
              </a:r>
              <a:r>
                <a:rPr lang="en-US" sz="2400" i="1" dirty="0" err="1">
                  <a:latin typeface="+mj-lt"/>
                </a:rPr>
                <a:t>x,t</a:t>
              </a:r>
              <a:r>
                <a:rPr lang="en-US" sz="2400" i="1" dirty="0">
                  <a:latin typeface="+mj-lt"/>
                </a:rPr>
                <a:t>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23655" y="4191000"/>
              <a:ext cx="13724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v(</a:t>
              </a:r>
              <a:r>
                <a:rPr lang="en-US" sz="2400" i="1" dirty="0" err="1">
                  <a:latin typeface="+mj-lt"/>
                </a:rPr>
                <a:t>x+dx,t</a:t>
              </a:r>
              <a:r>
                <a:rPr lang="en-US" sz="2400" i="1" dirty="0">
                  <a:latin typeface="+mj-lt"/>
                </a:rPr>
                <a:t>)</a:t>
              </a:r>
            </a:p>
          </p:txBody>
        </p:sp>
      </p:grp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740261"/>
              </p:ext>
            </p:extLst>
          </p:nvPr>
        </p:nvGraphicFramePr>
        <p:xfrm>
          <a:off x="3924300" y="94899"/>
          <a:ext cx="489585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33640" imgH="901440" progId="Equation.DSMT4">
                  <p:embed/>
                </p:oleObj>
              </mc:Choice>
              <mc:Fallback>
                <p:oleObj name="Equation" r:id="rId3" imgW="293364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4300" y="94899"/>
                        <a:ext cx="4895850" cy="150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154217"/>
              </p:ext>
            </p:extLst>
          </p:nvPr>
        </p:nvGraphicFramePr>
        <p:xfrm>
          <a:off x="4888261" y="2057400"/>
          <a:ext cx="3931889" cy="1052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23800" imgH="622080" progId="Equation.DSMT4">
                  <p:embed/>
                </p:oleObj>
              </mc:Choice>
              <mc:Fallback>
                <p:oleObj name="Equation" r:id="rId5" imgW="232380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8261" y="2057400"/>
                        <a:ext cx="3931889" cy="1052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629065"/>
              </p:ext>
            </p:extLst>
          </p:nvPr>
        </p:nvGraphicFramePr>
        <p:xfrm>
          <a:off x="369185" y="4309935"/>
          <a:ext cx="3880278" cy="1940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514600" imgH="1257120" progId="Equation.DSMT4">
                  <p:embed/>
                </p:oleObj>
              </mc:Choice>
              <mc:Fallback>
                <p:oleObj name="Equation" r:id="rId7" imgW="2514600" imgH="1257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9185" y="4309935"/>
                        <a:ext cx="3880278" cy="1940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354159"/>
              </p:ext>
            </p:extLst>
          </p:nvPr>
        </p:nvGraphicFramePr>
        <p:xfrm>
          <a:off x="4628535" y="4724400"/>
          <a:ext cx="4291012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768400" imgH="901440" progId="Equation.DSMT4">
                  <p:embed/>
                </p:oleObj>
              </mc:Choice>
              <mc:Fallback>
                <p:oleObj name="Equation" r:id="rId9" imgW="2768400" imgH="901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8535" y="4724400"/>
                        <a:ext cx="4291012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54A4275A-BDB9-3BBF-0B2A-B34357E8FD23}"/>
              </a:ext>
            </a:extLst>
          </p:cNvPr>
          <p:cNvSpPr txBox="1"/>
          <p:nvPr/>
        </p:nvSpPr>
        <p:spPr>
          <a:xfrm>
            <a:off x="6863830" y="3064858"/>
            <a:ext cx="2213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(A special case sometimes found at a beach.)</a:t>
            </a:r>
          </a:p>
        </p:txBody>
      </p:sp>
    </p:spTree>
    <p:extLst>
      <p:ext uri="{BB962C8B-B14F-4D97-AF65-F5344CB8AC3E}">
        <p14:creationId xmlns:p14="http://schemas.microsoft.com/office/powerpoint/2010/main" val="1171165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86901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continued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605554"/>
              </p:ext>
            </p:extLst>
          </p:nvPr>
        </p:nvGraphicFramePr>
        <p:xfrm>
          <a:off x="487878" y="678254"/>
          <a:ext cx="7524750" cy="221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876560" imgH="1434960" progId="Equation.DSMT4">
                  <p:embed/>
                </p:oleObj>
              </mc:Choice>
              <mc:Fallback>
                <p:oleObj name="Equation" r:id="rId3" imgW="4876560" imgH="1434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7878" y="678254"/>
                        <a:ext cx="7524750" cy="221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674194"/>
              </p:ext>
            </p:extLst>
          </p:nvPr>
        </p:nvGraphicFramePr>
        <p:xfrm>
          <a:off x="523875" y="2762250"/>
          <a:ext cx="6777038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956200" imgH="3225600" progId="Equation.DSMT4">
                  <p:embed/>
                </p:oleObj>
              </mc:Choice>
              <mc:Fallback>
                <p:oleObj name="Equation" r:id="rId5" imgW="5956200" imgH="322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3875" y="2762250"/>
                        <a:ext cx="6777038" cy="367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5503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267AEE-5AED-43E8-B5B0-350E31D2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F40632-4274-4381-BD6D-C0F32F6DC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D49A1-626F-45C5-9ABA-749B5F5F2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8BADD75-283E-4E15-A39D-F6C17A995D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96000"/>
              </p:ext>
            </p:extLst>
          </p:nvPr>
        </p:nvGraphicFramePr>
        <p:xfrm>
          <a:off x="609600" y="533400"/>
          <a:ext cx="7326313" cy="504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438600" imgH="4431960" progId="Equation.DSMT4">
                  <p:embed/>
                </p:oleObj>
              </mc:Choice>
              <mc:Fallback>
                <p:oleObj name="Equation" r:id="rId3" imgW="6438600" imgH="443196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533400"/>
                        <a:ext cx="7326313" cy="504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5492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52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414444"/>
              </p:ext>
            </p:extLst>
          </p:nvPr>
        </p:nvGraphicFramePr>
        <p:xfrm>
          <a:off x="1295400" y="614065"/>
          <a:ext cx="34480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34880" imgH="698400" progId="Equation.DSMT4">
                  <p:embed/>
                </p:oleObj>
              </mc:Choice>
              <mc:Fallback>
                <p:oleObj name="Equation" r:id="rId3" imgW="223488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614065"/>
                        <a:ext cx="344805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538454"/>
              </p:ext>
            </p:extLst>
          </p:nvPr>
        </p:nvGraphicFramePr>
        <p:xfrm>
          <a:off x="90808" y="1828800"/>
          <a:ext cx="9305284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159240" imgH="1866600" progId="Equation.DSMT4">
                  <p:embed/>
                </p:oleObj>
              </mc:Choice>
              <mc:Fallback>
                <p:oleObj name="Equation" r:id="rId5" imgW="6159240" imgH="1866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808" y="1828800"/>
                        <a:ext cx="9305284" cy="281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226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1524000"/>
            <a:ext cx="8191500" cy="3810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708254"/>
              </p:ext>
            </p:extLst>
          </p:nvPr>
        </p:nvGraphicFramePr>
        <p:xfrm>
          <a:off x="6650038" y="2489200"/>
          <a:ext cx="13176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160" imgH="444240" progId="Equation.DSMT4">
                  <p:embed/>
                </p:oleObj>
              </mc:Choice>
              <mc:Fallback>
                <p:oleObj name="Equation" r:id="rId4" imgW="7491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50038" y="2489200"/>
                        <a:ext cx="1317625" cy="782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wn Arrow 6"/>
          <p:cNvSpPr/>
          <p:nvPr/>
        </p:nvSpPr>
        <p:spPr>
          <a:xfrm rot="1630145">
            <a:off x="7239552" y="3096588"/>
            <a:ext cx="3810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003861"/>
              </p:ext>
            </p:extLst>
          </p:nvPr>
        </p:nvGraphicFramePr>
        <p:xfrm>
          <a:off x="3824288" y="2468563"/>
          <a:ext cx="1497012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50680" imgH="444240" progId="Equation.DSMT4">
                  <p:embed/>
                </p:oleObj>
              </mc:Choice>
              <mc:Fallback>
                <p:oleObj name="Equation" r:id="rId6" imgW="8506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24288" y="2468563"/>
                        <a:ext cx="1497012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 rot="1630145">
            <a:off x="3533774" y="3355327"/>
            <a:ext cx="381000" cy="488154"/>
          </a:xfrm>
          <a:prstGeom prst="down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009682"/>
              </p:ext>
            </p:extLst>
          </p:nvPr>
        </p:nvGraphicFramePr>
        <p:xfrm>
          <a:off x="1147763" y="263651"/>
          <a:ext cx="3424237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09600" imgH="749160" progId="Equation.DSMT4">
                  <p:embed/>
                </p:oleObj>
              </mc:Choice>
              <mc:Fallback>
                <p:oleObj name="Equation" r:id="rId8" imgW="300960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47763" y="263651"/>
                        <a:ext cx="3424237" cy="852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720344"/>
              </p:ext>
            </p:extLst>
          </p:nvPr>
        </p:nvGraphicFramePr>
        <p:xfrm>
          <a:off x="228600" y="1600200"/>
          <a:ext cx="750887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60240" imgH="266400" progId="Equation.DSMT4">
                  <p:embed/>
                </p:oleObj>
              </mc:Choice>
              <mc:Fallback>
                <p:oleObj name="Equation" r:id="rId10" imgW="6602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8600" y="1600200"/>
                        <a:ext cx="750887" cy="303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4059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CE2EDF-FA03-469E-9899-44421512D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C4D6FD-A303-42F0-8CA4-15BFE4ED9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E381B-BAAD-475D-B8EE-1C92B817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9B9DA5-BC5F-4A04-A51B-D6892DEA9327}"/>
              </a:ext>
            </a:extLst>
          </p:cNvPr>
          <p:cNvSpPr txBox="1"/>
          <p:nvPr/>
        </p:nvSpPr>
        <p:spPr>
          <a:xfrm>
            <a:off x="228600" y="45720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Imagine watching the waves at a beach – can you visualize the configuration for the surface wave pattern to approximation this situation?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Long flat beach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Beach in which average water level increases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Beach in which average water level decreases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D2B643-DB9A-4062-AD33-288D1FCA4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231785"/>
            <a:ext cx="7907293" cy="312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33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91003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Special case, where </a:t>
            </a:r>
            <a:r>
              <a:rPr lang="en-US" sz="2400" i="1" dirty="0">
                <a:latin typeface="+mj-lt"/>
              </a:rPr>
              <a:t>b</a:t>
            </a:r>
            <a:r>
              <a:rPr lang="en-US" sz="2400" dirty="0">
                <a:latin typeface="+mj-lt"/>
              </a:rPr>
              <a:t> and </a:t>
            </a:r>
            <a:r>
              <a:rPr lang="en-US" sz="2400" i="1" dirty="0">
                <a:latin typeface="+mj-lt"/>
              </a:rPr>
              <a:t>h</a:t>
            </a:r>
            <a:r>
              <a:rPr lang="en-US" sz="2400" dirty="0">
                <a:latin typeface="+mj-lt"/>
              </a:rPr>
              <a:t> are constant --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29791" y="620464"/>
            <a:ext cx="4467347" cy="3920685"/>
            <a:chOff x="1828800" y="2484580"/>
            <a:chExt cx="4467347" cy="3920685"/>
          </a:xfrm>
        </p:grpSpPr>
        <p:sp>
          <p:nvSpPr>
            <p:cNvPr id="6" name="Cube 5"/>
            <p:cNvSpPr/>
            <p:nvPr/>
          </p:nvSpPr>
          <p:spPr>
            <a:xfrm>
              <a:off x="3429000" y="4038600"/>
              <a:ext cx="685800" cy="1981200"/>
            </a:xfrm>
            <a:prstGeom prst="cube">
              <a:avLst>
                <a:gd name="adj" fmla="val 64058"/>
              </a:avLst>
            </a:prstGeom>
            <a:pattFill prst="zigZag">
              <a:fgClr>
                <a:srgbClr val="0070C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3429000" y="3398980"/>
              <a:ext cx="685800" cy="1066800"/>
            </a:xfrm>
            <a:prstGeom prst="cube">
              <a:avLst>
                <a:gd name="adj" fmla="val 64058"/>
              </a:avLst>
            </a:prstGeom>
            <a:pattFill prst="wave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0400" y="5943600"/>
              <a:ext cx="5100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dx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09524" y="5715000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b(x)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3727981" y="5638800"/>
              <a:ext cx="463019" cy="47084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191000" y="4008579"/>
              <a:ext cx="0" cy="163022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4168091" y="3398980"/>
              <a:ext cx="22909" cy="59831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214324" y="4572000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h(x)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14324" y="3429000"/>
              <a:ext cx="865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Symbol" panose="05050102010706020507" pitchFamily="18" charset="2"/>
                </a:rPr>
                <a:t>z(</a:t>
              </a:r>
              <a:r>
                <a:rPr lang="en-US" sz="2400" i="1" dirty="0" err="1"/>
                <a:t>x,t</a:t>
              </a:r>
              <a:r>
                <a:rPr lang="en-US" sz="2400" i="1" dirty="0">
                  <a:latin typeface="Symbol" panose="05050102010706020507" pitchFamily="18" charset="2"/>
                </a:rPr>
                <a:t>)</a:t>
              </a:r>
            </a:p>
          </p:txBody>
        </p:sp>
        <p:sp>
          <p:nvSpPr>
            <p:cNvPr id="21" name="Cube 20"/>
            <p:cNvSpPr/>
            <p:nvPr/>
          </p:nvSpPr>
          <p:spPr>
            <a:xfrm>
              <a:off x="3429000" y="2484580"/>
              <a:ext cx="685800" cy="1325420"/>
            </a:xfrm>
            <a:prstGeom prst="cube">
              <a:avLst>
                <a:gd name="adj" fmla="val 6405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1828800" y="4800600"/>
              <a:ext cx="144780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4800600" y="4800600"/>
              <a:ext cx="144780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905000" y="4186535"/>
              <a:ext cx="867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v(</a:t>
              </a:r>
              <a:r>
                <a:rPr lang="en-US" sz="2400" i="1" dirty="0" err="1">
                  <a:latin typeface="+mj-lt"/>
                </a:rPr>
                <a:t>x,t</a:t>
              </a:r>
              <a:r>
                <a:rPr lang="en-US" sz="2400" i="1" dirty="0">
                  <a:latin typeface="+mj-lt"/>
                </a:rPr>
                <a:t>)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23655" y="4191000"/>
              <a:ext cx="13724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v(</a:t>
              </a:r>
              <a:r>
                <a:rPr lang="en-US" sz="2400" i="1" dirty="0" err="1">
                  <a:latin typeface="+mj-lt"/>
                </a:rPr>
                <a:t>x+dx,t</a:t>
              </a:r>
              <a:r>
                <a:rPr lang="en-US" sz="2400" i="1" dirty="0">
                  <a:latin typeface="+mj-lt"/>
                </a:rPr>
                <a:t>)</a:t>
              </a:r>
            </a:p>
          </p:txBody>
        </p:sp>
      </p:grp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276560"/>
              </p:ext>
            </p:extLst>
          </p:nvPr>
        </p:nvGraphicFramePr>
        <p:xfrm>
          <a:off x="4016375" y="749300"/>
          <a:ext cx="4894263" cy="150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33640" imgH="901440" progId="Equation.DSMT4">
                  <p:embed/>
                </p:oleObj>
              </mc:Choice>
              <mc:Fallback>
                <p:oleObj name="Equation" r:id="rId3" imgW="293364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16375" y="749300"/>
                        <a:ext cx="4894263" cy="1503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02016"/>
              </p:ext>
            </p:extLst>
          </p:nvPr>
        </p:nvGraphicFramePr>
        <p:xfrm>
          <a:off x="2104314" y="4972050"/>
          <a:ext cx="3262312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55520" imgH="901440" progId="Equation.DSMT4">
                  <p:embed/>
                </p:oleObj>
              </mc:Choice>
              <mc:Fallback>
                <p:oleObj name="Equation" r:id="rId5" imgW="195552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04314" y="4972050"/>
                        <a:ext cx="3262312" cy="150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591" y="147935"/>
            <a:ext cx="4518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 </a:t>
            </a:r>
            <a:r>
              <a:rPr lang="en-US" sz="2400" dirty="0" err="1">
                <a:latin typeface="+mj-lt"/>
              </a:rPr>
              <a:t>simplier</a:t>
            </a:r>
            <a:r>
              <a:rPr lang="en-US" sz="2400" dirty="0">
                <a:latin typeface="+mj-lt"/>
              </a:rPr>
              <a:t> example:</a:t>
            </a:r>
          </a:p>
        </p:txBody>
      </p:sp>
    </p:spTree>
    <p:extLst>
      <p:ext uri="{BB962C8B-B14F-4D97-AF65-F5344CB8AC3E}">
        <p14:creationId xmlns:p14="http://schemas.microsoft.com/office/powerpoint/2010/main" val="1603974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85800" y="457200"/>
            <a:ext cx="5014311" cy="2362200"/>
            <a:chOff x="685800" y="457200"/>
            <a:chExt cx="5014311" cy="2362200"/>
          </a:xfrm>
        </p:grpSpPr>
        <p:sp>
          <p:nvSpPr>
            <p:cNvPr id="6" name="Cube 5"/>
            <p:cNvSpPr/>
            <p:nvPr/>
          </p:nvSpPr>
          <p:spPr>
            <a:xfrm>
              <a:off x="2446020" y="1828800"/>
              <a:ext cx="457200" cy="990600"/>
            </a:xfrm>
            <a:prstGeom prst="cube">
              <a:avLst/>
            </a:prstGeom>
            <a:pattFill prst="zigZag">
              <a:fgClr>
                <a:schemeClr val="tx2">
                  <a:lumMod val="40000"/>
                  <a:lumOff val="6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24918" y="211026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z</a:t>
              </a:r>
              <a:r>
                <a:rPr lang="en-US" sz="2400" baseline="-25000" dirty="0">
                  <a:latin typeface="+mj-lt"/>
                </a:rPr>
                <a:t>0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5800" y="2124780"/>
              <a:ext cx="2225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v</a:t>
              </a:r>
              <a:r>
                <a:rPr lang="en-US" sz="2400" dirty="0">
                  <a:latin typeface="+mj-lt"/>
                </a:rPr>
                <a:t>(</a:t>
              </a:r>
              <a:r>
                <a:rPr lang="en-US" sz="2400" dirty="0" err="1">
                  <a:latin typeface="+mj-lt"/>
                </a:rPr>
                <a:t>x,y,t</a:t>
              </a:r>
              <a:r>
                <a:rPr lang="en-US" sz="2400" dirty="0">
                  <a:latin typeface="+mj-lt"/>
                </a:rPr>
                <a:t>)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701605" y="2355612"/>
              <a:ext cx="685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903220" y="2362200"/>
              <a:ext cx="685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3589020" y="2156431"/>
              <a:ext cx="21110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v</a:t>
              </a:r>
              <a:r>
                <a:rPr lang="en-US" sz="2400" dirty="0"/>
                <a:t>(</a:t>
              </a:r>
              <a:r>
                <a:rPr lang="en-US" sz="2400" dirty="0" err="1"/>
                <a:t>x+dx,y+dy,t</a:t>
              </a:r>
              <a:r>
                <a:rPr lang="en-US" sz="2400" dirty="0"/>
                <a:t>)</a:t>
              </a:r>
            </a:p>
          </p:txBody>
        </p:sp>
        <p:sp>
          <p:nvSpPr>
            <p:cNvPr id="14" name="Cube 13"/>
            <p:cNvSpPr/>
            <p:nvPr/>
          </p:nvSpPr>
          <p:spPr>
            <a:xfrm>
              <a:off x="2446020" y="1606788"/>
              <a:ext cx="457200" cy="374412"/>
            </a:xfrm>
            <a:prstGeom prst="cube">
              <a:avLst/>
            </a:prstGeom>
            <a:pattFill prst="zigZag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55620" y="1447800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+mj-lt"/>
                </a:rPr>
                <a:t>d</a:t>
              </a:r>
              <a:r>
                <a:rPr lang="en-US" sz="2400" dirty="0" err="1">
                  <a:solidFill>
                    <a:srgbClr val="FF0000"/>
                  </a:solidFill>
                  <a:latin typeface="Symbol" pitchFamily="18" charset="2"/>
                </a:rPr>
                <a:t>z</a:t>
              </a:r>
              <a:r>
                <a:rPr lang="en-US" sz="2400" dirty="0">
                  <a:solidFill>
                    <a:srgbClr val="FF0000"/>
                  </a:solidFill>
                  <a:latin typeface="+mj-lt"/>
                </a:rPr>
                <a:t>(</a:t>
              </a:r>
              <a:r>
                <a:rPr lang="en-US" sz="2400" dirty="0" err="1">
                  <a:solidFill>
                    <a:srgbClr val="FF0000"/>
                  </a:solidFill>
                  <a:latin typeface="+mj-lt"/>
                </a:rPr>
                <a:t>x,y,t</a:t>
              </a:r>
              <a:r>
                <a:rPr lang="en-US" sz="2400" dirty="0">
                  <a:solidFill>
                    <a:srgbClr val="FF0000"/>
                  </a:solidFill>
                  <a:latin typeface="+mj-lt"/>
                </a:rPr>
                <a:t>)/</a:t>
              </a:r>
              <a:r>
                <a:rPr lang="en-US" sz="2400" dirty="0" err="1">
                  <a:solidFill>
                    <a:srgbClr val="FF0000"/>
                  </a:solidFill>
                  <a:latin typeface="+mj-lt"/>
                </a:rPr>
                <a:t>dt</a:t>
              </a:r>
              <a:endParaRPr lang="en-US" sz="2400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sp>
          <p:nvSpPr>
            <p:cNvPr id="5" name="Cube 4"/>
            <p:cNvSpPr/>
            <p:nvPr/>
          </p:nvSpPr>
          <p:spPr>
            <a:xfrm>
              <a:off x="2446020" y="457200"/>
              <a:ext cx="457200" cy="2362200"/>
            </a:xfrm>
            <a:prstGeom prst="cube">
              <a:avLst/>
            </a:prstGeom>
            <a:solidFill>
              <a:schemeClr val="accent1">
                <a:alpha val="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046168"/>
              </p:ext>
            </p:extLst>
          </p:nvPr>
        </p:nvGraphicFramePr>
        <p:xfrm>
          <a:off x="1295400" y="3418198"/>
          <a:ext cx="6858000" cy="3051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940280" imgH="2171520" progId="Equation.DSMT4">
                  <p:embed/>
                </p:oleObj>
              </mc:Choice>
              <mc:Fallback>
                <p:oleObj name="Equation" r:id="rId3" imgW="4940280" imgH="21715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418198"/>
                        <a:ext cx="6858000" cy="30516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57200" y="76201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with </a:t>
            </a:r>
            <a:r>
              <a:rPr lang="en-US" sz="2400" i="1" dirty="0">
                <a:latin typeface="+mj-lt"/>
              </a:rPr>
              <a:t>b</a:t>
            </a:r>
            <a:r>
              <a:rPr lang="en-US" sz="2400" dirty="0">
                <a:latin typeface="+mj-lt"/>
              </a:rPr>
              <a:t> and </a:t>
            </a:r>
            <a:r>
              <a:rPr lang="en-US" sz="2400" i="1" dirty="0">
                <a:latin typeface="+mj-lt"/>
              </a:rPr>
              <a:t>h</a:t>
            </a:r>
            <a:r>
              <a:rPr lang="en-US" sz="2400" dirty="0">
                <a:latin typeface="+mj-lt"/>
              </a:rPr>
              <a:t>  constant -- continued</a:t>
            </a:r>
          </a:p>
        </p:txBody>
      </p:sp>
    </p:spTree>
    <p:extLst>
      <p:ext uri="{BB962C8B-B14F-4D97-AF65-F5344CB8AC3E}">
        <p14:creationId xmlns:p14="http://schemas.microsoft.com/office/powerpoint/2010/main" val="2891205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301203"/>
              </p:ext>
            </p:extLst>
          </p:nvPr>
        </p:nvGraphicFramePr>
        <p:xfrm>
          <a:off x="609600" y="1447800"/>
          <a:ext cx="6643614" cy="358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62160" imgH="2222280" progId="Equation.DSMT4">
                  <p:embed/>
                </p:oleObj>
              </mc:Choice>
              <mc:Fallback>
                <p:oleObj name="Equation" r:id="rId3" imgW="3962160" imgH="22222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47800"/>
                        <a:ext cx="6643614" cy="358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457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uniform channel:</a:t>
            </a:r>
          </a:p>
        </p:txBody>
      </p:sp>
    </p:spTree>
    <p:extLst>
      <p:ext uri="{BB962C8B-B14F-4D97-AF65-F5344CB8AC3E}">
        <p14:creationId xmlns:p14="http://schemas.microsoft.com/office/powerpoint/2010/main" val="1288535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71705"/>
            <a:ext cx="2133600" cy="365125"/>
          </a:xfrm>
        </p:spPr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8" name="Cube 7"/>
          <p:cNvSpPr/>
          <p:nvPr/>
        </p:nvSpPr>
        <p:spPr>
          <a:xfrm>
            <a:off x="1066800" y="3962400"/>
            <a:ext cx="7848600" cy="2057400"/>
          </a:xfrm>
          <a:prstGeom prst="cube">
            <a:avLst>
              <a:gd name="adj" fmla="val 39601"/>
            </a:avLst>
          </a:prstGeom>
          <a:pattFill prst="zigZ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1066800" y="2895600"/>
            <a:ext cx="7848600" cy="3124200"/>
          </a:xfrm>
          <a:prstGeom prst="cube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77000" y="3124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</a:t>
            </a:r>
            <a:r>
              <a:rPr lang="en-US" sz="2400" baseline="-25000" dirty="0">
                <a:latin typeface="+mj-lt"/>
              </a:rPr>
              <a:t>0</a:t>
            </a:r>
            <a:endParaRPr lang="en-US" sz="2400" dirty="0">
              <a:latin typeface="+mj-lt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812280" y="3276600"/>
            <a:ext cx="274320" cy="759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>
            <a:off x="533400" y="4800600"/>
            <a:ext cx="304800" cy="12192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" y="5181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903817" y="4991100"/>
            <a:ext cx="0" cy="10287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53000" y="482403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z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066800" y="6248400"/>
            <a:ext cx="5943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39000" y="59391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x</a:t>
            </a:r>
          </a:p>
        </p:txBody>
      </p:sp>
      <p:cxnSp>
        <p:nvCxnSpPr>
          <p:cNvPr id="23" name="Curved Connector 22"/>
          <p:cNvCxnSpPr/>
          <p:nvPr/>
        </p:nvCxnSpPr>
        <p:spPr>
          <a:xfrm flipV="1">
            <a:off x="1066800" y="4114800"/>
            <a:ext cx="7010400" cy="1066800"/>
          </a:xfrm>
          <a:prstGeom prst="curvedConnector3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172200" y="4191000"/>
            <a:ext cx="0" cy="533400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62600" y="431226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ymbol" pitchFamily="18" charset="2"/>
              </a:rPr>
              <a:t>z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5334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Consider a container of water with average height h and surface </a:t>
            </a:r>
            <a:r>
              <a:rPr lang="en-US" sz="2400" dirty="0" err="1">
                <a:latin typeface="+mj-lt"/>
              </a:rPr>
              <a:t>h+</a:t>
            </a:r>
            <a:r>
              <a:rPr lang="en-US" sz="2400" dirty="0" err="1">
                <a:latin typeface="Symbol" pitchFamily="18" charset="2"/>
              </a:rPr>
              <a:t>z</a:t>
            </a:r>
            <a:r>
              <a:rPr lang="en-US" sz="2400" dirty="0"/>
              <a:t>(</a:t>
            </a:r>
            <a:r>
              <a:rPr lang="en-US" sz="2400" dirty="0" err="1"/>
              <a:t>x,y,t</a:t>
            </a:r>
            <a:r>
              <a:rPr lang="en-US" sz="2400" dirty="0"/>
              <a:t>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914400" y="4991100"/>
            <a:ext cx="1143000" cy="948035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47800" y="53295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280" y="119687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More details:  -- recall setup --</a:t>
            </a:r>
          </a:p>
        </p:txBody>
      </p:sp>
    </p:spTree>
    <p:extLst>
      <p:ext uri="{BB962C8B-B14F-4D97-AF65-F5344CB8AC3E}">
        <p14:creationId xmlns:p14="http://schemas.microsoft.com/office/powerpoint/2010/main" val="2668005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D6259D-D066-5861-444E-F42408F67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16" y="914400"/>
            <a:ext cx="8729232" cy="411489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0" y="2286000"/>
            <a:ext cx="454894" cy="304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619827"/>
              </p:ext>
            </p:extLst>
          </p:nvPr>
        </p:nvGraphicFramePr>
        <p:xfrm>
          <a:off x="304800" y="819840"/>
          <a:ext cx="8425543" cy="5218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410080" imgH="3327120" progId="Equation.DSMT4">
                  <p:embed/>
                </p:oleObj>
              </mc:Choice>
              <mc:Fallback>
                <p:oleObj name="Equation" r:id="rId3" imgW="5410080" imgH="3327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819840"/>
                        <a:ext cx="8425543" cy="5218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1524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Equations describing  fluid itself (without boundaries)</a:t>
            </a:r>
          </a:p>
        </p:txBody>
      </p:sp>
    </p:spTree>
    <p:extLst>
      <p:ext uri="{BB962C8B-B14F-4D97-AF65-F5344CB8AC3E}">
        <p14:creationId xmlns:p14="http://schemas.microsoft.com/office/powerpoint/2010/main" val="305187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71705"/>
            <a:ext cx="2133600" cy="365125"/>
          </a:xfrm>
        </p:spPr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46760" y="152400"/>
            <a:ext cx="6949440" cy="2804160"/>
            <a:chOff x="228600" y="2895600"/>
            <a:chExt cx="8686800" cy="3505200"/>
          </a:xfrm>
        </p:grpSpPr>
        <p:sp>
          <p:nvSpPr>
            <p:cNvPr id="8" name="Cube 7"/>
            <p:cNvSpPr/>
            <p:nvPr/>
          </p:nvSpPr>
          <p:spPr>
            <a:xfrm>
              <a:off x="1066800" y="3962400"/>
              <a:ext cx="7848600" cy="2057400"/>
            </a:xfrm>
            <a:prstGeom prst="cube">
              <a:avLst>
                <a:gd name="adj" fmla="val 39601"/>
              </a:avLst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1066800" y="2895600"/>
              <a:ext cx="7848600" cy="3124200"/>
            </a:xfrm>
            <a:prstGeom prst="cube">
              <a:avLst/>
            </a:prstGeom>
            <a:solidFill>
              <a:schemeClr val="accent1">
                <a:alpha val="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77000" y="31242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p</a:t>
              </a:r>
              <a:r>
                <a:rPr lang="en-US" sz="2400" baseline="-25000" dirty="0">
                  <a:latin typeface="+mj-lt"/>
                </a:rPr>
                <a:t>0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7021830" y="3276600"/>
              <a:ext cx="274320" cy="7597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Brace 10"/>
            <p:cNvSpPr/>
            <p:nvPr/>
          </p:nvSpPr>
          <p:spPr>
            <a:xfrm>
              <a:off x="533400" y="4800600"/>
              <a:ext cx="304800" cy="121920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" y="51816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h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4903817" y="4991100"/>
              <a:ext cx="0" cy="10287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953000" y="4824036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z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066800" y="6248400"/>
              <a:ext cx="5943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239000" y="59391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x</a:t>
              </a:r>
            </a:p>
          </p:txBody>
        </p:sp>
        <p:cxnSp>
          <p:nvCxnSpPr>
            <p:cNvPr id="23" name="Curved Connector 22"/>
            <p:cNvCxnSpPr/>
            <p:nvPr/>
          </p:nvCxnSpPr>
          <p:spPr>
            <a:xfrm flipV="1">
              <a:off x="1066800" y="4114800"/>
              <a:ext cx="7010400" cy="1066800"/>
            </a:xfrm>
            <a:prstGeom prst="curvedConnector3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6172200" y="4191000"/>
              <a:ext cx="0" cy="5334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562600" y="431226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ymbol" pitchFamily="18" charset="2"/>
                </a:rPr>
                <a:t>z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914400" y="4991100"/>
              <a:ext cx="1143000" cy="94803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447800" y="53295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y</a:t>
              </a:r>
            </a:p>
          </p:txBody>
        </p:sp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43790"/>
              </p:ext>
            </p:extLst>
          </p:nvPr>
        </p:nvGraphicFramePr>
        <p:xfrm>
          <a:off x="990600" y="3288268"/>
          <a:ext cx="7239318" cy="3087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359320" imgH="2311200" progId="Equation.DSMT4">
                  <p:embed/>
                </p:oleObj>
              </mc:Choice>
              <mc:Fallback>
                <p:oleObj name="Equation" r:id="rId3" imgW="5359320" imgH="23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288268"/>
                        <a:ext cx="7239318" cy="30874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379720" y="390658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(We have absorbed p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 in “constant”)</a:t>
            </a:r>
          </a:p>
        </p:txBody>
      </p:sp>
    </p:spTree>
    <p:extLst>
      <p:ext uri="{BB962C8B-B14F-4D97-AF65-F5344CB8AC3E}">
        <p14:creationId xmlns:p14="http://schemas.microsoft.com/office/powerpoint/2010/main" val="2112857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044375"/>
              </p:ext>
            </p:extLst>
          </p:nvPr>
        </p:nvGraphicFramePr>
        <p:xfrm>
          <a:off x="840359" y="457200"/>
          <a:ext cx="6961481" cy="2969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359320" imgH="2311200" progId="Equation.DSMT4">
                  <p:embed/>
                </p:oleObj>
              </mc:Choice>
              <mc:Fallback>
                <p:oleObj name="Equation" r:id="rId3" imgW="5359320" imgH="23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359" y="457200"/>
                        <a:ext cx="6961481" cy="2969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" y="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Full equations: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3429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Linearized equations: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951794"/>
              </p:ext>
            </p:extLst>
          </p:nvPr>
        </p:nvGraphicFramePr>
        <p:xfrm>
          <a:off x="914400" y="3962399"/>
          <a:ext cx="7312634" cy="247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3555720" imgH="1218960" progId="Equation.3">
                  <p:embed/>
                </p:oleObj>
              </mc:Choice>
              <mc:Fallback>
                <p:oleObj name="数式" r:id="rId5" imgW="355572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962399"/>
                        <a:ext cx="7312634" cy="247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05400" y="9144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(We have absorbed p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 in “constant”)</a:t>
            </a:r>
          </a:p>
        </p:txBody>
      </p:sp>
    </p:spTree>
    <p:extLst>
      <p:ext uri="{BB962C8B-B14F-4D97-AF65-F5344CB8AC3E}">
        <p14:creationId xmlns:p14="http://schemas.microsoft.com/office/powerpoint/2010/main" val="1968289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810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simplicity, keep only linear terms and assume that horizontal variation is only along </a:t>
            </a:r>
            <a:r>
              <a:rPr lang="en-US" sz="2400" i="1" dirty="0">
                <a:latin typeface="+mj-lt"/>
              </a:rPr>
              <a:t>x</a:t>
            </a:r>
            <a:r>
              <a:rPr lang="en-US" sz="2400" dirty="0">
                <a:latin typeface="+mj-lt"/>
              </a:rPr>
              <a:t>:</a:t>
            </a:r>
            <a:endParaRPr lang="en-US" sz="2400" i="1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516635"/>
              </p:ext>
            </p:extLst>
          </p:nvPr>
        </p:nvGraphicFramePr>
        <p:xfrm>
          <a:off x="152400" y="1752600"/>
          <a:ext cx="8967788" cy="4081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19560" imgH="2768400" progId="Equation.DSMT4">
                  <p:embed/>
                </p:oleObj>
              </mc:Choice>
              <mc:Fallback>
                <p:oleObj name="Equation" r:id="rId3" imgW="6019560" imgH="276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752600"/>
                        <a:ext cx="8967788" cy="40811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0393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591646"/>
              </p:ext>
            </p:extLst>
          </p:nvPr>
        </p:nvGraphicFramePr>
        <p:xfrm>
          <a:off x="201613" y="1211997"/>
          <a:ext cx="8789987" cy="267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4051080" imgH="1244520" progId="Equation.3">
                  <p:embed/>
                </p:oleObj>
              </mc:Choice>
              <mc:Fallback>
                <p:oleObj name="数式" r:id="rId3" imgW="4051080" imgH="1244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3" y="1211997"/>
                        <a:ext cx="8789987" cy="267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3810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simplicity, keep only linear terms and assume that horizontal variation is only along </a:t>
            </a:r>
            <a:r>
              <a:rPr lang="en-US" sz="2400" i="1" dirty="0">
                <a:latin typeface="+mj-lt"/>
              </a:rPr>
              <a:t>x</a:t>
            </a:r>
            <a:r>
              <a:rPr lang="en-US" sz="2400" dirty="0">
                <a:latin typeface="+mj-lt"/>
              </a:rPr>
              <a:t> – continued:</a:t>
            </a:r>
            <a:endParaRPr lang="en-US" sz="2400" i="1" dirty="0"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105856"/>
              </p:ext>
            </p:extLst>
          </p:nvPr>
        </p:nvGraphicFramePr>
        <p:xfrm>
          <a:off x="457200" y="3910219"/>
          <a:ext cx="8229600" cy="259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816520" imgH="1854000" progId="Equation.DSMT4">
                  <p:embed/>
                </p:oleObj>
              </mc:Choice>
              <mc:Fallback>
                <p:oleObj name="Equation" r:id="rId5" imgW="5816520" imgH="18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910219"/>
                        <a:ext cx="8229600" cy="2594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0971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9560" y="1524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simplicity, keep only linear terms and assume that horizontal variation is only along </a:t>
            </a:r>
            <a:r>
              <a:rPr lang="en-US" sz="2400" i="1" dirty="0">
                <a:latin typeface="+mj-lt"/>
              </a:rPr>
              <a:t>x</a:t>
            </a:r>
            <a:r>
              <a:rPr lang="en-US" sz="2400" dirty="0">
                <a:latin typeface="+mj-lt"/>
              </a:rPr>
              <a:t> – continued:</a:t>
            </a:r>
            <a:endParaRPr lang="en-US" sz="2400" i="1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325579"/>
              </p:ext>
            </p:extLst>
          </p:nvPr>
        </p:nvGraphicFramePr>
        <p:xfrm>
          <a:off x="1025525" y="1295400"/>
          <a:ext cx="5454650" cy="179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2514600" imgH="838080" progId="Equation.3">
                  <p:embed/>
                </p:oleObj>
              </mc:Choice>
              <mc:Fallback>
                <p:oleObj name="数式" r:id="rId3" imgW="251460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525" y="1295400"/>
                        <a:ext cx="5454650" cy="179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94163"/>
            <a:ext cx="755904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19600" y="5969615"/>
            <a:ext cx="45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mbol" pitchFamily="18" charset="2"/>
              </a:rPr>
              <a:t>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42627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6600" y="4262734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h=10 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38600" y="332232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h=20 m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106737"/>
              </p:ext>
            </p:extLst>
          </p:nvPr>
        </p:nvGraphicFramePr>
        <p:xfrm>
          <a:off x="7104197" y="2152067"/>
          <a:ext cx="1143000" cy="918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11000" imgH="571320" progId="Equation.DSMT4">
                  <p:embed/>
                </p:oleObj>
              </mc:Choice>
              <mc:Fallback>
                <p:oleObj name="Equation" r:id="rId6" imgW="71100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04197" y="2152067"/>
                        <a:ext cx="1143000" cy="918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2206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162669"/>
              </p:ext>
            </p:extLst>
          </p:nvPr>
        </p:nvGraphicFramePr>
        <p:xfrm>
          <a:off x="990600" y="1143000"/>
          <a:ext cx="581342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2679480" imgH="393480" progId="Equation.3">
                  <p:embed/>
                </p:oleObj>
              </mc:Choice>
              <mc:Fallback>
                <p:oleObj name="数式" r:id="rId3" imgW="2679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143000"/>
                        <a:ext cx="581342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9560" y="1524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simplicity, keep only linear terms and assume that horizontal variation is only along </a:t>
            </a:r>
            <a:r>
              <a:rPr lang="en-US" sz="2400" i="1" dirty="0">
                <a:latin typeface="+mj-lt"/>
              </a:rPr>
              <a:t>x</a:t>
            </a:r>
            <a:r>
              <a:rPr lang="en-US" sz="2400" dirty="0">
                <a:latin typeface="+mj-lt"/>
              </a:rPr>
              <a:t> – continued:</a:t>
            </a:r>
            <a:endParaRPr lang="en-US" sz="2400" i="1" dirty="0"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051345"/>
              </p:ext>
            </p:extLst>
          </p:nvPr>
        </p:nvGraphicFramePr>
        <p:xfrm>
          <a:off x="990600" y="2133600"/>
          <a:ext cx="476726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2197080" imgH="431640" progId="Equation.3">
                  <p:embed/>
                </p:oleObj>
              </mc:Choice>
              <mc:Fallback>
                <p:oleObj name="数式" r:id="rId5" imgW="2197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33600"/>
                        <a:ext cx="4767262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387797"/>
              </p:ext>
            </p:extLst>
          </p:nvPr>
        </p:nvGraphicFramePr>
        <p:xfrm>
          <a:off x="1057275" y="2743200"/>
          <a:ext cx="730091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7" imgW="3365280" imgH="419040" progId="Equation.3">
                  <p:embed/>
                </p:oleObj>
              </mc:Choice>
              <mc:Fallback>
                <p:oleObj name="数式" r:id="rId7" imgW="3365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2743200"/>
                        <a:ext cx="7300913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630508"/>
              </p:ext>
            </p:extLst>
          </p:nvPr>
        </p:nvGraphicFramePr>
        <p:xfrm>
          <a:off x="394128" y="4114800"/>
          <a:ext cx="852127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9" imgW="3606480" imgH="457200" progId="Equation.3">
                  <p:embed/>
                </p:oleObj>
              </mc:Choice>
              <mc:Fallback>
                <p:oleObj name="数式" r:id="rId9" imgW="3606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28" y="4114800"/>
                        <a:ext cx="852127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5401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71705"/>
            <a:ext cx="2133600" cy="365125"/>
          </a:xfrm>
        </p:spPr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13560" y="548640"/>
            <a:ext cx="6949440" cy="2804160"/>
            <a:chOff x="228600" y="2895600"/>
            <a:chExt cx="8686800" cy="3505200"/>
          </a:xfrm>
        </p:grpSpPr>
        <p:sp>
          <p:nvSpPr>
            <p:cNvPr id="8" name="Cube 7"/>
            <p:cNvSpPr/>
            <p:nvPr/>
          </p:nvSpPr>
          <p:spPr>
            <a:xfrm>
              <a:off x="1066800" y="3962400"/>
              <a:ext cx="7848600" cy="2057400"/>
            </a:xfrm>
            <a:prstGeom prst="cube">
              <a:avLst>
                <a:gd name="adj" fmla="val 39601"/>
              </a:avLst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1066800" y="2895600"/>
              <a:ext cx="7848600" cy="3124200"/>
            </a:xfrm>
            <a:prstGeom prst="cube">
              <a:avLst/>
            </a:prstGeom>
            <a:solidFill>
              <a:schemeClr val="accent1">
                <a:alpha val="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77000" y="31242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p</a:t>
              </a:r>
              <a:r>
                <a:rPr lang="en-US" sz="2400" baseline="-25000" dirty="0">
                  <a:latin typeface="+mj-lt"/>
                </a:rPr>
                <a:t>0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7021830" y="3276600"/>
              <a:ext cx="274320" cy="7597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Brace 10"/>
            <p:cNvSpPr/>
            <p:nvPr/>
          </p:nvSpPr>
          <p:spPr>
            <a:xfrm>
              <a:off x="533400" y="4800600"/>
              <a:ext cx="304800" cy="121920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" y="51816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h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4903817" y="4991100"/>
              <a:ext cx="0" cy="10287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953000" y="4824036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z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066800" y="6248400"/>
              <a:ext cx="5943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239000" y="59391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x</a:t>
              </a:r>
            </a:p>
          </p:txBody>
        </p:sp>
        <p:cxnSp>
          <p:nvCxnSpPr>
            <p:cNvPr id="23" name="Curved Connector 22"/>
            <p:cNvCxnSpPr/>
            <p:nvPr/>
          </p:nvCxnSpPr>
          <p:spPr>
            <a:xfrm flipV="1">
              <a:off x="1066800" y="4114800"/>
              <a:ext cx="7010400" cy="1066800"/>
            </a:xfrm>
            <a:prstGeom prst="curvedConnector3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6172200" y="4191000"/>
              <a:ext cx="0" cy="5334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562600" y="431226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ymbol" pitchFamily="18" charset="2"/>
                </a:rPr>
                <a:t>z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914400" y="4991100"/>
              <a:ext cx="1143000" cy="94803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447800" y="53295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y</a:t>
              </a:r>
            </a:p>
          </p:txBody>
        </p:sp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884528"/>
              </p:ext>
            </p:extLst>
          </p:nvPr>
        </p:nvGraphicFramePr>
        <p:xfrm>
          <a:off x="652463" y="3200400"/>
          <a:ext cx="7688262" cy="329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3543120" imgH="1536480" progId="Equation.3">
                  <p:embed/>
                </p:oleObj>
              </mc:Choice>
              <mc:Fallback>
                <p:oleObj name="数式" r:id="rId3" imgW="3543120" imgH="1536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3" y="3200400"/>
                        <a:ext cx="7688262" cy="329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" y="3048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General problem </a:t>
            </a:r>
          </a:p>
          <a:p>
            <a:pPr lvl="1"/>
            <a:r>
              <a:rPr lang="en-US" sz="2400" dirty="0">
                <a:latin typeface="+mj-lt"/>
              </a:rPr>
              <a:t>including </a:t>
            </a:r>
          </a:p>
          <a:p>
            <a:pPr lvl="1"/>
            <a:r>
              <a:rPr lang="en-US" sz="2400" dirty="0">
                <a:latin typeface="+mj-lt"/>
              </a:rPr>
              <a:t>non-</a:t>
            </a:r>
            <a:r>
              <a:rPr lang="en-US" sz="2400" dirty="0" err="1">
                <a:latin typeface="+mj-lt"/>
              </a:rPr>
              <a:t>linearities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0920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2C42E6-FD36-34EE-7612-97CF03BD7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C7CFD1-6624-15EA-5DDE-BA184741B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1CD1A-28A8-F9FF-86C1-51783490A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81DED0-B2A9-D1C3-2EA0-C0EDDCFE2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8" y="1222565"/>
            <a:ext cx="9039404" cy="22288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632459-B9C2-ED03-430E-0F5434541611}"/>
              </a:ext>
            </a:extLst>
          </p:cNvPr>
          <p:cNvSpPr txBox="1"/>
          <p:nvPr/>
        </p:nvSpPr>
        <p:spPr>
          <a:xfrm>
            <a:off x="533400" y="3277402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some of the ideas are discussed in today’s lecture.</a:t>
            </a:r>
          </a:p>
        </p:txBody>
      </p:sp>
    </p:spTree>
    <p:extLst>
      <p:ext uri="{BB962C8B-B14F-4D97-AF65-F5344CB8AC3E}">
        <p14:creationId xmlns:p14="http://schemas.microsoft.com/office/powerpoint/2010/main" val="2887732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54110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Reference:   Chapter 10 of Fetter and </a:t>
            </a:r>
            <a:r>
              <a:rPr lang="en-US" sz="2400" dirty="0" err="1">
                <a:latin typeface="+mj-lt"/>
              </a:rPr>
              <a:t>Walecka</a:t>
            </a:r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r>
              <a:rPr lang="en-US" sz="2400" dirty="0"/>
              <a:t>Physics of incompressible fluids and their surfaces</a:t>
            </a:r>
          </a:p>
          <a:p>
            <a:endParaRPr lang="en-US" sz="2400" dirty="0"/>
          </a:p>
          <a:p>
            <a:endParaRPr lang="en-US" sz="2400" dirty="0"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9609B5-F11A-496B-B211-A02F5DD41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83669"/>
            <a:ext cx="63246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Cube 4"/>
          <p:cNvSpPr/>
          <p:nvPr/>
        </p:nvSpPr>
        <p:spPr>
          <a:xfrm>
            <a:off x="1066800" y="3962400"/>
            <a:ext cx="7848600" cy="2057400"/>
          </a:xfrm>
          <a:prstGeom prst="cube">
            <a:avLst>
              <a:gd name="adj" fmla="val 39601"/>
            </a:avLst>
          </a:prstGeom>
          <a:pattFill prst="zigZ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1066800" y="2895600"/>
            <a:ext cx="7848600" cy="3124200"/>
          </a:xfrm>
          <a:prstGeom prst="cube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77000" y="3124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</a:t>
            </a:r>
            <a:r>
              <a:rPr lang="en-US" sz="2400" baseline="-25000" dirty="0">
                <a:latin typeface="+mj-lt"/>
              </a:rPr>
              <a:t>0</a:t>
            </a:r>
            <a:endParaRPr lang="en-US" sz="2400" dirty="0">
              <a:latin typeface="+mj-lt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812280" y="3276600"/>
            <a:ext cx="274320" cy="759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533400" y="4800600"/>
            <a:ext cx="304800" cy="12192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5181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903817" y="4991100"/>
            <a:ext cx="0" cy="10287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53000" y="482403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z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066800" y="6248400"/>
            <a:ext cx="5943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39000" y="59391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x</a:t>
            </a:r>
          </a:p>
        </p:txBody>
      </p:sp>
      <p:cxnSp>
        <p:nvCxnSpPr>
          <p:cNvPr id="15" name="Curved Connector 14"/>
          <p:cNvCxnSpPr/>
          <p:nvPr/>
        </p:nvCxnSpPr>
        <p:spPr>
          <a:xfrm flipV="1">
            <a:off x="1066800" y="4114800"/>
            <a:ext cx="7010400" cy="1066800"/>
          </a:xfrm>
          <a:prstGeom prst="curvedConnector3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172200" y="4191000"/>
            <a:ext cx="0" cy="533400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62600" y="431226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ymbol" pitchFamily="18" charset="2"/>
              </a:rPr>
              <a:t>z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2738" y="3243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Consider a container of water with average height h  and surface </a:t>
            </a:r>
            <a:r>
              <a:rPr lang="en-US" sz="2400" dirty="0" err="1">
                <a:latin typeface="+mj-lt"/>
              </a:rPr>
              <a:t>h+</a:t>
            </a:r>
            <a:r>
              <a:rPr lang="en-US" sz="2400" dirty="0" err="1">
                <a:latin typeface="Symbol" pitchFamily="18" charset="2"/>
              </a:rPr>
              <a:t>z</a:t>
            </a:r>
            <a:r>
              <a:rPr lang="en-US" sz="2400" dirty="0"/>
              <a:t>(</a:t>
            </a:r>
            <a:r>
              <a:rPr lang="en-US" sz="2400" dirty="0" err="1"/>
              <a:t>x,y,t</a:t>
            </a:r>
            <a:r>
              <a:rPr lang="en-US" sz="2400" dirty="0"/>
              <a:t>);    (h </a:t>
            </a:r>
            <a:r>
              <a:rPr lang="en-US" sz="2400" dirty="0">
                <a:sym typeface="Wingdings" pitchFamily="2" charset="2"/>
              </a:rPr>
              <a:t> z</a:t>
            </a:r>
            <a:r>
              <a:rPr lang="en-US" sz="2400" baseline="-25000" dirty="0">
                <a:sym typeface="Wingdings" pitchFamily="2" charset="2"/>
              </a:rPr>
              <a:t>0</a:t>
            </a:r>
            <a:r>
              <a:rPr lang="en-US" sz="2400" dirty="0">
                <a:sym typeface="Wingdings" pitchFamily="2" charset="2"/>
              </a:rPr>
              <a:t> on some of the slides)</a:t>
            </a:r>
            <a:endParaRPr lang="en-US" sz="24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914400" y="4991100"/>
            <a:ext cx="1143000" cy="948035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47800" y="53295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y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348628"/>
              </p:ext>
            </p:extLst>
          </p:nvPr>
        </p:nvGraphicFramePr>
        <p:xfrm>
          <a:off x="215656" y="873038"/>
          <a:ext cx="8893175" cy="186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978080" imgH="927000" progId="Equation.DSMT4">
                  <p:embed/>
                </p:oleObj>
              </mc:Choice>
              <mc:Fallback>
                <p:oleObj name="Equation" r:id="rId3" imgW="497808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656" y="873038"/>
                        <a:ext cx="8893175" cy="186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6045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207852-4409-4C9F-B1A9-5AF8E97C9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E9A1AA-CA48-4F52-8F60-AEEAFB76D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A57D8-E805-4011-BCD1-632F1C84B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BBFF9D-E925-45C0-9634-5C386E6D55BB}"/>
              </a:ext>
            </a:extLst>
          </p:cNvPr>
          <p:cNvSpPr txBox="1"/>
          <p:nvPr/>
        </p:nvSpPr>
        <p:spPr>
          <a:xfrm>
            <a:off x="457200" y="5334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Why do we not consider </a:t>
            </a:r>
            <a:r>
              <a:rPr lang="en-US" sz="2400" dirty="0" err="1">
                <a:latin typeface="Symbol" panose="05050102010706020507" pitchFamily="18" charset="2"/>
              </a:rPr>
              <a:t>r</a:t>
            </a:r>
            <a:r>
              <a:rPr lang="en-US" sz="2400" baseline="-25000" dirty="0" err="1">
                <a:latin typeface="+mj-lt"/>
              </a:rPr>
              <a:t>air</a:t>
            </a:r>
            <a:r>
              <a:rPr lang="en-US" sz="2400" dirty="0">
                <a:latin typeface="+mj-lt"/>
              </a:rPr>
              <a:t> in this analysis?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Because it is a reasonable approximation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Because it  simplifies the analysis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Both of the above</a:t>
            </a:r>
          </a:p>
        </p:txBody>
      </p:sp>
    </p:spTree>
    <p:extLst>
      <p:ext uri="{BB962C8B-B14F-4D97-AF65-F5344CB8AC3E}">
        <p14:creationId xmlns:p14="http://schemas.microsoft.com/office/powerpoint/2010/main" val="4087844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895428"/>
              </p:ext>
            </p:extLst>
          </p:nvPr>
        </p:nvGraphicFramePr>
        <p:xfrm>
          <a:off x="541338" y="152400"/>
          <a:ext cx="6926262" cy="312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2946240" imgH="1320480" progId="Equation.3">
                  <p:embed/>
                </p:oleObj>
              </mc:Choice>
              <mc:Fallback>
                <p:oleObj name="数式" r:id="rId3" imgW="2946240" imgH="1320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152400"/>
                        <a:ext cx="6926262" cy="312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236500"/>
              </p:ext>
            </p:extLst>
          </p:nvPr>
        </p:nvGraphicFramePr>
        <p:xfrm>
          <a:off x="762000" y="3657600"/>
          <a:ext cx="7065261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559040" imgH="1638000" progId="Equation.DSMT4">
                  <p:embed/>
                </p:oleObj>
              </mc:Choice>
              <mc:Fallback>
                <p:oleObj name="Equation" r:id="rId5" imgW="4559040" imgH="163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657600"/>
                        <a:ext cx="7065261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86600" y="26670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within the water</a:t>
            </a:r>
          </a:p>
        </p:txBody>
      </p:sp>
    </p:spTree>
    <p:extLst>
      <p:ext uri="{BB962C8B-B14F-4D97-AF65-F5344CB8AC3E}">
        <p14:creationId xmlns:p14="http://schemas.microsoft.com/office/powerpoint/2010/main" val="305187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6914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Consider a surface </a:t>
            </a:r>
            <a:r>
              <a:rPr lang="en-US" sz="2400" i="1" dirty="0">
                <a:latin typeface="Symbol" panose="05050102010706020507" pitchFamily="18" charset="2"/>
              </a:rPr>
              <a:t>z</a:t>
            </a:r>
            <a:r>
              <a:rPr lang="en-US" sz="2400" i="1" dirty="0">
                <a:latin typeface="+mj-lt"/>
              </a:rPr>
              <a:t>(</a:t>
            </a:r>
            <a:r>
              <a:rPr lang="en-US" sz="2400" i="1" dirty="0" err="1">
                <a:latin typeface="+mj-lt"/>
              </a:rPr>
              <a:t>x,t</a:t>
            </a:r>
            <a:r>
              <a:rPr lang="en-US" sz="2400" i="1" dirty="0">
                <a:latin typeface="+mj-lt"/>
              </a:rPr>
              <a:t>)</a:t>
            </a:r>
            <a:r>
              <a:rPr lang="en-US" sz="2400" dirty="0">
                <a:latin typeface="+mj-lt"/>
              </a:rPr>
              <a:t> wave moving in the </a:t>
            </a:r>
            <a:r>
              <a:rPr lang="en-US" sz="2400" i="1" dirty="0">
                <a:latin typeface="+mj-lt"/>
              </a:rPr>
              <a:t>x</a:t>
            </a:r>
            <a:r>
              <a:rPr lang="en-US" sz="2400" dirty="0">
                <a:latin typeface="+mj-lt"/>
              </a:rPr>
              <a:t>-direction in a channel of width </a:t>
            </a:r>
            <a:r>
              <a:rPr lang="en-US" sz="2400" i="1" dirty="0">
                <a:latin typeface="+mj-lt"/>
              </a:rPr>
              <a:t>b(x) </a:t>
            </a:r>
            <a:r>
              <a:rPr lang="en-US" sz="2400" dirty="0">
                <a:latin typeface="+mj-lt"/>
              </a:rPr>
              <a:t>and height </a:t>
            </a:r>
            <a:r>
              <a:rPr lang="en-US" sz="2400" i="1" dirty="0">
                <a:latin typeface="+mj-lt"/>
              </a:rPr>
              <a:t>h(x):</a:t>
            </a:r>
          </a:p>
          <a:p>
            <a:r>
              <a:rPr lang="en-US" sz="2400" dirty="0">
                <a:latin typeface="+mj-lt"/>
              </a:rPr>
              <a:t>       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28600" y="1676400"/>
            <a:ext cx="4467347" cy="3920685"/>
            <a:chOff x="1828800" y="2484580"/>
            <a:chExt cx="4467347" cy="3920685"/>
          </a:xfrm>
        </p:grpSpPr>
        <p:sp>
          <p:nvSpPr>
            <p:cNvPr id="6" name="Cube 5"/>
            <p:cNvSpPr/>
            <p:nvPr/>
          </p:nvSpPr>
          <p:spPr>
            <a:xfrm>
              <a:off x="3429000" y="4038600"/>
              <a:ext cx="685800" cy="1981200"/>
            </a:xfrm>
            <a:prstGeom prst="cube">
              <a:avLst>
                <a:gd name="adj" fmla="val 64058"/>
              </a:avLst>
            </a:prstGeom>
            <a:pattFill prst="zigZag">
              <a:fgClr>
                <a:srgbClr val="0070C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3429000" y="3398980"/>
              <a:ext cx="685800" cy="1066800"/>
            </a:xfrm>
            <a:prstGeom prst="cube">
              <a:avLst>
                <a:gd name="adj" fmla="val 64058"/>
              </a:avLst>
            </a:prstGeom>
            <a:pattFill prst="wave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0400" y="5943600"/>
              <a:ext cx="5100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dx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09524" y="5715000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b(x)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3727981" y="5638800"/>
              <a:ext cx="463019" cy="47084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191000" y="4008579"/>
              <a:ext cx="0" cy="163022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4168091" y="3398980"/>
              <a:ext cx="22909" cy="59831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214324" y="4572000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h(x)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14324" y="3429000"/>
              <a:ext cx="865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Symbol" panose="05050102010706020507" pitchFamily="18" charset="2"/>
                </a:rPr>
                <a:t>z(</a:t>
              </a:r>
              <a:r>
                <a:rPr lang="en-US" sz="2400" i="1" dirty="0" err="1"/>
                <a:t>x,t</a:t>
              </a:r>
              <a:r>
                <a:rPr lang="en-US" sz="2400" i="1" dirty="0">
                  <a:latin typeface="Symbol" panose="05050102010706020507" pitchFamily="18" charset="2"/>
                </a:rPr>
                <a:t>)</a:t>
              </a:r>
            </a:p>
          </p:txBody>
        </p:sp>
        <p:sp>
          <p:nvSpPr>
            <p:cNvPr id="21" name="Cube 20"/>
            <p:cNvSpPr/>
            <p:nvPr/>
          </p:nvSpPr>
          <p:spPr>
            <a:xfrm>
              <a:off x="3429000" y="2484580"/>
              <a:ext cx="685800" cy="1325420"/>
            </a:xfrm>
            <a:prstGeom prst="cube">
              <a:avLst>
                <a:gd name="adj" fmla="val 6405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1828800" y="4800600"/>
              <a:ext cx="144780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4800600" y="4800600"/>
              <a:ext cx="144780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905000" y="4186535"/>
              <a:ext cx="867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v(</a:t>
              </a:r>
              <a:r>
                <a:rPr lang="en-US" sz="2400" i="1" dirty="0" err="1">
                  <a:latin typeface="+mj-lt"/>
                </a:rPr>
                <a:t>x,t</a:t>
              </a:r>
              <a:r>
                <a:rPr lang="en-US" sz="2400" i="1" dirty="0">
                  <a:latin typeface="+mj-lt"/>
                </a:rPr>
                <a:t>)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23655" y="4191000"/>
              <a:ext cx="13724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v(</a:t>
              </a:r>
              <a:r>
                <a:rPr lang="en-US" sz="2400" i="1" dirty="0" err="1">
                  <a:latin typeface="+mj-lt"/>
                </a:rPr>
                <a:t>x+dx,t</a:t>
              </a:r>
              <a:r>
                <a:rPr lang="en-US" sz="2400" i="1" dirty="0">
                  <a:latin typeface="+mj-lt"/>
                </a:rPr>
                <a:t>)</a:t>
              </a:r>
            </a:p>
          </p:txBody>
        </p:sp>
      </p:grp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439478"/>
              </p:ext>
            </p:extLst>
          </p:nvPr>
        </p:nvGraphicFramePr>
        <p:xfrm>
          <a:off x="3870325" y="4662911"/>
          <a:ext cx="495935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71800" imgH="901440" progId="Equation.DSMT4">
                  <p:embed/>
                </p:oleObj>
              </mc:Choice>
              <mc:Fallback>
                <p:oleObj name="Equation" r:id="rId3" imgW="297180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70325" y="4662911"/>
                        <a:ext cx="4959350" cy="150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698893"/>
              </p:ext>
            </p:extLst>
          </p:nvPr>
        </p:nvGraphicFramePr>
        <p:xfrm>
          <a:off x="4311355" y="1284526"/>
          <a:ext cx="4754837" cy="1306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66800" imgH="952200" progId="Equation.DSMT4">
                  <p:embed/>
                </p:oleObj>
              </mc:Choice>
              <mc:Fallback>
                <p:oleObj name="Equation" r:id="rId5" imgW="346680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11355" y="1284526"/>
                        <a:ext cx="4754837" cy="1306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499129"/>
              </p:ext>
            </p:extLst>
          </p:nvPr>
        </p:nvGraphicFramePr>
        <p:xfrm>
          <a:off x="3899152" y="2628457"/>
          <a:ext cx="2609932" cy="432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70000" imgH="342720" progId="Equation.DSMT4">
                  <p:embed/>
                </p:oleObj>
              </mc:Choice>
              <mc:Fallback>
                <p:oleObj name="Equation" r:id="rId7" imgW="20700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99152" y="2628457"/>
                        <a:ext cx="2609932" cy="432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Up Arrow 13"/>
          <p:cNvSpPr/>
          <p:nvPr/>
        </p:nvSpPr>
        <p:spPr>
          <a:xfrm rot="-1200000">
            <a:off x="5252796" y="2254158"/>
            <a:ext cx="242888" cy="4613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856759"/>
              </p:ext>
            </p:extLst>
          </p:nvPr>
        </p:nvGraphicFramePr>
        <p:xfrm>
          <a:off x="6350000" y="2343150"/>
          <a:ext cx="24812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68480" imgH="342720" progId="Equation.DSMT4">
                  <p:embed/>
                </p:oleObj>
              </mc:Choice>
              <mc:Fallback>
                <p:oleObj name="Equation" r:id="rId9" imgW="19684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50000" y="2343150"/>
                        <a:ext cx="2481263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Up Arrow 30"/>
          <p:cNvSpPr/>
          <p:nvPr/>
        </p:nvSpPr>
        <p:spPr>
          <a:xfrm rot="-1200000">
            <a:off x="6717447" y="2212017"/>
            <a:ext cx="176299" cy="1987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73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2DD0CD-9310-48CD-A353-287590BAB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35DFF1-3BCF-4AD7-A212-65AACACE4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33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F6459-2300-4571-B80A-A8A79358E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17D03E-57DC-4204-B473-DFCCB28089F1}"/>
              </a:ext>
            </a:extLst>
          </p:cNvPr>
          <p:cNvSpPr txBox="1"/>
          <p:nvPr/>
        </p:nvSpPr>
        <p:spPr>
          <a:xfrm>
            <a:off x="304800" y="228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details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D5FDA7D-7993-4660-8E0D-E1CF78F70CCF}"/>
              </a:ext>
            </a:extLst>
          </p:cNvPr>
          <p:cNvGrpSpPr/>
          <p:nvPr/>
        </p:nvGrpSpPr>
        <p:grpSpPr>
          <a:xfrm>
            <a:off x="445477" y="690265"/>
            <a:ext cx="4467347" cy="3920685"/>
            <a:chOff x="1828800" y="2484580"/>
            <a:chExt cx="4467347" cy="3920685"/>
          </a:xfrm>
        </p:grpSpPr>
        <p:sp>
          <p:nvSpPr>
            <p:cNvPr id="7" name="Cube 6">
              <a:extLst>
                <a:ext uri="{FF2B5EF4-FFF2-40B4-BE49-F238E27FC236}">
                  <a16:creationId xmlns:a16="http://schemas.microsoft.com/office/drawing/2014/main" id="{4ECF548B-3741-49F2-97AE-A749893F10BC}"/>
                </a:ext>
              </a:extLst>
            </p:cNvPr>
            <p:cNvSpPr/>
            <p:nvPr/>
          </p:nvSpPr>
          <p:spPr>
            <a:xfrm>
              <a:off x="3429000" y="4038600"/>
              <a:ext cx="685800" cy="1981200"/>
            </a:xfrm>
            <a:prstGeom prst="cube">
              <a:avLst>
                <a:gd name="adj" fmla="val 64058"/>
              </a:avLst>
            </a:prstGeom>
            <a:pattFill prst="zigZag">
              <a:fgClr>
                <a:srgbClr val="0070C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ube 7">
              <a:extLst>
                <a:ext uri="{FF2B5EF4-FFF2-40B4-BE49-F238E27FC236}">
                  <a16:creationId xmlns:a16="http://schemas.microsoft.com/office/drawing/2014/main" id="{DFDA0482-C7AD-4FFE-84E9-EF77419466B8}"/>
                </a:ext>
              </a:extLst>
            </p:cNvPr>
            <p:cNvSpPr/>
            <p:nvPr/>
          </p:nvSpPr>
          <p:spPr>
            <a:xfrm>
              <a:off x="3429000" y="3398980"/>
              <a:ext cx="685800" cy="1066800"/>
            </a:xfrm>
            <a:prstGeom prst="cube">
              <a:avLst>
                <a:gd name="adj" fmla="val 64058"/>
              </a:avLst>
            </a:prstGeom>
            <a:pattFill prst="wave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3CD154C-6B8D-406F-A0D6-A02DB4FB1BFE}"/>
                </a:ext>
              </a:extLst>
            </p:cNvPr>
            <p:cNvSpPr txBox="1"/>
            <p:nvPr/>
          </p:nvSpPr>
          <p:spPr>
            <a:xfrm>
              <a:off x="3200400" y="5943600"/>
              <a:ext cx="5100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dx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4EEEC07-FD8B-4EEB-A6B7-9E9189DCF64F}"/>
                </a:ext>
              </a:extLst>
            </p:cNvPr>
            <p:cNvSpPr txBox="1"/>
            <p:nvPr/>
          </p:nvSpPr>
          <p:spPr>
            <a:xfrm>
              <a:off x="3909524" y="5715000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b(x)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C10D648-EB1D-414C-A7BD-F41D08A7BD5F}"/>
                </a:ext>
              </a:extLst>
            </p:cNvPr>
            <p:cNvCxnSpPr/>
            <p:nvPr/>
          </p:nvCxnSpPr>
          <p:spPr>
            <a:xfrm flipV="1">
              <a:off x="3727981" y="5638800"/>
              <a:ext cx="463019" cy="47084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B59F824-A6C3-4331-90D2-3C5992FE94E5}"/>
                </a:ext>
              </a:extLst>
            </p:cNvPr>
            <p:cNvCxnSpPr/>
            <p:nvPr/>
          </p:nvCxnSpPr>
          <p:spPr>
            <a:xfrm flipV="1">
              <a:off x="4191000" y="4008579"/>
              <a:ext cx="0" cy="163022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95BCAFD-DA74-461A-A503-C69B1C43983C}"/>
                </a:ext>
              </a:extLst>
            </p:cNvPr>
            <p:cNvCxnSpPr/>
            <p:nvPr/>
          </p:nvCxnSpPr>
          <p:spPr>
            <a:xfrm flipV="1">
              <a:off x="4168091" y="3398980"/>
              <a:ext cx="22909" cy="59831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89E2C9-38EF-4FFB-B246-DC055C3D491A}"/>
                </a:ext>
              </a:extLst>
            </p:cNvPr>
            <p:cNvSpPr txBox="1"/>
            <p:nvPr/>
          </p:nvSpPr>
          <p:spPr>
            <a:xfrm>
              <a:off x="4214324" y="4572000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h(x)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E647F21-AD72-416A-85AA-BCA4F1D695C5}"/>
                </a:ext>
              </a:extLst>
            </p:cNvPr>
            <p:cNvSpPr txBox="1"/>
            <p:nvPr/>
          </p:nvSpPr>
          <p:spPr>
            <a:xfrm>
              <a:off x="4214324" y="3429000"/>
              <a:ext cx="865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Symbol" panose="05050102010706020507" pitchFamily="18" charset="2"/>
                </a:rPr>
                <a:t>z(</a:t>
              </a:r>
              <a:r>
                <a:rPr lang="en-US" sz="2400" i="1" dirty="0" err="1"/>
                <a:t>x,t</a:t>
              </a:r>
              <a:r>
                <a:rPr lang="en-US" sz="2400" i="1" dirty="0">
                  <a:latin typeface="Symbol" panose="05050102010706020507" pitchFamily="18" charset="2"/>
                </a:rPr>
                <a:t>)</a:t>
              </a:r>
            </a:p>
          </p:txBody>
        </p:sp>
        <p:sp>
          <p:nvSpPr>
            <p:cNvPr id="16" name="Cube 15">
              <a:extLst>
                <a:ext uri="{FF2B5EF4-FFF2-40B4-BE49-F238E27FC236}">
                  <a16:creationId xmlns:a16="http://schemas.microsoft.com/office/drawing/2014/main" id="{A67FC41A-DBD5-49F7-8DD7-F88C5F960A11}"/>
                </a:ext>
              </a:extLst>
            </p:cNvPr>
            <p:cNvSpPr/>
            <p:nvPr/>
          </p:nvSpPr>
          <p:spPr>
            <a:xfrm>
              <a:off x="3429000" y="2484580"/>
              <a:ext cx="685800" cy="1325420"/>
            </a:xfrm>
            <a:prstGeom prst="cube">
              <a:avLst>
                <a:gd name="adj" fmla="val 6405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A128187-667C-461F-B465-0838217A6AFE}"/>
                </a:ext>
              </a:extLst>
            </p:cNvPr>
            <p:cNvCxnSpPr/>
            <p:nvPr/>
          </p:nvCxnSpPr>
          <p:spPr>
            <a:xfrm>
              <a:off x="1828800" y="4800600"/>
              <a:ext cx="144780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D74A0C4-74BC-4366-80B1-F4605C9DC76F}"/>
                </a:ext>
              </a:extLst>
            </p:cNvPr>
            <p:cNvCxnSpPr/>
            <p:nvPr/>
          </p:nvCxnSpPr>
          <p:spPr>
            <a:xfrm>
              <a:off x="4800600" y="4800600"/>
              <a:ext cx="144780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CB240D7-10DF-445B-A3BB-629903B00E69}"/>
                </a:ext>
              </a:extLst>
            </p:cNvPr>
            <p:cNvSpPr txBox="1"/>
            <p:nvPr/>
          </p:nvSpPr>
          <p:spPr>
            <a:xfrm>
              <a:off x="1905000" y="4186535"/>
              <a:ext cx="867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v(</a:t>
              </a:r>
              <a:r>
                <a:rPr lang="en-US" sz="2400" i="1" dirty="0" err="1">
                  <a:latin typeface="+mj-lt"/>
                </a:rPr>
                <a:t>x,t</a:t>
              </a:r>
              <a:r>
                <a:rPr lang="en-US" sz="2400" i="1" dirty="0">
                  <a:latin typeface="+mj-lt"/>
                </a:rPr>
                <a:t>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556995-E1E3-4106-BA16-D80E1FF9E527}"/>
                </a:ext>
              </a:extLst>
            </p:cNvPr>
            <p:cNvSpPr txBox="1"/>
            <p:nvPr/>
          </p:nvSpPr>
          <p:spPr>
            <a:xfrm>
              <a:off x="4923655" y="4191000"/>
              <a:ext cx="13724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v(</a:t>
              </a:r>
              <a:r>
                <a:rPr lang="en-US" sz="2400" i="1" dirty="0" err="1">
                  <a:latin typeface="+mj-lt"/>
                </a:rPr>
                <a:t>x+dx,t</a:t>
              </a:r>
              <a:r>
                <a:rPr lang="en-US" sz="2400" i="1" dirty="0">
                  <a:latin typeface="+mj-lt"/>
                </a:rPr>
                <a:t>)</a:t>
              </a:r>
            </a:p>
          </p:txBody>
        </p:sp>
      </p:grp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D730508A-F34F-4061-9E5F-1683EE29AB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768090"/>
              </p:ext>
            </p:extLst>
          </p:nvPr>
        </p:nvGraphicFramePr>
        <p:xfrm>
          <a:off x="4311355" y="228600"/>
          <a:ext cx="4754837" cy="1306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66800" imgH="952200" progId="Equation.DSMT4">
                  <p:embed/>
                </p:oleObj>
              </mc:Choice>
              <mc:Fallback>
                <p:oleObj name="Equation" r:id="rId3" imgW="3466800" imgH="9522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1355" y="228600"/>
                        <a:ext cx="4754837" cy="1306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CB4B1243-2258-4DA0-9DC6-5FDD201120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446039"/>
              </p:ext>
            </p:extLst>
          </p:nvPr>
        </p:nvGraphicFramePr>
        <p:xfrm>
          <a:off x="3899152" y="1572531"/>
          <a:ext cx="2609932" cy="432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70000" imgH="342720" progId="Equation.DSMT4">
                  <p:embed/>
                </p:oleObj>
              </mc:Choice>
              <mc:Fallback>
                <p:oleObj name="Equation" r:id="rId5" imgW="2070000" imgH="34272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99152" y="1572531"/>
                        <a:ext cx="2609932" cy="432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Up Arrow 13">
            <a:extLst>
              <a:ext uri="{FF2B5EF4-FFF2-40B4-BE49-F238E27FC236}">
                <a16:creationId xmlns:a16="http://schemas.microsoft.com/office/drawing/2014/main" id="{86D00525-8C5C-45A0-B5EB-4436BCA19575}"/>
              </a:ext>
            </a:extLst>
          </p:cNvPr>
          <p:cNvSpPr/>
          <p:nvPr/>
        </p:nvSpPr>
        <p:spPr>
          <a:xfrm rot="20400000">
            <a:off x="5252796" y="1198232"/>
            <a:ext cx="242888" cy="4613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30">
            <a:extLst>
              <a:ext uri="{FF2B5EF4-FFF2-40B4-BE49-F238E27FC236}">
                <a16:creationId xmlns:a16="http://schemas.microsoft.com/office/drawing/2014/main" id="{3F200F07-C716-4136-A323-18E7D0949404}"/>
              </a:ext>
            </a:extLst>
          </p:cNvPr>
          <p:cNvSpPr/>
          <p:nvPr/>
        </p:nvSpPr>
        <p:spPr>
          <a:xfrm rot="20400000">
            <a:off x="6717447" y="1156091"/>
            <a:ext cx="176299" cy="1987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A0A5D912-3FB9-45EF-9E97-F6DCC12F39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255971"/>
              </p:ext>
            </p:extLst>
          </p:nvPr>
        </p:nvGraphicFramePr>
        <p:xfrm>
          <a:off x="6510337" y="1295400"/>
          <a:ext cx="24812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68480" imgH="342720" progId="Equation.DSMT4">
                  <p:embed/>
                </p:oleObj>
              </mc:Choice>
              <mc:Fallback>
                <p:oleObj name="Equation" r:id="rId7" imgW="1968480" imgH="34272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10337" y="1295400"/>
                        <a:ext cx="2481263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24D1E7D7-F4A5-417D-A2E4-360D966EDEF9}"/>
              </a:ext>
            </a:extLst>
          </p:cNvPr>
          <p:cNvSpPr txBox="1"/>
          <p:nvPr/>
        </p:nvSpPr>
        <p:spPr>
          <a:xfrm>
            <a:off x="100867" y="4493159"/>
            <a:ext cx="8913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Here, we are assuming that </a:t>
            </a:r>
            <a:r>
              <a:rPr lang="en-US" sz="2400" dirty="0">
                <a:latin typeface="Symbol" panose="05050102010706020507" pitchFamily="18" charset="2"/>
              </a:rPr>
              <a:t>r</a:t>
            </a:r>
            <a:r>
              <a:rPr lang="en-US" sz="2400" dirty="0">
                <a:latin typeface="+mj-lt"/>
              </a:rPr>
              <a:t> is constant</a:t>
            </a: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FE8C1311-8F86-4F3E-872F-24D8D6B847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037359"/>
              </p:ext>
            </p:extLst>
          </p:nvPr>
        </p:nvGraphicFramePr>
        <p:xfrm>
          <a:off x="219653" y="4957594"/>
          <a:ext cx="8458200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162560" imgH="634680" progId="Equation.DSMT4">
                  <p:embed/>
                </p:oleObj>
              </mc:Choice>
              <mc:Fallback>
                <p:oleObj name="Equation" r:id="rId9" imgW="716256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9653" y="4957594"/>
                        <a:ext cx="8458200" cy="750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64D1C5FC-66F5-4302-954F-E3B92DB33C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02735"/>
              </p:ext>
            </p:extLst>
          </p:nvPr>
        </p:nvGraphicFramePr>
        <p:xfrm>
          <a:off x="3927180" y="5580243"/>
          <a:ext cx="4302420" cy="768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200400" imgH="571320" progId="Equation.DSMT4">
                  <p:embed/>
                </p:oleObj>
              </mc:Choice>
              <mc:Fallback>
                <p:oleObj name="Equation" r:id="rId11" imgW="3200400" imgH="57132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27180" y="5580243"/>
                        <a:ext cx="4302420" cy="768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3337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22372</TotalTime>
  <Words>1027</Words>
  <Application>Microsoft Office PowerPoint</Application>
  <PresentationFormat>On-screen Show (4:3)</PresentationFormat>
  <Paragraphs>230</Paragraphs>
  <Slides>27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Symbol</vt:lpstr>
      <vt:lpstr>Office Theme</vt:lpstr>
      <vt:lpstr>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1084</cp:revision>
  <cp:lastPrinted>2021-11-11T13:45:22Z</cp:lastPrinted>
  <dcterms:created xsi:type="dcterms:W3CDTF">2012-01-10T18:32:24Z</dcterms:created>
  <dcterms:modified xsi:type="dcterms:W3CDTF">2022-11-10T03:32:06Z</dcterms:modified>
</cp:coreProperties>
</file>