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6" r:id="rId2"/>
    <p:sldId id="395" r:id="rId3"/>
    <p:sldId id="354" r:id="rId4"/>
    <p:sldId id="409" r:id="rId5"/>
    <p:sldId id="411" r:id="rId6"/>
    <p:sldId id="397" r:id="rId7"/>
    <p:sldId id="398" r:id="rId8"/>
    <p:sldId id="399" r:id="rId9"/>
    <p:sldId id="400" r:id="rId10"/>
    <p:sldId id="375" r:id="rId11"/>
    <p:sldId id="406" r:id="rId12"/>
    <p:sldId id="377" r:id="rId13"/>
    <p:sldId id="378" r:id="rId14"/>
    <p:sldId id="379" r:id="rId15"/>
    <p:sldId id="380" r:id="rId16"/>
    <p:sldId id="381" r:id="rId17"/>
    <p:sldId id="382" r:id="rId18"/>
    <p:sldId id="410" r:id="rId19"/>
    <p:sldId id="383" r:id="rId20"/>
    <p:sldId id="384" r:id="rId21"/>
    <p:sldId id="401" r:id="rId22"/>
    <p:sldId id="385" r:id="rId23"/>
    <p:sldId id="386" r:id="rId24"/>
    <p:sldId id="387" r:id="rId25"/>
    <p:sldId id="388" r:id="rId26"/>
    <p:sldId id="394" r:id="rId27"/>
    <p:sldId id="392" r:id="rId28"/>
    <p:sldId id="389" r:id="rId29"/>
    <p:sldId id="390" r:id="rId30"/>
    <p:sldId id="391" r:id="rId31"/>
    <p:sldId id="402" r:id="rId32"/>
    <p:sldId id="376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395"/>
            <p14:sldId id="354"/>
            <p14:sldId id="409"/>
            <p14:sldId id="411"/>
            <p14:sldId id="397"/>
            <p14:sldId id="398"/>
            <p14:sldId id="399"/>
            <p14:sldId id="400"/>
            <p14:sldId id="375"/>
            <p14:sldId id="406"/>
            <p14:sldId id="377"/>
            <p14:sldId id="378"/>
            <p14:sldId id="379"/>
            <p14:sldId id="380"/>
            <p14:sldId id="381"/>
            <p14:sldId id="382"/>
            <p14:sldId id="410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389"/>
            <p14:sldId id="390"/>
            <p14:sldId id="391"/>
            <p14:sldId id="402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2348" autoAdjust="0"/>
  </p:normalViewPr>
  <p:slideViewPr>
    <p:cSldViewPr>
      <p:cViewPr varScale="1">
        <p:scale>
          <a:sx n="65" d="100"/>
          <a:sy n="65" d="100"/>
        </p:scale>
        <p:origin x="112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3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31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2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3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4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895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34: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12969"/>
              </p:ext>
            </p:extLst>
          </p:nvPr>
        </p:nvGraphicFramePr>
        <p:xfrm>
          <a:off x="143192" y="3762034"/>
          <a:ext cx="8878888" cy="252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16640" imgH="2361960" progId="Equation.DSMT4">
                  <p:embed/>
                </p:oleObj>
              </mc:Choice>
              <mc:Fallback>
                <p:oleObj name="Equation" r:id="rId3" imgW="8216640" imgH="236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" y="3762034"/>
                        <a:ext cx="8878888" cy="252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04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77468"/>
              </p:ext>
            </p:extLst>
          </p:nvPr>
        </p:nvGraphicFramePr>
        <p:xfrm>
          <a:off x="152400" y="1219200"/>
          <a:ext cx="88534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53000" imgH="1663560" progId="Equation.DSMT4">
                  <p:embed/>
                </p:oleObj>
              </mc:Choice>
              <mc:Fallback>
                <p:oleObj name="Equation" r:id="rId3" imgW="735300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534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wikipedia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3353-89CA-4AE9-B92E-54697862DF1C}"/>
              </a:ext>
            </a:extLst>
          </p:cNvPr>
          <p:cNvSpPr txBox="1"/>
          <p:nvPr/>
        </p:nvSpPr>
        <p:spPr>
          <a:xfrm>
            <a:off x="2286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relationships at surface --</a:t>
            </a: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55995"/>
              </p:ext>
            </p:extLst>
          </p:nvPr>
        </p:nvGraphicFramePr>
        <p:xfrm>
          <a:off x="955675" y="3705225"/>
          <a:ext cx="708183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263760" imgH="1066680" progId="Equation.3">
                  <p:embed/>
                </p:oleObj>
              </mc:Choice>
              <mc:Fallback>
                <p:oleObj name="数式" r:id="rId3" imgW="326376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3705225"/>
                        <a:ext cx="7081838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5171"/>
              </p:ext>
            </p:extLst>
          </p:nvPr>
        </p:nvGraphicFramePr>
        <p:xfrm>
          <a:off x="1826260" y="3657600"/>
          <a:ext cx="6555740" cy="25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720" imgH="1803240" progId="Equation.DSMT4">
                  <p:embed/>
                </p:oleObj>
              </mc:Choice>
              <mc:Fallback>
                <p:oleObj name="Equation" r:id="rId3" imgW="469872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6260" y="3657600"/>
                        <a:ext cx="6555740" cy="25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03560" imgH="622080" progId="Equation.DSMT4">
                  <p:embed/>
                </p:oleObj>
              </mc:Choice>
              <mc:Fallback>
                <p:oleObj name="Equation" r:id="rId3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040" imgH="266400" progId="Equation.DSMT4">
                  <p:embed/>
                </p:oleObj>
              </mc:Choice>
              <mc:Fallback>
                <p:oleObj name="Equation" r:id="rId3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89240" imgH="927000" progId="Equation.DSMT4">
                  <p:embed/>
                </p:oleObj>
              </mc:Choice>
              <mc:Fallback>
                <p:oleObj name="Equation" r:id="rId5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41720" imgH="749160" progId="Equation.DSMT4">
                  <p:embed/>
                </p:oleObj>
              </mc:Choice>
              <mc:Fallback>
                <p:oleObj name="Equation" r:id="rId7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600" imgH="330120" progId="Equation.DSMT4">
                  <p:embed/>
                </p:oleObj>
              </mc:Choice>
              <mc:Fallback>
                <p:oleObj name="Equation" r:id="rId9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330120" progId="Equation.DSMT4">
                  <p:embed/>
                </p:oleObj>
              </mc:Choice>
              <mc:Fallback>
                <p:oleObj name="Equation" r:id="rId11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71600" imgH="571320" progId="Equation.DSMT4">
                  <p:embed/>
                </p:oleObj>
              </mc:Choice>
              <mc:Fallback>
                <p:oleObj name="Equation" r:id="rId3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62240" imgH="1180800" progId="Equation.DSMT4">
                  <p:embed/>
                </p:oleObj>
              </mc:Choice>
              <mc:Fallback>
                <p:oleObj name="Equation" r:id="rId5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54400" imgH="660240" progId="Equation.DSMT4">
                  <p:embed/>
                </p:oleObj>
              </mc:Choice>
              <mc:Fallback>
                <p:oleObj name="Equation" r:id="rId7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88040" imgH="596880" progId="Equation.DSMT4">
                  <p:embed/>
                </p:oleObj>
              </mc:Choice>
              <mc:Fallback>
                <p:oleObj name="Equation" r:id="rId3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91880" imgH="596880" progId="Equation.DSMT4">
                    <p:embed/>
                  </p:oleObj>
                </mc:Choice>
                <mc:Fallback>
                  <p:oleObj name="Equation" r:id="rId5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013600" imgH="596880" progId="Equation.DSMT4">
                  <p:embed/>
                </p:oleObj>
              </mc:Choice>
              <mc:Fallback>
                <p:oleObj name="Equation" r:id="rId7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20680" imgH="596880" progId="Equation.DSMT4">
                  <p:embed/>
                </p:oleObj>
              </mc:Choice>
              <mc:Fallback>
                <p:oleObj name="Equation" r:id="rId9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907624" imgH="655375" progId="Equation.DSMT4">
                  <p:embed/>
                </p:oleObj>
              </mc:Choice>
              <mc:Fallback>
                <p:oleObj name="Equation" r:id="rId11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FCE2F-39B5-408F-8417-03DBEBB1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C3D53-CFC1-40C1-8542-F2526FD0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0E775-56DB-4059-8485-BE574D5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5ABD5A-CC45-4FC2-A38A-989D4D3DD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411006"/>
              </p:ext>
            </p:extLst>
          </p:nvPr>
        </p:nvGraphicFramePr>
        <p:xfrm>
          <a:off x="426720" y="1066800"/>
          <a:ext cx="8513762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37280" imgH="2920680" progId="Equation.DSMT4">
                  <p:embed/>
                </p:oleObj>
              </mc:Choice>
              <mc:Fallback>
                <p:oleObj name="Equation" r:id="rId3" imgW="7937280" imgH="29206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F9313D5-17E3-494E-9BD9-ECF2AE6E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" y="1066800"/>
                        <a:ext cx="8513762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7988-9696-4744-B995-D523FF3BBD12}"/>
              </a:ext>
            </a:extLst>
          </p:cNvPr>
          <p:cNvSpPr txBox="1"/>
          <p:nvPr/>
        </p:nvSpPr>
        <p:spPr>
          <a:xfrm>
            <a:off x="762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details --</a:t>
            </a:r>
          </a:p>
        </p:txBody>
      </p:sp>
    </p:spTree>
    <p:extLst>
      <p:ext uri="{BB962C8B-B14F-4D97-AF65-F5344CB8AC3E}">
        <p14:creationId xmlns:p14="http://schemas.microsoft.com/office/powerpoint/2010/main" val="400859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65560" imgH="1942920" progId="Equation.DSMT4">
                  <p:embed/>
                </p:oleObj>
              </mc:Choice>
              <mc:Fallback>
                <p:oleObj name="Equation" r:id="rId3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581600" imgH="596880" progId="Equation.DSMT4">
                  <p:embed/>
                </p:oleObj>
              </mc:Choice>
              <mc:Fallback>
                <p:oleObj name="Equation" r:id="rId5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02120" imgH="596880" progId="Equation.DSMT4">
                  <p:embed/>
                </p:oleObj>
              </mc:Choice>
              <mc:Fallback>
                <p:oleObj name="Equation" r:id="rId7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222960" imgH="1155600" progId="Equation.DSMT4">
                  <p:embed/>
                </p:oleObj>
              </mc:Choice>
              <mc:Fallback>
                <p:oleObj name="Equation" r:id="rId3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787640" imgH="977760" progId="Equation.DSMT4">
                  <p:embed/>
                </p:oleObj>
              </mc:Choice>
              <mc:Fallback>
                <p:oleObj name="Equation" r:id="rId5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03560" imgH="927000" progId="Equation.DSMT4">
                  <p:embed/>
                </p:oleObj>
              </mc:Choice>
              <mc:Fallback>
                <p:oleObj name="Equation" r:id="rId7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08160" imgH="266400" progId="Equation.DSMT4">
                  <p:embed/>
                </p:oleObj>
              </mc:Choice>
              <mc:Fallback>
                <p:oleObj name="Equation" r:id="rId3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527520" imgH="1866600" progId="Equation.DSMT4">
                  <p:embed/>
                </p:oleObj>
              </mc:Choice>
              <mc:Fallback>
                <p:oleObj name="Equation" r:id="rId5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97200" imgH="952200" progId="Equation.DSMT4">
                  <p:embed/>
                </p:oleObj>
              </mc:Choice>
              <mc:Fallback>
                <p:oleObj name="Equation" r:id="rId7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52600" imgH="203040" progId="Equation.DSMT4">
                  <p:embed/>
                </p:oleObj>
              </mc:Choice>
              <mc:Fallback>
                <p:oleObj name="Equation" r:id="rId9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7920" imgH="1358640" progId="Equation.DSMT4">
                  <p:embed/>
                </p:oleObj>
              </mc:Choice>
              <mc:Fallback>
                <p:oleObj name="Equation" r:id="rId3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86120" imgH="622080" progId="Equation.DSMT4">
                  <p:embed/>
                </p:oleObj>
              </mc:Choice>
              <mc:Fallback>
                <p:oleObj name="Equation" r:id="rId5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584600" imgH="1358640" progId="Equation.DSMT4">
                  <p:embed/>
                </p:oleObj>
              </mc:Choice>
              <mc:Fallback>
                <p:oleObj name="Equation" r:id="rId7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consistently determined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927320" imgH="4241520" progId="Equation.DSMT4">
                  <p:embed/>
                </p:oleObj>
              </mc:Choice>
              <mc:Fallback>
                <p:oleObj name="Equation" r:id="rId3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330120" progId="Equation.DSMT4">
                  <p:embed/>
                </p:oleObj>
              </mc:Choice>
              <mc:Fallback>
                <p:oleObj name="Equation" r:id="rId3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0" imgH="2070000" progId="Equation.DSMT4">
                  <p:embed/>
                </p:oleObj>
              </mc:Choice>
              <mc:Fallback>
                <p:oleObj name="Equation" r:id="rId5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76640" imgH="634680" progId="Equation.DSMT4">
                  <p:embed/>
                </p:oleObj>
              </mc:Choice>
              <mc:Fallback>
                <p:oleObj name="Equation" r:id="rId3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117760" imgH="1485720" progId="Equation.DSMT4">
                  <p:embed/>
                </p:oleObj>
              </mc:Choice>
              <mc:Fallback>
                <p:oleObj name="Equation" r:id="rId5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8590"/>
              </p:ext>
            </p:extLst>
          </p:nvPr>
        </p:nvGraphicFramePr>
        <p:xfrm>
          <a:off x="533400" y="457200"/>
          <a:ext cx="7808913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45040" imgH="5067000" progId="Equation.DSMT4">
                  <p:embed/>
                </p:oleObj>
              </mc:Choice>
              <mc:Fallback>
                <p:oleObj name="Equation" r:id="rId3" imgW="68450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7808913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365986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9997"/>
              </p:ext>
            </p:extLst>
          </p:nvPr>
        </p:nvGraphicFramePr>
        <p:xfrm>
          <a:off x="457200" y="172085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25880" imgH="723600" progId="Equation.DSMT4">
                  <p:embed/>
                </p:oleObj>
              </mc:Choice>
              <mc:Fallback>
                <p:oleObj name="Equation" r:id="rId4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72085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3C4E32C-A009-4E3C-934C-FD8BCF3CC109}"/>
              </a:ext>
            </a:extLst>
          </p:cNvPr>
          <p:cNvSpPr/>
          <p:nvPr/>
        </p:nvSpPr>
        <p:spPr>
          <a:xfrm>
            <a:off x="745578" y="1600200"/>
            <a:ext cx="7255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soliton solutions with different amplitudes --</a:t>
            </a:r>
          </a:p>
        </p:txBody>
      </p:sp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47960" imgH="1002960" progId="Equation.DSMT4">
                  <p:embed/>
                </p:oleObj>
              </mc:Choice>
              <mc:Fallback>
                <p:oleObj name="Equation" r:id="rId3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79760" imgH="927000" progId="Equation.DSMT4">
                  <p:embed/>
                </p:oleObj>
              </mc:Choice>
              <mc:Fallback>
                <p:oleObj name="Equation" r:id="rId5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36680" imgH="1054080" progId="Equation.DSMT4">
                  <p:embed/>
                </p:oleObj>
              </mc:Choice>
              <mc:Fallback>
                <p:oleObj name="Equation" r:id="rId7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70400" imgH="4559040" progId="Equation.DSMT4">
                  <p:embed/>
                </p:oleObj>
              </mc:Choice>
              <mc:Fallback>
                <p:oleObj name="Equation" r:id="rId3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28600" y="22098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EB055-98A3-28FC-1CEA-E9BFDA481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665116"/>
            <a:ext cx="8340591" cy="4003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413798-4162-7B42-89B3-6E84D5ED93CA}"/>
              </a:ext>
            </a:extLst>
          </p:cNvPr>
          <p:cNvSpPr txBox="1"/>
          <p:nvPr/>
        </p:nvSpPr>
        <p:spPr>
          <a:xfrm>
            <a:off x="304800" y="4708212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Note:  No new HW assignments.   Please use your extra time to prepare for your presentations, complete any outstanding assignments, and reviewing the material</a:t>
            </a:r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22635"/>
              </p:ext>
            </p:extLst>
          </p:nvPr>
        </p:nvGraphicFramePr>
        <p:xfrm>
          <a:off x="457200" y="2574925"/>
          <a:ext cx="7790572" cy="22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117760" imgH="1485720" progId="Equation.DSMT4">
                  <p:embed/>
                </p:oleObj>
              </mc:Choice>
              <mc:Fallback>
                <p:oleObj name="Equation" r:id="rId3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574925"/>
                        <a:ext cx="7790572" cy="2261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36525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soliton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(link no longer active)</a:t>
            </a: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F1DD-24FA-4BF4-A3B6-4C57E9CE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8C855-4D8E-4A88-B399-15A8CCB7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FE44E-DA3F-4F8C-B98C-FF31551E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8BF01-B8CA-358F-4D94-55EABDBE5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73396"/>
            <a:ext cx="5813532" cy="62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C3D81-1E3B-7B81-7D57-63057CF4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8AD61-FF23-5CB5-18BD-57AEFB3D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F1B2A-E654-F1F4-932D-1548D001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C6331-37CA-C8D2-5E64-8C2D80C82E27}"/>
              </a:ext>
            </a:extLst>
          </p:cNvPr>
          <p:cNvSpPr txBox="1"/>
          <p:nvPr/>
        </p:nvSpPr>
        <p:spPr>
          <a:xfrm>
            <a:off x="457200" y="3810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about presentations</a:t>
            </a:r>
          </a:p>
          <a:p>
            <a:endParaRPr lang="en-US" sz="2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Please consult with me if you have </a:t>
            </a:r>
            <a:r>
              <a:rPr lang="en-US" sz="2400">
                <a:latin typeface="+mj-lt"/>
              </a:rPr>
              <a:t>any questions.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Please prepare a ~ 10 minute presentation using </a:t>
            </a:r>
            <a:r>
              <a:rPr lang="en-US" sz="2400" dirty="0" err="1">
                <a:latin typeface="+mj-lt"/>
              </a:rPr>
              <a:t>powerpoint</a:t>
            </a:r>
            <a:r>
              <a:rPr lang="en-US" sz="2400" dirty="0">
                <a:latin typeface="+mj-lt"/>
              </a:rPr>
              <a:t> or equivalent software,   leaving ~ 5 minutes for questions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Please turn in your presentation, your preparation notes, </a:t>
            </a:r>
            <a:r>
              <a:rPr lang="en-US" sz="2400" dirty="0" err="1">
                <a:latin typeface="+mj-lt"/>
              </a:rPr>
              <a:t>mathematica</a:t>
            </a:r>
            <a:r>
              <a:rPr lang="en-US" sz="2400" dirty="0">
                <a:latin typeface="+mj-lt"/>
              </a:rPr>
              <a:t> or maple work if appropriate.   If your topic follows a paper  or write-up from the literature, please also include a copy of that.</a:t>
            </a:r>
          </a:p>
        </p:txBody>
      </p:sp>
    </p:spTree>
    <p:extLst>
      <p:ext uri="{BB962C8B-B14F-4D97-AF65-F5344CB8AC3E}">
        <p14:creationId xmlns:p14="http://schemas.microsoft.com/office/powerpoint/2010/main" val="292999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90591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41600" imgH="228600" progId="Equation.DSMT4">
                  <p:embed/>
                </p:oleObj>
              </mc:Choice>
              <mc:Fallback>
                <p:oleObj name="Equation" r:id="rId3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39800" imgH="1295280" progId="Equation.DSMT4">
                  <p:embed/>
                </p:oleObj>
              </mc:Choice>
              <mc:Fallback>
                <p:oleObj name="Equation" r:id="rId3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85920" imgH="1117440" progId="Equation.DSMT4">
                  <p:embed/>
                </p:oleObj>
              </mc:Choice>
              <mc:Fallback>
                <p:oleObj name="Equation" r:id="rId5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19560" imgH="2768400" progId="Equation.DSMT4">
                  <p:embed/>
                </p:oleObj>
              </mc:Choice>
              <mc:Fallback>
                <p:oleObj name="Equation" r:id="rId3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969308"/>
              </p:ext>
            </p:extLst>
          </p:nvPr>
        </p:nvGraphicFramePr>
        <p:xfrm>
          <a:off x="211137" y="3810000"/>
          <a:ext cx="8721725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43400" imgH="1320480" progId="Equation.DSMT4">
                  <p:embed/>
                </p:oleObj>
              </mc:Choice>
              <mc:Fallback>
                <p:oleObj name="Equation" r:id="rId5" imgW="4343400" imgH="1320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" y="3810000"/>
                        <a:ext cx="8721725" cy="2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11/14/2022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70840"/>
              </p:ext>
            </p:extLst>
          </p:nvPr>
        </p:nvGraphicFramePr>
        <p:xfrm>
          <a:off x="192088" y="487363"/>
          <a:ext cx="8229600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816520" imgH="2247840" progId="Equation.DSMT4">
                  <p:embed/>
                </p:oleObj>
              </mc:Choice>
              <mc:Fallback>
                <p:oleObj name="Equation" r:id="rId3" imgW="5816520" imgH="22478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487363"/>
                        <a:ext cx="8229600" cy="314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191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solution represents a pure plane wave. More likely, there would be a linear combination of </a:t>
            </a:r>
            <a:r>
              <a:rPr lang="en-US" sz="2400" dirty="0" err="1">
                <a:latin typeface="+mj-lt"/>
              </a:rPr>
              <a:t>wavevectors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k.</a:t>
            </a:r>
          </a:p>
          <a:p>
            <a:r>
              <a:rPr lang="en-US" sz="2400" dirty="0">
                <a:latin typeface="+mj-lt"/>
              </a:rPr>
              <a:t>Additionally, your text considers the effects of surface tension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   In this lecture, we will focus on the effects of the non-linear effects of Euler and continuity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22230</TotalTime>
  <Words>1270</Words>
  <Application>Microsoft Office PowerPoint</Application>
  <PresentationFormat>On-screen Show (4:3)</PresentationFormat>
  <Paragraphs>249</Paragraphs>
  <Slides>32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1118</cp:revision>
  <cp:lastPrinted>2021-11-15T16:14:29Z</cp:lastPrinted>
  <dcterms:created xsi:type="dcterms:W3CDTF">2012-01-10T18:32:24Z</dcterms:created>
  <dcterms:modified xsi:type="dcterms:W3CDTF">2022-11-13T00:16:18Z</dcterms:modified>
</cp:coreProperties>
</file>